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5"/>
  </p:notesMasterIdLst>
  <p:sldIdLst>
    <p:sldId id="256" r:id="rId2"/>
    <p:sldId id="262" r:id="rId3"/>
    <p:sldId id="269" r:id="rId4"/>
    <p:sldId id="281" r:id="rId5"/>
    <p:sldId id="280" r:id="rId6"/>
    <p:sldId id="272" r:id="rId7"/>
    <p:sldId id="273" r:id="rId8"/>
    <p:sldId id="277" r:id="rId9"/>
    <p:sldId id="275" r:id="rId10"/>
    <p:sldId id="276" r:id="rId11"/>
    <p:sldId id="274" r:id="rId12"/>
    <p:sldId id="278" r:id="rId13"/>
    <p:sldId id="27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7FF"/>
    <a:srgbClr val="B8E34D"/>
    <a:srgbClr val="E872A2"/>
    <a:srgbClr val="43E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72811" autoAdjust="0"/>
  </p:normalViewPr>
  <p:slideViewPr>
    <p:cSldViewPr snapToGrid="0">
      <p:cViewPr varScale="1">
        <p:scale>
          <a:sx n="84" d="100"/>
          <a:sy n="84" d="100"/>
        </p:scale>
        <p:origin x="25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B616-CC2A-49B6-B5D0-90EABA6E0FC4}" type="datetimeFigureOut">
              <a:rPr lang="en-US" altLang="ko-KR"/>
              <a:t>8/7/2015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E05A-F4AE-49D0-B088-9A8A6D7ECDAC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92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4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객체 모델링의 다형성에 해당하는 개념</a:t>
            </a:r>
            <a:endParaRPr lang="en-US" altLang="ko-KR" dirty="0" smtClean="0"/>
          </a:p>
          <a:p>
            <a:r>
              <a:rPr lang="ko-KR" altLang="en-US" dirty="0" smtClean="0"/>
              <a:t>서브타입 </a:t>
            </a:r>
            <a:r>
              <a:rPr lang="ko-KR" altLang="en-US" dirty="0" smtClean="0"/>
              <a:t>활용 예 사원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협력업체직원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일반직원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따라 </a:t>
            </a:r>
            <a:r>
              <a:rPr lang="ko-KR" altLang="en-US" dirty="0" smtClean="0"/>
              <a:t>필수관계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출입기록</a:t>
            </a:r>
            <a:r>
              <a:rPr lang="en-US" altLang="ko-KR" dirty="0" smtClean="0"/>
              <a:t>), </a:t>
            </a:r>
            <a:r>
              <a:rPr lang="ko-KR" altLang="en-US" smtClean="0"/>
              <a:t>선택관계</a:t>
            </a:r>
            <a:r>
              <a:rPr lang="en-US" altLang="ko-KR" smtClean="0"/>
              <a:t>(</a:t>
            </a:r>
            <a:r>
              <a:rPr lang="ko-KR" altLang="en-US" smtClean="0"/>
              <a:t>급여지급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9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컨트롤러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DAO </a:t>
            </a:r>
            <a:r>
              <a:rPr lang="ko-KR" altLang="en-US" baseline="0" dirty="0" smtClean="0"/>
              <a:t>간 직접 의존성을 가지는지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컨트롤러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서비스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DAO </a:t>
            </a:r>
            <a:r>
              <a:rPr lang="ko-KR" altLang="en-US" baseline="0" dirty="0" err="1" smtClean="0"/>
              <a:t>레이어</a:t>
            </a:r>
            <a:r>
              <a:rPr lang="ko-KR" altLang="en-US" baseline="0" dirty="0" smtClean="0"/>
              <a:t> 간 책임과 의미가 퇴색되지 않나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교재에서는 </a:t>
            </a:r>
            <a:r>
              <a:rPr lang="en-US" altLang="ko-KR" baseline="0" dirty="0" smtClean="0"/>
              <a:t>DAO </a:t>
            </a:r>
            <a:r>
              <a:rPr lang="ko-KR" altLang="en-US" baseline="0" dirty="0" smtClean="0"/>
              <a:t>크기를 하나의 테이블로 규정한다고 나와있는데 </a:t>
            </a:r>
            <a:r>
              <a:rPr lang="en-US" altLang="ko-KR" baseline="0" dirty="0" smtClean="0"/>
              <a:t>JOIN</a:t>
            </a:r>
            <a:r>
              <a:rPr lang="ko-KR" altLang="en-US" baseline="0" dirty="0" smtClean="0"/>
              <a:t>등 여러 테이블이 엮이는 경우가 있어 </a:t>
            </a:r>
            <a:r>
              <a:rPr lang="ko-KR" altLang="en-US" baseline="0" dirty="0" err="1" smtClean="0"/>
              <a:t>이말이</a:t>
            </a:r>
            <a:r>
              <a:rPr lang="ko-KR" altLang="en-US" baseline="0" dirty="0" smtClean="0"/>
              <a:t> 적합하지 않다고 생각됨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9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3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8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데이터 모델</a:t>
            </a:r>
            <a:r>
              <a:rPr lang="en-US" altLang="ko-KR" dirty="0" smtClean="0"/>
              <a:t>(ERD)</a:t>
            </a:r>
            <a:r>
              <a:rPr lang="ko-KR" altLang="en-US" dirty="0" smtClean="0"/>
              <a:t>이란 단순희 데이터의 관계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혹은 테이블의 명세를 나타낸 것이 아니라 업무 규칙을 도식화한 것이다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시스템 요구사항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업무 규칙 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 대해 의사소통을 하기 위해서는 데이터 </a:t>
            </a:r>
            <a:r>
              <a:rPr lang="ko-KR" altLang="en-US" baseline="0" dirty="0" err="1" smtClean="0"/>
              <a:t>모델러</a:t>
            </a:r>
            <a:r>
              <a:rPr lang="ko-KR" altLang="en-US" baseline="0" dirty="0" smtClean="0"/>
              <a:t> 뿐만 아니라 개발자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현업 사용자 또한 데이터 모델링 표기법에 대해 이해하고 있어야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9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경우 말고도 관계동사를 표기하는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배치하다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동사형</a:t>
            </a:r>
            <a:r>
              <a:rPr lang="ko-KR" altLang="en-US" dirty="0" smtClean="0"/>
              <a:t> 단어를 </a:t>
            </a:r>
            <a:r>
              <a:rPr lang="ko-KR" altLang="en-US" dirty="0" err="1" smtClean="0"/>
              <a:t>사용한디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3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6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관계에 있어서 선택참여를 하는 경우 </a:t>
            </a:r>
            <a:r>
              <a:rPr lang="en-US" altLang="ko-KR" dirty="0" smtClean="0"/>
              <a:t>IE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표기법은 </a:t>
            </a:r>
            <a:r>
              <a:rPr lang="ko-KR" altLang="en-US" baseline="0" dirty="0" err="1" smtClean="0"/>
              <a:t>자식측에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표시를 하고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바커</a:t>
            </a:r>
            <a:r>
              <a:rPr lang="ko-KR" altLang="en-US" baseline="0" dirty="0" smtClean="0"/>
              <a:t> 표기법은 </a:t>
            </a:r>
            <a:r>
              <a:rPr lang="ko-KR" altLang="en-US" baseline="0" dirty="0" err="1" smtClean="0"/>
              <a:t>부모측에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표시를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58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엔터티</a:t>
            </a:r>
            <a:r>
              <a:rPr lang="ko-KR" altLang="en-US" dirty="0" smtClean="0"/>
              <a:t> 관계에 대해서 조금 더 자세히 알아보자면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간의 관계를 봤을 때</a:t>
            </a:r>
            <a:endParaRPr lang="en-US" altLang="ko-KR" dirty="0" smtClean="0"/>
          </a:p>
          <a:p>
            <a:r>
              <a:rPr lang="ko-KR" altLang="en-US" dirty="0" smtClean="0"/>
              <a:t>선택 차수</a:t>
            </a:r>
            <a:r>
              <a:rPr lang="ko-KR" altLang="en-US" baseline="0" dirty="0" smtClean="0"/>
              <a:t> 중 </a:t>
            </a:r>
            <a:r>
              <a:rPr lang="ko-KR" altLang="en-US" baseline="0" dirty="0" err="1" smtClean="0"/>
              <a:t>다대일</a:t>
            </a:r>
            <a:r>
              <a:rPr lang="ko-KR" altLang="en-US" baseline="0" dirty="0" smtClean="0"/>
              <a:t> 관계는 일대일 관계를 포함하고 선택참여는 필수참여를 포함한다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8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sp>
        <p:nvSpPr>
          <p:cNvPr id="21" name="텍스트 개체 틀 20"/>
          <p:cNvSpPr>
            <a:spLocks noGrp="1"/>
          </p:cNvSpPr>
          <p:nvPr>
            <p:ph type="body" sz="quarter" idx="10" hasCustomPrompt="1"/>
          </p:nvPr>
        </p:nvSpPr>
        <p:spPr>
          <a:xfrm>
            <a:off x="813262" y="2000240"/>
            <a:ext cx="8330738" cy="1571636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3600" b="0" spc="-113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입력합니다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 hasCustomPrompt="1"/>
          </p:nvPr>
        </p:nvSpPr>
        <p:spPr>
          <a:xfrm>
            <a:off x="879207" y="3929069"/>
            <a:ext cx="8264795" cy="500065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lang="ko-KR" altLang="en-US" sz="1500" b="0" kern="1200" spc="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부제목을 입력합니다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2" hasCustomPrompt="1"/>
          </p:nvPr>
        </p:nvSpPr>
        <p:spPr>
          <a:xfrm>
            <a:off x="879207" y="4714886"/>
            <a:ext cx="8264795" cy="2857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2012-5-18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1" y="1543401"/>
            <a:ext cx="316680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226334" y="817667"/>
            <a:ext cx="1739579" cy="660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3000"/>
              </a:lnSpc>
            </a:pPr>
            <a:r>
              <a:rPr lang="en-US" altLang="ko-KR" sz="3000" b="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sz="3000" b="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8178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07855" y="698745"/>
            <a:ext cx="8917563" cy="5754597"/>
          </a:xfrm>
          <a:prstGeom prst="roundRect">
            <a:avLst>
              <a:gd name="adj" fmla="val 1209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>
              <a:solidFill>
                <a:srgbClr val="FFFFFF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-1"/>
            <a:ext cx="9144000" cy="477079"/>
          </a:xfrm>
          <a:prstGeom prst="rect">
            <a:avLst/>
          </a:prstGeom>
          <a:pattFill prst="ltDnDiag">
            <a:fgClr>
              <a:srgbClr val="F79646">
                <a:lumMod val="40000"/>
                <a:lumOff val="60000"/>
              </a:srgbClr>
            </a:fgClr>
            <a:bgClr>
              <a:srgbClr val="FFFFFF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44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5420449" y="-3001"/>
            <a:ext cx="3622556" cy="339725"/>
          </a:xfrm>
          <a:prstGeom prst="rect">
            <a:avLst/>
          </a:prstGeom>
        </p:spPr>
        <p:txBody>
          <a:bodyPr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5350" y="71104"/>
            <a:ext cx="5207621" cy="392618"/>
          </a:xfrm>
          <a:prstGeom prst="rect">
            <a:avLst/>
          </a:prstGeom>
        </p:spPr>
        <p:txBody>
          <a:bodyPr/>
          <a:lstStyle>
            <a:lvl1pPr algn="l"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101000" y="587377"/>
            <a:ext cx="9043003" cy="683481"/>
          </a:xfrm>
          <a:prstGeom prst="rect">
            <a:avLst/>
          </a:prstGeom>
        </p:spPr>
        <p:txBody>
          <a:bodyPr/>
          <a:lstStyle>
            <a:lvl1pPr algn="l">
              <a:defRPr sz="900" b="1">
                <a:latin typeface="+mj-ea"/>
                <a:ea typeface="+mj-ea"/>
              </a:defRPr>
            </a:lvl1pPr>
            <a:lvl2pPr algn="l">
              <a:defRPr sz="1050"/>
            </a:lvl2pPr>
            <a:lvl3pPr algn="l">
              <a:defRPr sz="900"/>
            </a:lvl3pPr>
            <a:lvl4pPr algn="l">
              <a:defRPr sz="825"/>
            </a:lvl4pPr>
            <a:lvl5pPr algn="l">
              <a:defRPr sz="825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7315203" y="210933"/>
            <a:ext cx="1727689" cy="296863"/>
          </a:xfrm>
          <a:prstGeom prst="rect">
            <a:avLst/>
          </a:prstGeom>
        </p:spPr>
        <p:txBody>
          <a:bodyPr/>
          <a:lstStyle>
            <a:lvl1pPr>
              <a:defRPr sz="825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>
              <a:defRPr sz="788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949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9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5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4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8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A11D-8B41-4B7C-95BC-AE3B1A21B330}" type="datetimeFigureOut">
              <a:rPr lang="ko-KR" altLang="en-US" smtClean="0"/>
              <a:t>2015-08-07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2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6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스터디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Chapter 15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2015-07-26</a:t>
            </a:r>
          </a:p>
        </p:txBody>
      </p:sp>
    </p:spTree>
    <p:extLst>
      <p:ext uri="{BB962C8B-B14F-4D97-AF65-F5344CB8AC3E}">
        <p14:creationId xmlns:p14="http://schemas.microsoft.com/office/powerpoint/2010/main" val="36056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관계</a:t>
            </a:r>
            <a:r>
              <a:rPr lang="en-US" altLang="ko-KR" sz="1400" b="1" dirty="0" smtClean="0">
                <a:latin typeface="+mn-ea"/>
              </a:rPr>
              <a:t>(Relationship)</a:t>
            </a:r>
          </a:p>
          <a:p>
            <a:pPr lvl="1"/>
            <a:r>
              <a:rPr lang="en-US" altLang="ko-KR" sz="1400" b="1" dirty="0" smtClean="0">
                <a:latin typeface="+mn-ea"/>
              </a:rPr>
              <a:t>3. </a:t>
            </a:r>
            <a:r>
              <a:rPr lang="ko-KR" altLang="en-US" sz="1400" b="1" dirty="0" smtClean="0">
                <a:latin typeface="+mn-ea"/>
              </a:rPr>
              <a:t>관계선택</a:t>
            </a:r>
            <a:r>
              <a:rPr lang="en-US" altLang="ko-KR" sz="1400" b="1" dirty="0" smtClean="0">
                <a:latin typeface="+mn-ea"/>
              </a:rPr>
              <a:t>( Optionality 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 모델링 표기법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4098" name="Picture 2" descr="http://www.dbguide.net/publishing/img/knowledge/SQL_0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280121"/>
            <a:ext cx="49053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관계</a:t>
            </a:r>
            <a:r>
              <a:rPr lang="en-US" altLang="ko-KR" sz="1400" b="1" dirty="0" smtClean="0">
                <a:latin typeface="+mn-ea"/>
              </a:rPr>
              <a:t>(Relationship)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 모델링 표기법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058" name="Picture 10" descr="http://www.dbguide.net/publishing/img/knowledge/SQL_0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37" y="1064678"/>
            <a:ext cx="551497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dbguide.net/publishing/img/knowledge/SQL_0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74" y="4266984"/>
            <a:ext cx="52197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8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관계</a:t>
            </a:r>
            <a:r>
              <a:rPr lang="en-US" altLang="ko-KR" sz="1400" b="1" dirty="0" smtClean="0">
                <a:latin typeface="+mn-ea"/>
              </a:rPr>
              <a:t>(Relationship)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 모델링 표기법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170" name="Picture 2" descr="[그림 4-2-30] 바커 표기법(위)과 IE 표기법(아래)에 따른 M:1 관계의 종류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87" y="1064678"/>
            <a:ext cx="52197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[그림 4-2-30] 바커 표기법(위)과 IE 표기법(아래)에 따른 M:1 관계의 종류 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17" y="3445928"/>
            <a:ext cx="51816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8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서브타입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en-US" altLang="ko-KR" sz="1400" b="1" dirty="0" smtClean="0"/>
              <a:t>Sub-type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 모델링 표기법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194" name="Picture 2" descr="[그림 4-1-35] 바커 서브타입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" y="1227455"/>
            <a:ext cx="2114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dbguide.net/publishing/img/dbguide/edu/070328_1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635" y="1227455"/>
            <a:ext cx="32766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7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/>
          <p:cNvSpPr txBox="1">
            <a:spLocks/>
          </p:cNvSpPr>
          <p:nvPr/>
        </p:nvSpPr>
        <p:spPr>
          <a:xfrm>
            <a:off x="1101790" y="2197837"/>
            <a:ext cx="6613460" cy="2324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Chapter </a:t>
            </a:r>
            <a:r>
              <a:rPr lang="en-US" altLang="ko-KR" sz="1500" dirty="0" smtClean="0">
                <a:latin typeface="+mn-ea"/>
              </a:rPr>
              <a:t>12. </a:t>
            </a:r>
            <a:r>
              <a:rPr lang="ko-KR" altLang="en-US" sz="1500" dirty="0" smtClean="0">
                <a:latin typeface="+mn-ea"/>
              </a:rPr>
              <a:t>스프링의 트랜잭션 관리</a:t>
            </a:r>
            <a:endParaRPr lang="en-US" altLang="ko-KR" sz="15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업무 처리를 위한 논리적인 작업 단위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5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서비스 </a:t>
            </a:r>
            <a:r>
              <a:rPr lang="en-US" altLang="ko-KR" sz="1400" b="1" dirty="0" smtClean="0">
                <a:latin typeface="+mn-ea"/>
              </a:rPr>
              <a:t>– DAO </a:t>
            </a:r>
            <a:r>
              <a:rPr lang="ko-KR" altLang="en-US" sz="1400" b="1" dirty="0" smtClean="0">
                <a:latin typeface="+mn-ea"/>
              </a:rPr>
              <a:t>구조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15.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웹 어플리케이션 구조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7343"/>
              </p:ext>
            </p:extLst>
          </p:nvPr>
        </p:nvGraphicFramePr>
        <p:xfrm>
          <a:off x="491770" y="1064679"/>
          <a:ext cx="7772120" cy="2124291"/>
        </p:xfrm>
        <a:graphic>
          <a:graphicData uri="http://schemas.openxmlformats.org/drawingml/2006/table">
            <a:tbl>
              <a:tblPr/>
              <a:tblGrid>
                <a:gridCol w="1748510"/>
                <a:gridCol w="6023610"/>
              </a:tblGrid>
              <a:tr h="4476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n-ea"/>
                        </a:rPr>
                        <a:t>구성 요소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n-ea"/>
                        </a:rPr>
                        <a:t>역할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D8"/>
                    </a:solidFill>
                  </a:tcPr>
                </a:tc>
              </a:tr>
              <a:tr h="437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모델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데이터베이스 테이블과 관련된 클래스가 위치한다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. CRUD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의 기본 단위로 사용되며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-DAO 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간 데이터를 주고 받기 위한 객체로도 사용된다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</a:tr>
              <a:tr h="4374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DAO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1200" baseline="0" dirty="0" smtClean="0">
                          <a:effectLst/>
                          <a:latin typeface="+mn-ea"/>
                          <a:ea typeface="+mn-ea"/>
                        </a:rPr>
                        <a:t> Access Object</a:t>
                      </a:r>
                      <a:r>
                        <a:rPr lang="ko-KR" altLang="en-US" sz="1200" baseline="0" dirty="0" smtClean="0">
                          <a:effectLst/>
                          <a:latin typeface="+mn-ea"/>
                          <a:ea typeface="+mn-ea"/>
                        </a:rPr>
                        <a:t>의 약자로</a:t>
                      </a:r>
                      <a:r>
                        <a:rPr lang="en-US" altLang="ko-KR" sz="12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effectLst/>
                          <a:latin typeface="+mn-ea"/>
                          <a:ea typeface="+mn-ea"/>
                        </a:rPr>
                        <a:t>데이터베이스 테이블에 대한 </a:t>
                      </a:r>
                      <a:r>
                        <a:rPr lang="en-US" altLang="ko-KR" sz="1200" baseline="0" dirty="0" smtClean="0">
                          <a:effectLst/>
                          <a:latin typeface="+mn-ea"/>
                          <a:ea typeface="+mn-ea"/>
                        </a:rPr>
                        <a:t>CRUD </a:t>
                      </a:r>
                      <a:r>
                        <a:rPr lang="ko-KR" altLang="en-US" sz="1200" baseline="0" dirty="0" smtClean="0">
                          <a:effectLst/>
                          <a:latin typeface="+mn-ea"/>
                          <a:ea typeface="+mn-ea"/>
                        </a:rPr>
                        <a:t>기능을 정의한다</a:t>
                      </a:r>
                      <a:r>
                        <a:rPr lang="en-US" altLang="ko-KR" sz="1200" baseline="0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aseline="0" dirty="0" smtClean="0">
                          <a:effectLst/>
                          <a:latin typeface="+mn-ea"/>
                          <a:ea typeface="+mn-ea"/>
                        </a:rPr>
                        <a:t>데이터 입력이나 수정</a:t>
                      </a:r>
                      <a:r>
                        <a:rPr lang="en-US" altLang="ko-KR" sz="12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effectLst/>
                          <a:latin typeface="+mn-ea"/>
                          <a:ea typeface="+mn-ea"/>
                        </a:rPr>
                        <a:t>조회 시 데이터 타입으로 모델을 사용한다</a:t>
                      </a:r>
                      <a:r>
                        <a:rPr lang="en-US" altLang="ko-KR" sz="1200" baseline="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</a:tr>
              <a:tr h="437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서비스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컨트롤러를 통해서 전달받은 사용자의 요청을 구현한다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. DB 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연산이 필요한 경우 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DAO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를 이용한다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</a:tr>
              <a:tr h="3642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컨트롤러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사용자의 웹 요청을 받아 서비스나 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DAO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에 전달하고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  <a:latin typeface="+mn-ea"/>
                          <a:ea typeface="+mn-ea"/>
                        </a:rPr>
                        <a:t>결과를 </a:t>
                      </a:r>
                      <a:r>
                        <a:rPr lang="ko-KR" altLang="en-US" sz="1200" baseline="0" dirty="0" err="1" smtClean="0">
                          <a:effectLst/>
                          <a:latin typeface="+mn-ea"/>
                          <a:ea typeface="+mn-ea"/>
                        </a:rPr>
                        <a:t>뷰에</a:t>
                      </a:r>
                      <a:r>
                        <a:rPr lang="ko-KR" altLang="en-US" sz="1200" baseline="0" dirty="0" smtClean="0">
                          <a:effectLst/>
                          <a:latin typeface="+mn-ea"/>
                          <a:ea typeface="+mn-ea"/>
                        </a:rPr>
                        <a:t> 전달한다</a:t>
                      </a:r>
                      <a:r>
                        <a:rPr lang="en-US" altLang="ko-KR" sz="1200" baseline="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://dev.anyframejava.org/docs/anyframe/4.2.0/reference/image/techservices/riamip-composi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65" y="3456305"/>
            <a:ext cx="51149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어플리케이션</a:t>
            </a:r>
            <a:r>
              <a:rPr lang="en-US" altLang="ko-KR" sz="1400" b="1" dirty="0" smtClean="0">
                <a:latin typeface="+mn-ea"/>
              </a:rPr>
              <a:t>-</a:t>
            </a:r>
            <a:r>
              <a:rPr lang="ko-KR" altLang="en-US" sz="1400" b="1" dirty="0" smtClean="0">
                <a:latin typeface="+mn-ea"/>
              </a:rPr>
              <a:t>도메인</a:t>
            </a:r>
            <a:r>
              <a:rPr lang="en-US" altLang="ko-KR" sz="1400" b="1" dirty="0" smtClean="0">
                <a:latin typeface="+mn-ea"/>
              </a:rPr>
              <a:t>-</a:t>
            </a:r>
            <a:r>
              <a:rPr lang="ko-KR" altLang="en-US" sz="1400" b="1" dirty="0" smtClean="0">
                <a:latin typeface="+mn-ea"/>
              </a:rPr>
              <a:t>영속성 구조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15.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웹 어플리케이션 구조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064678"/>
            <a:ext cx="7038975" cy="53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어플리케이션</a:t>
            </a:r>
            <a:r>
              <a:rPr lang="en-US" altLang="ko-KR" sz="1400" b="1" dirty="0" smtClean="0">
                <a:latin typeface="+mn-ea"/>
              </a:rPr>
              <a:t>-</a:t>
            </a:r>
            <a:r>
              <a:rPr lang="ko-KR" altLang="en-US" sz="1400" b="1" dirty="0" smtClean="0">
                <a:latin typeface="+mn-ea"/>
              </a:rPr>
              <a:t>도메인</a:t>
            </a:r>
            <a:r>
              <a:rPr lang="en-US" altLang="ko-KR" sz="1400" b="1" dirty="0" smtClean="0">
                <a:latin typeface="+mn-ea"/>
              </a:rPr>
              <a:t>-</a:t>
            </a:r>
            <a:r>
              <a:rPr lang="ko-KR" altLang="en-US" sz="1400" b="1" dirty="0" smtClean="0">
                <a:latin typeface="+mn-ea"/>
              </a:rPr>
              <a:t>영속성 구조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15.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웹 어플리케이션 구조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12163"/>
              </p:ext>
            </p:extLst>
          </p:nvPr>
        </p:nvGraphicFramePr>
        <p:xfrm>
          <a:off x="491770" y="1064679"/>
          <a:ext cx="8262786" cy="2125771"/>
        </p:xfrm>
        <a:graphic>
          <a:graphicData uri="http://schemas.openxmlformats.org/drawingml/2006/table">
            <a:tbl>
              <a:tblPr/>
              <a:tblGrid>
                <a:gridCol w="1822441"/>
                <a:gridCol w="1749829"/>
                <a:gridCol w="4690516"/>
              </a:tblGrid>
              <a:tr h="4476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n-ea"/>
                        </a:rPr>
                        <a:t>영역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n-ea"/>
                        </a:rPr>
                        <a:t>구성요소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역할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D8"/>
                    </a:solidFill>
                  </a:tcPr>
                </a:tc>
              </a:tr>
              <a:tr h="4374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도메인 영역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엔터티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핵심 도메인 모델로서 구분되는 </a:t>
                      </a:r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식별값을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 가지며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도메인 </a:t>
                      </a:r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로직을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 실행한다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엔터티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 외에 값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(Value)</a:t>
                      </a:r>
                      <a:r>
                        <a:rPr lang="en-US" altLang="ko-KR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  <a:latin typeface="+mn-ea"/>
                          <a:ea typeface="+mn-ea"/>
                        </a:rPr>
                        <a:t>객체 등이 존재한다</a:t>
                      </a:r>
                      <a:r>
                        <a:rPr lang="en-US" altLang="ko-KR" sz="1200" baseline="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</a:tr>
              <a:tr h="43744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리파지터리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엔터티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 객체를 보관하고 제공하는 기능을 정의 한다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</a:tr>
              <a:tr h="437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영속성 영역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리파지터리구현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도메인 영역의 </a:t>
                      </a:r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리파지터리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 인터페이스의 구현을 제공한다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보통 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JPA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나 </a:t>
                      </a:r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하이버네이트와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 같은 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ORM</a:t>
                      </a:r>
                      <a:r>
                        <a:rPr lang="en-US" altLang="ko-KR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  <a:latin typeface="+mn-ea"/>
                          <a:ea typeface="+mn-ea"/>
                        </a:rPr>
                        <a:t>기술을 이용해서 구현한다</a:t>
                      </a:r>
                      <a:r>
                        <a:rPr lang="en-US" altLang="ko-KR" sz="1200" baseline="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</a:tr>
              <a:tr h="3642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어플리케이션 영역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어플리케이션 서비스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도메인 영역의 </a:t>
                      </a:r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리파지터리와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엔티티를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 이용해서 클라이언트가 요청한 기능을 </a:t>
                      </a:r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실핸한다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1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latin typeface="+mn-ea"/>
              </a:rPr>
              <a:t>I/E </a:t>
            </a:r>
            <a:r>
              <a:rPr lang="ko-KR" altLang="en-US" sz="1400" b="1" dirty="0" smtClean="0">
                <a:latin typeface="+mn-ea"/>
              </a:rPr>
              <a:t>표기법 </a:t>
            </a:r>
            <a:r>
              <a:rPr lang="en-US" altLang="ko-KR" sz="1400" b="1" dirty="0" smtClean="0">
                <a:latin typeface="+mn-ea"/>
              </a:rPr>
              <a:t>( Information Engineering Notation )</a:t>
            </a:r>
          </a:p>
          <a:p>
            <a:pPr lvl="1"/>
            <a:r>
              <a:rPr lang="ko-KR" altLang="en-US" sz="1400" dirty="0" smtClean="0">
                <a:latin typeface="+mn-ea"/>
              </a:rPr>
              <a:t>정보공학 표기법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 가장 대중화 된 데이터 모델링 표기법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까마귀 </a:t>
            </a:r>
            <a:r>
              <a:rPr lang="ko-KR" altLang="en-US" sz="1400" dirty="0" err="1" smtClean="0">
                <a:latin typeface="+mn-ea"/>
              </a:rPr>
              <a:t>발모델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 모델링 표기법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310" y="1856655"/>
            <a:ext cx="8648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err="1" smtClean="0">
                <a:latin typeface="+mn-ea"/>
              </a:rPr>
              <a:t>바커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표기법 </a:t>
            </a:r>
            <a:r>
              <a:rPr lang="en-US" altLang="ko-KR" sz="1400" b="1" dirty="0" smtClean="0">
                <a:latin typeface="+mn-ea"/>
              </a:rPr>
              <a:t>( Baker Notation )</a:t>
            </a:r>
          </a:p>
          <a:p>
            <a:pPr lvl="1"/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바커</a:t>
            </a:r>
            <a:r>
              <a:rPr lang="ko-KR" altLang="en-US" sz="1400" dirty="0">
                <a:latin typeface="+mn-ea"/>
              </a:rPr>
              <a:t> 표기법은 영국 컨설팅 회사 </a:t>
            </a:r>
            <a:r>
              <a:rPr lang="en-US" altLang="ko-KR" sz="1400" dirty="0">
                <a:latin typeface="+mn-ea"/>
              </a:rPr>
              <a:t>CACI</a:t>
            </a:r>
            <a:r>
              <a:rPr lang="ko-KR" altLang="en-US" sz="1400" dirty="0">
                <a:latin typeface="+mn-ea"/>
              </a:rPr>
              <a:t>에 의해 처음 개발되었고 </a:t>
            </a:r>
            <a:r>
              <a:rPr lang="ko-KR" altLang="en-US" sz="1400" dirty="0" err="1">
                <a:latin typeface="+mn-ea"/>
              </a:rPr>
              <a:t>리차드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바커</a:t>
            </a:r>
            <a:r>
              <a:rPr lang="en-US" altLang="ko-KR" sz="1400" dirty="0">
                <a:latin typeface="+mn-ea"/>
              </a:rPr>
              <a:t>(Richard Barker)</a:t>
            </a:r>
            <a:r>
              <a:rPr lang="ko-KR" altLang="en-US" sz="1400" dirty="0">
                <a:latin typeface="+mn-ea"/>
              </a:rPr>
              <a:t>에 의해 지속으로 업그레이드 되었다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err="1">
                <a:latin typeface="+mn-ea"/>
              </a:rPr>
              <a:t>오라클에서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Case Method(Custom Development Method)</a:t>
            </a:r>
            <a:r>
              <a:rPr lang="ko-KR" altLang="en-US" sz="1400" dirty="0">
                <a:latin typeface="+mn-ea"/>
              </a:rPr>
              <a:t>로 채택하여 사용하고 있다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dirty="0" smtClean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34538"/>
              </p:ext>
            </p:extLst>
          </p:nvPr>
        </p:nvGraphicFramePr>
        <p:xfrm>
          <a:off x="486234" y="3501084"/>
          <a:ext cx="5272017" cy="2182489"/>
        </p:xfrm>
        <a:graphic>
          <a:graphicData uri="http://schemas.openxmlformats.org/drawingml/2006/table">
            <a:tbl>
              <a:tblPr/>
              <a:tblGrid>
                <a:gridCol w="1757339"/>
                <a:gridCol w="1757339"/>
                <a:gridCol w="1757339"/>
              </a:tblGrid>
              <a:tr h="430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n-ea"/>
                        </a:rPr>
                        <a:t>객체지향 모델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n-ea"/>
                        </a:rPr>
                        <a:t>논리 데이터 모델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n-ea"/>
                        </a:rPr>
                        <a:t>물리 데이터 모델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D8"/>
                    </a:solidFill>
                  </a:tcPr>
                </a:tc>
              </a:tr>
              <a:tr h="350377"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객체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엔터티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</a:tr>
              <a:tr h="350377"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속성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컬럼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</a:tr>
              <a:tr h="350377"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연결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관계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</a:tr>
              <a:tr h="350377"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객체 클래스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엔터티타입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스키마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</a:tr>
              <a:tr h="350377"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다형성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서브타입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구분컬럼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197" y="3181776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+mn-ea"/>
              </a:rPr>
              <a:t>객체지향 모델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논리 데이터 모델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물리 데이터 모델 관계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36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err="1" smtClean="0">
                <a:latin typeface="+mn-ea"/>
              </a:rPr>
              <a:t>엔터티</a:t>
            </a:r>
            <a:r>
              <a:rPr lang="en-US" altLang="ko-KR" sz="1400" b="1" dirty="0" smtClean="0">
                <a:latin typeface="+mn-ea"/>
              </a:rPr>
              <a:t>(Entity)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 모델링 표기법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26" name="Picture 2" descr="[그림 4-1-30] 바커 엔터티(Entity) 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5" y="1464721"/>
            <a:ext cx="245745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[그림 4-1-37] I/E 엔터티(Entity)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53" y="893221"/>
            <a:ext cx="26289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[그림 4-1-38] I/E 속성(Attribute)의 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99" y="3954459"/>
            <a:ext cx="24384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[그림 4-1-31] 바커 속성(Attribute) 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78" y="3853246"/>
            <a:ext cx="40386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0311" y="3487746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속성</a:t>
            </a:r>
            <a:r>
              <a:rPr lang="en-US" altLang="ko-KR" sz="1400" b="1" dirty="0" smtClean="0">
                <a:latin typeface="+mn-ea"/>
              </a:rPr>
              <a:t>(Attribute)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2298358" y="4118919"/>
            <a:ext cx="172993" cy="10132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관계</a:t>
            </a:r>
            <a:r>
              <a:rPr lang="en-US" altLang="ko-KR" sz="1400" b="1" dirty="0" smtClean="0">
                <a:latin typeface="+mn-ea"/>
              </a:rPr>
              <a:t>(Relationship)</a:t>
            </a:r>
          </a:p>
          <a:p>
            <a:pPr lvl="1"/>
            <a:r>
              <a:rPr lang="en-US" altLang="ko-KR" sz="1400" b="1" dirty="0" smtClean="0">
                <a:latin typeface="+mn-ea"/>
              </a:rPr>
              <a:t>1. </a:t>
            </a:r>
            <a:r>
              <a:rPr lang="ko-KR" altLang="en-US" sz="1400" b="1" dirty="0" err="1" smtClean="0">
                <a:latin typeface="+mn-ea"/>
              </a:rPr>
              <a:t>관계명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 모델링 표기법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122" name="Picture 2" descr="[그림 4-2-25] 바커 표기법(위)과 IE 표기법(아래)에 따른 사원 주어 관계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1322069"/>
            <a:ext cx="3742383" cy="262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[그림 4-2-26] 바커 표기법(위)과 IE 표기법(아래)에 따른 부서 주어 관계 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865" y="1322069"/>
            <a:ext cx="3706962" cy="26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관계</a:t>
            </a:r>
            <a:r>
              <a:rPr lang="en-US" altLang="ko-KR" sz="1400" b="1" dirty="0" smtClean="0">
                <a:latin typeface="+mn-ea"/>
              </a:rPr>
              <a:t>(Relationship)</a:t>
            </a:r>
          </a:p>
          <a:p>
            <a:pPr lvl="1"/>
            <a:r>
              <a:rPr lang="en-US" altLang="ko-KR" sz="1400" b="1" dirty="0" smtClean="0">
                <a:latin typeface="+mn-ea"/>
              </a:rPr>
              <a:t>2. </a:t>
            </a:r>
            <a:r>
              <a:rPr lang="ko-KR" altLang="en-US" sz="1400" b="1" dirty="0" smtClean="0">
                <a:latin typeface="+mn-ea"/>
              </a:rPr>
              <a:t>관계차수</a:t>
            </a:r>
            <a:r>
              <a:rPr lang="en-US" altLang="ko-KR" sz="1400" b="1" dirty="0" smtClean="0">
                <a:latin typeface="+mn-ea"/>
              </a:rPr>
              <a:t>( Degree / Cardinality 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 모델링 표기법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076" name="Picture 4" descr="http://www.dbguide.net/publishing/img/knowledge/SQL_0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" y="1396148"/>
            <a:ext cx="51054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bguide.net/publishing/img/knowledge/SQL_0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" y="3307080"/>
            <a:ext cx="49720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2720</TotalTime>
  <Words>548</Words>
  <Application>Microsoft Office PowerPoint</Application>
  <PresentationFormat>화면 슬라이드 쇼(4:3)</PresentationFormat>
  <Paragraphs>100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장대영</dc:creator>
  <cp:lastModifiedBy>DAEYOUNG JANG</cp:lastModifiedBy>
  <cp:revision>209</cp:revision>
  <dcterms:created xsi:type="dcterms:W3CDTF">2014-11-12T12:21:27Z</dcterms:created>
  <dcterms:modified xsi:type="dcterms:W3CDTF">2015-08-07T09:12:27Z</dcterms:modified>
</cp:coreProperties>
</file>