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notesMasterIdLst>
    <p:notesMasterId r:id="rId11"/>
  </p:notesMasterIdLst>
  <p:sldIdLst>
    <p:sldId id="256" r:id="rId2"/>
    <p:sldId id="262" r:id="rId3"/>
    <p:sldId id="269" r:id="rId4"/>
    <p:sldId id="282" r:id="rId5"/>
    <p:sldId id="283" r:id="rId6"/>
    <p:sldId id="284" r:id="rId7"/>
    <p:sldId id="285" r:id="rId8"/>
    <p:sldId id="286" r:id="rId9"/>
    <p:sldId id="287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E7FF"/>
    <a:srgbClr val="B8E34D"/>
    <a:srgbClr val="E872A2"/>
    <a:srgbClr val="43ED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75" autoAdjust="0"/>
    <p:restoredTop sz="72811" autoAdjust="0"/>
  </p:normalViewPr>
  <p:slideViewPr>
    <p:cSldViewPr snapToGrid="0">
      <p:cViewPr varScale="1">
        <p:scale>
          <a:sx n="84" d="100"/>
          <a:sy n="84" d="100"/>
        </p:scale>
        <p:origin x="252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C3B616-CC2A-49B6-B5D0-90EABA6E0FC4}" type="datetimeFigureOut">
              <a:rPr lang="en-US" altLang="ko-KR"/>
              <a:t>8/21/2015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DCE05A-F4AE-49D0-B088-9A8A6D7ECDAC}" type="slidenum">
              <a:rPr lang="en-US" altLang="ko-KR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42036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CE05A-F4AE-49D0-B088-9A8A6D7ECDAC}" type="slidenum">
              <a:rPr lang="en-US" altLang="ko-KR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96920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CE05A-F4AE-49D0-B088-9A8A6D7ECDAC}" type="slidenum">
              <a:rPr lang="en-US" altLang="ko-KR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48940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CE05A-F4AE-49D0-B088-9A8A6D7ECDAC}" type="slidenum">
              <a:rPr lang="en-US" altLang="ko-KR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15090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CE05A-F4AE-49D0-B088-9A8A6D7ECDAC}" type="slidenum">
              <a:rPr lang="en-US" altLang="ko-KR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54726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CE05A-F4AE-49D0-B088-9A8A6D7ECDAC}" type="slidenum">
              <a:rPr lang="en-US" altLang="ko-KR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03122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CE05A-F4AE-49D0-B088-9A8A6D7ECDAC}" type="slidenum">
              <a:rPr lang="en-US" altLang="ko-KR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8931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CE05A-F4AE-49D0-B088-9A8A6D7ECDAC}" type="slidenum">
              <a:rPr lang="en-US" altLang="ko-KR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46247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CE05A-F4AE-49D0-B088-9A8A6D7ECDAC}" type="slidenum">
              <a:rPr lang="en-US" altLang="ko-KR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0938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0A11D-8B41-4B7C-95BC-AE3B1A21B330}" type="datetimeFigureOut">
              <a:rPr lang="ko-KR" altLang="en-US" smtClean="0"/>
              <a:t>2015-08-21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4D2A5-AFE4-4B08-B597-D4BE8CBFCB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053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0A11D-8B41-4B7C-95BC-AE3B1A21B330}" type="datetimeFigureOut">
              <a:rPr lang="ko-KR" altLang="en-US" smtClean="0"/>
              <a:t>2015-08-21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4D2A5-AFE4-4B08-B597-D4BE8CBFCB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5681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0A11D-8B41-4B7C-95BC-AE3B1A21B330}" type="datetimeFigureOut">
              <a:rPr lang="ko-KR" altLang="en-US" smtClean="0"/>
              <a:t>2015-08-21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4D2A5-AFE4-4B08-B597-D4BE8CBFCB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7665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5" descr="D:\dkunc\2011\logo_ai\DKUNC\dkunc_logo_03.png"/>
          <p:cNvPicPr>
            <a:picLocks noChangeAspect="1" noChangeArrowheads="1"/>
          </p:cNvPicPr>
          <p:nvPr userDrawn="1"/>
        </p:nvPicPr>
        <p:blipFill>
          <a:blip r:embed="rId2" cstate="screen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88516" y="6451980"/>
            <a:ext cx="779535" cy="247349"/>
          </a:xfrm>
          <a:prstGeom prst="rect">
            <a:avLst/>
          </a:prstGeom>
          <a:noFill/>
        </p:spPr>
      </p:pic>
      <p:sp>
        <p:nvSpPr>
          <p:cNvPr id="21" name="텍스트 개체 틀 20"/>
          <p:cNvSpPr>
            <a:spLocks noGrp="1"/>
          </p:cNvSpPr>
          <p:nvPr>
            <p:ph type="body" sz="quarter" idx="10" hasCustomPrompt="1"/>
          </p:nvPr>
        </p:nvSpPr>
        <p:spPr>
          <a:xfrm>
            <a:off x="813262" y="2000240"/>
            <a:ext cx="8330738" cy="1571636"/>
          </a:xfrm>
          <a:prstGeom prst="rect">
            <a:avLst/>
          </a:prstGeom>
        </p:spPr>
        <p:txBody>
          <a:bodyPr anchor="ctr"/>
          <a:lstStyle>
            <a:lvl1pPr algn="l">
              <a:buNone/>
              <a:defRPr sz="3600" b="0" spc="-113">
                <a:solidFill>
                  <a:schemeClr val="tx1">
                    <a:lumMod val="75000"/>
                    <a:lumOff val="25000"/>
                    <a:alpha val="99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 lvl="0"/>
            <a:r>
              <a:rPr lang="ko-KR" altLang="en-US" dirty="0" smtClean="0"/>
              <a:t>제목을 입력합니다</a:t>
            </a:r>
            <a:endParaRPr lang="ko-KR" altLang="en-US" dirty="0"/>
          </a:p>
        </p:txBody>
      </p:sp>
      <p:sp>
        <p:nvSpPr>
          <p:cNvPr id="23" name="텍스트 개체 틀 22"/>
          <p:cNvSpPr>
            <a:spLocks noGrp="1"/>
          </p:cNvSpPr>
          <p:nvPr>
            <p:ph type="body" sz="quarter" idx="11" hasCustomPrompt="1"/>
          </p:nvPr>
        </p:nvSpPr>
        <p:spPr>
          <a:xfrm>
            <a:off x="879207" y="3929069"/>
            <a:ext cx="8264795" cy="500065"/>
          </a:xfrm>
          <a:prstGeom prst="rect">
            <a:avLst/>
          </a:prstGeom>
        </p:spPr>
        <p:txBody>
          <a:bodyPr anchor="ctr"/>
          <a:lstStyle>
            <a:lvl1pPr algn="l">
              <a:buNone/>
              <a:defRPr lang="ko-KR" altLang="en-US" sz="1500" b="0" kern="1200" spc="0" dirty="0" smtClean="0">
                <a:solidFill>
                  <a:schemeClr val="tx1">
                    <a:lumMod val="75000"/>
                    <a:lumOff val="25000"/>
                    <a:alpha val="99000"/>
                  </a:schemeClr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 lvl="0"/>
            <a:r>
              <a:rPr lang="ko-KR" altLang="en-US" dirty="0" smtClean="0"/>
              <a:t>부제목을 입력합니다</a:t>
            </a:r>
            <a:endParaRPr lang="ko-KR" altLang="en-US" dirty="0"/>
          </a:p>
        </p:txBody>
      </p:sp>
      <p:sp>
        <p:nvSpPr>
          <p:cNvPr id="27" name="텍스트 개체 틀 26"/>
          <p:cNvSpPr>
            <a:spLocks noGrp="1"/>
          </p:cNvSpPr>
          <p:nvPr>
            <p:ph type="body" sz="quarter" idx="12" hasCustomPrompt="1"/>
          </p:nvPr>
        </p:nvSpPr>
        <p:spPr>
          <a:xfrm>
            <a:off x="879207" y="4714886"/>
            <a:ext cx="8264795" cy="285750"/>
          </a:xfrm>
          <a:prstGeom prst="rect">
            <a:avLst/>
          </a:prstGeom>
        </p:spPr>
        <p:txBody>
          <a:bodyPr anchor="ctr"/>
          <a:lstStyle>
            <a:lvl1pPr algn="l">
              <a:buNone/>
              <a:defRPr sz="1200">
                <a:solidFill>
                  <a:schemeClr val="tx1">
                    <a:lumMod val="75000"/>
                    <a:lumOff val="25000"/>
                    <a:alpha val="99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 lvl="0"/>
            <a:r>
              <a:rPr lang="en-US" altLang="ko-KR" dirty="0" smtClean="0"/>
              <a:t>2012-5-18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755" y="0"/>
            <a:ext cx="518017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792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5" descr="D:\dkunc\2011\logo_ai\DKUNC\dkunc_logo_03.png"/>
          <p:cNvPicPr>
            <a:picLocks noChangeAspect="1" noChangeArrowheads="1"/>
          </p:cNvPicPr>
          <p:nvPr userDrawn="1"/>
        </p:nvPicPr>
        <p:blipFill>
          <a:blip r:embed="rId2" cstate="screen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88516" y="6451980"/>
            <a:ext cx="779535" cy="247349"/>
          </a:xfrm>
          <a:prstGeom prst="rect">
            <a:avLst/>
          </a:prstGeom>
          <a:noFill/>
        </p:spPr>
      </p:pic>
      <p:pic>
        <p:nvPicPr>
          <p:cNvPr id="11" name="그림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755" y="0"/>
            <a:ext cx="5180171" cy="6858000"/>
          </a:xfrm>
          <a:prstGeom prst="rect">
            <a:avLst/>
          </a:prstGeom>
        </p:spPr>
      </p:pic>
      <p:cxnSp>
        <p:nvCxnSpPr>
          <p:cNvPr id="17" name="직선 연결선 16"/>
          <p:cNvCxnSpPr/>
          <p:nvPr userDrawn="1"/>
        </p:nvCxnSpPr>
        <p:spPr>
          <a:xfrm>
            <a:off x="1" y="1543401"/>
            <a:ext cx="3166808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 userDrawn="1"/>
        </p:nvSpPr>
        <p:spPr>
          <a:xfrm>
            <a:off x="1226334" y="817667"/>
            <a:ext cx="1739579" cy="6601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3000"/>
              </a:lnSpc>
            </a:pPr>
            <a:r>
              <a:rPr lang="en-US" altLang="ko-KR" sz="3000" b="0" dirty="0" smtClean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Contents</a:t>
            </a:r>
            <a:endParaRPr lang="ko-KR" altLang="en-US" sz="3000" b="0" dirty="0">
              <a:solidFill>
                <a:schemeClr val="accent6">
                  <a:lumMod val="7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88817885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1.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 userDrawn="1"/>
        </p:nvSpPr>
        <p:spPr>
          <a:xfrm>
            <a:off x="107855" y="698745"/>
            <a:ext cx="8917563" cy="5754597"/>
          </a:xfrm>
          <a:prstGeom prst="roundRect">
            <a:avLst>
              <a:gd name="adj" fmla="val 1209"/>
            </a:avLst>
          </a:prstGeom>
          <a:noFill/>
          <a:ln w="317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1350" dirty="0">
              <a:solidFill>
                <a:srgbClr val="FFFFFF"/>
              </a:solidFill>
            </a:endParaRPr>
          </a:p>
        </p:txBody>
      </p:sp>
      <p:sp>
        <p:nvSpPr>
          <p:cNvPr id="3" name="직사각형 2"/>
          <p:cNvSpPr/>
          <p:nvPr userDrawn="1"/>
        </p:nvSpPr>
        <p:spPr>
          <a:xfrm>
            <a:off x="0" y="-1"/>
            <a:ext cx="9144000" cy="477079"/>
          </a:xfrm>
          <a:prstGeom prst="rect">
            <a:avLst/>
          </a:prstGeom>
          <a:pattFill prst="ltDnDiag">
            <a:fgClr>
              <a:srgbClr val="F79646">
                <a:lumMod val="40000"/>
                <a:lumOff val="60000"/>
              </a:srgbClr>
            </a:fgClr>
            <a:bgClr>
              <a:srgbClr val="FFFFFF"/>
            </a:bgClr>
          </a:patt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8576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35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434471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.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/>
          <p:cNvSpPr>
            <a:spLocks noGrp="1"/>
          </p:cNvSpPr>
          <p:nvPr>
            <p:ph type="body" sz="quarter" idx="11"/>
          </p:nvPr>
        </p:nvSpPr>
        <p:spPr>
          <a:xfrm>
            <a:off x="5420449" y="-3001"/>
            <a:ext cx="3622556" cy="339725"/>
          </a:xfrm>
          <a:prstGeom prst="rect">
            <a:avLst/>
          </a:prstGeom>
        </p:spPr>
        <p:txBody>
          <a:bodyPr/>
          <a:lstStyle>
            <a:lvl1pPr algn="r">
              <a:defRPr sz="900" b="1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defRPr>
            </a:lvl1pPr>
            <a:lvl2pPr algn="r"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85350" y="71104"/>
            <a:ext cx="5207621" cy="392618"/>
          </a:xfrm>
          <a:prstGeom prst="rect">
            <a:avLst/>
          </a:prstGeom>
        </p:spPr>
        <p:txBody>
          <a:bodyPr/>
          <a:lstStyle>
            <a:lvl1pPr algn="l">
              <a:defRPr sz="135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2"/>
          </p:nvPr>
        </p:nvSpPr>
        <p:spPr>
          <a:xfrm>
            <a:off x="101000" y="587377"/>
            <a:ext cx="9043003" cy="683481"/>
          </a:xfrm>
          <a:prstGeom prst="rect">
            <a:avLst/>
          </a:prstGeom>
        </p:spPr>
        <p:txBody>
          <a:bodyPr/>
          <a:lstStyle>
            <a:lvl1pPr algn="l">
              <a:defRPr sz="900" b="1">
                <a:latin typeface="+mj-ea"/>
                <a:ea typeface="+mj-ea"/>
              </a:defRPr>
            </a:lvl1pPr>
            <a:lvl2pPr algn="l">
              <a:defRPr sz="1050"/>
            </a:lvl2pPr>
            <a:lvl3pPr algn="l">
              <a:defRPr sz="900"/>
            </a:lvl3pPr>
            <a:lvl4pPr algn="l">
              <a:defRPr sz="825"/>
            </a:lvl4pPr>
            <a:lvl5pPr algn="l">
              <a:defRPr sz="825"/>
            </a:lvl5pPr>
          </a:lstStyle>
          <a:p>
            <a:pPr lvl="0"/>
            <a:endParaRPr lang="ko-KR" altLang="en-US" dirty="0"/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3"/>
          </p:nvPr>
        </p:nvSpPr>
        <p:spPr>
          <a:xfrm>
            <a:off x="7315203" y="210933"/>
            <a:ext cx="1727689" cy="296863"/>
          </a:xfrm>
          <a:prstGeom prst="rect">
            <a:avLst/>
          </a:prstGeom>
        </p:spPr>
        <p:txBody>
          <a:bodyPr/>
          <a:lstStyle>
            <a:lvl1pPr>
              <a:defRPr sz="825" b="1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defRPr>
            </a:lvl1pPr>
            <a:lvl2pPr>
              <a:defRPr sz="788"/>
            </a:lvl2pPr>
            <a:lvl3pPr>
              <a:defRPr sz="750"/>
            </a:lvl3pPr>
            <a:lvl4pPr>
              <a:defRPr sz="675"/>
            </a:lvl4pPr>
            <a:lvl5pPr>
              <a:defRPr sz="675"/>
            </a:lvl5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49497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0A11D-8B41-4B7C-95BC-AE3B1A21B330}" type="datetimeFigureOut">
              <a:rPr lang="ko-KR" altLang="en-US" smtClean="0"/>
              <a:t>2015-08-21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4D2A5-AFE4-4B08-B597-D4BE8CBFCB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6197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0A11D-8B41-4B7C-95BC-AE3B1A21B330}" type="datetimeFigureOut">
              <a:rPr lang="ko-KR" altLang="en-US" smtClean="0"/>
              <a:t>2015-08-21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4D2A5-AFE4-4B08-B597-D4BE8CBFCB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121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0A11D-8B41-4B7C-95BC-AE3B1A21B330}" type="datetimeFigureOut">
              <a:rPr lang="ko-KR" altLang="en-US" smtClean="0"/>
              <a:t>2015-08-21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4D2A5-AFE4-4B08-B597-D4BE8CBFCB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9350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0A11D-8B41-4B7C-95BC-AE3B1A21B330}" type="datetimeFigureOut">
              <a:rPr lang="ko-KR" altLang="en-US" smtClean="0"/>
              <a:t>2015-08-21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4D2A5-AFE4-4B08-B597-D4BE8CBFCB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1347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0A11D-8B41-4B7C-95BC-AE3B1A21B330}" type="datetimeFigureOut">
              <a:rPr lang="ko-KR" altLang="en-US" smtClean="0"/>
              <a:t>2015-08-21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4D2A5-AFE4-4B08-B597-D4BE8CBFCB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95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0A11D-8B41-4B7C-95BC-AE3B1A21B330}" type="datetimeFigureOut">
              <a:rPr lang="ko-KR" altLang="en-US" smtClean="0"/>
              <a:t>2015-08-21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4D2A5-AFE4-4B08-B597-D4BE8CBFCB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9087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0A11D-8B41-4B7C-95BC-AE3B1A21B330}" type="datetimeFigureOut">
              <a:rPr lang="ko-KR" altLang="en-US" smtClean="0"/>
              <a:t>2015-08-21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4D2A5-AFE4-4B08-B597-D4BE8CBFCB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3684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0A11D-8B41-4B7C-95BC-AE3B1A21B330}" type="datetimeFigureOut">
              <a:rPr lang="ko-KR" altLang="en-US" smtClean="0"/>
              <a:t>2015-08-21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4D2A5-AFE4-4B08-B597-D4BE8CBFCB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270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40A11D-8B41-4B7C-95BC-AE3B1A21B330}" type="datetimeFigureOut">
              <a:rPr lang="ko-KR" altLang="en-US" smtClean="0"/>
              <a:t>2015-08-21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74D2A5-AFE4-4B08-B597-D4BE8CBFCB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2722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61" r:id="rId15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5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0.gif"/><Relationship Id="rId4" Type="http://schemas.openxmlformats.org/officeDocument/2006/relationships/image" Target="../media/image9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스프링 </a:t>
            </a:r>
            <a:r>
              <a:rPr lang="ko-KR" altLang="en-US" dirty="0" err="1" smtClean="0"/>
              <a:t>스터디</a:t>
            </a:r>
            <a:endParaRPr lang="ko-KR" alt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7</a:t>
            </a:r>
            <a:r>
              <a:rPr lang="ko-KR" altLang="en-US" dirty="0" smtClean="0"/>
              <a:t>주차 데이터의 이력 관리</a:t>
            </a:r>
            <a:endParaRPr lang="en-US" altLang="ko-KR" dirty="0" smtClean="0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2015-08-21</a:t>
            </a:r>
          </a:p>
        </p:txBody>
      </p:sp>
    </p:spTree>
    <p:extLst>
      <p:ext uri="{BB962C8B-B14F-4D97-AF65-F5344CB8AC3E}">
        <p14:creationId xmlns:p14="http://schemas.microsoft.com/office/powerpoint/2010/main" val="3605604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8"/>
          <p:cNvSpPr txBox="1">
            <a:spLocks/>
          </p:cNvSpPr>
          <p:nvPr/>
        </p:nvSpPr>
        <p:spPr>
          <a:xfrm>
            <a:off x="1101790" y="2197837"/>
            <a:ext cx="6613460" cy="232415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500" dirty="0">
                <a:latin typeface="+mn-ea"/>
              </a:rPr>
              <a:t>Chapter </a:t>
            </a:r>
            <a:r>
              <a:rPr lang="en-US" altLang="ko-KR" sz="1500" dirty="0" smtClean="0">
                <a:latin typeface="+mn-ea"/>
              </a:rPr>
              <a:t>1. </a:t>
            </a:r>
            <a:r>
              <a:rPr lang="ko-KR" altLang="en-US" sz="1600" dirty="0" smtClean="0">
                <a:latin typeface="+mn-ea"/>
              </a:rPr>
              <a:t>이력 데이터의 종류</a:t>
            </a:r>
            <a:endParaRPr lang="en-US" altLang="ko-KR" sz="1600" dirty="0" smtClean="0">
              <a:latin typeface="+mn-ea"/>
            </a:endParaRPr>
          </a:p>
          <a:p>
            <a:pPr marL="0" indent="0">
              <a:buNone/>
            </a:pPr>
            <a:r>
              <a:rPr lang="en-US" altLang="ko-KR" sz="1500" dirty="0">
                <a:latin typeface="+mn-ea"/>
              </a:rPr>
              <a:t>Chapter </a:t>
            </a:r>
            <a:r>
              <a:rPr lang="en-US" altLang="ko-KR" sz="1500" dirty="0" smtClean="0">
                <a:latin typeface="+mn-ea"/>
              </a:rPr>
              <a:t>2. </a:t>
            </a:r>
            <a:r>
              <a:rPr lang="ko-KR" altLang="en-US" sz="1600" dirty="0" smtClean="0">
                <a:latin typeface="+mn-ea"/>
              </a:rPr>
              <a:t>이력 관리의 형태</a:t>
            </a:r>
            <a:endParaRPr lang="en-US" altLang="ko-KR" sz="15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10512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6194" y="756901"/>
            <a:ext cx="86483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+mn-ea"/>
              </a:rPr>
              <a:t>Chapter 1. </a:t>
            </a:r>
            <a:r>
              <a:rPr lang="ko-KR" altLang="en-US" sz="1400" b="1" dirty="0">
                <a:latin typeface="+mn-ea"/>
              </a:rPr>
              <a:t>이력 데이터의 </a:t>
            </a:r>
            <a:r>
              <a:rPr lang="ko-KR" altLang="en-US" sz="1400" b="1" dirty="0" smtClean="0">
                <a:latin typeface="+mn-ea"/>
              </a:rPr>
              <a:t>종류</a:t>
            </a:r>
            <a:endParaRPr lang="en-US" altLang="ko-KR" sz="1400" dirty="0" smtClean="0">
              <a:latin typeface="+mn-ea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0" y="53024"/>
            <a:ext cx="27622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데이터의 </a:t>
            </a: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이력 </a:t>
            </a:r>
            <a:r>
              <a:rPr lang="ko-KR" altLang="en-US" sz="20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관리</a:t>
            </a:r>
            <a:endParaRPr lang="ko-KR" altLang="en-US" sz="2000" b="1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48640" y="1060668"/>
            <a:ext cx="5253361" cy="50475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+mn-ea"/>
              </a:rPr>
              <a:t>정보의 발생</a:t>
            </a:r>
            <a:r>
              <a:rPr lang="en-US" altLang="ko-KR" sz="1400" dirty="0" smtClean="0">
                <a:latin typeface="+mn-ea"/>
              </a:rPr>
              <a:t>, </a:t>
            </a:r>
            <a:r>
              <a:rPr lang="ko-KR" altLang="en-US" sz="1400" dirty="0" smtClean="0">
                <a:latin typeface="+mn-ea"/>
              </a:rPr>
              <a:t>변경</a:t>
            </a:r>
            <a:r>
              <a:rPr lang="en-US" altLang="ko-KR" sz="1400" dirty="0" smtClean="0">
                <a:latin typeface="+mn-ea"/>
              </a:rPr>
              <a:t>, </a:t>
            </a:r>
            <a:r>
              <a:rPr lang="ko-KR" altLang="en-US" sz="1400" dirty="0" smtClean="0">
                <a:latin typeface="+mn-ea"/>
              </a:rPr>
              <a:t>진행 상태를 시간 기준으로 관리하는 데이터</a:t>
            </a:r>
            <a:endParaRPr lang="en-US" altLang="ko-KR" sz="1400" dirty="0" smtClean="0">
              <a:latin typeface="+mn-ea"/>
            </a:endParaRPr>
          </a:p>
          <a:p>
            <a:r>
              <a:rPr lang="ko-KR" altLang="en-US" sz="1400" dirty="0" smtClean="0">
                <a:latin typeface="+mn-ea"/>
              </a:rPr>
              <a:t>또는 특정 시점의 데이터를 관리하고자 하는 경우</a:t>
            </a:r>
            <a:endParaRPr lang="en-US" altLang="ko-KR" sz="1400" dirty="0" smtClean="0">
              <a:latin typeface="+mn-ea"/>
            </a:endParaRPr>
          </a:p>
          <a:p>
            <a:endParaRPr lang="en-US" altLang="ko-KR" sz="1400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n-ea"/>
              </a:rPr>
              <a:t>어제의 환율은 얼마인가</a:t>
            </a:r>
            <a:r>
              <a:rPr lang="en-US" altLang="ko-KR" sz="1400" dirty="0">
                <a:latin typeface="+mn-ea"/>
              </a:rPr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n-ea"/>
              </a:rPr>
              <a:t>오늘 아침의 환율은 얼마인가</a:t>
            </a:r>
            <a:r>
              <a:rPr lang="en-US" altLang="ko-KR" sz="1400" dirty="0">
                <a:latin typeface="+mn-ea"/>
              </a:rPr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n-ea"/>
              </a:rPr>
              <a:t>환율의 변화에 대한 추이 분석을 하고자 한다</a:t>
            </a:r>
            <a:r>
              <a:rPr lang="en-US" altLang="ko-KR" sz="1400" dirty="0">
                <a:latin typeface="+mn-ea"/>
              </a:rPr>
              <a:t>.</a:t>
            </a:r>
            <a:endParaRPr lang="ko-KR" altLang="en-US" sz="1400" dirty="0">
              <a:latin typeface="+mn-ea"/>
            </a:endParaRPr>
          </a:p>
          <a:p>
            <a:endParaRPr lang="en-US" altLang="ko-KR" sz="1400" dirty="0" smtClean="0">
              <a:latin typeface="+mn-ea"/>
            </a:endParaRPr>
          </a:p>
          <a:p>
            <a:endParaRPr lang="en-US" altLang="ko-KR" sz="1400" dirty="0">
              <a:latin typeface="+mn-ea"/>
            </a:endParaRPr>
          </a:p>
          <a:p>
            <a:endParaRPr lang="en-US" altLang="ko-KR" sz="1400" dirty="0" smtClean="0">
              <a:latin typeface="+mn-ea"/>
            </a:endParaRPr>
          </a:p>
          <a:p>
            <a:endParaRPr lang="en-US" altLang="ko-KR" sz="1400" dirty="0">
              <a:latin typeface="+mn-ea"/>
            </a:endParaRPr>
          </a:p>
          <a:p>
            <a:endParaRPr lang="en-US" altLang="ko-KR" sz="1400" dirty="0" smtClean="0">
              <a:latin typeface="+mn-ea"/>
            </a:endParaRPr>
          </a:p>
          <a:p>
            <a:endParaRPr lang="en-US" altLang="ko-KR" sz="1400" dirty="0">
              <a:latin typeface="+mn-ea"/>
            </a:endParaRPr>
          </a:p>
          <a:p>
            <a:endParaRPr lang="en-US" altLang="ko-KR" sz="1400" dirty="0" smtClean="0">
              <a:latin typeface="+mn-ea"/>
            </a:endParaRPr>
          </a:p>
          <a:p>
            <a:endParaRPr lang="en-US" altLang="ko-KR" sz="1400" dirty="0">
              <a:latin typeface="+mn-ea"/>
            </a:endParaRPr>
          </a:p>
          <a:p>
            <a:endParaRPr lang="en-US" altLang="ko-KR" sz="1400" dirty="0" smtClean="0">
              <a:latin typeface="+mn-ea"/>
            </a:endParaRPr>
          </a:p>
          <a:p>
            <a:endParaRPr lang="en-US" altLang="ko-KR" sz="1400" dirty="0">
              <a:latin typeface="+mn-ea"/>
            </a:endParaRPr>
          </a:p>
          <a:p>
            <a:endParaRPr lang="en-US" altLang="ko-KR" sz="1400" dirty="0" smtClean="0">
              <a:latin typeface="+mn-ea"/>
            </a:endParaRPr>
          </a:p>
          <a:p>
            <a:endParaRPr lang="en-US" altLang="ko-KR" sz="1400" dirty="0">
              <a:latin typeface="+mn-ea"/>
            </a:endParaRPr>
          </a:p>
          <a:p>
            <a:endParaRPr lang="en-US" altLang="ko-KR" sz="1400" dirty="0" smtClean="0">
              <a:latin typeface="+mn-ea"/>
            </a:endParaRPr>
          </a:p>
          <a:p>
            <a:endParaRPr lang="en-US" altLang="ko-KR" sz="1400" dirty="0">
              <a:latin typeface="+mn-ea"/>
            </a:endParaRPr>
          </a:p>
          <a:p>
            <a:endParaRPr lang="en-US" altLang="ko-KR" sz="1400" dirty="0" smtClean="0">
              <a:latin typeface="+mn-ea"/>
            </a:endParaRPr>
          </a:p>
          <a:p>
            <a:endParaRPr lang="en-US" altLang="ko-KR" sz="1400" dirty="0" smtClean="0">
              <a:latin typeface="+mn-ea"/>
            </a:endParaRPr>
          </a:p>
          <a:p>
            <a:r>
              <a:rPr lang="en-US" altLang="ko-KR" sz="1400" dirty="0" smtClean="0">
                <a:latin typeface="+mn-ea"/>
              </a:rPr>
              <a:t>Ex) </a:t>
            </a:r>
            <a:r>
              <a:rPr lang="ko-KR" altLang="en-US" sz="1400" dirty="0" smtClean="0">
                <a:latin typeface="+mn-ea"/>
              </a:rPr>
              <a:t>환율 정보</a:t>
            </a:r>
            <a:r>
              <a:rPr lang="en-US" altLang="ko-KR" sz="1400" dirty="0" smtClean="0">
                <a:latin typeface="+mn-ea"/>
              </a:rPr>
              <a:t>, </a:t>
            </a:r>
            <a:r>
              <a:rPr lang="ko-KR" altLang="en-US" sz="1400" dirty="0" smtClean="0">
                <a:latin typeface="+mn-ea"/>
              </a:rPr>
              <a:t>거주지 이력</a:t>
            </a:r>
            <a:r>
              <a:rPr lang="en-US" altLang="ko-KR" sz="1400" dirty="0" smtClean="0">
                <a:latin typeface="+mn-ea"/>
              </a:rPr>
              <a:t>, </a:t>
            </a:r>
            <a:r>
              <a:rPr lang="ko-KR" altLang="en-US" sz="1400" dirty="0" smtClean="0">
                <a:latin typeface="+mn-ea"/>
              </a:rPr>
              <a:t>통신사 통화 내역 등등</a:t>
            </a:r>
            <a:endParaRPr lang="ko-KR" altLang="en-US" sz="1400" dirty="0">
              <a:latin typeface="+mn-ea"/>
            </a:endParaRPr>
          </a:p>
        </p:txBody>
      </p:sp>
      <p:pic>
        <p:nvPicPr>
          <p:cNvPr id="1028" name="Picture 4" descr="[그림 4-3-14] 바커 표기법(위)과 IE 표기법(아래)에 따른 통화 이력 예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" y="2430780"/>
            <a:ext cx="5353050" cy="3267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1086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6194" y="756901"/>
            <a:ext cx="86483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+mn-ea"/>
              </a:rPr>
              <a:t>Chapter 1.1 </a:t>
            </a:r>
            <a:r>
              <a:rPr lang="ko-KR" altLang="en-US" sz="1400" b="1" dirty="0" smtClean="0"/>
              <a:t>발생 </a:t>
            </a:r>
            <a:r>
              <a:rPr lang="ko-KR" altLang="en-US" sz="1400" b="1" dirty="0"/>
              <a:t>이력</a:t>
            </a:r>
            <a:r>
              <a:rPr lang="en-US" altLang="ko-KR" sz="1400" b="1" dirty="0"/>
              <a:t>(Occurrence History) </a:t>
            </a:r>
            <a:r>
              <a:rPr lang="ko-KR" altLang="en-US" sz="1400" b="1" dirty="0"/>
              <a:t>데이터</a:t>
            </a:r>
            <a:endParaRPr lang="en-US" altLang="ko-KR" sz="1400" dirty="0" smtClean="0">
              <a:latin typeface="+mn-ea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0" y="53024"/>
            <a:ext cx="27622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데이터의 </a:t>
            </a: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이력 </a:t>
            </a:r>
            <a:r>
              <a:rPr lang="ko-KR" altLang="en-US" sz="20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관리</a:t>
            </a:r>
            <a:endParaRPr lang="ko-KR" altLang="en-US" sz="2000" b="1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48640" y="1060668"/>
            <a:ext cx="785984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+mn-ea"/>
              </a:rPr>
              <a:t>어떤 데이터가 발생할 때마다 이력 정보를 남겨야만 한다면 이력은 발생 이력이라고 볼 수 있다</a:t>
            </a:r>
            <a:r>
              <a:rPr lang="en-US" altLang="ko-KR" sz="1400" dirty="0" smtClean="0">
                <a:latin typeface="+mn-ea"/>
              </a:rPr>
              <a:t>.</a:t>
            </a:r>
          </a:p>
          <a:p>
            <a:endParaRPr lang="en-US" altLang="ko-KR" sz="1400" dirty="0" smtClean="0">
              <a:latin typeface="+mn-ea"/>
            </a:endParaRPr>
          </a:p>
          <a:p>
            <a:r>
              <a:rPr lang="en-US" altLang="ko-KR" sz="1400" dirty="0" smtClean="0">
                <a:latin typeface="+mn-ea"/>
              </a:rPr>
              <a:t>Ex) </a:t>
            </a:r>
            <a:r>
              <a:rPr lang="ko-KR" altLang="en-US" sz="1400" dirty="0" smtClean="0">
                <a:latin typeface="+mn-ea"/>
              </a:rPr>
              <a:t>통화 내역</a:t>
            </a:r>
            <a:r>
              <a:rPr lang="en-US" altLang="ko-KR" sz="1400" dirty="0" smtClean="0">
                <a:latin typeface="+mn-ea"/>
              </a:rPr>
              <a:t>, </a:t>
            </a:r>
            <a:r>
              <a:rPr lang="ko-KR" altLang="en-US" sz="1400" dirty="0" smtClean="0">
                <a:latin typeface="+mn-ea"/>
              </a:rPr>
              <a:t>웹 로그인 이력 등</a:t>
            </a:r>
            <a:endParaRPr lang="ko-KR" altLang="en-US" sz="1400" dirty="0">
              <a:latin typeface="+mn-ea"/>
            </a:endParaRPr>
          </a:p>
        </p:txBody>
      </p:sp>
      <p:pic>
        <p:nvPicPr>
          <p:cNvPr id="2050" name="Picture 2" descr="EVENT 발생 시마다 생성-Event가 발생할 때마다 사진을 찍어 두어야 이력을 관리할 수 있는가?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" y="1799332"/>
            <a:ext cx="50101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DAILY마다 생성-아무 변화가 없는 경우도 데이터 생성 그러나 완벽한 이력 관리는 불가능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060"/>
          <a:stretch/>
        </p:blipFill>
        <p:spPr bwMode="auto">
          <a:xfrm>
            <a:off x="4430375" y="1799332"/>
            <a:ext cx="3867805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10004" y="3721081"/>
            <a:ext cx="86483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+mn-ea"/>
              </a:rPr>
              <a:t>Chapter 1.2 </a:t>
            </a:r>
            <a:r>
              <a:rPr lang="ko-KR" altLang="en-US" sz="1400" b="1" dirty="0" smtClean="0">
                <a:latin typeface="+mn-ea"/>
              </a:rPr>
              <a:t>변경 </a:t>
            </a:r>
            <a:r>
              <a:rPr lang="ko-KR" altLang="en-US" sz="1400" b="1" dirty="0">
                <a:latin typeface="+mn-ea"/>
              </a:rPr>
              <a:t>이력 </a:t>
            </a:r>
            <a:r>
              <a:rPr lang="en-US" altLang="ko-KR" sz="1400" b="1" dirty="0">
                <a:latin typeface="+mn-ea"/>
              </a:rPr>
              <a:t>(Modification History) </a:t>
            </a:r>
            <a:r>
              <a:rPr lang="ko-KR" altLang="en-US" sz="1400" b="1" dirty="0">
                <a:latin typeface="+mn-ea"/>
              </a:rPr>
              <a:t>데이터</a:t>
            </a:r>
            <a:endParaRPr lang="en-US" altLang="ko-KR" sz="1400" dirty="0" smtClean="0"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52450" y="3990558"/>
            <a:ext cx="55948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+mn-ea"/>
              </a:rPr>
              <a:t>데이터가 변경될 때마다 변경 전과 후의 차이를 확인해야 하는 경우</a:t>
            </a:r>
            <a:endParaRPr lang="ko-KR" altLang="en-US" sz="1400" dirty="0">
              <a:latin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3814" y="4685011"/>
            <a:ext cx="86483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+mn-ea"/>
              </a:rPr>
              <a:t>Chapter 1.3 </a:t>
            </a:r>
            <a:r>
              <a:rPr lang="ko-KR" altLang="en-US" sz="1400" b="1" dirty="0">
                <a:latin typeface="+mn-ea"/>
              </a:rPr>
              <a:t>진행 이력 </a:t>
            </a:r>
            <a:r>
              <a:rPr lang="en-US" altLang="ko-KR" sz="1400" b="1" dirty="0">
                <a:latin typeface="+mn-ea"/>
              </a:rPr>
              <a:t>(Progress History) </a:t>
            </a:r>
            <a:r>
              <a:rPr lang="ko-KR" altLang="en-US" sz="1400" b="1" dirty="0" smtClean="0">
                <a:latin typeface="+mn-ea"/>
              </a:rPr>
              <a:t>데이터</a:t>
            </a:r>
            <a:endParaRPr lang="en-US" altLang="ko-KR" sz="1400" dirty="0" smtClean="0"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56260" y="4954488"/>
            <a:ext cx="517321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+mn-ea"/>
              </a:rPr>
              <a:t>업무의 진행에 따라 이 데이터를 이력 정보로 </a:t>
            </a:r>
            <a:r>
              <a:rPr lang="ko-KR" altLang="en-US" sz="1400" dirty="0" err="1" smtClean="0">
                <a:latin typeface="+mn-ea"/>
              </a:rPr>
              <a:t>남겨야하는</a:t>
            </a:r>
            <a:r>
              <a:rPr lang="ko-KR" altLang="en-US" sz="1400" dirty="0" smtClean="0">
                <a:latin typeface="+mn-ea"/>
              </a:rPr>
              <a:t> 경우</a:t>
            </a:r>
            <a:endParaRPr lang="en-US" altLang="ko-KR" sz="1400" dirty="0" smtClean="0">
              <a:latin typeface="+mn-ea"/>
            </a:endParaRPr>
          </a:p>
          <a:p>
            <a:endParaRPr lang="en-US" altLang="ko-KR" sz="1400" dirty="0">
              <a:latin typeface="+mn-ea"/>
            </a:endParaRPr>
          </a:p>
          <a:p>
            <a:r>
              <a:rPr lang="en-US" altLang="ko-KR" sz="1400" dirty="0" smtClean="0">
                <a:latin typeface="+mn-ea"/>
              </a:rPr>
              <a:t>Ex) </a:t>
            </a:r>
            <a:r>
              <a:rPr lang="ko-KR" altLang="en-US" sz="1400" dirty="0" smtClean="0">
                <a:latin typeface="+mn-ea"/>
              </a:rPr>
              <a:t>구매신청 </a:t>
            </a:r>
            <a:r>
              <a:rPr lang="en-US" altLang="ko-KR" sz="1400" dirty="0" smtClean="0">
                <a:latin typeface="+mn-ea"/>
              </a:rPr>
              <a:t>-&gt; </a:t>
            </a:r>
            <a:r>
              <a:rPr lang="ko-KR" altLang="en-US" sz="1400" dirty="0" smtClean="0">
                <a:latin typeface="+mn-ea"/>
              </a:rPr>
              <a:t>입금 </a:t>
            </a:r>
            <a:r>
              <a:rPr lang="en-US" altLang="ko-KR" sz="1400" dirty="0" smtClean="0">
                <a:latin typeface="+mn-ea"/>
              </a:rPr>
              <a:t>-&gt; </a:t>
            </a:r>
            <a:r>
              <a:rPr lang="ko-KR" altLang="en-US" sz="1400" dirty="0" smtClean="0">
                <a:latin typeface="+mn-ea"/>
              </a:rPr>
              <a:t>배송 </a:t>
            </a:r>
            <a:r>
              <a:rPr lang="en-US" altLang="ko-KR" sz="1400" dirty="0" smtClean="0">
                <a:latin typeface="+mn-ea"/>
              </a:rPr>
              <a:t>-&gt; </a:t>
            </a:r>
            <a:r>
              <a:rPr lang="ko-KR" altLang="en-US" sz="1400" dirty="0" smtClean="0">
                <a:latin typeface="+mn-ea"/>
              </a:rPr>
              <a:t>배송 완료</a:t>
            </a:r>
            <a:endParaRPr lang="ko-KR" altLang="en-US" sz="1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39485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6194" y="756901"/>
            <a:ext cx="86483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+mn-ea"/>
              </a:rPr>
              <a:t>Chapter 2 </a:t>
            </a:r>
            <a:r>
              <a:rPr lang="ko-KR" altLang="en-US" sz="1400" b="1" dirty="0" smtClean="0">
                <a:latin typeface="+mn-ea"/>
              </a:rPr>
              <a:t>이력 관리 형태</a:t>
            </a:r>
            <a:endParaRPr lang="en-US" altLang="ko-KR" sz="1400" dirty="0" smtClean="0">
              <a:latin typeface="+mn-ea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0" y="53024"/>
            <a:ext cx="27622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데이터의 </a:t>
            </a: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이력 </a:t>
            </a:r>
            <a:r>
              <a:rPr lang="ko-KR" altLang="en-US" sz="20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관리</a:t>
            </a:r>
            <a:endParaRPr lang="ko-KR" altLang="en-US" sz="2000" b="1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0004" y="1183621"/>
            <a:ext cx="86483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+mn-ea"/>
              </a:rPr>
              <a:t>Chapter 2.1 </a:t>
            </a:r>
            <a:r>
              <a:rPr lang="ko-KR" altLang="en-US" sz="1400" b="1" dirty="0" smtClean="0">
                <a:latin typeface="+mn-ea"/>
              </a:rPr>
              <a:t>시점 이력 </a:t>
            </a:r>
            <a:r>
              <a:rPr lang="en-US" altLang="ko-KR" sz="1400" b="1" dirty="0" smtClean="0">
                <a:latin typeface="+mn-ea"/>
              </a:rPr>
              <a:t>( </a:t>
            </a:r>
            <a:r>
              <a:rPr lang="ko-KR" altLang="en-US" sz="1400" b="1" dirty="0" smtClean="0">
                <a:latin typeface="+mn-ea"/>
              </a:rPr>
              <a:t>점 이력 </a:t>
            </a:r>
            <a:r>
              <a:rPr lang="en-US" altLang="ko-KR" sz="1400" b="1" dirty="0" smtClean="0">
                <a:latin typeface="+mn-ea"/>
              </a:rPr>
              <a:t>)</a:t>
            </a:r>
            <a:endParaRPr lang="en-US" altLang="ko-KR" sz="1400" dirty="0" smtClean="0">
              <a:latin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52450" y="1487388"/>
            <a:ext cx="853791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+mn-ea"/>
              </a:rPr>
              <a:t> 데이터가 변경 혹은 발생하게 되면 새로운 </a:t>
            </a:r>
            <a:r>
              <a:rPr lang="ko-KR" altLang="en-US" sz="1400" dirty="0" err="1" smtClean="0">
                <a:latin typeface="+mn-ea"/>
              </a:rPr>
              <a:t>인스턴스가</a:t>
            </a:r>
            <a:r>
              <a:rPr lang="ko-KR" altLang="en-US" sz="1400" dirty="0" smtClean="0">
                <a:latin typeface="+mn-ea"/>
              </a:rPr>
              <a:t> 생성되고 데이터와 </a:t>
            </a:r>
            <a:r>
              <a:rPr lang="ko-KR" altLang="en-US" sz="1400" b="1" dirty="0" smtClean="0">
                <a:solidFill>
                  <a:srgbClr val="C00000"/>
                </a:solidFill>
                <a:latin typeface="+mn-ea"/>
              </a:rPr>
              <a:t>발생 시각</a:t>
            </a:r>
            <a:r>
              <a:rPr lang="ko-KR" altLang="en-US" sz="1400" dirty="0" smtClean="0">
                <a:latin typeface="+mn-ea"/>
              </a:rPr>
              <a:t>을 기록하여 정보를</a:t>
            </a:r>
            <a:endParaRPr lang="en-US" altLang="ko-KR" sz="1400" dirty="0" smtClean="0">
              <a:latin typeface="+mn-ea"/>
            </a:endParaRPr>
          </a:p>
          <a:p>
            <a:r>
              <a:rPr lang="ko-KR" altLang="en-US" sz="1400" dirty="0" smtClean="0">
                <a:latin typeface="+mn-ea"/>
              </a:rPr>
              <a:t>관리하는 방법</a:t>
            </a:r>
            <a:endParaRPr lang="en-US" altLang="ko-KR" sz="1400" dirty="0" smtClean="0">
              <a:latin typeface="+mn-ea"/>
            </a:endParaRPr>
          </a:p>
          <a:p>
            <a:r>
              <a:rPr lang="en-US" altLang="ko-KR" sz="1400" dirty="0">
                <a:latin typeface="+mn-ea"/>
              </a:rPr>
              <a:t> </a:t>
            </a:r>
            <a:r>
              <a:rPr lang="ko-KR" altLang="en-US" sz="1400" dirty="0" smtClean="0">
                <a:latin typeface="+mn-ea"/>
              </a:rPr>
              <a:t>데이터의 관리가 용이하고 </a:t>
            </a:r>
            <a:r>
              <a:rPr lang="en-US" altLang="ko-KR" sz="1400" dirty="0" smtClean="0">
                <a:latin typeface="+mn-ea"/>
              </a:rPr>
              <a:t>DBMS</a:t>
            </a:r>
            <a:r>
              <a:rPr lang="ko-KR" altLang="en-US" sz="1400" dirty="0" smtClean="0">
                <a:latin typeface="+mn-ea"/>
              </a:rPr>
              <a:t>에 의해 데이터 정합성 유지가 가능하다</a:t>
            </a:r>
            <a:r>
              <a:rPr lang="en-US" altLang="ko-KR" sz="1400" dirty="0" smtClean="0">
                <a:latin typeface="+mn-ea"/>
              </a:rPr>
              <a:t>. </a:t>
            </a:r>
            <a:r>
              <a:rPr lang="ko-KR" altLang="en-US" sz="1400" dirty="0" smtClean="0">
                <a:latin typeface="+mn-ea"/>
              </a:rPr>
              <a:t>하지만 특정 시점의 데이터를</a:t>
            </a:r>
            <a:endParaRPr lang="en-US" altLang="ko-KR" sz="1400" dirty="0" smtClean="0">
              <a:latin typeface="+mn-ea"/>
            </a:endParaRPr>
          </a:p>
          <a:p>
            <a:r>
              <a:rPr lang="ko-KR" altLang="en-US" sz="1400" dirty="0" smtClean="0">
                <a:latin typeface="+mn-ea"/>
              </a:rPr>
              <a:t>조회해야 하는 경우 불필요한 작업이 수행된다</a:t>
            </a:r>
            <a:r>
              <a:rPr lang="en-US" altLang="ko-KR" sz="1400" dirty="0" smtClean="0">
                <a:latin typeface="+mn-ea"/>
              </a:rPr>
              <a:t>.</a:t>
            </a:r>
            <a:endParaRPr lang="ko-KR" altLang="en-US" sz="1400" dirty="0">
              <a:latin typeface="+mn-ea"/>
            </a:endParaRPr>
          </a:p>
        </p:txBody>
      </p:sp>
      <p:pic>
        <p:nvPicPr>
          <p:cNvPr id="3074" name="Picture 2" descr="[그림 4-3-17] 바커 표기법(위)과 IE 표기법(아래)에 따른 시점 이력 예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450" y="2536388"/>
            <a:ext cx="3971925" cy="3181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419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6194" y="756901"/>
            <a:ext cx="86483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+mn-ea"/>
              </a:rPr>
              <a:t>Chapter 2.1 </a:t>
            </a:r>
            <a:r>
              <a:rPr lang="ko-KR" altLang="en-US" sz="1400" b="1" dirty="0">
                <a:latin typeface="+mn-ea"/>
              </a:rPr>
              <a:t>시점 </a:t>
            </a:r>
            <a:r>
              <a:rPr lang="ko-KR" altLang="en-US" sz="1400" b="1" dirty="0" smtClean="0">
                <a:latin typeface="+mn-ea"/>
              </a:rPr>
              <a:t>이력 활용 예</a:t>
            </a:r>
            <a:endParaRPr lang="en-US" altLang="ko-KR" sz="1400" dirty="0">
              <a:latin typeface="+mn-ea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0" y="53024"/>
            <a:ext cx="27622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데이터의 </a:t>
            </a: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이력 </a:t>
            </a:r>
            <a:r>
              <a:rPr lang="ko-KR" altLang="en-US" sz="20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관리</a:t>
            </a:r>
            <a:endParaRPr lang="ko-KR" altLang="en-US" sz="2000" b="1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8639" y="1060668"/>
            <a:ext cx="820591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환율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n-US" altLang="ko-K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환율 변동 이력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WHERE</a:t>
            </a:r>
            <a:r>
              <a:rPr lang="en-US" altLang="ko-K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발생 시각 </a:t>
            </a: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= (</a:t>
            </a:r>
            <a:r>
              <a:rPr lang="en-US" altLang="ko-KR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</a:t>
            </a: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ko-KR" alt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발생시각</a:t>
            </a: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       </a:t>
            </a:r>
            <a:r>
              <a:rPr lang="en-US" altLang="ko-KR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n-US" altLang="ko-K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환율 변동 이력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      </a:t>
            </a:r>
            <a:r>
              <a:rPr lang="en-US" altLang="ko-KR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WHERE</a:t>
            </a:r>
            <a:r>
              <a:rPr lang="en-US" altLang="ko-K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발생 시각 </a:t>
            </a: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&lt;=</a:t>
            </a:r>
            <a:r>
              <a:rPr lang="en-US" altLang="ko-K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20150521 </a:t>
            </a:r>
            <a:r>
              <a:rPr lang="en-US" altLang="ko-KR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AND</a:t>
            </a: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통화</a:t>
            </a: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_ID =‘ USD’)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ko-KR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AND</a:t>
            </a:r>
            <a:r>
              <a:rPr lang="en-US" altLang="ko-K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통화</a:t>
            </a: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_ID = ‘USD</a:t>
            </a:r>
            <a:endParaRPr lang="ko-KR" alt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순서도: 연결자 2"/>
          <p:cNvSpPr/>
          <p:nvPr/>
        </p:nvSpPr>
        <p:spPr>
          <a:xfrm>
            <a:off x="1360170" y="4126230"/>
            <a:ext cx="217170" cy="217170"/>
          </a:xfrm>
          <a:prstGeom prst="flowChartConnector">
            <a:avLst/>
          </a:prstGeom>
          <a:solidFill>
            <a:srgbClr val="FFC000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순서도: 연결자 10"/>
          <p:cNvSpPr/>
          <p:nvPr/>
        </p:nvSpPr>
        <p:spPr>
          <a:xfrm>
            <a:off x="2487975" y="3909060"/>
            <a:ext cx="217170" cy="217170"/>
          </a:xfrm>
          <a:prstGeom prst="flowChartConnector">
            <a:avLst/>
          </a:prstGeom>
          <a:solidFill>
            <a:srgbClr val="FFC000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순서도: 연결자 11"/>
          <p:cNvSpPr/>
          <p:nvPr/>
        </p:nvSpPr>
        <p:spPr>
          <a:xfrm>
            <a:off x="2998470" y="4343400"/>
            <a:ext cx="217170" cy="217170"/>
          </a:xfrm>
          <a:prstGeom prst="flowChartConnector">
            <a:avLst/>
          </a:prstGeom>
          <a:solidFill>
            <a:srgbClr val="FFC000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순서도: 연결자 14"/>
          <p:cNvSpPr/>
          <p:nvPr/>
        </p:nvSpPr>
        <p:spPr>
          <a:xfrm>
            <a:off x="4651597" y="3691890"/>
            <a:ext cx="217170" cy="217170"/>
          </a:xfrm>
          <a:prstGeom prst="flowChartConnector">
            <a:avLst/>
          </a:prstGeom>
          <a:solidFill>
            <a:srgbClr val="FFC000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순서도: 연결자 15"/>
          <p:cNvSpPr/>
          <p:nvPr/>
        </p:nvSpPr>
        <p:spPr>
          <a:xfrm>
            <a:off x="5089747" y="3937635"/>
            <a:ext cx="217170" cy="217170"/>
          </a:xfrm>
          <a:prstGeom prst="flowChartConnector">
            <a:avLst/>
          </a:prstGeom>
          <a:solidFill>
            <a:srgbClr val="FFC000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/>
          <p:cNvCxnSpPr/>
          <p:nvPr/>
        </p:nvCxnSpPr>
        <p:spPr>
          <a:xfrm flipV="1">
            <a:off x="811530" y="2457450"/>
            <a:ext cx="0" cy="2560320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>
            <a:off x="811530" y="5017770"/>
            <a:ext cx="5497830" cy="0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250586" y="4343400"/>
            <a:ext cx="4363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5/4</a:t>
            </a:r>
            <a:endParaRPr lang="ko-KR" altLang="en-US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2379252" y="4154805"/>
            <a:ext cx="5277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5/12</a:t>
            </a:r>
            <a:endParaRPr lang="ko-KR" alt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2888886" y="4560570"/>
            <a:ext cx="5277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5/15</a:t>
            </a:r>
            <a:endParaRPr lang="ko-KR" alt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4542013" y="3937635"/>
            <a:ext cx="5277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5/27</a:t>
            </a:r>
            <a:endParaRPr lang="ko-KR" altLang="en-US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4980163" y="4183380"/>
            <a:ext cx="5277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5/30</a:t>
            </a:r>
            <a:endParaRPr lang="ko-KR" altLang="en-US" sz="1400" dirty="0"/>
          </a:p>
        </p:txBody>
      </p:sp>
      <p:cxnSp>
        <p:nvCxnSpPr>
          <p:cNvPr id="25" name="직선 화살표 연결선 24"/>
          <p:cNvCxnSpPr/>
          <p:nvPr/>
        </p:nvCxnSpPr>
        <p:spPr>
          <a:xfrm flipH="1" flipV="1">
            <a:off x="4072890" y="2411730"/>
            <a:ext cx="7620" cy="3143250"/>
          </a:xfrm>
          <a:prstGeom prst="straightConnector1">
            <a:avLst/>
          </a:prstGeom>
          <a:ln w="19050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809035" y="5476637"/>
            <a:ext cx="5277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5/21</a:t>
            </a:r>
            <a:endParaRPr lang="ko-KR" altLang="en-US" sz="1400" dirty="0"/>
          </a:p>
        </p:txBody>
      </p:sp>
      <p:cxnSp>
        <p:nvCxnSpPr>
          <p:cNvPr id="28" name="직선 화살표 연결선 27"/>
          <p:cNvCxnSpPr>
            <a:stCxn id="12" idx="6"/>
          </p:cNvCxnSpPr>
          <p:nvPr/>
        </p:nvCxnSpPr>
        <p:spPr>
          <a:xfrm>
            <a:off x="3215640" y="4451985"/>
            <a:ext cx="864870" cy="0"/>
          </a:xfrm>
          <a:prstGeom prst="straightConnector1">
            <a:avLst/>
          </a:prstGeom>
          <a:ln w="19050">
            <a:solidFill>
              <a:srgbClr val="0070C0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9227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6194" y="756901"/>
            <a:ext cx="86483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+mn-ea"/>
              </a:rPr>
              <a:t>Chapter 2.2 </a:t>
            </a:r>
            <a:r>
              <a:rPr lang="ko-KR" altLang="en-US" sz="1400" b="1" dirty="0" smtClean="0">
                <a:latin typeface="+mn-ea"/>
              </a:rPr>
              <a:t>선분 이력</a:t>
            </a:r>
            <a:endParaRPr lang="en-US" altLang="ko-KR" sz="1400" dirty="0" smtClean="0">
              <a:latin typeface="+mn-ea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0" y="53024"/>
            <a:ext cx="27622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데이터의 </a:t>
            </a: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이력 </a:t>
            </a:r>
            <a:r>
              <a:rPr lang="ko-KR" altLang="en-US" sz="20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관리</a:t>
            </a:r>
            <a:endParaRPr lang="ko-KR" altLang="en-US" sz="2000" b="1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52450" y="1030188"/>
            <a:ext cx="5814412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+mn-ea"/>
              </a:rPr>
              <a:t>데이터가 유효한 기간을 관리하는 방법</a:t>
            </a:r>
            <a:endParaRPr lang="en-US" altLang="ko-KR" sz="1400" dirty="0" smtClean="0">
              <a:latin typeface="+mn-ea"/>
            </a:endParaRPr>
          </a:p>
          <a:p>
            <a:r>
              <a:rPr lang="ko-KR" altLang="en-US" sz="1400" b="1" dirty="0" smtClean="0">
                <a:solidFill>
                  <a:srgbClr val="C00000"/>
                </a:solidFill>
                <a:latin typeface="+mn-ea"/>
              </a:rPr>
              <a:t>유효 시작 일자</a:t>
            </a:r>
            <a:r>
              <a:rPr lang="ko-KR" altLang="en-US" sz="1400" dirty="0">
                <a:latin typeface="+mn-ea"/>
              </a:rPr>
              <a:t>와</a:t>
            </a:r>
            <a:r>
              <a:rPr lang="ko-KR" altLang="en-US" sz="1400" b="1" dirty="0" smtClean="0">
                <a:solidFill>
                  <a:srgbClr val="C00000"/>
                </a:solidFill>
                <a:latin typeface="+mn-ea"/>
              </a:rPr>
              <a:t> 유효 종료 일자</a:t>
            </a:r>
            <a:r>
              <a:rPr lang="ko-KR" altLang="en-US" sz="1400" dirty="0" smtClean="0">
                <a:latin typeface="+mn-ea"/>
              </a:rPr>
              <a:t>를 통해 데이터를 유효성을 관리한다</a:t>
            </a:r>
            <a:r>
              <a:rPr lang="en-US" altLang="ko-KR" sz="1400" dirty="0" smtClean="0">
                <a:latin typeface="+mn-ea"/>
              </a:rPr>
              <a:t>.</a:t>
            </a:r>
          </a:p>
          <a:p>
            <a:endParaRPr lang="en-US" altLang="ko-KR" sz="1400" dirty="0" smtClean="0">
              <a:latin typeface="+mn-ea"/>
            </a:endParaRPr>
          </a:p>
          <a:p>
            <a:r>
              <a:rPr lang="ko-KR" altLang="en-US" sz="1400" dirty="0" smtClean="0">
                <a:latin typeface="+mn-ea"/>
              </a:rPr>
              <a:t>특정 시점의 데이터를 검색하기 용이 하다</a:t>
            </a:r>
            <a:r>
              <a:rPr lang="en-US" altLang="ko-KR" sz="1400" dirty="0" smtClean="0">
                <a:latin typeface="+mn-ea"/>
              </a:rPr>
              <a:t>.</a:t>
            </a:r>
            <a:endParaRPr lang="en-US" altLang="ko-KR" sz="1400" dirty="0">
              <a:latin typeface="+mn-ea"/>
            </a:endParaRPr>
          </a:p>
          <a:p>
            <a:r>
              <a:rPr lang="en-US" altLang="ko-KR" sz="1400" dirty="0" smtClean="0">
                <a:latin typeface="+mn-ea"/>
              </a:rPr>
              <a:t>DBMS Unique </a:t>
            </a:r>
            <a:r>
              <a:rPr lang="ko-KR" altLang="en-US" sz="1400" dirty="0" smtClean="0">
                <a:latin typeface="+mn-ea"/>
              </a:rPr>
              <a:t>제약조건만으로 데이터의 정합성을 지킬 수 없다</a:t>
            </a:r>
            <a:endParaRPr lang="en-US" altLang="ko-KR" sz="1400" dirty="0" smtClean="0">
              <a:latin typeface="+mn-ea"/>
            </a:endParaRPr>
          </a:p>
          <a:p>
            <a:endParaRPr lang="en-US" altLang="ko-KR" sz="1400" dirty="0" smtClean="0">
              <a:latin typeface="+mn-ea"/>
            </a:endParaRPr>
          </a:p>
          <a:p>
            <a:endParaRPr lang="en-US" altLang="ko-KR" sz="1400" dirty="0">
              <a:latin typeface="+mn-ea"/>
            </a:endParaRPr>
          </a:p>
          <a:p>
            <a:endParaRPr lang="en-US" altLang="ko-KR" sz="1400" dirty="0" smtClean="0">
              <a:latin typeface="+mn-ea"/>
            </a:endParaRPr>
          </a:p>
          <a:p>
            <a:endParaRPr lang="en-US" altLang="ko-KR" sz="1400" dirty="0">
              <a:latin typeface="+mn-ea"/>
            </a:endParaRPr>
          </a:p>
          <a:p>
            <a:endParaRPr lang="en-US" altLang="ko-KR" sz="1400" dirty="0" smtClean="0">
              <a:latin typeface="+mn-ea"/>
            </a:endParaRPr>
          </a:p>
          <a:p>
            <a:endParaRPr lang="en-US" altLang="ko-KR" sz="1400" dirty="0">
              <a:latin typeface="+mn-ea"/>
            </a:endParaRPr>
          </a:p>
          <a:p>
            <a:endParaRPr lang="en-US" altLang="ko-KR" sz="1400" dirty="0" smtClean="0">
              <a:latin typeface="+mn-ea"/>
            </a:endParaRPr>
          </a:p>
          <a:p>
            <a:endParaRPr lang="en-US" altLang="ko-KR" sz="1400" dirty="0">
              <a:latin typeface="+mn-ea"/>
            </a:endParaRPr>
          </a:p>
          <a:p>
            <a:endParaRPr lang="en-US" altLang="ko-KR" sz="1400" dirty="0" smtClean="0">
              <a:latin typeface="+mn-ea"/>
            </a:endParaRPr>
          </a:p>
          <a:p>
            <a:endParaRPr lang="en-US" altLang="ko-KR" sz="1400" dirty="0">
              <a:latin typeface="+mn-ea"/>
            </a:endParaRPr>
          </a:p>
          <a:p>
            <a:endParaRPr lang="en-US" altLang="ko-KR" sz="1400" dirty="0" smtClean="0">
              <a:latin typeface="+mn-ea"/>
            </a:endParaRPr>
          </a:p>
          <a:p>
            <a:endParaRPr lang="en-US" altLang="ko-KR" sz="1400" dirty="0">
              <a:latin typeface="+mn-ea"/>
            </a:endParaRPr>
          </a:p>
          <a:p>
            <a:endParaRPr lang="en-US" altLang="ko-KR" sz="1400" dirty="0" smtClean="0">
              <a:latin typeface="+mn-ea"/>
            </a:endParaRPr>
          </a:p>
          <a:p>
            <a:endParaRPr lang="en-US" altLang="ko-KR" sz="1400" dirty="0">
              <a:latin typeface="+mn-ea"/>
            </a:endParaRPr>
          </a:p>
          <a:p>
            <a:endParaRPr lang="en-US" altLang="ko-KR" sz="1400" dirty="0">
              <a:latin typeface="+mn-ea"/>
            </a:endParaRPr>
          </a:p>
          <a:p>
            <a:r>
              <a:rPr lang="en-US" altLang="ko-KR" sz="1400" dirty="0" smtClean="0">
                <a:latin typeface="+mn-ea"/>
              </a:rPr>
              <a:t>※ </a:t>
            </a:r>
            <a:r>
              <a:rPr lang="ko-KR" altLang="en-US" sz="1400" dirty="0" smtClean="0">
                <a:latin typeface="+mn-ea"/>
              </a:rPr>
              <a:t>선분 </a:t>
            </a:r>
            <a:r>
              <a:rPr lang="ko-KR" altLang="en-US" sz="1400" dirty="0">
                <a:latin typeface="+mn-ea"/>
              </a:rPr>
              <a:t>이력에서 </a:t>
            </a:r>
            <a:r>
              <a:rPr lang="ko-KR" altLang="en-US" sz="1400" dirty="0" err="1">
                <a:latin typeface="+mn-ea"/>
              </a:rPr>
              <a:t>종료점</a:t>
            </a:r>
            <a:r>
              <a:rPr lang="ko-KR" altLang="en-US" sz="1400" dirty="0">
                <a:latin typeface="+mn-ea"/>
              </a:rPr>
              <a:t> 처리 시 </a:t>
            </a:r>
            <a:r>
              <a:rPr lang="ko-KR" altLang="en-US" sz="1400" dirty="0" smtClean="0">
                <a:latin typeface="+mn-ea"/>
              </a:rPr>
              <a:t>주의사항</a:t>
            </a:r>
            <a:endParaRPr lang="ko-KR" altLang="en-US" sz="1400" dirty="0">
              <a:latin typeface="+mn-ea"/>
            </a:endParaRPr>
          </a:p>
          <a:p>
            <a:pPr lvl="1"/>
            <a:r>
              <a:rPr lang="en-US" altLang="ko-KR" sz="1400" dirty="0">
                <a:latin typeface="+mn-ea"/>
              </a:rPr>
              <a:t>1) </a:t>
            </a:r>
            <a:r>
              <a:rPr lang="ko-KR" altLang="en-US" sz="1400" dirty="0" err="1">
                <a:latin typeface="+mn-ea"/>
              </a:rPr>
              <a:t>종료점이</a:t>
            </a:r>
            <a:r>
              <a:rPr lang="ko-KR" altLang="en-US" sz="1400" dirty="0">
                <a:latin typeface="+mn-ea"/>
              </a:rPr>
              <a:t> 미정이므로 </a:t>
            </a:r>
            <a:r>
              <a:rPr lang="en-US" altLang="ko-KR" sz="1400" dirty="0">
                <a:latin typeface="+mn-ea"/>
              </a:rPr>
              <a:t>NULL</a:t>
            </a:r>
          </a:p>
          <a:p>
            <a:pPr lvl="1"/>
            <a:r>
              <a:rPr lang="en-US" altLang="ko-KR" sz="1400" dirty="0" smtClean="0">
                <a:latin typeface="+mn-ea"/>
              </a:rPr>
              <a:t>2</a:t>
            </a:r>
            <a:r>
              <a:rPr lang="en-US" altLang="ko-KR" sz="1400" dirty="0">
                <a:latin typeface="+mn-ea"/>
              </a:rPr>
              <a:t>) </a:t>
            </a:r>
            <a:r>
              <a:rPr lang="ko-KR" altLang="en-US" sz="1400" dirty="0">
                <a:latin typeface="+mn-ea"/>
              </a:rPr>
              <a:t>수렴하므로 최대치 부여</a:t>
            </a:r>
          </a:p>
          <a:p>
            <a:pPr lvl="2"/>
            <a:r>
              <a:rPr lang="en-US" altLang="ko-KR" sz="1400" dirty="0" smtClean="0">
                <a:latin typeface="+mn-ea"/>
              </a:rPr>
              <a:t>Ex) 9999/12/31</a:t>
            </a:r>
            <a:endParaRPr lang="ko-KR" altLang="en-US" sz="1400" dirty="0">
              <a:latin typeface="+mn-ea"/>
            </a:endParaRPr>
          </a:p>
        </p:txBody>
      </p:sp>
      <p:pic>
        <p:nvPicPr>
          <p:cNvPr id="7170" name="Picture 2" descr="[그림 4-3-23] 선분이력의 UI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450" y="2273974"/>
            <a:ext cx="4486275" cy="2990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6738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6194" y="756901"/>
            <a:ext cx="86483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+mn-ea"/>
              </a:rPr>
              <a:t>Chapter </a:t>
            </a:r>
            <a:r>
              <a:rPr lang="en-US" altLang="ko-KR" sz="1400" b="1" dirty="0" smtClean="0">
                <a:latin typeface="+mn-ea"/>
              </a:rPr>
              <a:t>2.2 </a:t>
            </a:r>
            <a:r>
              <a:rPr lang="ko-KR" altLang="en-US" sz="1400" b="1" dirty="0" smtClean="0">
                <a:latin typeface="+mn-ea"/>
              </a:rPr>
              <a:t>선분 이력 활용 예</a:t>
            </a:r>
            <a:endParaRPr lang="en-US" altLang="ko-KR" sz="1400" dirty="0">
              <a:latin typeface="+mn-ea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0" y="53024"/>
            <a:ext cx="27622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데이터의 </a:t>
            </a: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이력 </a:t>
            </a:r>
            <a:r>
              <a:rPr lang="ko-KR" altLang="en-US" sz="20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관리</a:t>
            </a:r>
            <a:endParaRPr lang="ko-KR" altLang="en-US" sz="2000" b="1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8639" y="1060668"/>
            <a:ext cx="820591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환율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n-US" altLang="ko-K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환율 변동 이력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WHERE</a:t>
            </a:r>
            <a:r>
              <a:rPr lang="en-US" altLang="ko-K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발생시각 </a:t>
            </a:r>
            <a:r>
              <a:rPr lang="en-US" altLang="ko-KR" sz="1400" b="1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BETWEEN </a:t>
            </a:r>
            <a:r>
              <a:rPr lang="ko-KR" alt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유효시작일자 </a:t>
            </a:r>
            <a:r>
              <a:rPr lang="en-US" altLang="ko-KR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AND</a:t>
            </a:r>
            <a:r>
              <a:rPr lang="ko-KR" alt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유효종료일자</a:t>
            </a:r>
            <a:endParaRPr lang="en-US" altLang="ko-KR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ko-KR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AND</a:t>
            </a:r>
            <a:r>
              <a:rPr lang="en-US" altLang="ko-K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통화</a:t>
            </a: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_ID = ‘USD</a:t>
            </a:r>
            <a:endParaRPr lang="ko-KR" alt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순서도: 연결자 2"/>
          <p:cNvSpPr/>
          <p:nvPr/>
        </p:nvSpPr>
        <p:spPr>
          <a:xfrm>
            <a:off x="1360170" y="4126230"/>
            <a:ext cx="217170" cy="217170"/>
          </a:xfrm>
          <a:prstGeom prst="flowChartConnector">
            <a:avLst/>
          </a:prstGeom>
          <a:solidFill>
            <a:srgbClr val="FFC000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순서도: 연결자 10"/>
          <p:cNvSpPr/>
          <p:nvPr/>
        </p:nvSpPr>
        <p:spPr>
          <a:xfrm>
            <a:off x="2487975" y="3909060"/>
            <a:ext cx="217170" cy="217170"/>
          </a:xfrm>
          <a:prstGeom prst="flowChartConnector">
            <a:avLst/>
          </a:prstGeom>
          <a:solidFill>
            <a:srgbClr val="FFC000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순서도: 연결자 11"/>
          <p:cNvSpPr/>
          <p:nvPr/>
        </p:nvSpPr>
        <p:spPr>
          <a:xfrm>
            <a:off x="2998470" y="4343400"/>
            <a:ext cx="217170" cy="217170"/>
          </a:xfrm>
          <a:prstGeom prst="flowChartConnector">
            <a:avLst/>
          </a:prstGeom>
          <a:solidFill>
            <a:srgbClr val="FFC000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순서도: 연결자 14"/>
          <p:cNvSpPr/>
          <p:nvPr/>
        </p:nvSpPr>
        <p:spPr>
          <a:xfrm>
            <a:off x="4651597" y="3691890"/>
            <a:ext cx="217170" cy="217170"/>
          </a:xfrm>
          <a:prstGeom prst="flowChartConnector">
            <a:avLst/>
          </a:prstGeom>
          <a:solidFill>
            <a:srgbClr val="FFC000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순서도: 연결자 15"/>
          <p:cNvSpPr/>
          <p:nvPr/>
        </p:nvSpPr>
        <p:spPr>
          <a:xfrm>
            <a:off x="5089747" y="3937635"/>
            <a:ext cx="217170" cy="217170"/>
          </a:xfrm>
          <a:prstGeom prst="flowChartConnector">
            <a:avLst/>
          </a:prstGeom>
          <a:solidFill>
            <a:srgbClr val="FFC000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/>
          <p:cNvCxnSpPr/>
          <p:nvPr/>
        </p:nvCxnSpPr>
        <p:spPr>
          <a:xfrm flipV="1">
            <a:off x="811530" y="2457450"/>
            <a:ext cx="0" cy="2560320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>
            <a:off x="811530" y="5017770"/>
            <a:ext cx="5497830" cy="0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250586" y="4343400"/>
            <a:ext cx="4363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5/4</a:t>
            </a:r>
            <a:endParaRPr lang="ko-KR" altLang="en-US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2357412" y="4337268"/>
            <a:ext cx="5277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5/12</a:t>
            </a:r>
            <a:endParaRPr lang="ko-KR" alt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2888886" y="4560570"/>
            <a:ext cx="5277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5/15</a:t>
            </a:r>
            <a:endParaRPr lang="ko-KR" alt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4520485" y="4544258"/>
            <a:ext cx="5277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5/27</a:t>
            </a:r>
            <a:endParaRPr lang="ko-KR" altLang="en-US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4980163" y="4183380"/>
            <a:ext cx="5277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5/30</a:t>
            </a:r>
            <a:endParaRPr lang="ko-KR" altLang="en-US" sz="1400" dirty="0"/>
          </a:p>
        </p:txBody>
      </p:sp>
      <p:cxnSp>
        <p:nvCxnSpPr>
          <p:cNvPr id="25" name="직선 화살표 연결선 24"/>
          <p:cNvCxnSpPr/>
          <p:nvPr/>
        </p:nvCxnSpPr>
        <p:spPr>
          <a:xfrm flipH="1" flipV="1">
            <a:off x="4072890" y="2411730"/>
            <a:ext cx="7620" cy="3143250"/>
          </a:xfrm>
          <a:prstGeom prst="straightConnector1">
            <a:avLst/>
          </a:prstGeom>
          <a:ln w="19050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809035" y="5476637"/>
            <a:ext cx="5277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5/21</a:t>
            </a:r>
            <a:endParaRPr lang="ko-KR" altLang="en-US" sz="1400" dirty="0"/>
          </a:p>
        </p:txBody>
      </p:sp>
      <p:sp>
        <p:nvSpPr>
          <p:cNvPr id="20" name="순서도: 연결자 19"/>
          <p:cNvSpPr/>
          <p:nvPr/>
        </p:nvSpPr>
        <p:spPr>
          <a:xfrm>
            <a:off x="2499360" y="4126230"/>
            <a:ext cx="217170" cy="217170"/>
          </a:xfrm>
          <a:prstGeom prst="flowChartConnector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순서도: 연결자 25"/>
          <p:cNvSpPr/>
          <p:nvPr/>
        </p:nvSpPr>
        <p:spPr>
          <a:xfrm>
            <a:off x="2992593" y="3909060"/>
            <a:ext cx="217170" cy="217170"/>
          </a:xfrm>
          <a:prstGeom prst="flowChartConnector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순서도: 연결자 28"/>
          <p:cNvSpPr/>
          <p:nvPr/>
        </p:nvSpPr>
        <p:spPr>
          <a:xfrm>
            <a:off x="4651597" y="4347210"/>
            <a:ext cx="217170" cy="217170"/>
          </a:xfrm>
          <a:prstGeom prst="flowChartConnector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순서도: 연결자 29"/>
          <p:cNvSpPr/>
          <p:nvPr/>
        </p:nvSpPr>
        <p:spPr>
          <a:xfrm>
            <a:off x="5069722" y="3687863"/>
            <a:ext cx="217170" cy="217170"/>
          </a:xfrm>
          <a:prstGeom prst="flowChartConnector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/>
          <p:cNvCxnSpPr>
            <a:stCxn id="3" idx="6"/>
            <a:endCxn id="20" idx="2"/>
          </p:cNvCxnSpPr>
          <p:nvPr/>
        </p:nvCxnSpPr>
        <p:spPr>
          <a:xfrm>
            <a:off x="1577340" y="4234815"/>
            <a:ext cx="922020" cy="0"/>
          </a:xfrm>
          <a:prstGeom prst="line">
            <a:avLst/>
          </a:prstGeom>
          <a:ln w="19050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>
            <a:stCxn id="11" idx="6"/>
            <a:endCxn id="26" idx="2"/>
          </p:cNvCxnSpPr>
          <p:nvPr/>
        </p:nvCxnSpPr>
        <p:spPr>
          <a:xfrm>
            <a:off x="2705145" y="4017645"/>
            <a:ext cx="287448" cy="0"/>
          </a:xfrm>
          <a:prstGeom prst="line">
            <a:avLst/>
          </a:prstGeom>
          <a:ln w="19050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>
            <a:stCxn id="12" idx="6"/>
            <a:endCxn id="29" idx="2"/>
          </p:cNvCxnSpPr>
          <p:nvPr/>
        </p:nvCxnSpPr>
        <p:spPr>
          <a:xfrm>
            <a:off x="3215640" y="4451985"/>
            <a:ext cx="1435957" cy="3810"/>
          </a:xfrm>
          <a:prstGeom prst="line">
            <a:avLst/>
          </a:prstGeom>
          <a:ln w="19050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15" idx="6"/>
            <a:endCxn id="30" idx="2"/>
          </p:cNvCxnSpPr>
          <p:nvPr/>
        </p:nvCxnSpPr>
        <p:spPr>
          <a:xfrm flipV="1">
            <a:off x="4868767" y="3796448"/>
            <a:ext cx="200955" cy="4027"/>
          </a:xfrm>
          <a:prstGeom prst="line">
            <a:avLst/>
          </a:prstGeom>
          <a:ln w="19050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>
            <a:stCxn id="16" idx="6"/>
          </p:cNvCxnSpPr>
          <p:nvPr/>
        </p:nvCxnSpPr>
        <p:spPr>
          <a:xfrm>
            <a:off x="5306917" y="4046220"/>
            <a:ext cx="947035" cy="0"/>
          </a:xfrm>
          <a:prstGeom prst="line">
            <a:avLst/>
          </a:prstGeom>
          <a:ln w="19050">
            <a:solidFill>
              <a:schemeClr val="accent6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0598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6194" y="756901"/>
            <a:ext cx="86483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+mn-ea"/>
              </a:rPr>
              <a:t>Chapter 2.2.1 </a:t>
            </a:r>
            <a:r>
              <a:rPr lang="ko-KR" altLang="en-US" sz="1400" b="1" dirty="0" err="1" smtClean="0">
                <a:latin typeface="+mn-ea"/>
              </a:rPr>
              <a:t>인스턴스</a:t>
            </a:r>
            <a:r>
              <a:rPr lang="ko-KR" altLang="en-US" sz="1400" b="1" dirty="0" smtClean="0">
                <a:latin typeface="+mn-ea"/>
              </a:rPr>
              <a:t> 레벨 이력 관리</a:t>
            </a:r>
            <a:endParaRPr lang="en-US" altLang="ko-KR" sz="1400" dirty="0" smtClean="0">
              <a:latin typeface="+mn-ea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0" y="53024"/>
            <a:ext cx="27622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데이터의 </a:t>
            </a: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이력 </a:t>
            </a:r>
            <a:r>
              <a:rPr lang="ko-KR" altLang="en-US" sz="20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관리</a:t>
            </a:r>
            <a:endParaRPr lang="ko-KR" altLang="en-US" sz="2000" b="1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0004" y="2774296"/>
            <a:ext cx="86483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+mn-ea"/>
              </a:rPr>
              <a:t>Chapter 2.2.2 </a:t>
            </a:r>
            <a:r>
              <a:rPr lang="ko-KR" altLang="en-US" sz="1400" b="1" dirty="0" smtClean="0">
                <a:latin typeface="+mn-ea"/>
              </a:rPr>
              <a:t>속성 레벨 이력 관리</a:t>
            </a:r>
            <a:endParaRPr lang="en-US" altLang="ko-KR" sz="1400" dirty="0" smtClean="0"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0004" y="4650721"/>
            <a:ext cx="86483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+mn-ea"/>
              </a:rPr>
              <a:t>Chapter 2.2.3 </a:t>
            </a:r>
            <a:r>
              <a:rPr lang="ko-KR" altLang="en-US" sz="1400" b="1" dirty="0" smtClean="0">
                <a:latin typeface="+mn-ea"/>
              </a:rPr>
              <a:t>주제 레벨 이력 관리</a:t>
            </a:r>
            <a:endParaRPr lang="en-US" altLang="ko-KR" sz="1400" dirty="0" smtClean="0">
              <a:latin typeface="+mn-ea"/>
            </a:endParaRPr>
          </a:p>
        </p:txBody>
      </p:sp>
      <p:pic>
        <p:nvPicPr>
          <p:cNvPr id="5122" name="Picture 2" descr="[그림 4-3-19] 선분 이력의 의미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725" y="1056521"/>
            <a:ext cx="5238750" cy="1609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[그림 4-3-21] 속성 레벨 이력 관리 예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725" y="3072547"/>
            <a:ext cx="5276850" cy="1552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[그림 4-3-22] 주제 레벨 이력 관리 예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437" y="4958498"/>
            <a:ext cx="5305425" cy="1323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971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2798</TotalTime>
  <Words>397</Words>
  <Application>Microsoft Office PowerPoint</Application>
  <PresentationFormat>화면 슬라이드 쇼(4:3)</PresentationFormat>
  <Paragraphs>112</Paragraphs>
  <Slides>9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6" baseType="lpstr">
      <vt:lpstr>맑은 고딕</vt:lpstr>
      <vt:lpstr>Arial</vt:lpstr>
      <vt:lpstr>Calibri</vt:lpstr>
      <vt:lpstr>Calibri Light</vt:lpstr>
      <vt:lpstr>Consolas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장대영</dc:creator>
  <cp:lastModifiedBy>DAEYOUNG JANG</cp:lastModifiedBy>
  <cp:revision>217</cp:revision>
  <dcterms:created xsi:type="dcterms:W3CDTF">2014-11-12T12:21:27Z</dcterms:created>
  <dcterms:modified xsi:type="dcterms:W3CDTF">2015-08-21T12:24:00Z</dcterms:modified>
</cp:coreProperties>
</file>