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16B5-1505-4D4F-9A71-46E54BC437FB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351E-20AE-46F0-A1A3-FD18B2624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15D0-6520-404B-98B8-192702979A32}" type="datetimeFigureOut">
              <a:rPr lang="ko-KR" altLang="en-US" smtClean="0"/>
              <a:pPr/>
              <a:t>2015-06-21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Part 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10. </a:t>
            </a:r>
            <a:r>
              <a:rPr lang="en-US" altLang="ko-KR" dirty="0" err="1" smtClean="0">
                <a:solidFill>
                  <a:prstClr val="black"/>
                </a:solidFill>
              </a:rPr>
              <a:t>AspectJ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Pointcut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2800" dirty="0" err="1" smtClean="0"/>
              <a:t>AspectJ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문법을 이용한 </a:t>
            </a:r>
            <a:r>
              <a:rPr lang="en-US" altLang="ko-KR" sz="2800" dirty="0" err="1" smtClean="0"/>
              <a:t>Pointcut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aop:aspect</a:t>
            </a:r>
            <a:r>
              <a:rPr lang="en-US" altLang="ko-KR" sz="1800" dirty="0" smtClean="0"/>
              <a:t> id=“</a:t>
            </a:r>
            <a:r>
              <a:rPr lang="en-US" altLang="ko-KR" sz="1800" dirty="0" err="1" smtClean="0"/>
              <a:t>cacheAspect</a:t>
            </a:r>
            <a:r>
              <a:rPr lang="en-US" altLang="ko-KR" sz="1800" dirty="0" smtClean="0"/>
              <a:t>” ref=</a:t>
            </a:r>
            <a:r>
              <a:rPr lang="en-US" altLang="ko-KR" sz="1800" dirty="0" err="1" smtClean="0"/>
              <a:t>cacheAdivce</a:t>
            </a:r>
            <a:r>
              <a:rPr lang="en-US" altLang="ko-KR" sz="1800" dirty="0" smtClean="0"/>
              <a:t>”&gt;</a:t>
            </a:r>
            <a:br>
              <a:rPr lang="en-US" altLang="ko-KR" sz="1800" dirty="0" smtClean="0"/>
            </a:br>
            <a:r>
              <a:rPr lang="en-US" altLang="ko-KR" sz="1800" dirty="0" smtClean="0"/>
              <a:t>	&lt;</a:t>
            </a:r>
            <a:r>
              <a:rPr lang="en-US" altLang="ko-KR" sz="1800" dirty="0" err="1" smtClean="0"/>
              <a:t>aop:around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pointcunt</a:t>
            </a:r>
            <a:r>
              <a:rPr lang="en-US" altLang="ko-KR" sz="1800" dirty="0" smtClean="0"/>
              <a:t>=“</a:t>
            </a:r>
            <a:r>
              <a:rPr lang="en-US" altLang="ko-KR" sz="1800" b="1" dirty="0" smtClean="0"/>
              <a:t>execution(public * *..ReadArticleService.*(..))</a:t>
            </a:r>
            <a:r>
              <a:rPr lang="en-US" altLang="ko-KR" sz="1800" dirty="0" smtClean="0"/>
              <a:t>”</a:t>
            </a:r>
            <a:br>
              <a:rPr lang="en-US" altLang="ko-KR" sz="1800" dirty="0" smtClean="0"/>
            </a:br>
            <a:r>
              <a:rPr lang="en-US" altLang="ko-KR" sz="1800" dirty="0" smtClean="0"/>
              <a:t>		method=“cache”/&gt;</a:t>
            </a:r>
            <a:br>
              <a:rPr lang="en-US" altLang="ko-KR" sz="1800" dirty="0" smtClean="0"/>
            </a:b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aop:aspect</a:t>
            </a:r>
            <a:r>
              <a:rPr lang="en-US" altLang="ko-KR" sz="1800" dirty="0" smtClean="0"/>
              <a:t>&gt;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형식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execution(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수식어패턴</a:t>
            </a:r>
            <a:r>
              <a:rPr lang="en-US" altLang="ko-KR" sz="2000" dirty="0" smtClean="0"/>
              <a:t>? </a:t>
            </a:r>
            <a:r>
              <a:rPr lang="ko-KR" altLang="en-US" sz="2000" b="1" dirty="0" err="1" smtClean="0">
                <a:solidFill>
                  <a:srgbClr val="00B050"/>
                </a:solidFill>
              </a:rPr>
              <a:t>리턴타입패턴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클래스이름패턴</a:t>
            </a:r>
            <a:r>
              <a:rPr lang="en-US" altLang="ko-KR" sz="2000" dirty="0" smtClean="0"/>
              <a:t>?</a:t>
            </a:r>
            <a:r>
              <a:rPr lang="ko-KR" altLang="en-US" sz="2000" dirty="0" smtClean="0">
                <a:solidFill>
                  <a:srgbClr val="0070C0"/>
                </a:solidFill>
              </a:rPr>
              <a:t>이름패턴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>
                <a:solidFill>
                  <a:srgbClr val="7030A0"/>
                </a:solidFill>
              </a:rPr>
              <a:t>파라미터</a:t>
            </a:r>
            <a:r>
              <a:rPr lang="ko-KR" altLang="en-US" sz="2000" dirty="0" smtClean="0">
                <a:solidFill>
                  <a:srgbClr val="7030A0"/>
                </a:solidFill>
              </a:rPr>
              <a:t> 패턴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설명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수식어패턴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’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부분은 생략 가능한 부분으로서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public, protected </a:t>
            </a:r>
            <a:r>
              <a:rPr lang="ko-KR" altLang="en-US" sz="2000" dirty="0" smtClean="0"/>
              <a:t>등이 온다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‘</a:t>
            </a:r>
            <a:r>
              <a:rPr lang="ko-KR" altLang="en-US" sz="2000" b="1" dirty="0" err="1" smtClean="0">
                <a:solidFill>
                  <a:srgbClr val="00B050"/>
                </a:solidFill>
              </a:rPr>
              <a:t>리턴타입패턴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’</a:t>
            </a: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/>
              <a:t>부분은 리턴 타입을 명시한다</a:t>
            </a:r>
            <a:r>
              <a:rPr lang="en-US" altLang="ko-KR" sz="2000" dirty="0" smtClean="0"/>
              <a:t>.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클래스이름패턴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’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/>
              <a:t>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이름패턴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’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/>
              <a:t>부분은 클래스 이름 및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이름을 패턴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ko-KR" altLang="en-US" sz="2000" dirty="0" smtClean="0"/>
              <a:t>으로 명시한다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‘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파라미터패턴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’</a:t>
            </a:r>
            <a:r>
              <a:rPr lang="en-US" altLang="ko-KR" sz="2000" dirty="0" smtClean="0">
                <a:solidFill>
                  <a:srgbClr val="7030A0"/>
                </a:solidFill>
              </a:rPr>
              <a:t> </a:t>
            </a:r>
            <a:r>
              <a:rPr lang="ko-KR" altLang="en-US" sz="2000" dirty="0" smtClean="0"/>
              <a:t>부분은 매칭될 </a:t>
            </a:r>
            <a:r>
              <a:rPr lang="ko-KR" altLang="en-US" sz="2000" dirty="0" err="1" smtClean="0"/>
              <a:t>파라미터에</a:t>
            </a:r>
            <a:r>
              <a:rPr lang="ko-KR" altLang="en-US" sz="2000" dirty="0" smtClean="0"/>
              <a:t> 대해서 명시한다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패턴은 </a:t>
            </a:r>
            <a:r>
              <a:rPr lang="en-US" altLang="ko-KR" sz="2100" dirty="0" smtClean="0">
                <a:solidFill>
                  <a:srgbClr val="FF0000"/>
                </a:solidFill>
              </a:rPr>
              <a:t>‘*’</a:t>
            </a:r>
            <a:r>
              <a:rPr lang="ko-KR" altLang="en-US" sz="2000" dirty="0" smtClean="0"/>
              <a:t>을 이용하여 모든 값을 표현 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</a:t>
            </a:r>
            <a:r>
              <a:rPr lang="en-US" altLang="ko-KR" sz="2400" dirty="0" smtClean="0">
                <a:solidFill>
                  <a:srgbClr val="FF0000"/>
                </a:solidFill>
              </a:rPr>
              <a:t>‘..’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이용하여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이상이라는 의미를 표현 할 수 있다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10. </a:t>
            </a:r>
            <a:r>
              <a:rPr lang="en-US" altLang="ko-KR" dirty="0" err="1" smtClean="0">
                <a:solidFill>
                  <a:prstClr val="black"/>
                </a:solidFill>
              </a:rPr>
              <a:t>AspectJ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Pointcut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z="2000" dirty="0" smtClean="0"/>
              <a:t>execution(</a:t>
            </a:r>
            <a:br>
              <a:rPr lang="en-US" altLang="ko-KR" sz="2000" dirty="0" smtClean="0"/>
            </a:br>
            <a:r>
              <a:rPr lang="en-US" altLang="ko-KR" sz="2000" dirty="0" smtClean="0"/>
              <a:t>	Integer marvirus.spring.chap05..</a:t>
            </a:r>
            <a:r>
              <a:rPr lang="en-US" altLang="ko-KR" sz="2000" dirty="0" err="1" smtClean="0"/>
              <a:t>WriteArticleService.write</a:t>
            </a:r>
            <a:r>
              <a:rPr lang="en-US" altLang="ko-KR" sz="2000" dirty="0" smtClean="0"/>
              <a:t>(..)</a:t>
            </a:r>
            <a:br>
              <a:rPr lang="en-US" altLang="ko-KR" sz="2000" dirty="0" smtClean="0"/>
            </a:b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리턴 타입이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Intergr</a:t>
            </a: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>
                <a:solidFill>
                  <a:srgbClr val="00B050"/>
                </a:solidFill>
              </a:rPr>
              <a:t>인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WriteAtricleService</a:t>
            </a: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>
                <a:solidFill>
                  <a:srgbClr val="00B050"/>
                </a:solidFill>
              </a:rPr>
              <a:t>인터페이스의 </a:t>
            </a:r>
            <a:r>
              <a:rPr lang="en-US" altLang="ko-KR" sz="2000" dirty="0" smtClean="0">
                <a:solidFill>
                  <a:srgbClr val="00B050"/>
                </a:solidFill>
              </a:rPr>
              <a:t>write()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메서드를</a:t>
            </a:r>
            <a:r>
              <a:rPr lang="ko-KR" altLang="en-US" sz="2000" dirty="0" smtClean="0">
                <a:solidFill>
                  <a:srgbClr val="00B050"/>
                </a:solidFill>
              </a:rPr>
              <a:t> 호출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execution(</a:t>
            </a:r>
            <a:br>
              <a:rPr lang="en-US" altLang="ko-KR" sz="2000" dirty="0" smtClean="0"/>
            </a:br>
            <a:r>
              <a:rPr lang="en-US" altLang="ko-KR" sz="2000" dirty="0" smtClean="0"/>
              <a:t>	*get*(*, *)</a:t>
            </a:r>
            <a:br>
              <a:rPr lang="en-US" altLang="ko-KR" sz="2000" dirty="0" smtClean="0"/>
            </a:b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  // </a:t>
            </a:r>
            <a:r>
              <a:rPr lang="ko-KR" altLang="en-US" sz="2000" dirty="0" smtClean="0">
                <a:solidFill>
                  <a:srgbClr val="00B050"/>
                </a:solidFill>
              </a:rPr>
              <a:t>이름이 </a:t>
            </a:r>
            <a:r>
              <a:rPr lang="en-US" altLang="ko-KR" sz="2000" dirty="0" smtClean="0">
                <a:solidFill>
                  <a:srgbClr val="00B050"/>
                </a:solidFill>
              </a:rPr>
              <a:t>get</a:t>
            </a:r>
            <a:r>
              <a:rPr lang="ko-KR" altLang="en-US" sz="2000" dirty="0" smtClean="0">
                <a:solidFill>
                  <a:srgbClr val="00B050"/>
                </a:solidFill>
              </a:rPr>
              <a:t>으로 시작하고 </a:t>
            </a:r>
            <a:r>
              <a:rPr lang="en-US" altLang="ko-KR" sz="2000" dirty="0" smtClean="0">
                <a:solidFill>
                  <a:srgbClr val="00B050"/>
                </a:solidFill>
              </a:rPr>
              <a:t>2</a:t>
            </a:r>
            <a:r>
              <a:rPr lang="ko-KR" altLang="en-US" sz="2000" dirty="0" smtClean="0">
                <a:solidFill>
                  <a:srgbClr val="00B050"/>
                </a:solidFill>
              </a:rPr>
              <a:t>개의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파라미터를</a:t>
            </a:r>
            <a:r>
              <a:rPr lang="ko-KR" altLang="en-US" sz="2000" dirty="0" smtClean="0">
                <a:solidFill>
                  <a:srgbClr val="00B050"/>
                </a:solidFill>
              </a:rPr>
              <a:t> 갖는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메서드를</a:t>
            </a:r>
            <a:r>
              <a:rPr lang="ko-KR" altLang="en-US" sz="2000" dirty="0" smtClean="0">
                <a:solidFill>
                  <a:srgbClr val="00B050"/>
                </a:solidFill>
              </a:rPr>
              <a:t> 호출</a:t>
            </a:r>
            <a:endParaRPr lang="en-US" altLang="ko-KR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10. </a:t>
            </a:r>
            <a:r>
              <a:rPr lang="en-US" altLang="ko-KR" dirty="0" err="1" smtClean="0">
                <a:solidFill>
                  <a:prstClr val="black"/>
                </a:solidFill>
              </a:rPr>
              <a:t>AspectJ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Pointcut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within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명시자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아닌 특정 타입에 속하는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Pointcut</a:t>
            </a:r>
            <a:r>
              <a:rPr lang="ko-KR" altLang="en-US" sz="2000" dirty="0" smtClean="0"/>
              <a:t>으로 설정할 때 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예</a:t>
            </a:r>
            <a:r>
              <a:rPr lang="en-US" altLang="ko-KR" sz="2400" dirty="0" smtClean="0"/>
              <a:t>) within(madvirus.spring.chap05.board.service.*)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bean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명시자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bean </a:t>
            </a:r>
            <a:r>
              <a:rPr lang="ko-KR" altLang="en-US" sz="2000" dirty="0" smtClean="0"/>
              <a:t>이름 식별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예</a:t>
            </a:r>
            <a:r>
              <a:rPr lang="en-US" altLang="ko-KR" sz="2400" dirty="0" smtClean="0"/>
              <a:t>) bean(</a:t>
            </a:r>
            <a:r>
              <a:rPr lang="en-US" altLang="ko-KR" sz="2400" dirty="0" err="1" smtClean="0"/>
              <a:t>writeArtcleService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10. </a:t>
            </a:r>
            <a:r>
              <a:rPr lang="en-US" altLang="ko-KR" dirty="0" err="1" smtClean="0">
                <a:solidFill>
                  <a:prstClr val="black"/>
                </a:solidFill>
              </a:rPr>
              <a:t>AspectJ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Pointcut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ko-KR" altLang="en-US" dirty="0" smtClean="0"/>
              <a:t>의 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err="1" smtClean="0"/>
              <a:t>표현식은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</a:t>
            </a:r>
            <a:r>
              <a:rPr lang="en-US" altLang="ko-KR" sz="2400" dirty="0" smtClean="0">
                <a:solidFill>
                  <a:srgbClr val="FF0000"/>
                </a:solidFill>
              </a:rPr>
              <a:t>&amp;&amp;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‘</a:t>
            </a:r>
            <a:r>
              <a:rPr lang="en-US" altLang="ko-KR" sz="2400" dirty="0" smtClean="0">
                <a:solidFill>
                  <a:srgbClr val="FF0000"/>
                </a:solidFill>
              </a:rPr>
              <a:t>||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연산자를 이용하여 연결 할 수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br>
              <a:rPr lang="en-US" altLang="ko-KR" sz="2400" dirty="0" smtClean="0"/>
            </a:br>
            <a:r>
              <a:rPr lang="en-US" altLang="ko-KR" sz="2400" dirty="0" smtClean="0"/>
              <a:t>execution(</a:t>
            </a:r>
            <a:br>
              <a:rPr lang="en-US" altLang="ko-KR" sz="2400" dirty="0" smtClean="0"/>
            </a:br>
            <a:r>
              <a:rPr lang="en-US" altLang="ko-KR" sz="2400" dirty="0" smtClean="0"/>
              <a:t>	public * get*()) &amp;&amp; execution(public void set*(..))”</a:t>
            </a:r>
            <a:br>
              <a:rPr lang="en-US" altLang="ko-KR" sz="2400" dirty="0" smtClean="0"/>
            </a:br>
            <a:r>
              <a:rPr lang="en-US" altLang="ko-KR" sz="2400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Advice </a:t>
            </a:r>
            <a:r>
              <a:rPr lang="ko-KR" altLang="en-US" dirty="0" smtClean="0"/>
              <a:t>적용순서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하나의 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에 한 개 이상의 </a:t>
            </a:r>
            <a:r>
              <a:rPr lang="en-US" altLang="ko-KR" dirty="0" smtClean="0"/>
              <a:t>Advice </a:t>
            </a:r>
            <a:r>
              <a:rPr lang="ko-KR" altLang="en-US" dirty="0" smtClean="0"/>
              <a:t>가 적용될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순서를 명시적으로 지정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적용방법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sz="2200" dirty="0" smtClean="0"/>
              <a:t>예</a:t>
            </a:r>
            <a:r>
              <a:rPr lang="en-US" altLang="ko-KR" sz="2200" dirty="0" smtClean="0"/>
              <a:t>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@Aspect</a:t>
            </a:r>
            <a:br>
              <a:rPr lang="en-US" altLang="ko-KR" sz="1800" dirty="0" smtClean="0"/>
            </a:br>
            <a:r>
              <a:rPr lang="en-US" altLang="ko-KR" sz="1800" dirty="0" smtClean="0"/>
              <a:t>public class </a:t>
            </a:r>
            <a:r>
              <a:rPr lang="en-US" altLang="ko-KR" sz="1800" dirty="0" err="1" smtClean="0"/>
              <a:t>ArticleCacheAspect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Implements Ordered </a:t>
            </a: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 smtClean="0"/>
              <a:t>	@Around(…)</a:t>
            </a:r>
            <a:br>
              <a:rPr lang="en-US" altLang="ko-KR" sz="1800" dirty="0" smtClean="0"/>
            </a:br>
            <a:r>
              <a:rPr lang="en-US" altLang="ko-KR" sz="1800" dirty="0" smtClean="0"/>
              <a:t>	public …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@Override</a:t>
            </a:r>
            <a:br>
              <a:rPr lang="en-US" altLang="ko-KR" sz="1800" dirty="0" smtClean="0">
                <a:solidFill>
                  <a:srgbClr val="FF0000"/>
                </a:solidFill>
              </a:rPr>
            </a:br>
            <a:r>
              <a:rPr lang="en-US" altLang="ko-KR" sz="1800" dirty="0" smtClean="0">
                <a:solidFill>
                  <a:srgbClr val="FF0000"/>
                </a:solidFill>
              </a:rPr>
              <a:t>	public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getOrder</a:t>
            </a:r>
            <a:r>
              <a:rPr lang="en-US" altLang="ko-KR" sz="1800" dirty="0" smtClean="0">
                <a:solidFill>
                  <a:srgbClr val="FF0000"/>
                </a:solidFill>
              </a:rPr>
              <a:t>(){</a:t>
            </a:r>
            <a:br>
              <a:rPr lang="en-US" altLang="ko-KR" sz="1800" dirty="0" smtClean="0">
                <a:solidFill>
                  <a:srgbClr val="FF0000"/>
                </a:solidFill>
              </a:rPr>
            </a:br>
            <a:r>
              <a:rPr lang="en-US" altLang="ko-KR" sz="1800" dirty="0" smtClean="0">
                <a:solidFill>
                  <a:srgbClr val="FF0000"/>
                </a:solidFill>
              </a:rPr>
              <a:t>		return 2;</a:t>
            </a:r>
            <a:br>
              <a:rPr lang="en-US" altLang="ko-KR" sz="1800" dirty="0" smtClean="0">
                <a:solidFill>
                  <a:srgbClr val="FF0000"/>
                </a:solidFill>
              </a:rPr>
            </a:br>
            <a:r>
              <a:rPr lang="en-US" altLang="ko-KR" sz="1800" dirty="0" smtClean="0">
                <a:solidFill>
                  <a:srgbClr val="FF0000"/>
                </a:solidFill>
              </a:rPr>
              <a:t>	}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Advice </a:t>
            </a:r>
            <a:r>
              <a:rPr lang="ko-KR" altLang="en-US" dirty="0" smtClean="0"/>
              <a:t>적용순서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적용방법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2)</a:t>
            </a:r>
            <a:br>
              <a:rPr lang="en-US" altLang="ko-KR" dirty="0" smtClean="0"/>
            </a:br>
            <a:r>
              <a:rPr lang="en-US" altLang="ko-KR" sz="2000" dirty="0" smtClean="0"/>
              <a:t>@Aspect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@Order(3)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ProfilingAspect</a:t>
            </a:r>
            <a:r>
              <a:rPr lang="en-US" altLang="ko-KR" sz="2000" dirty="0" smtClean="0"/>
              <a:t> {</a:t>
            </a:r>
            <a:br>
              <a:rPr lang="en-US" altLang="ko-KR" sz="2000" dirty="0" smtClean="0"/>
            </a:br>
            <a:r>
              <a:rPr lang="en-US" altLang="ko-KR" sz="2000" dirty="0" smtClean="0"/>
              <a:t>	…</a:t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예</a:t>
            </a:r>
            <a:r>
              <a:rPr lang="en-US" altLang="ko-KR" sz="2000" dirty="0" smtClean="0"/>
              <a:t>3)</a:t>
            </a:r>
            <a:br>
              <a:rPr lang="en-US" altLang="ko-KR" sz="2000" dirty="0" smtClean="0"/>
            </a:b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aop:aspect</a:t>
            </a:r>
            <a:r>
              <a:rPr lang="en-US" altLang="ko-KR" sz="2000" dirty="0" smtClean="0"/>
              <a:t> id=“</a:t>
            </a:r>
            <a:r>
              <a:rPr lang="en-US" altLang="ko-KR" sz="2000" dirty="0" err="1" smtClean="0"/>
              <a:t>cacheAspect</a:t>
            </a:r>
            <a:r>
              <a:rPr lang="en-US" altLang="ko-KR" sz="2000" dirty="0" smtClean="0"/>
              <a:t>” ref=“</a:t>
            </a:r>
            <a:r>
              <a:rPr lang="en-US" altLang="ko-KR" sz="2000" dirty="0" err="1" smtClean="0"/>
              <a:t>cacheAdivce</a:t>
            </a:r>
            <a:r>
              <a:rPr lang="en-US" altLang="ko-KR" sz="2000" dirty="0" smtClean="0"/>
              <a:t>” </a:t>
            </a:r>
            <a:r>
              <a:rPr lang="en-US" altLang="ko-KR" sz="2000" dirty="0" smtClean="0">
                <a:solidFill>
                  <a:srgbClr val="FF0000"/>
                </a:solidFill>
              </a:rPr>
              <a:t>order=“2”</a:t>
            </a:r>
            <a:r>
              <a:rPr lang="en-US" altLang="ko-KR" sz="2000" dirty="0" smtClean="0"/>
              <a:t>&gt;</a:t>
            </a:r>
            <a:br>
              <a:rPr lang="en-US" altLang="ko-KR" sz="2000" dirty="0" smtClean="0"/>
            </a:br>
            <a:r>
              <a:rPr lang="en-US" altLang="ko-KR" sz="2000" dirty="0" smtClean="0"/>
              <a:t>	&lt;</a:t>
            </a:r>
            <a:r>
              <a:rPr lang="en-US" altLang="ko-KR" sz="2000" dirty="0" err="1" smtClean="0"/>
              <a:t>aop:around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pontcut</a:t>
            </a:r>
            <a:r>
              <a:rPr lang="en-US" altLang="ko-KR" sz="2000" dirty="0" smtClean="0"/>
              <a:t>=“execution(public ** …)”</a:t>
            </a:r>
            <a:br>
              <a:rPr lang="en-US" altLang="ko-KR" sz="2000" dirty="0" smtClean="0"/>
            </a:b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aop</a:t>
            </a:r>
            <a:r>
              <a:rPr lang="en-US" altLang="ko-KR" sz="2000" dirty="0" smtClean="0"/>
              <a:t>&gt;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07. </a:t>
            </a:r>
            <a:r>
              <a:rPr lang="en-US" altLang="ko-KR" dirty="0" err="1" smtClean="0">
                <a:solidFill>
                  <a:prstClr val="black"/>
                </a:solidFill>
              </a:rPr>
              <a:t>JoinPoint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08. </a:t>
            </a:r>
            <a:r>
              <a:rPr lang="ko-KR" altLang="en-US" dirty="0" smtClean="0">
                <a:solidFill>
                  <a:prstClr val="black"/>
                </a:solidFill>
              </a:rPr>
              <a:t>타입을 이용한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r>
              <a:rPr lang="ko-KR" altLang="en-US" dirty="0" smtClean="0">
                <a:solidFill>
                  <a:prstClr val="black"/>
                </a:solidFill>
              </a:rPr>
              <a:t> 접근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09. AOP </a:t>
            </a:r>
            <a:r>
              <a:rPr lang="ko-KR" altLang="en-US" dirty="0" err="1" smtClean="0">
                <a:solidFill>
                  <a:prstClr val="black"/>
                </a:solidFill>
              </a:rPr>
              <a:t>프록시</a:t>
            </a:r>
            <a:r>
              <a:rPr lang="ko-KR" altLang="en-US" dirty="0" smtClean="0">
                <a:solidFill>
                  <a:prstClr val="black"/>
                </a:solidFill>
              </a:rPr>
              <a:t> 객체 생성 방식 설계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10. </a:t>
            </a:r>
            <a:r>
              <a:rPr lang="en-US" altLang="ko-KR" dirty="0" err="1" smtClean="0">
                <a:solidFill>
                  <a:prstClr val="black"/>
                </a:solidFill>
              </a:rPr>
              <a:t>AspectJ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Pointcut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 smtClean="0"/>
              <a:t>11. Advice </a:t>
            </a:r>
            <a:r>
              <a:rPr lang="ko-KR" altLang="en-US" dirty="0" smtClean="0"/>
              <a:t>적용 순서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en-US" altLang="ko-KR" dirty="0" err="1" smtClean="0"/>
              <a:t>JointPoint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b="1" dirty="0" err="1" smtClean="0"/>
              <a:t>JoinPoint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	Advice</a:t>
            </a:r>
            <a:r>
              <a:rPr lang="ko-KR" altLang="en-US" sz="2600" dirty="0" smtClean="0"/>
              <a:t>를 적용 가능한 지점을 의미한다</a:t>
            </a:r>
            <a:r>
              <a:rPr lang="en-US" altLang="ko-KR" sz="2600" dirty="0" smtClean="0"/>
              <a:t>. </a:t>
            </a:r>
            <a:r>
              <a:rPr lang="ko-KR" altLang="en-US" sz="2600" dirty="0" err="1" smtClean="0"/>
              <a:t>메서드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	</a:t>
            </a:r>
            <a:r>
              <a:rPr lang="ko-KR" altLang="en-US" sz="2600" dirty="0" smtClean="0"/>
              <a:t>호출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필드 값 변경 등을 할 </a:t>
            </a:r>
            <a:r>
              <a:rPr lang="ko-KR" altLang="en-US" sz="2600" dirty="0" err="1" smtClean="0"/>
              <a:t>수있다</a:t>
            </a:r>
            <a:r>
              <a:rPr lang="en-US" altLang="ko-KR" sz="26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2400" b="1" dirty="0" smtClean="0"/>
              <a:t>규칙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	</a:t>
            </a:r>
            <a:r>
              <a:rPr lang="en-US" altLang="ko-KR" sz="2400" dirty="0" err="1" smtClean="0"/>
              <a:t>JointPoint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파라미터로</a:t>
            </a:r>
            <a:r>
              <a:rPr lang="ko-KR" altLang="en-US" sz="2400" dirty="0" smtClean="0"/>
              <a:t> 전달받을 때에는 반드시 첫 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번째 </a:t>
            </a:r>
            <a:r>
              <a:rPr lang="ko-KR" altLang="en-US" sz="2400" dirty="0" err="1" smtClean="0"/>
              <a:t>파라미터로</a:t>
            </a:r>
            <a:r>
              <a:rPr lang="ko-KR" altLang="en-US" sz="2400" dirty="0" smtClean="0"/>
              <a:t> 지정해야 한다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strike="sngStrike" dirty="0" smtClean="0"/>
              <a:t>public void </a:t>
            </a:r>
            <a:r>
              <a:rPr lang="en-US" altLang="ko-KR" sz="2000" strike="sngStrike" dirty="0" err="1" smtClean="0"/>
              <a:t>afterLogging</a:t>
            </a:r>
            <a:r>
              <a:rPr lang="en-US" altLang="ko-KR" sz="2000" strike="sngStrike" dirty="0" smtClean="0"/>
              <a:t>(Object </a:t>
            </a:r>
            <a:r>
              <a:rPr lang="en-US" altLang="ko-KR" sz="2000" strike="sngStrike" dirty="0" err="1" smtClean="0"/>
              <a:t>retVal</a:t>
            </a:r>
            <a:r>
              <a:rPr lang="en-US" altLang="ko-KR" sz="2000" strike="sngStrike" dirty="0" smtClean="0"/>
              <a:t>, </a:t>
            </a:r>
            <a:r>
              <a:rPr lang="en-US" altLang="ko-KR" sz="2000" strike="sngStrike" dirty="0" err="1" smtClean="0"/>
              <a:t>JoinPoint</a:t>
            </a:r>
            <a:r>
              <a:rPr lang="en-US" altLang="ko-KR" sz="2000" strike="sngStrike" dirty="0" smtClean="0"/>
              <a:t> </a:t>
            </a:r>
            <a:r>
              <a:rPr lang="en-US" altLang="ko-KR" sz="2000" strike="sngStrike" dirty="0" err="1" smtClean="0"/>
              <a:t>joinPoint</a:t>
            </a:r>
            <a:r>
              <a:rPr lang="en-US" altLang="ko-KR" sz="2000" strike="sngStrike" dirty="0" smtClean="0"/>
              <a:t>) { 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en-US" altLang="ko-KR" dirty="0" err="1" smtClean="0"/>
              <a:t>JointPoint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종류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Signature </a:t>
            </a:r>
            <a:r>
              <a:rPr lang="en-US" altLang="ko-KR" sz="2000" b="1" dirty="0" err="1" smtClean="0"/>
              <a:t>getSignature</a:t>
            </a:r>
            <a:r>
              <a:rPr lang="en-US" altLang="ko-KR" sz="2000" b="1" dirty="0" smtClean="0"/>
              <a:t>()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200" dirty="0" smtClean="0"/>
              <a:t>호출되는 </a:t>
            </a:r>
            <a:r>
              <a:rPr lang="ko-KR" altLang="en-US" sz="2200" dirty="0" err="1" smtClean="0"/>
              <a:t>메서드에</a:t>
            </a:r>
            <a:r>
              <a:rPr lang="ko-KR" altLang="en-US" sz="2200" dirty="0" smtClean="0"/>
              <a:t> 대한 정보를 구한다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Object</a:t>
            </a:r>
            <a:r>
              <a:rPr lang="ko-KR" altLang="en-US" sz="2000" dirty="0" smtClean="0"/>
              <a:t> </a:t>
            </a:r>
            <a:r>
              <a:rPr lang="en-US" altLang="ko-KR" sz="2000" b="1" dirty="0" err="1" smtClean="0"/>
              <a:t>getTarget</a:t>
            </a:r>
            <a:r>
              <a:rPr lang="en-US" altLang="ko-KR" sz="2000" b="1" dirty="0" smtClean="0"/>
              <a:t>()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대상객체를 구한다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3. Object[] </a:t>
            </a:r>
            <a:r>
              <a:rPr lang="en-US" altLang="ko-KR" sz="2000" b="1" dirty="0" err="1" smtClean="0"/>
              <a:t>getArgs</a:t>
            </a:r>
            <a:r>
              <a:rPr lang="en-US" altLang="ko-KR" sz="2000" b="1" dirty="0" smtClean="0"/>
              <a:t>()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목록을 구한다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4. String </a:t>
            </a:r>
            <a:r>
              <a:rPr lang="en-US" altLang="ko-KR" sz="2000" b="1" dirty="0" err="1" smtClean="0"/>
              <a:t>getName</a:t>
            </a:r>
            <a:r>
              <a:rPr lang="en-US" altLang="ko-KR" sz="2000" b="1" dirty="0" smtClean="0"/>
              <a:t>()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메서드의</a:t>
            </a:r>
            <a:r>
              <a:rPr lang="ko-KR" altLang="en-US" sz="2000" dirty="0" smtClean="0"/>
              <a:t> 이름을 구한다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5. String </a:t>
            </a:r>
            <a:r>
              <a:rPr lang="en-US" altLang="ko-KR" sz="2000" b="1" dirty="0" err="1" smtClean="0"/>
              <a:t>toLoingString</a:t>
            </a:r>
            <a:r>
              <a:rPr lang="en-US" altLang="ko-KR" sz="2000" b="1" dirty="0" smtClean="0"/>
              <a:t>()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완전하게 표현한 문장을 구한다</a:t>
            </a:r>
            <a:r>
              <a:rPr lang="en-US" altLang="ko-KR" sz="2000" dirty="0" smtClean="0"/>
              <a:t>(return, parameter)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6. String </a:t>
            </a:r>
            <a:r>
              <a:rPr lang="en-US" altLang="ko-KR" sz="2000" b="1" dirty="0" err="1" smtClean="0"/>
              <a:t>toShortString</a:t>
            </a:r>
            <a:r>
              <a:rPr lang="en-US" altLang="ko-KR" sz="2000" b="1" dirty="0" smtClean="0"/>
              <a:t>()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축약해서 표현한 문장을 구한다</a:t>
            </a:r>
            <a:r>
              <a:rPr lang="en-US" altLang="ko-KR" sz="2000" dirty="0" smtClean="0"/>
              <a:t>(method 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타입을 이용한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정의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err="1" smtClean="0"/>
              <a:t>JointPoint</a:t>
            </a:r>
            <a:r>
              <a:rPr lang="ko-KR" altLang="en-US" sz="2000" dirty="0" smtClean="0"/>
              <a:t>를 사용하지 않고 </a:t>
            </a:r>
            <a:r>
              <a:rPr lang="en-US" altLang="ko-KR" sz="2000" dirty="0" smtClean="0"/>
              <a:t>Advice </a:t>
            </a:r>
            <a:r>
              <a:rPr lang="ko-KR" altLang="en-US" sz="2000" dirty="0" err="1" smtClean="0"/>
              <a:t>메서드에서</a:t>
            </a:r>
            <a:r>
              <a:rPr lang="ko-KR" altLang="en-US" sz="2000" dirty="0" smtClean="0"/>
              <a:t> 직접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이용해서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호출 시 사용된 인자에 접근할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800" dirty="0" smtClean="0"/>
              <a:t>사용방법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000" dirty="0" smtClean="0"/>
              <a:t>-</a:t>
            </a:r>
            <a:r>
              <a:rPr lang="en-US" altLang="ko-KR" sz="4000" dirty="0" smtClean="0"/>
              <a:t> </a:t>
            </a:r>
            <a:r>
              <a:rPr lang="en-US" altLang="ko-KR" sz="2000" dirty="0" smtClean="0"/>
              <a:t>Advice </a:t>
            </a:r>
            <a:r>
              <a:rPr lang="ko-KR" altLang="en-US" sz="2000" dirty="0" smtClean="0"/>
              <a:t>구현 </a:t>
            </a:r>
            <a:r>
              <a:rPr lang="ko-KR" altLang="en-US" sz="2000" dirty="0" err="1" smtClean="0"/>
              <a:t>메서드에</a:t>
            </a:r>
            <a:r>
              <a:rPr lang="ko-KR" altLang="en-US" sz="2000" dirty="0" smtClean="0"/>
              <a:t> 인자를 전달받을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명시한다</a:t>
            </a:r>
            <a:r>
              <a:rPr lang="en-US" altLang="ko-KR" sz="2000" dirty="0" smtClean="0"/>
              <a:t>.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000" dirty="0" smtClean="0"/>
              <a:t>-  </a:t>
            </a:r>
            <a:r>
              <a:rPr lang="en-US" altLang="ko-KR" sz="2000" dirty="0" err="1" smtClean="0"/>
              <a:t>Pointcut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표현식에서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()</a:t>
            </a:r>
            <a:r>
              <a:rPr lang="ko-KR" altLang="en-US" sz="2000" dirty="0" err="1" smtClean="0"/>
              <a:t>명시자를</a:t>
            </a:r>
            <a:r>
              <a:rPr lang="ko-KR" altLang="en-US" sz="2000" dirty="0" smtClean="0"/>
              <a:t> 사용해서 인자 목록을 지정</a:t>
            </a:r>
            <a:r>
              <a:rPr lang="en-US" altLang="ko-KR" sz="2000" dirty="0" smtClean="0"/>
              <a:t> </a:t>
            </a:r>
          </a:p>
          <a:p>
            <a:pPr>
              <a:buNone/>
            </a:pPr>
            <a:r>
              <a:rPr lang="en-US" altLang="ko-KR" sz="2000" dirty="0" smtClean="0"/>
              <a:t>	  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타입을 이용한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어드바이스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타입일 지정해주고</a:t>
            </a:r>
            <a:r>
              <a:rPr lang="en-US" altLang="ko-KR" sz="2000" dirty="0" smtClean="0"/>
              <a:t>, XML </a:t>
            </a:r>
            <a:r>
              <a:rPr lang="ko-KR" altLang="en-US" sz="2000" dirty="0" smtClean="0"/>
              <a:t>설정 부분 </a:t>
            </a:r>
            <a:r>
              <a:rPr lang="ko-KR" altLang="en-US" sz="2000" dirty="0" err="1" smtClean="0"/>
              <a:t>포인트컷에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인자값</a:t>
            </a:r>
            <a:r>
              <a:rPr lang="ko-KR" altLang="en-US" sz="2000" dirty="0" smtClean="0"/>
              <a:t> 변수 이름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지정해준다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600" dirty="0" smtClean="0"/>
              <a:t>public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UpdateMemberInfoTraceAdvice</a:t>
            </a:r>
            <a:r>
              <a:rPr lang="en-US" altLang="ko-KR" sz="1600" dirty="0" smtClean="0"/>
              <a:t> {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public void </a:t>
            </a:r>
            <a:r>
              <a:rPr lang="en-US" altLang="ko-KR" sz="1800" dirty="0" err="1" smtClean="0"/>
              <a:t>traceReturn</a:t>
            </a:r>
            <a:r>
              <a:rPr lang="en-US" altLang="ko-KR" sz="1800" dirty="0" smtClean="0"/>
              <a:t>(</a:t>
            </a:r>
            <a:r>
              <a:rPr lang="en-US" altLang="ko-KR" sz="1800" b="1" dirty="0" smtClean="0"/>
              <a:t>String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800" dirty="0" smtClean="0"/>
              <a:t>, </a:t>
            </a:r>
            <a:r>
              <a:rPr lang="en-US" altLang="ko-KR" sz="1800" b="1" dirty="0" err="1" smtClean="0"/>
              <a:t>UpdateInfo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info</a:t>
            </a:r>
            <a:r>
              <a:rPr lang="en-US" altLang="ko-KR" sz="1800" dirty="0" smtClean="0"/>
              <a:t>){</a:t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(“[TA] </a:t>
            </a:r>
            <a:r>
              <a:rPr lang="ko-KR" altLang="en-US" sz="1800" dirty="0" smtClean="0"/>
              <a:t>정보 수정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대상 회원</a:t>
            </a:r>
            <a:r>
              <a:rPr lang="en-US" altLang="ko-KR" sz="1800" dirty="0" smtClean="0"/>
              <a:t>=” +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800" dirty="0" smtClean="0"/>
              <a:t> + “, </a:t>
            </a:r>
            <a:r>
              <a:rPr lang="ko-KR" altLang="en-US" sz="1800" dirty="0" smtClean="0"/>
              <a:t>수정정보</a:t>
            </a:r>
            <a:r>
              <a:rPr lang="en-US" altLang="ko-KR" sz="1800" dirty="0" smtClean="0"/>
              <a:t>= “ + </a:t>
            </a:r>
            <a:r>
              <a:rPr lang="en-US" altLang="ko-KR" sz="1800" dirty="0" smtClean="0">
                <a:solidFill>
                  <a:srgbClr val="FF0000"/>
                </a:solidFill>
              </a:rPr>
              <a:t>info</a:t>
            </a:r>
            <a:r>
              <a:rPr lang="en-US" altLang="ko-KR" sz="1800" dirty="0" smtClean="0"/>
              <a:t>);</a:t>
            </a:r>
            <a:br>
              <a:rPr lang="en-US" altLang="ko-KR" sz="1800" dirty="0" smtClean="0"/>
            </a:br>
            <a:r>
              <a:rPr lang="en-US" altLang="ko-KR" sz="1800" dirty="0" smtClean="0"/>
              <a:t>	}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600" dirty="0" smtClean="0"/>
              <a:t>&lt;bean id=“</a:t>
            </a:r>
            <a:r>
              <a:rPr lang="en-US" altLang="ko-KR" sz="1600" dirty="0" err="1" smtClean="0"/>
              <a:t>traceAdivce</a:t>
            </a:r>
            <a:r>
              <a:rPr lang="en-US" altLang="ko-KR" sz="1600" dirty="0" smtClean="0"/>
              <a:t>”</a:t>
            </a:r>
            <a:br>
              <a:rPr lang="en-US" altLang="ko-KR" sz="1600" dirty="0" smtClean="0"/>
            </a:br>
            <a:r>
              <a:rPr lang="en-US" altLang="ko-KR" sz="1600" dirty="0" smtClean="0"/>
              <a:t>	class=“marvirus.spring.chap05.aop.pojo.UpdateMemberInfoTraceAdvice”/&gt;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aop:aspect</a:t>
            </a:r>
            <a:r>
              <a:rPr lang="en-US" altLang="ko-KR" sz="1800" dirty="0" smtClean="0"/>
              <a:t> id=“</a:t>
            </a:r>
            <a:r>
              <a:rPr lang="en-US" altLang="ko-KR" sz="1800" dirty="0" err="1" smtClean="0"/>
              <a:t>traceAspect</a:t>
            </a:r>
            <a:r>
              <a:rPr lang="en-US" altLang="ko-KR" sz="1800" dirty="0" smtClean="0"/>
              <a:t>” ref=“</a:t>
            </a:r>
            <a:r>
              <a:rPr lang="en-US" altLang="ko-KR" sz="1800" dirty="0" err="1" smtClean="0"/>
              <a:t>traceAdvice</a:t>
            </a:r>
            <a:r>
              <a:rPr lang="en-US" altLang="ko-KR" sz="1800" dirty="0" smtClean="0"/>
              <a:t>”&gt;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&lt;</a:t>
            </a:r>
            <a:r>
              <a:rPr lang="en-US" altLang="ko-KR" sz="1600" dirty="0" err="1" smtClean="0"/>
              <a:t>aop:after</a:t>
            </a:r>
            <a:r>
              <a:rPr lang="en-US" altLang="ko-KR" sz="1600" dirty="0" smtClean="0"/>
              <a:t>-returning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pointcut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=“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info)” </a:t>
            </a:r>
            <a:r>
              <a:rPr lang="en-US" altLang="ko-KR" sz="1600" b="1" dirty="0" smtClean="0"/>
              <a:t>			</a:t>
            </a:r>
            <a:r>
              <a:rPr lang="en-US" altLang="ko-KR" sz="1600" dirty="0" smtClean="0"/>
              <a:t>method=“</a:t>
            </a:r>
            <a:r>
              <a:rPr lang="en-US" altLang="ko-KR" sz="1600" dirty="0" err="1" smtClean="0"/>
              <a:t>traceReturn</a:t>
            </a:r>
            <a:r>
              <a:rPr lang="en-US" altLang="ko-KR" sz="1600" dirty="0" smtClean="0"/>
              <a:t>”&gt;</a:t>
            </a:r>
            <a:br>
              <a:rPr lang="en-US" altLang="ko-KR" sz="1600" dirty="0" smtClean="0"/>
            </a:b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aop</a:t>
            </a:r>
            <a:r>
              <a:rPr lang="en-US" altLang="ko-KR" sz="1600" dirty="0" smtClean="0"/>
              <a:t>&gt;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타입을 이용한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XML </a:t>
            </a:r>
            <a:r>
              <a:rPr lang="ko-KR" altLang="en-US" sz="2400" b="1" dirty="0" smtClean="0"/>
              <a:t>설정에서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() </a:t>
            </a:r>
            <a:r>
              <a:rPr lang="ko-KR" altLang="en-US" sz="2400" b="1" dirty="0" smtClean="0"/>
              <a:t>명시자 의미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000" dirty="0" smtClean="0"/>
              <a:t>대상 객체의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호출시</a:t>
            </a:r>
            <a:r>
              <a:rPr lang="ko-KR" altLang="en-US" sz="2000" dirty="0" smtClean="0"/>
              <a:t> 인자가 두 개 전달되고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이중 첫 번째 </a:t>
            </a:r>
            <a:r>
              <a:rPr lang="ko-KR" altLang="en-US" sz="2000" dirty="0" err="1" smtClean="0"/>
              <a:t>파라미터는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traceReturn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메서드의</a:t>
            </a: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memberId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파라미터의</a:t>
            </a:r>
            <a:r>
              <a:rPr lang="ko-KR" altLang="en-US" sz="2000" dirty="0" smtClean="0"/>
              <a:t> 타입이고 두 번째 인자는 </a:t>
            </a:r>
            <a:r>
              <a:rPr lang="en-US" altLang="ko-KR" sz="2000" dirty="0" smtClean="0"/>
              <a:t>info </a:t>
            </a:r>
            <a:r>
              <a:rPr lang="ko-KR" altLang="en-US" sz="2000" dirty="0" err="1" smtClean="0"/>
              <a:t>파라미터의</a:t>
            </a:r>
            <a:r>
              <a:rPr lang="ko-KR" altLang="en-US" sz="2000" dirty="0" smtClean="0"/>
              <a:t> 타입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@Aspect </a:t>
            </a:r>
            <a:r>
              <a:rPr lang="ko-KR" altLang="en-US" sz="2400" dirty="0" err="1" smtClean="0"/>
              <a:t>어노테이션을</a:t>
            </a:r>
            <a:r>
              <a:rPr lang="ko-KR" altLang="en-US" sz="2400" dirty="0" smtClean="0"/>
              <a:t> 사용하는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b="1" dirty="0" smtClean="0"/>
              <a:t>@</a:t>
            </a:r>
            <a:r>
              <a:rPr lang="en-US" altLang="ko-KR" sz="1800" b="1" dirty="0" err="1" smtClean="0"/>
              <a:t>Ascpect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public class </a:t>
            </a:r>
            <a:r>
              <a:rPr lang="en-US" altLang="ko-KR" sz="1800" dirty="0" err="1" smtClean="0"/>
              <a:t>UpdateMemberInfoTraceAspect</a:t>
            </a:r>
            <a:r>
              <a:rPr lang="en-US" altLang="ko-KR" sz="1800" dirty="0" smtClean="0"/>
              <a:t> {</a:t>
            </a:r>
            <a:br>
              <a:rPr lang="en-US" altLang="ko-KR" sz="1800" dirty="0" smtClean="0"/>
            </a:br>
            <a:r>
              <a:rPr lang="en-US" altLang="ko-KR" sz="1800" dirty="0" smtClean="0"/>
              <a:t>	@</a:t>
            </a:r>
            <a:r>
              <a:rPr lang="en-US" altLang="ko-KR" sz="1800" dirty="0" err="1" smtClean="0"/>
              <a:t>AftrerReturing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pointcut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800" dirty="0" smtClean="0">
                <a:solidFill>
                  <a:srgbClr val="FF0000"/>
                </a:solidFill>
              </a:rPr>
              <a:t>, info)</a:t>
            </a:r>
            <a:r>
              <a:rPr lang="en-US" altLang="ko-KR" sz="1800" dirty="0" smtClean="0"/>
              <a:t>”,returning=“result”)</a:t>
            </a:r>
            <a:br>
              <a:rPr lang="en-US" altLang="ko-KR" sz="1800" dirty="0" smtClean="0"/>
            </a:br>
            <a:r>
              <a:rPr lang="en-US" altLang="ko-KR" sz="1800" dirty="0" smtClean="0"/>
              <a:t>	public void </a:t>
            </a:r>
            <a:r>
              <a:rPr lang="en-US" altLang="ko-KR" sz="1800" dirty="0" err="1" smtClean="0"/>
              <a:t>traceReturn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JointPoint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joinPoint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boolean</a:t>
            </a:r>
            <a:r>
              <a:rPr lang="en-US" altLang="ko-KR" sz="1800" dirty="0" smtClean="0"/>
              <a:t> result, String 		</a:t>
            </a:r>
            <a:r>
              <a:rPr lang="en-US" altLang="ko-KR" sz="1800" dirty="0" err="1" smtClean="0"/>
              <a:t>memberId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UpdateInfo</a:t>
            </a:r>
            <a:r>
              <a:rPr lang="en-US" altLang="ko-KR" sz="1800" dirty="0" smtClean="0"/>
              <a:t> info) {</a:t>
            </a:r>
            <a:br>
              <a:rPr lang="en-US" altLang="ko-KR" sz="1800" dirty="0" smtClean="0"/>
            </a:br>
            <a:r>
              <a:rPr lang="en-US" altLang="ko-KR" sz="1800" dirty="0" smtClean="0"/>
              <a:t>		…</a:t>
            </a:r>
            <a:br>
              <a:rPr lang="en-US" altLang="ko-KR" sz="1800" dirty="0" smtClean="0"/>
            </a:br>
            <a:r>
              <a:rPr lang="en-US" altLang="ko-KR" sz="1800" dirty="0" smtClean="0"/>
              <a:t>		}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타입을 이용한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인자의 이름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앞서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명시자를</a:t>
            </a:r>
            <a:r>
              <a:rPr lang="ko-KR" altLang="en-US" sz="2400" dirty="0" smtClean="0"/>
              <a:t> 이용해서 </a:t>
            </a:r>
            <a:r>
              <a:rPr lang="ko-KR" altLang="en-US" sz="2400" dirty="0" err="1" smtClean="0"/>
              <a:t>메서드를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호출시</a:t>
            </a:r>
            <a:r>
              <a:rPr lang="ko-KR" altLang="en-US" sz="2400" dirty="0" smtClean="0"/>
              <a:t> 사용된 인자를 </a:t>
            </a:r>
            <a:r>
              <a:rPr lang="ko-KR" altLang="en-US" sz="2400" dirty="0" err="1" smtClean="0"/>
              <a:t>파라미터롤</a:t>
            </a:r>
            <a:r>
              <a:rPr lang="ko-KR" altLang="en-US" sz="2400" dirty="0" smtClean="0"/>
              <a:t> 전달받을 수 있다</a:t>
            </a:r>
            <a:r>
              <a:rPr lang="en-US" altLang="ko-KR" sz="24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명시자에서</a:t>
            </a:r>
            <a:r>
              <a:rPr lang="ko-KR" altLang="en-US" sz="2400" dirty="0" smtClean="0"/>
              <a:t> 지정한 이름과 </a:t>
            </a:r>
            <a:r>
              <a:rPr lang="en-US" altLang="ko-KR" sz="2400" dirty="0" smtClean="0"/>
              <a:t>Advice </a:t>
            </a:r>
            <a:r>
              <a:rPr lang="ko-KR" altLang="en-US" sz="2400" dirty="0" smtClean="0"/>
              <a:t>구현 </a:t>
            </a:r>
            <a:r>
              <a:rPr lang="ko-KR" altLang="en-US" sz="2400" dirty="0" err="1" smtClean="0"/>
              <a:t>메서드의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이름이 일치하는 지의 여부를 확인하는 순서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AfterReturning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pointcut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600" dirty="0" smtClean="0">
                <a:solidFill>
                  <a:srgbClr val="FF0000"/>
                </a:solidFill>
              </a:rPr>
              <a:t>, info</a:t>
            </a:r>
            <a:r>
              <a:rPr lang="en-US" altLang="ko-KR" sz="1600" dirty="0" smtClean="0"/>
              <a:t>)”, </a:t>
            </a:r>
            <a:r>
              <a:rPr lang="en-US" altLang="ko-KR" sz="1600" dirty="0" err="1" smtClean="0"/>
              <a:t>argsName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memberId</a:t>
            </a:r>
            <a:r>
              <a:rPr lang="en-US" altLang="ko-KR" sz="1600" dirty="0" smtClean="0">
                <a:solidFill>
                  <a:srgbClr val="FF0000"/>
                </a:solidFill>
              </a:rPr>
              <a:t>, info</a:t>
            </a:r>
            <a:r>
              <a:rPr lang="en-US" altLang="ko-KR" sz="1600" dirty="0" smtClean="0"/>
              <a:t>”)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public void </a:t>
            </a:r>
            <a:r>
              <a:rPr lang="en-US" altLang="ko-KR" sz="2000" dirty="0" err="1" smtClean="0"/>
              <a:t>traceReturn</a:t>
            </a:r>
            <a:r>
              <a:rPr lang="en-US" altLang="ko-KR" sz="2000" dirty="0" smtClean="0"/>
              <a:t>(String </a:t>
            </a:r>
            <a:r>
              <a:rPr lang="en-US" altLang="ko-KR" sz="2000" dirty="0" err="1" smtClean="0"/>
              <a:t>memberid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UpdateInfo</a:t>
            </a:r>
            <a:r>
              <a:rPr lang="en-US" altLang="ko-KR" sz="2000" dirty="0" smtClean="0"/>
              <a:t> info) {…}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sz="3600" dirty="0" smtClean="0">
                <a:solidFill>
                  <a:prstClr val="black"/>
                </a:solidFill>
              </a:rPr>
              <a:t>09. AOP </a:t>
            </a:r>
            <a:r>
              <a:rPr lang="ko-KR" altLang="en-US" sz="3600" dirty="0" err="1" smtClean="0">
                <a:solidFill>
                  <a:prstClr val="black"/>
                </a:solidFill>
              </a:rPr>
              <a:t>프록시</a:t>
            </a:r>
            <a:r>
              <a:rPr lang="ko-KR" altLang="en-US" sz="3600" dirty="0" smtClean="0">
                <a:solidFill>
                  <a:prstClr val="black"/>
                </a:solidFill>
              </a:rPr>
              <a:t> 객체 생성 방식 설계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스프링 </a:t>
            </a:r>
            <a:r>
              <a:rPr lang="en-US" altLang="ko-KR" sz="2400" dirty="0" smtClean="0"/>
              <a:t>AOP</a:t>
            </a:r>
            <a:r>
              <a:rPr lang="ko-KR" altLang="en-US" sz="2400" dirty="0" smtClean="0"/>
              <a:t>는 대상 객체가 한 개 이상의 인터페이스를 구현하고 있는 경우 자바의 다이나믹 </a:t>
            </a:r>
            <a:r>
              <a:rPr lang="ko-KR" altLang="en-US" sz="2400" dirty="0" err="1" smtClean="0"/>
              <a:t>프록시</a:t>
            </a:r>
            <a:r>
              <a:rPr lang="ko-KR" altLang="en-US" sz="2400" dirty="0" smtClean="0"/>
              <a:t> 기능을 이용해서 </a:t>
            </a:r>
            <a:r>
              <a:rPr lang="ko-KR" altLang="en-US" sz="2400" dirty="0" err="1" smtClean="0"/>
              <a:t>프록시</a:t>
            </a:r>
            <a:r>
              <a:rPr lang="ko-KR" altLang="en-US" sz="2400" dirty="0" smtClean="0"/>
              <a:t> 객체를 생성한다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인터페이스를 구현하고 있지 않은 경우에는 </a:t>
            </a:r>
            <a:r>
              <a:rPr lang="en-US" altLang="ko-KR" sz="2400" dirty="0" smtClean="0"/>
              <a:t>CGLIB </a:t>
            </a:r>
            <a:r>
              <a:rPr lang="ko-KR" altLang="en-US" sz="2400" dirty="0" smtClean="0"/>
              <a:t>이용해서 </a:t>
            </a:r>
            <a:r>
              <a:rPr lang="ko-KR" altLang="en-US" sz="2400" dirty="0" err="1" smtClean="0"/>
              <a:t>프록시</a:t>
            </a:r>
            <a:r>
              <a:rPr lang="ko-KR" altLang="en-US" sz="2400" dirty="0" smtClean="0"/>
              <a:t> 객체를 생성한다고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CGLIB(Code Generator Library)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세팅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&lt;</a:t>
            </a:r>
            <a:r>
              <a:rPr lang="en-US" altLang="ko-KR" sz="2400" dirty="0" err="1" smtClean="0"/>
              <a:t>aop:config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proxy-target-class=“true”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	…</a:t>
            </a:r>
            <a:br>
              <a:rPr lang="en-US" altLang="ko-KR" sz="2400" dirty="0" smtClean="0"/>
            </a:b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aop</a:t>
            </a:r>
            <a:r>
              <a:rPr lang="en-US" altLang="ko-KR" sz="24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209</Words>
  <Application>Microsoft Office PowerPoint</Application>
  <PresentationFormat>화면 슬라이드 쇼(4:3)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스프링 AOP</vt:lpstr>
      <vt:lpstr>목 차</vt:lpstr>
      <vt:lpstr>07. JointPoint 사용</vt:lpstr>
      <vt:lpstr>07. JointPoint 사용</vt:lpstr>
      <vt:lpstr>08. 타입을 이용한 파라미터 접근</vt:lpstr>
      <vt:lpstr>08. 타입을 이용한 파라미터 접근</vt:lpstr>
      <vt:lpstr>08. 타입을 이용한 파라미터 접근</vt:lpstr>
      <vt:lpstr>08. 타입을 이용한 파라미터 접근</vt:lpstr>
      <vt:lpstr>09. AOP 프록시 객체 생성 방식 설계</vt:lpstr>
      <vt:lpstr>10. AspectJ의 Pointcut 표현식 </vt:lpstr>
      <vt:lpstr>10. AspectJ의 Pointcut 표현식 </vt:lpstr>
      <vt:lpstr>10. AspectJ의 Pointcut 표현식 </vt:lpstr>
      <vt:lpstr>10. AspectJ의 Pointcut 표현식 </vt:lpstr>
      <vt:lpstr>11. Advice 적용순서</vt:lpstr>
      <vt:lpstr>12. Advice 적용순서</vt:lpstr>
      <vt:lpstr>End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Do-Gyu Ha</dc:creator>
  <cp:lastModifiedBy>Do-Gyu Ha</cp:lastModifiedBy>
  <cp:revision>210</cp:revision>
  <dcterms:created xsi:type="dcterms:W3CDTF">2015-06-06T06:13:35Z</dcterms:created>
  <dcterms:modified xsi:type="dcterms:W3CDTF">2015-06-21T07:22:10Z</dcterms:modified>
</cp:coreProperties>
</file>