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6" r:id="rId2"/>
    <p:sldId id="261" r:id="rId3"/>
    <p:sldId id="282" r:id="rId4"/>
    <p:sldId id="283" r:id="rId5"/>
    <p:sldId id="26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69" r:id="rId19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2189-5E84-4DB2-8D4F-3688BCBD6ECA}" type="datetimeFigureOut">
              <a:rPr lang="ko-KR" altLang="en-US" smtClean="0"/>
              <a:t>2015-07-19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62AD-9AE4-4C31-8790-F94C189E88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0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스프링은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클래스를 구현할 수 있도록 다양한 기능을 지원하고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세가지 연동 방식을 이용한다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세가지는 어떠한 연동방식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하이버네이트</a:t>
            </a:r>
            <a:r>
              <a:rPr lang="en-US" altLang="ko-KR" dirty="0" smtClean="0"/>
              <a:t>, JPA</a:t>
            </a:r>
            <a:r>
              <a:rPr lang="en-US" altLang="ko-KR" baseline="0" dirty="0" smtClean="0"/>
              <a:t> ,</a:t>
            </a:r>
            <a:r>
              <a:rPr lang="ko-KR" altLang="en-US" baseline="0" dirty="0" err="1" smtClean="0"/>
              <a:t>아이바티스</a:t>
            </a:r>
            <a:r>
              <a:rPr lang="ko-KR" altLang="en-US" baseline="0" dirty="0" smtClean="0"/>
              <a:t> 등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적용해도 동일하게 적용됨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764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201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5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536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8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스프링은 </a:t>
            </a:r>
            <a:r>
              <a:rPr lang="en-US" altLang="ko-KR" dirty="0" smtClean="0"/>
              <a:t>JDBC</a:t>
            </a:r>
            <a:r>
              <a:rPr lang="ko-KR" altLang="en-US" dirty="0" smtClean="0"/>
              <a:t>를 이용한 </a:t>
            </a:r>
            <a:r>
              <a:rPr lang="en-US" altLang="ko-KR" dirty="0" smtClean="0"/>
              <a:t>DAO</a:t>
            </a:r>
            <a:r>
              <a:rPr lang="ko-KR" altLang="en-US" dirty="0" smtClean="0"/>
              <a:t>클래스를 구현할 수 있도록 다양한 기능을 지원하고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세가지 연동 방식을 이용한다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세가지는 어떠한 연동방식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하이버네이트</a:t>
            </a:r>
            <a:r>
              <a:rPr lang="en-US" altLang="ko-KR" dirty="0" smtClean="0"/>
              <a:t>, JPA</a:t>
            </a:r>
            <a:r>
              <a:rPr lang="en-US" altLang="ko-KR" baseline="0" dirty="0" smtClean="0"/>
              <a:t> ,</a:t>
            </a:r>
            <a:r>
              <a:rPr lang="ko-KR" altLang="en-US" baseline="0" dirty="0" err="1" smtClean="0"/>
              <a:t>아이바티스</a:t>
            </a:r>
            <a:r>
              <a:rPr lang="ko-KR" altLang="en-US" baseline="0" dirty="0" smtClean="0"/>
              <a:t> 등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을 적용해도 동일하게 적용됨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15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Connection </a:t>
            </a:r>
            <a:r>
              <a:rPr lang="ko-KR" altLang="en-US" baseline="0" dirty="0" smtClean="0"/>
              <a:t>을 생성하고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PreparedStatement</a:t>
            </a:r>
            <a:r>
              <a:rPr lang="en-US" altLang="ko-KR" baseline="0" dirty="0" smtClean="0"/>
              <a:t>, Result Set, </a:t>
            </a:r>
            <a:r>
              <a:rPr lang="ko-KR" altLang="en-US" baseline="0" dirty="0" smtClean="0"/>
              <a:t>자원을 반환하는 코드는 거의 모든 </a:t>
            </a:r>
            <a:r>
              <a:rPr lang="en-US" altLang="ko-KR" baseline="0" dirty="0" err="1" smtClean="0"/>
              <a:t>jdbc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코드에서 </a:t>
            </a:r>
            <a:r>
              <a:rPr lang="ko-KR" altLang="en-US" baseline="0" dirty="0" err="1" smtClean="0"/>
              <a:t>중복되는코드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PreparedStatmet</a:t>
            </a:r>
            <a:r>
              <a:rPr lang="ko-KR" altLang="en-US" baseline="0" dirty="0" smtClean="0"/>
              <a:t>를 구하고 </a:t>
            </a:r>
            <a:r>
              <a:rPr lang="en-US" altLang="ko-KR" baseline="0" dirty="0" err="1" smtClean="0"/>
              <a:t>ResultSet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으로부터 데이터를 읽어와 </a:t>
            </a:r>
            <a:r>
              <a:rPr lang="ko-KR" altLang="en-US" baseline="0" dirty="0" err="1" smtClean="0"/>
              <a:t>자바빈</a:t>
            </a:r>
            <a:r>
              <a:rPr lang="ko-KR" altLang="en-US" baseline="0" dirty="0" smtClean="0"/>
              <a:t> 객체에 저장 하는 코드 역시 동일한 구성을 가짐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반복되는 코드는 개발자를 귀찮게 만들고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 </a:t>
            </a:r>
            <a:r>
              <a:rPr lang="ko-KR" altLang="en-US" baseline="0" dirty="0" err="1" smtClean="0"/>
              <a:t>누락등의</a:t>
            </a:r>
            <a:r>
              <a:rPr lang="ko-KR" altLang="en-US" baseline="0" dirty="0" smtClean="0"/>
              <a:t> 실수를 유발하게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스프링은 이러한걸 없애기 위해 </a:t>
            </a:r>
            <a:r>
              <a:rPr lang="en-US" altLang="ko-KR" baseline="0" dirty="0" smtClean="0"/>
              <a:t>JDBC </a:t>
            </a:r>
            <a:r>
              <a:rPr lang="ko-KR" altLang="en-US" baseline="0" dirty="0" smtClean="0"/>
              <a:t>템플릿 클래스를 제공한다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4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클래스를 사용하면 </a:t>
            </a:r>
            <a:r>
              <a:rPr lang="en-US" altLang="ko-KR" dirty="0" smtClean="0"/>
              <a:t>try-catch-finally </a:t>
            </a:r>
            <a:r>
              <a:rPr lang="ko-KR" altLang="en-US" dirty="0" smtClean="0"/>
              <a:t>블록 및 커넥션 관리를 위한 중복되는 코드를 줄이거나 없앨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6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Connection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구하는 과정에서 </a:t>
            </a:r>
            <a:r>
              <a:rPr lang="ko-KR" altLang="en-US" baseline="0" dirty="0" err="1" smtClean="0"/>
              <a:t>익셉션이</a:t>
            </a:r>
            <a:r>
              <a:rPr lang="ko-KR" altLang="en-US" baseline="0" dirty="0" smtClean="0"/>
              <a:t> 발생했는지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Statemnet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생성하는 과정에서 </a:t>
            </a:r>
            <a:r>
              <a:rPr lang="ko-KR" altLang="en-US" baseline="0" dirty="0" err="1" smtClean="0"/>
              <a:t>익셉션이</a:t>
            </a:r>
            <a:r>
              <a:rPr lang="ko-KR" altLang="en-US" baseline="0" dirty="0" smtClean="0"/>
              <a:t> 발생했는지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아니면 </a:t>
            </a:r>
            <a:r>
              <a:rPr lang="en-US" altLang="ko-KR" baseline="0" dirty="0" smtClean="0"/>
              <a:t>SQL </a:t>
            </a:r>
            <a:r>
              <a:rPr lang="ko-KR" altLang="en-US" baseline="0" dirty="0" err="1" smtClean="0"/>
              <a:t>쿼리르</a:t>
            </a:r>
            <a:r>
              <a:rPr lang="ko-KR" altLang="en-US" baseline="0" dirty="0" smtClean="0"/>
              <a:t> 실행하는 과정에서 </a:t>
            </a:r>
            <a:r>
              <a:rPr lang="ko-KR" altLang="en-US" baseline="0" dirty="0" err="1" smtClean="0"/>
              <a:t>익셉션이</a:t>
            </a:r>
            <a:r>
              <a:rPr lang="ko-KR" altLang="en-US" baseline="0" dirty="0" smtClean="0"/>
              <a:t> 발생했는지 바로 알 수 없음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JdbcTemplate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뿐만 아니라</a:t>
            </a:r>
            <a:r>
              <a:rPr lang="en-US" altLang="ko-KR" baseline="0" dirty="0" smtClean="0"/>
              <a:t>, JPA, </a:t>
            </a:r>
            <a:r>
              <a:rPr lang="ko-KR" altLang="en-US" baseline="0" dirty="0" err="1" smtClean="0"/>
              <a:t>하이버네이트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Mybatis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위한 지원 기능은 내부적으로 발생하는 </a:t>
            </a:r>
            <a:r>
              <a:rPr lang="ko-KR" altLang="en-US" baseline="0" dirty="0" err="1" smtClean="0"/>
              <a:t>익셉션</a:t>
            </a:r>
            <a:r>
              <a:rPr lang="ko-KR" altLang="en-US" baseline="0" dirty="0" smtClean="0"/>
              <a:t> 클래스를 스프링이 제공하는 </a:t>
            </a:r>
            <a:r>
              <a:rPr lang="ko-KR" altLang="en-US" baseline="0" dirty="0" err="1" smtClean="0"/>
              <a:t>익셉션</a:t>
            </a:r>
            <a:r>
              <a:rPr lang="ko-KR" altLang="en-US" baseline="0" dirty="0" smtClean="0"/>
              <a:t> 클래스로 알맞게 변환한 </a:t>
            </a:r>
            <a:r>
              <a:rPr lang="ko-KR" altLang="en-US" baseline="0" dirty="0" err="1" smtClean="0"/>
              <a:t>익셉셥을</a:t>
            </a:r>
            <a:r>
              <a:rPr lang="ko-KR" altLang="en-US" baseline="0" dirty="0" smtClean="0"/>
              <a:t> 발생시킴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52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Connection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을 구하는 과정에서 </a:t>
            </a:r>
            <a:r>
              <a:rPr lang="ko-KR" altLang="en-US" baseline="0" dirty="0" err="1" smtClean="0"/>
              <a:t>익셉션이</a:t>
            </a:r>
            <a:r>
              <a:rPr lang="ko-KR" altLang="en-US" baseline="0" dirty="0" smtClean="0"/>
              <a:t> 발생했는지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Statemnet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생성하는 과정에서 </a:t>
            </a:r>
            <a:r>
              <a:rPr lang="ko-KR" altLang="en-US" baseline="0" dirty="0" err="1" smtClean="0"/>
              <a:t>익셉션이</a:t>
            </a:r>
            <a:r>
              <a:rPr lang="ko-KR" altLang="en-US" baseline="0" dirty="0" smtClean="0"/>
              <a:t> 발생했는지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아니면 </a:t>
            </a:r>
            <a:r>
              <a:rPr lang="en-US" altLang="ko-KR" baseline="0" dirty="0" smtClean="0"/>
              <a:t>SQL </a:t>
            </a:r>
            <a:r>
              <a:rPr lang="ko-KR" altLang="en-US" baseline="0" dirty="0" err="1" smtClean="0"/>
              <a:t>쿼리르</a:t>
            </a:r>
            <a:r>
              <a:rPr lang="ko-KR" altLang="en-US" baseline="0" dirty="0" smtClean="0"/>
              <a:t> 실행하는 과정에서 </a:t>
            </a:r>
            <a:r>
              <a:rPr lang="ko-KR" altLang="en-US" baseline="0" dirty="0" err="1" smtClean="0"/>
              <a:t>익셉션이</a:t>
            </a:r>
            <a:r>
              <a:rPr lang="ko-KR" altLang="en-US" baseline="0" dirty="0" smtClean="0"/>
              <a:t> 발생했는지 바로 알 수 없음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err="1" smtClean="0"/>
              <a:t>JdbcTemplate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뿐만 아니라</a:t>
            </a:r>
            <a:r>
              <a:rPr lang="en-US" altLang="ko-KR" baseline="0" dirty="0" smtClean="0"/>
              <a:t>, JPA, </a:t>
            </a:r>
            <a:r>
              <a:rPr lang="ko-KR" altLang="en-US" baseline="0" dirty="0" err="1" smtClean="0"/>
              <a:t>하이버네이트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Mybatis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위한 지원 기능은 내부적으로 발생하는 </a:t>
            </a:r>
            <a:r>
              <a:rPr lang="ko-KR" altLang="en-US" baseline="0" dirty="0" err="1" smtClean="0"/>
              <a:t>익셉션</a:t>
            </a:r>
            <a:r>
              <a:rPr lang="ko-KR" altLang="en-US" baseline="0" dirty="0" smtClean="0"/>
              <a:t> 클래스를 스프링이 제공하는 </a:t>
            </a:r>
            <a:r>
              <a:rPr lang="ko-KR" altLang="en-US" baseline="0" dirty="0" err="1" smtClean="0"/>
              <a:t>익셉션</a:t>
            </a:r>
            <a:r>
              <a:rPr lang="ko-KR" altLang="en-US" baseline="0" dirty="0" smtClean="0"/>
              <a:t> 클래스로 알맞게 변환한 </a:t>
            </a:r>
            <a:r>
              <a:rPr lang="ko-KR" altLang="en-US" baseline="0" dirty="0" err="1" smtClean="0"/>
              <a:t>익셉셥을</a:t>
            </a:r>
            <a:r>
              <a:rPr lang="ko-KR" altLang="en-US" baseline="0" dirty="0" smtClean="0"/>
              <a:t> 발생시킴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2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0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91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862AD-9AE4-4C31-8790-F94C189E88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36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2_shape1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2_shape2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layout2_shape3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en-US" sz="9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‹#›</a:t>
            </a:fld>
            <a:endParaRPr sz="9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ctrTitle"/>
          </p:nvPr>
        </p:nvSpPr>
        <p:spPr>
          <a:xfrm>
            <a:off x="290056" y="3429000"/>
            <a:ext cx="7772400" cy="132673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subTitle" idx="1"/>
          </p:nvPr>
        </p:nvSpPr>
        <p:spPr>
          <a:xfrm>
            <a:off x="323528" y="4974952"/>
            <a:ext cx="7776864" cy="81422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ctrTitle"/>
          </p:nvPr>
        </p:nvSpPr>
        <p:spPr>
          <a:xfrm>
            <a:off x="315020" y="780721"/>
            <a:ext cx="2037432" cy="776071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subTitle" idx="1"/>
          </p:nvPr>
        </p:nvSpPr>
        <p:spPr>
          <a:xfrm>
            <a:off x="2360072" y="929928"/>
            <a:ext cx="6396012" cy="3007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rgbClr val="00B0F0"/>
                </a:solidFill>
                <a:latin typeface="나눔고딕 ExtraBold"/>
                <a:ea typeface="나눔고딕 Extra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cxnSp>
        <p:nvCxnSpPr>
          <p:cNvPr id="5" name="layout4_shape3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4_shape4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idx="10"/>
          </p:nvPr>
        </p:nvSpPr>
        <p:spPr>
          <a:xfrm>
            <a:off x="2362612" y="1168114"/>
            <a:ext cx="6385852" cy="388640"/>
          </a:xfrm>
          <a:prstGeom prst="rect">
            <a:avLst/>
          </a:prstGeom>
        </p:spPr>
        <p:txBody>
          <a:bodyPr anchor="ctr"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8" name="layout4_shape6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4BEDD84E-25D4-4983-8AA1-2863C96F08D9}" type="slidenum">
              <a:rPr lang="en-US" sz="9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</a:rPr>
              <a:t>‹#›</a:t>
            </a:fld>
            <a:endParaRPr sz="9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부제목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A658C7C3-8D3A-4C0D-B60E-240C4DE6BC36}" type="datetime1">
              <a:rPr lang="en-US" altLang="ko-KR"/>
              <a:t>7/19/2015</a:t>
            </a:fld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A658C7C3-8D3A-4C0D-B60E-240C4DE6BC36}" type="datetime1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7/19/2015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ctr" defTabSz="914400" latinLnBrk="1">
        <a:spcBef>
          <a:spcPct val="0"/>
        </a:spcBef>
        <a:buNone/>
        <a:defRPr sz="4500" b="1" kern="1200">
          <a:solidFill>
            <a:schemeClr val="bg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kern="1200">
          <a:solidFill>
            <a:schemeClr val="bg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kern="1200">
          <a:solidFill>
            <a:schemeClr val="bg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kern="1200">
          <a:solidFill>
            <a:schemeClr val="bg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ver.com/entry.nhn?docId=1180957&amp;ref=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terms.naver.com/entry.nhn?docId=118003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한글_디자이너스룸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9144000" cy="6858000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5400" cap="flat">
            <a:noFill/>
            <a:prstDash val="solid"/>
          </a:ln>
          <a:effectLst>
            <a:outerShdw blurRad="101600" dist="762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2"/>
          <p:cNvSpPr/>
          <p:nvPr/>
        </p:nvSpPr>
        <p:spPr>
          <a:xfrm>
            <a:off x="251520" y="5517232"/>
            <a:ext cx="676875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황은주</a:t>
            </a:r>
            <a:r>
              <a:rPr lang="en-US" altLang="en-US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9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|   </a:t>
            </a:r>
            <a:r>
              <a:rPr lang="en-US" altLang="ko-KR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otep88@gmail.com</a:t>
            </a:r>
            <a:r>
              <a:rPr lang="en-US" altLang="en-US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   </a:t>
            </a:r>
            <a:r>
              <a:rPr lang="en-US" altLang="ko-KR" sz="900" kern="1200" dirty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|   </a:t>
            </a:r>
            <a:r>
              <a:rPr lang="en-US" altLang="ko-KR" sz="900" kern="1200" dirty="0" smtClean="0">
                <a:solidFill>
                  <a:schemeClr val="bg1"/>
                </a:solidFill>
                <a:latin typeface="나눔고딕"/>
                <a:ea typeface="나눔고딕"/>
                <a:cs typeface="+mn-cs"/>
              </a:rPr>
              <a:t>2015.07</a:t>
            </a:r>
            <a:endParaRPr sz="900" kern="1200" spc="-10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1_shape4"/>
          <p:cNvSpPr/>
          <p:nvPr/>
        </p:nvSpPr>
        <p:spPr>
          <a:xfrm>
            <a:off x="323528" y="3717032"/>
            <a:ext cx="8564563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4500" b="1" kern="1200" spc="-50" dirty="0" smtClean="0">
                <a:solidFill>
                  <a:schemeClr val="bg1"/>
                </a:solidFill>
              </a:rPr>
              <a:t>데이터베이스 연동지원과 </a:t>
            </a:r>
            <a:r>
              <a:rPr lang="en-US" altLang="ko-KR" sz="4500" b="1" kern="1200" spc="-50" dirty="0" smtClean="0">
                <a:solidFill>
                  <a:schemeClr val="bg1"/>
                </a:solidFill>
              </a:rPr>
              <a:t>JDBC </a:t>
            </a:r>
            <a:r>
              <a:rPr lang="ko-KR" altLang="en-US" sz="4500" b="1" kern="1200" spc="-50" dirty="0" smtClean="0">
                <a:solidFill>
                  <a:schemeClr val="bg1"/>
                </a:solidFill>
              </a:rPr>
              <a:t>지원</a:t>
            </a:r>
            <a:endParaRPr sz="4500" b="0" kern="1200" spc="-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95736" y="1364303"/>
            <a:ext cx="671049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 고딕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b="1" dirty="0" smtClean="0">
              <a:solidFill>
                <a:schemeClr val="bg1"/>
              </a:solidFill>
              <a:latin typeface="나눔 고딕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&lt;jee:jndi-lookup&gt; </a:t>
            </a:r>
            <a:r>
              <a:rPr kumimoji="0" 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태그</a:t>
            </a:r>
            <a:br>
              <a:rPr kumimoji="0" 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    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-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스프링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2.0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버전부터 지원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.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     -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이 태그를 사용하기 위해서는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jee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네임스페이스 및 관련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XML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스키마로 등록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.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     ○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속성</a:t>
            </a:r>
            <a:b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       ●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jndi-name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속성</a:t>
            </a:r>
            <a:b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        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- JNDI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에서 객체를 검색할 때 사용할 이름을 입력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.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       ● resource-ref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속성</a:t>
            </a:r>
            <a:b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        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-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값이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true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일 경우 검색할 이름 앞에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"java:comp/env"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가 붙음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.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 &lt;jee:jndi-lookup&gt; </a:t>
            </a:r>
            <a:r>
              <a:rPr kumimoji="0" 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태그 사용하지 않고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JNDI</a:t>
            </a:r>
            <a:r>
              <a:rPr kumimoji="0" 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로부터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DataSource </a:t>
            </a:r>
            <a:r>
              <a:rPr kumimoji="0" 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구하는 설정</a:t>
            </a:r>
            <a:br>
              <a:rPr kumimoji="0" lang="ko-KR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    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- JndiObjectFactoryBean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클래스 이용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.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      - &lt;jee:jndi-lookup&gt;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태그는 내부적으로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JndiObjectFactoryBean </a:t>
            </a:r>
            <a:r>
              <a:rPr kumimoji="0" 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클래스를 사용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  <a:t>.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나눔 고딕"/>
              </a:rPr>
            </a:b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나눔 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83768" y="980728"/>
            <a:ext cx="2677336" cy="363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b="1" spc="-30" dirty="0">
                <a:solidFill>
                  <a:schemeClr val="bg1"/>
                </a:solidFill>
                <a:latin typeface="나눔 고딕"/>
                <a:ea typeface="나눔고딕"/>
              </a:rPr>
              <a:t>JNDI </a:t>
            </a:r>
            <a:r>
              <a:rPr lang="ko-KR" altLang="en-US" sz="1400" b="1" spc="-30" dirty="0">
                <a:solidFill>
                  <a:schemeClr val="bg1"/>
                </a:solidFill>
                <a:latin typeface="나눔 고딕"/>
                <a:ea typeface="나눔고딕"/>
              </a:rPr>
              <a:t>를 이용한 </a:t>
            </a:r>
            <a:r>
              <a:rPr lang="en-US" altLang="ko-KR" sz="1400" b="1" spc="-30" dirty="0" err="1">
                <a:solidFill>
                  <a:schemeClr val="bg1"/>
                </a:solidFill>
                <a:latin typeface="나눔 고딕"/>
                <a:ea typeface="나눔고딕"/>
              </a:rPr>
              <a:t>DataSource</a:t>
            </a:r>
            <a:r>
              <a:rPr lang="en-US" altLang="ko-KR" sz="1400" b="1" spc="-30" dirty="0">
                <a:solidFill>
                  <a:schemeClr val="bg1"/>
                </a:solidFill>
                <a:latin typeface="나눔 고딕"/>
                <a:ea typeface="나눔고딕"/>
              </a:rPr>
              <a:t> </a:t>
            </a:r>
            <a:r>
              <a:rPr lang="ko-KR" altLang="en-US" sz="1400" b="1" spc="-30" dirty="0">
                <a:solidFill>
                  <a:schemeClr val="bg1"/>
                </a:solidFill>
                <a:latin typeface="나눔 고딕"/>
                <a:ea typeface="나눔고딕"/>
              </a:rPr>
              <a:t>설정 </a:t>
            </a:r>
            <a:endParaRPr lang="en-US" altLang="ko-KR" sz="1400" b="1" spc="-30" dirty="0">
              <a:solidFill>
                <a:schemeClr val="bg1"/>
              </a:solidFill>
              <a:latin typeface="나눔 고딕"/>
              <a:ea typeface="나눔고딕"/>
            </a:endParaRPr>
          </a:p>
        </p:txBody>
      </p:sp>
      <p:sp>
        <p:nvSpPr>
          <p:cNvPr id="5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>
                <a:latin typeface="나눔 고딕"/>
              </a:rPr>
              <a:t>DataSource</a:t>
            </a:r>
            <a:r>
              <a:rPr lang="en-US" altLang="ko-KR" sz="1800" spc="-50" dirty="0" smtClean="0">
                <a:latin typeface="나눔 고딕"/>
              </a:rPr>
              <a:t> </a:t>
            </a:r>
            <a:r>
              <a:rPr lang="ko-KR" altLang="en-US" sz="1800" spc="-50" dirty="0" smtClean="0">
                <a:latin typeface="나눔 고딕"/>
              </a:rPr>
              <a:t>설정</a:t>
            </a:r>
            <a:endParaRPr lang="ko-KR" altLang="en-US" sz="1800" spc="-50" dirty="0"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31526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/>
              <a:t>DataSource</a:t>
            </a: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설정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33682" y="969166"/>
            <a:ext cx="55886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DriveMangaer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를 이용한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DataSource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설정</a:t>
            </a: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dirty="0">
                <a:solidFill>
                  <a:schemeClr val="bg1"/>
                </a:solidFill>
              </a:rPr>
              <a:t>- </a:t>
            </a:r>
            <a:r>
              <a:rPr lang="ko-KR" altLang="en-US" sz="1200" b="1" dirty="0">
                <a:solidFill>
                  <a:schemeClr val="bg1"/>
                </a:solidFill>
              </a:rPr>
              <a:t>커넥션 풀이나 </a:t>
            </a:r>
            <a:r>
              <a:rPr lang="en-US" altLang="ko-KR" sz="1200" b="1" dirty="0">
                <a:solidFill>
                  <a:schemeClr val="bg1"/>
                </a:solidFill>
              </a:rPr>
              <a:t>JNDI</a:t>
            </a:r>
            <a:r>
              <a:rPr lang="ko-KR" altLang="en-US" sz="1200" b="1" dirty="0">
                <a:solidFill>
                  <a:schemeClr val="bg1"/>
                </a:solidFill>
              </a:rPr>
              <a:t>를 사용 할 수 없는 경우에는 </a:t>
            </a:r>
            <a:r>
              <a:rPr lang="en-US" altLang="ko-KR" sz="1200" b="1" dirty="0" err="1">
                <a:solidFill>
                  <a:schemeClr val="bg1"/>
                </a:solidFill>
              </a:rPr>
              <a:t>DriverManager</a:t>
            </a:r>
            <a:r>
              <a:rPr lang="ko-KR" altLang="en-US" sz="1200" b="1" dirty="0">
                <a:solidFill>
                  <a:schemeClr val="bg1"/>
                </a:solidFill>
              </a:rPr>
              <a:t>를 이용해서 </a:t>
            </a:r>
            <a:br>
              <a:rPr lang="ko-KR" altLang="en-US" sz="1200" b="1" dirty="0">
                <a:solidFill>
                  <a:schemeClr val="bg1"/>
                </a:solidFill>
              </a:rPr>
            </a:br>
            <a:r>
              <a:rPr lang="ko-KR" altLang="en-US" sz="1200" b="1" dirty="0">
                <a:solidFill>
                  <a:schemeClr val="bg1"/>
                </a:solidFill>
              </a:rPr>
              <a:t>        커넥션을 제공하는 </a:t>
            </a:r>
            <a:r>
              <a:rPr lang="en-US" altLang="ko-KR" sz="1200" b="1" dirty="0" err="1">
                <a:solidFill>
                  <a:schemeClr val="bg1"/>
                </a:solidFill>
              </a:rPr>
              <a:t>DriverManagerDataSource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클래스를 사용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400" dirty="0" smtClean="0">
                <a:solidFill>
                  <a:schemeClr val="bg1"/>
                </a:solidFill>
                <a:latin typeface="나눔고딕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나눔고딕"/>
              </a:rPr>
            </a:b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2564904"/>
            <a:ext cx="5328592" cy="938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나눔 고딕"/>
              </a:rPr>
              <a:t>&lt;bean id="</a:t>
            </a:r>
            <a:r>
              <a:rPr lang="en-US" altLang="ko-KR" sz="1100" dirty="0" err="1">
                <a:solidFill>
                  <a:schemeClr val="bg1"/>
                </a:solidFill>
                <a:latin typeface="나눔 고딕"/>
              </a:rPr>
              <a:t>dataSoruce</a:t>
            </a:r>
            <a:r>
              <a:rPr lang="en-US" altLang="ko-KR" sz="1100" dirty="0">
                <a:solidFill>
                  <a:schemeClr val="bg1"/>
                </a:solidFill>
                <a:latin typeface="나눔 고딕"/>
              </a:rPr>
              <a:t>"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 고딕"/>
              </a:rPr>
              <a:t>    class="</a:t>
            </a:r>
            <a:r>
              <a:rPr lang="en-US" altLang="ko-KR" sz="1100" dirty="0" err="1">
                <a:solidFill>
                  <a:srgbClr val="FFFF00"/>
                </a:solidFill>
                <a:latin typeface="나눔 고딕"/>
              </a:rPr>
              <a:t>org.springframework.jdbc.datasource.DriverManagerDataSource</a:t>
            </a:r>
            <a:r>
              <a:rPr lang="en-US" altLang="ko-KR" sz="1100" dirty="0">
                <a:solidFill>
                  <a:schemeClr val="bg1"/>
                </a:solidFill>
                <a:latin typeface="나눔 고딕"/>
              </a:rPr>
              <a:t>"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 고딕"/>
              </a:rPr>
              <a:t>    p:driverClassName="com.mysql.jdbc.Driver"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 고딕"/>
              </a:rPr>
              <a:t>    p:url="jdbc:mysql://localhost/test?characterEncoding=euckr"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나눔 고딕"/>
              </a:rPr>
              <a:t>    p:usename="root" p:password="root" /&gt; </a:t>
            </a:r>
            <a:endParaRPr lang="ko-KR" altLang="en-US" sz="1100" dirty="0">
              <a:solidFill>
                <a:schemeClr val="bg1"/>
              </a:solidFill>
              <a:latin typeface="나눔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242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800" spc="-50" dirty="0" smtClean="0"/>
              <a:t>스프링 </a:t>
            </a:r>
            <a:r>
              <a:rPr lang="en-US" altLang="ko-KR" sz="1800" spc="-50" dirty="0" smtClean="0"/>
              <a:t>JDBC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33682" y="969166"/>
            <a:ext cx="5588624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Connection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을 구하고 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try-</a:t>
            </a:r>
            <a:r>
              <a:rPr lang="en-US" altLang="ko-KR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atch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-finally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로 자원을 관리하는 등의 중복된 코드를 매번 입력하는 것은 중복된 작업이다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스프링은 이런 중복된 코드를 제거할 수 있도록 해주는 템플릿을 클래스를 제공하고 있다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이 중 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JDBC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와 관련된 템플릿 클래스는 다음과 같다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2564904"/>
            <a:ext cx="5510546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JdbcTemplate</a:t>
            </a:r>
            <a:r>
              <a:rPr lang="en-US" altLang="ko-KR" sz="1400" dirty="0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: </a:t>
            </a:r>
            <a:r>
              <a:rPr lang="ko-KR" altLang="en-US" sz="1400" dirty="0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기본적인 </a:t>
            </a:r>
            <a:r>
              <a:rPr lang="en-US" altLang="ko-KR" sz="1400" dirty="0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JDBC </a:t>
            </a:r>
            <a:r>
              <a:rPr lang="ko-KR" altLang="en-US" sz="1400" dirty="0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템플릿 클래스로서 </a:t>
            </a:r>
            <a:r>
              <a:rPr lang="en-US" altLang="ko-KR" sz="1400" dirty="0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JDBC</a:t>
            </a:r>
            <a:r>
              <a:rPr lang="ko-KR" altLang="en-US" sz="1400" dirty="0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를 이용해서 데이터에 대한 접근을 제공한다</a:t>
            </a:r>
            <a:r>
              <a:rPr lang="en-US" altLang="ko-KR" sz="1400" dirty="0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.</a:t>
            </a: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NamedParameterJdbdTemplate</a:t>
            </a:r>
            <a:r>
              <a:rPr lang="en-US" altLang="ko-KR" sz="1400" dirty="0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: </a:t>
            </a:r>
            <a:r>
              <a:rPr lang="en-US" altLang="ko-KR" sz="1400" dirty="0" err="1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PreparedStatement</a:t>
            </a:r>
            <a:r>
              <a:rPr lang="en-US" altLang="ko-KR" sz="1400" dirty="0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에서 인덱스 기반의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파라미터가</a:t>
            </a:r>
            <a:r>
              <a:rPr lang="ko-KR" altLang="en-US" sz="1400" dirty="0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 아닌 이름을 가진 </a:t>
            </a:r>
            <a:r>
              <a:rPr lang="ko-KR" altLang="en-US" sz="1400" dirty="0" err="1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파라미터를</a:t>
            </a:r>
            <a:r>
              <a:rPr lang="ko-KR" altLang="en-US" sz="1400" dirty="0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 사용할 수 있도록 지원하는 템플릿 클래스</a:t>
            </a:r>
            <a:endParaRPr lang="en-US" altLang="ko-KR" sz="1400" dirty="0" smtClean="0">
              <a:solidFill>
                <a:schemeClr val="bg1"/>
              </a:solidFill>
              <a:latin typeface="나눔 고딕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SimpleJdbcInsert</a:t>
            </a:r>
            <a:r>
              <a:rPr lang="en-US" altLang="ko-KR" sz="1400" dirty="0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: </a:t>
            </a:r>
            <a:r>
              <a:rPr lang="ko-KR" altLang="en-US" sz="1400" dirty="0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데이터삽입을 위한 인터페이스를 제공해주는 클래스</a:t>
            </a:r>
            <a:endParaRPr lang="en-US" altLang="ko-KR" sz="1400" dirty="0" smtClean="0">
              <a:solidFill>
                <a:schemeClr val="bg1"/>
              </a:solidFill>
              <a:latin typeface="나눔 고딕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1400" dirty="0" err="1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SimpleJdbcCall</a:t>
            </a:r>
            <a:r>
              <a:rPr lang="en-US" altLang="ko-KR" sz="1400" dirty="0" smtClean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: </a:t>
            </a:r>
            <a:r>
              <a:rPr lang="ko-KR" altLang="en-US" sz="1400" dirty="0" smtClean="0">
                <a:solidFill>
                  <a:schemeClr val="bg1"/>
                </a:solidFill>
                <a:latin typeface="나눔 고딕"/>
                <a:cs typeface="Ebrima" panose="02000000000000000000" pitchFamily="2" charset="0"/>
              </a:rPr>
              <a:t>프로시저 호출을 위한 인터페이스를 제공해주는 클래스</a:t>
            </a:r>
            <a:endParaRPr lang="ko-KR" altLang="en-US" sz="1400" dirty="0">
              <a:solidFill>
                <a:schemeClr val="bg1"/>
              </a:solidFill>
              <a:latin typeface="나눔 고딕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/>
              <a:t>JdbcTemplate</a:t>
            </a: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클래스를 이용한 </a:t>
            </a:r>
            <a:r>
              <a:rPr lang="en-US" altLang="ko-KR" sz="1800" spc="-50" dirty="0" smtClean="0"/>
              <a:t>JDBC </a:t>
            </a:r>
            <a:r>
              <a:rPr lang="ko-KR" altLang="en-US" sz="1800" spc="-50" dirty="0" smtClean="0"/>
              <a:t>프로그래밍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33682" y="969166"/>
            <a:ext cx="558862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jdbcTemplate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클래스를 사용하려면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DAO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클래스에서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set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메서드나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생성자를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통해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JdbcTemplate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을 전달받을 수 있도록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해야한다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1916832"/>
            <a:ext cx="5510546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public class 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JdbcTemplateMessageDao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implements 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MessageDao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{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   private 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JdbcTemplate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jdbcTemplate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;</a:t>
            </a:r>
          </a:p>
          <a:p>
            <a:endParaRPr lang="en-US" altLang="ko-KR" sz="1400" dirty="0">
              <a:solidFill>
                <a:schemeClr val="bg1"/>
              </a:solidFill>
              <a:latin typeface="나눔 고딕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   public void 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setJdbcTemplate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(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JdbcTemplate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jdbcTemplate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) {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       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this.jdbcTemplate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= 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jdbcTemplate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;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   }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   ...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}</a:t>
            </a:r>
            <a:endParaRPr lang="ko-KR" altLang="en-US" sz="1400" dirty="0">
              <a:solidFill>
                <a:schemeClr val="bg1"/>
              </a:solidFill>
              <a:latin typeface="나눔 고딕"/>
              <a:cs typeface="Ebrima" panose="02000000000000000000" pitchFamily="2" charset="0"/>
            </a:endParaRPr>
          </a:p>
        </p:txBody>
      </p:sp>
      <p:sp>
        <p:nvSpPr>
          <p:cNvPr id="8" name="slide6_shape13"/>
          <p:cNvSpPr/>
          <p:nvPr/>
        </p:nvSpPr>
        <p:spPr>
          <a:xfrm>
            <a:off x="2361201" y="4130731"/>
            <a:ext cx="5588624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설정파일에서는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DAO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에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jdbcTemplate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을 전달하도록 설정</a:t>
            </a: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72721" y="4674873"/>
            <a:ext cx="5510546" cy="11695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&lt;bean id="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messageDao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"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   class="</a:t>
            </a:r>
            <a:r>
              <a:rPr lang="en-US" altLang="ko-KR" sz="1400" dirty="0" err="1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kame.spring.guestbook.dao.jdbc.JdbcTemplateMessageDao</a:t>
            </a:r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"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 고딕"/>
                <a:ea typeface="Ebrima" panose="02000000000000000000" pitchFamily="2" charset="0"/>
                <a:cs typeface="Ebrima" panose="02000000000000000000" pitchFamily="2" charset="0"/>
              </a:rPr>
              <a:t>    p:jdbcTemplate-ref="jdbcTemplate" /&gt;</a:t>
            </a:r>
            <a:endParaRPr lang="ko-KR" altLang="en-US" sz="1400" dirty="0">
              <a:solidFill>
                <a:schemeClr val="bg1"/>
              </a:solidFill>
              <a:latin typeface="나눔 고딕"/>
              <a:cs typeface="Ebrima" panose="02000000000000000000" pitchFamily="2" charset="0"/>
            </a:endParaRPr>
          </a:p>
        </p:txBody>
      </p:sp>
      <p:sp>
        <p:nvSpPr>
          <p:cNvPr id="10" name="slide6_shape13"/>
          <p:cNvSpPr/>
          <p:nvPr/>
        </p:nvSpPr>
        <p:spPr>
          <a:xfrm>
            <a:off x="2341619" y="6046739"/>
            <a:ext cx="5588624" cy="367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설정 완료 후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JdbcTemplate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이 제공하는 기능 사용 가능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8537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/>
              <a:t>JdbcTemplate</a:t>
            </a: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클래스를 이용한 </a:t>
            </a:r>
            <a:r>
              <a:rPr lang="en-US" altLang="ko-KR" sz="1800" spc="-50" dirty="0" smtClean="0"/>
              <a:t>JDBC </a:t>
            </a:r>
            <a:r>
              <a:rPr lang="ko-KR" altLang="en-US" sz="1800" spc="-50" dirty="0" smtClean="0"/>
              <a:t>프로그래밍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33682" y="969166"/>
            <a:ext cx="5588624" cy="582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조회를 위한 </a:t>
            </a:r>
            <a:r>
              <a:rPr lang="ko-KR" altLang="en-US" sz="1400" spc="-30" dirty="0" err="1" smtClean="0">
                <a:solidFill>
                  <a:srgbClr val="00B0F0"/>
                </a:solidFill>
                <a:latin typeface="나눔고딕"/>
                <a:ea typeface="나눔고딕"/>
              </a:rPr>
              <a:t>메서드</a:t>
            </a:r>
            <a:r>
              <a:rPr lang="ko-KR" altLang="en-US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: query () , </a:t>
            </a:r>
            <a:r>
              <a:rPr lang="en-US" altLang="ko-KR" sz="1400" spc="-30" dirty="0" err="1" smtClean="0">
                <a:solidFill>
                  <a:srgbClr val="00B0F0"/>
                </a:solidFill>
                <a:latin typeface="나눔고딕"/>
                <a:ea typeface="나눔고딕"/>
              </a:rPr>
              <a:t>queryFortList</a:t>
            </a:r>
            <a:r>
              <a:rPr lang="en-US" altLang="ko-KR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(), </a:t>
            </a:r>
            <a:r>
              <a:rPr lang="en-US" altLang="ko-KR" sz="1400" spc="-30" dirty="0" err="1" smtClean="0">
                <a:solidFill>
                  <a:srgbClr val="00B0F0"/>
                </a:solidFill>
                <a:latin typeface="나눔고딕"/>
                <a:ea typeface="나눔고딕"/>
              </a:rPr>
              <a:t>queryForObject</a:t>
            </a:r>
            <a:r>
              <a:rPr lang="en-US" altLang="ko-KR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() </a:t>
            </a:r>
          </a:p>
          <a:p>
            <a:pPr>
              <a:lnSpc>
                <a:spcPct val="140000"/>
              </a:lnSpc>
            </a:pPr>
            <a:endParaRPr lang="en-US" altLang="ko-KR" sz="1400" kern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query() :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쿼리 실행결과를 객체 목록으로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가져올때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RowMapper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를 이용하는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query()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메서드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이용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RowMapper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의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mapRow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()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메서드는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ResultSet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에서 읽어온 값을 이용해서 원하는 타입의 객체를 생성한 뒤 리턴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rowNum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은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행번호를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의미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 (0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부터 시작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1400" kern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en-US" altLang="ko-KR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queryForList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() :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쿼리 실행 결과로 읽어온 </a:t>
            </a:r>
            <a:r>
              <a:rPr lang="ko-KR" altLang="en-US" sz="1400" kern="1200" spc="-30" dirty="0" smtClean="0">
                <a:solidFill>
                  <a:srgbClr val="FFFF00"/>
                </a:solidFill>
                <a:latin typeface="나눔고딕"/>
                <a:ea typeface="나눔고딕"/>
              </a:rPr>
              <a:t>칼럼 개수가 한 개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일 경우 사용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</a:p>
          <a:p>
            <a:pPr>
              <a:lnSpc>
                <a:spcPct val="140000"/>
              </a:lnSpc>
            </a:pP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en-US" altLang="ko-KR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queryForOject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()  :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쿼리 실행 결과 행의 개수가 한 개인 경우에 사용</a:t>
            </a:r>
          </a:p>
          <a:p>
            <a:pPr>
              <a:lnSpc>
                <a:spcPct val="140000"/>
              </a:lnSpc>
            </a:pP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전달되는 각각의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파라미터는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query()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메서드와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동일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  <a:endParaRPr lang="en-US" altLang="ko-KR" sz="14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차이점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: List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대신 한 개의 객체를 리턴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 -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쿼리 실행 결과의 행 개수가 한 개가 아닌 경우에는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IncorrectResultSizeDataAccessException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예외를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발생</a:t>
            </a:r>
            <a:endParaRPr lang="en-US" altLang="ko-KR" sz="14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40000"/>
              </a:lnSpc>
              <a:buFontTx/>
              <a:buChar char="-"/>
            </a:pPr>
            <a:endParaRPr lang="en-US" altLang="ko-KR" sz="1400" kern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ko-KR" altLang="en-US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삽입</a:t>
            </a:r>
            <a:r>
              <a:rPr lang="en-US" altLang="ko-KR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/</a:t>
            </a:r>
            <a:r>
              <a:rPr lang="ko-KR" altLang="en-US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수정</a:t>
            </a:r>
            <a:r>
              <a:rPr lang="en-US" altLang="ko-KR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/</a:t>
            </a:r>
            <a:r>
              <a:rPr lang="ko-KR" altLang="en-US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삭제를 위한 </a:t>
            </a:r>
            <a:r>
              <a:rPr lang="ko-KR" altLang="en-US" sz="1400" spc="-30" dirty="0" err="1" smtClean="0">
                <a:solidFill>
                  <a:srgbClr val="00B0F0"/>
                </a:solidFill>
                <a:latin typeface="나눔고딕"/>
                <a:ea typeface="나눔고딕"/>
              </a:rPr>
              <a:t>메서드</a:t>
            </a:r>
            <a:r>
              <a:rPr lang="ko-KR" altLang="en-US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: update();</a:t>
            </a:r>
          </a:p>
          <a:p>
            <a:pPr>
              <a:lnSpc>
                <a:spcPct val="140000"/>
              </a:lnSpc>
            </a:pP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INSERT, UPDATE, DELETE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쿼리를 실행할 때에 사용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 - query()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메서드와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마찬가지로 인덱스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파라미터를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위한 값을 전달받는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메서드와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그렇지 않은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메서드로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구분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9122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/>
              <a:t>JdbcTemplate</a:t>
            </a: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클래스를 이용한 </a:t>
            </a:r>
            <a:r>
              <a:rPr lang="en-US" altLang="ko-KR" sz="1800" spc="-50" dirty="0" smtClean="0"/>
              <a:t>JDBC </a:t>
            </a:r>
            <a:r>
              <a:rPr lang="ko-KR" altLang="en-US" sz="1800" spc="-50" dirty="0" smtClean="0"/>
              <a:t>프로그래밍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33682" y="969166"/>
            <a:ext cx="5588624" cy="220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30" dirty="0">
                <a:solidFill>
                  <a:srgbClr val="00B0F0"/>
                </a:solidFill>
                <a:latin typeface="나눔고딕"/>
                <a:ea typeface="나눔고딕"/>
              </a:rPr>
              <a:t>execute() </a:t>
            </a:r>
            <a:r>
              <a:rPr lang="ko-KR" altLang="en-US" sz="1400" spc="-30" dirty="0" err="1">
                <a:solidFill>
                  <a:srgbClr val="00B0F0"/>
                </a:solidFill>
                <a:latin typeface="나눔고딕"/>
                <a:ea typeface="나눔고딕"/>
              </a:rPr>
              <a:t>메서드</a:t>
            </a:r>
            <a:endParaRPr lang="en-US" altLang="ko-KR" sz="1400" kern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Connection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을 직접 사용해야 할 경우 사용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파라미터로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전달받은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ConnectionCallback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인터페이스 구현 객체의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doInConnection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()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메서드를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호출하는데 이때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Connection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을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doInConnection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()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에 전달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해야함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커넥션 생성과 종료는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JdbcTemplate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이 처리하므로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Connection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종료할 필요가 없음</a:t>
            </a: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3682" y="3284984"/>
            <a:ext cx="5588624" cy="30469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jdbcTemplate.execute</a:t>
            </a:r>
            <a:r>
              <a:rPr lang="en-US" altLang="ko-KR" sz="1200" dirty="0">
                <a:solidFill>
                  <a:schemeClr val="bg1"/>
                </a:solidFill>
              </a:rPr>
              <a:t>(new </a:t>
            </a:r>
            <a:r>
              <a:rPr lang="en-US" altLang="ko-KR" sz="1200" dirty="0" err="1">
                <a:solidFill>
                  <a:schemeClr val="bg1"/>
                </a:solidFill>
              </a:rPr>
              <a:t>ConnectionCallback</a:t>
            </a:r>
            <a:r>
              <a:rPr lang="en-US" altLang="ko-KR" sz="12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@Override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public Object </a:t>
            </a:r>
            <a:r>
              <a:rPr lang="en-US" altLang="ko-KR" sz="1200" dirty="0" err="1">
                <a:solidFill>
                  <a:schemeClr val="bg1"/>
                </a:solidFill>
              </a:rPr>
              <a:t>doInConnection</a:t>
            </a:r>
            <a:r>
              <a:rPr lang="en-US" altLang="ko-KR" sz="1200" dirty="0">
                <a:solidFill>
                  <a:schemeClr val="bg1"/>
                </a:solidFill>
              </a:rPr>
              <a:t>(Connection con) throws </a:t>
            </a:r>
            <a:r>
              <a:rPr lang="en-US" altLang="ko-KR" sz="1200" dirty="0" err="1">
                <a:solidFill>
                  <a:schemeClr val="bg1"/>
                </a:solidFill>
              </a:rPr>
              <a:t>SQLException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</a:rPr>
              <a:t>DataAccessException</a:t>
            </a:r>
            <a:r>
              <a:rPr lang="en-US" altLang="ko-KR" sz="1200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Statement </a:t>
            </a:r>
            <a:r>
              <a:rPr lang="en-US" altLang="ko-KR" sz="1200" dirty="0" err="1">
                <a:solidFill>
                  <a:schemeClr val="bg1"/>
                </a:solidFill>
              </a:rPr>
              <a:t>stmt</a:t>
            </a:r>
            <a:r>
              <a:rPr lang="en-US" altLang="ko-KR" sz="1200" dirty="0">
                <a:solidFill>
                  <a:schemeClr val="bg1"/>
                </a:solidFill>
              </a:rPr>
              <a:t> = null;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try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</a:rPr>
              <a:t>stmt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con.createStatement</a:t>
            </a:r>
            <a:r>
              <a:rPr lang="en-US" altLang="ko-KR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...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} finally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</a:t>
            </a:r>
            <a:r>
              <a:rPr lang="en-US" altLang="ko-KR" sz="1200" dirty="0" err="1">
                <a:solidFill>
                  <a:schemeClr val="bg1"/>
                </a:solidFill>
              </a:rPr>
              <a:t>JdbcUtils.closeStatement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stmt</a:t>
            </a:r>
            <a:r>
              <a:rPr lang="en-US" altLang="ko-KR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}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return </a:t>
            </a:r>
            <a:r>
              <a:rPr lang="en-US" altLang="ko-KR" sz="1200" dirty="0" err="1">
                <a:solidFill>
                  <a:schemeClr val="bg1"/>
                </a:solidFill>
              </a:rPr>
              <a:t>someValue</a:t>
            </a:r>
            <a:r>
              <a:rPr lang="en-US" altLang="ko-KR" sz="12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6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/>
              <a:t>NamedParameterJdbcTemplate</a:t>
            </a: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클래스를 이용한 </a:t>
            </a:r>
            <a:r>
              <a:rPr lang="en-US" altLang="ko-KR" sz="1800" spc="-50" dirty="0" smtClean="0"/>
              <a:t>JDBC </a:t>
            </a:r>
            <a:r>
              <a:rPr lang="ko-KR" altLang="en-US" sz="1800" spc="-50" dirty="0" smtClean="0"/>
              <a:t>프로그래밍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33682" y="969166"/>
            <a:ext cx="5588624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JdbcTemplate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클래스와 동일한 기능을 제공하는데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차이점은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인덱스 기반의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파라미터가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아닌 이름 기반의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파라미터를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설정할 수 있도록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해줌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인덱스 기반의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파라미터를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전달받는 물음표를 사용하지 않고 이름 기반의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파라미터를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쿼리에서 사용할 수 있도록 지원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6272" y="2450753"/>
            <a:ext cx="5588624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Select * from guest order by id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desc</a:t>
            </a:r>
            <a:r>
              <a:rPr lang="en-US" altLang="ko-KR" sz="1200" dirty="0" smtClean="0">
                <a:solidFill>
                  <a:schemeClr val="bg1"/>
                </a:solidFill>
              </a:rPr>
              <a:t> limit : </a:t>
            </a:r>
            <a:r>
              <a:rPr lang="en-US" altLang="ko-KR" sz="1200" dirty="0" smtClean="0">
                <a:solidFill>
                  <a:srgbClr val="FFFF00"/>
                </a:solidFill>
              </a:rPr>
              <a:t>start, size 	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99116" y="2910522"/>
            <a:ext cx="5773283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NamedParametrJdbcTemplate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클래스는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생성자를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이용해서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DataSource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를 전달받는다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9116" y="3904578"/>
            <a:ext cx="5588624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chemeClr val="bg1"/>
                </a:solidFill>
              </a:rPr>
              <a:t>Pbulic</a:t>
            </a:r>
            <a:r>
              <a:rPr lang="en-US" altLang="ko-KR" sz="1200" dirty="0" smtClean="0">
                <a:solidFill>
                  <a:schemeClr val="bg1"/>
                </a:solidFill>
              </a:rPr>
              <a:t> class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NamedJdbcTempalteMessageDao</a:t>
            </a:r>
            <a:r>
              <a:rPr lang="en-US" altLang="ko-KR" sz="1200" dirty="0" smtClean="0">
                <a:solidFill>
                  <a:schemeClr val="bg1"/>
                </a:solidFill>
              </a:rPr>
              <a:t> implements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MessageDao</a:t>
            </a:r>
            <a:r>
              <a:rPr lang="en-US" altLang="ko-KR" sz="12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private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NamedParmeterJdbcTemplate</a:t>
            </a:r>
            <a:r>
              <a:rPr lang="en-US" altLang="ko-KR" sz="1200" dirty="0" smtClean="0">
                <a:solidFill>
                  <a:schemeClr val="bg1"/>
                </a:solidFill>
              </a:rPr>
              <a:t> template;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public </a:t>
            </a:r>
            <a:r>
              <a:rPr lang="en-US" altLang="ko-KR" sz="1200" dirty="0" err="1">
                <a:solidFill>
                  <a:schemeClr val="bg1"/>
                </a:solidFill>
              </a:rPr>
              <a:t>NamedJdbcTempalteMessageDao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DataSource</a:t>
            </a:r>
            <a:r>
              <a:rPr lang="en-US" altLang="ko-KR" sz="1200" dirty="0" smtClean="0">
                <a:solidFill>
                  <a:schemeClr val="bg1"/>
                </a:solidFill>
              </a:rPr>
              <a:t>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dataSource</a:t>
            </a:r>
            <a:r>
              <a:rPr lang="en-US" altLang="ko-KR" sz="1200" dirty="0" smtClean="0">
                <a:solidFill>
                  <a:schemeClr val="bg1"/>
                </a:solidFill>
              </a:rPr>
              <a:t>){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</a:t>
            </a:r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this.template</a:t>
            </a:r>
            <a:r>
              <a:rPr lang="en-US" altLang="ko-KR" sz="1200" dirty="0" smtClean="0">
                <a:solidFill>
                  <a:schemeClr val="bg1"/>
                </a:solidFill>
              </a:rPr>
              <a:t> = </a:t>
            </a:r>
            <a:r>
              <a:rPr lang="en-US" altLang="ko-KR" sz="1200" dirty="0" smtClean="0">
                <a:solidFill>
                  <a:srgbClr val="FFFF00"/>
                </a:solidFill>
              </a:rPr>
              <a:t>new </a:t>
            </a:r>
            <a:r>
              <a:rPr lang="en-US" altLang="ko-KR" sz="1200" dirty="0" err="1" smtClean="0">
                <a:solidFill>
                  <a:srgbClr val="FFFF00"/>
                </a:solidFill>
              </a:rPr>
              <a:t>NamedJdbcTempalteJdbcTempalte</a:t>
            </a:r>
            <a:r>
              <a:rPr lang="en-US" altLang="ko-KR" sz="1200" dirty="0" smtClean="0">
                <a:solidFill>
                  <a:srgbClr val="FFFF00"/>
                </a:solidFill>
              </a:rPr>
              <a:t>(</a:t>
            </a:r>
            <a:r>
              <a:rPr lang="en-US" altLang="ko-KR" sz="1200" dirty="0" err="1" smtClean="0">
                <a:solidFill>
                  <a:srgbClr val="FFFF00"/>
                </a:solidFill>
              </a:rPr>
              <a:t>dataSource</a:t>
            </a:r>
            <a:r>
              <a:rPr lang="en-US" altLang="ko-KR" sz="1200" dirty="0" smtClean="0">
                <a:solidFill>
                  <a:srgbClr val="FFFF00"/>
                </a:solidFill>
              </a:rPr>
              <a:t>);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}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0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/>
              <a:t>NamedParameterJdbcTemplate</a:t>
            </a: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클래스를 이용한 </a:t>
            </a:r>
            <a:r>
              <a:rPr lang="en-US" altLang="ko-KR" sz="1800" spc="-50" dirty="0" smtClean="0"/>
              <a:t>JDBC </a:t>
            </a:r>
            <a:r>
              <a:rPr lang="ko-KR" altLang="en-US" sz="1800" spc="-50" dirty="0" smtClean="0"/>
              <a:t>프로그래밍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33682" y="969166"/>
            <a:ext cx="55886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JdbcTemplate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과 비슷한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메서드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제공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Object[]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대신에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Map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을 전달 받음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  <a:endParaRPr lang="en-US" altLang="ko-KR" sz="14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종류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- public List query(String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sql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, Map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paramMap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RowMapper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rowMapper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) - public Object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queryForObject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(String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sql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, Map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paramMap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RowMapper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rowMapper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) - public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int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queryForInt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(String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sql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, Map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paramMap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) - public List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queryForList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(String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sql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, Map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paramMap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) - public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int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update(String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sql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, Map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paramMap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) </a:t>
            </a:r>
            <a:endParaRPr lang="en-US" altLang="ko-KR" sz="14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endParaRPr lang="en-US" altLang="ko-KR" sz="14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○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paramMap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-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이름 기반의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파라미터에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삽입될 값을 설정하기 위한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Map. -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쿼리에서 사용되는 이름과 값을 저장</a:t>
            </a: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4077709"/>
            <a:ext cx="4608512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Map&lt;String, Object&gt; </a:t>
            </a:r>
            <a:r>
              <a:rPr lang="en-US" altLang="ko-KR" sz="1400" dirty="0" err="1">
                <a:solidFill>
                  <a:schemeClr val="bg1"/>
                </a:solidFill>
              </a:rPr>
              <a:t>params</a:t>
            </a:r>
            <a:r>
              <a:rPr lang="en-US" altLang="ko-KR" sz="1400" dirty="0">
                <a:solidFill>
                  <a:schemeClr val="bg1"/>
                </a:solidFill>
              </a:rPr>
              <a:t> = new </a:t>
            </a:r>
            <a:r>
              <a:rPr lang="en-US" altLang="ko-KR" sz="1400" dirty="0" err="1">
                <a:solidFill>
                  <a:schemeClr val="bg1"/>
                </a:solidFill>
              </a:rPr>
              <a:t>HashMap</a:t>
            </a:r>
            <a:r>
              <a:rPr lang="en-US" altLang="ko-KR" sz="1400" dirty="0">
                <a:solidFill>
                  <a:schemeClr val="bg1"/>
                </a:solidFill>
              </a:rPr>
              <a:t>&lt;String, Object&gt;();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params.put</a:t>
            </a:r>
            <a:r>
              <a:rPr lang="en-US" altLang="ko-KR" sz="1400" dirty="0">
                <a:solidFill>
                  <a:schemeClr val="bg1"/>
                </a:solidFill>
              </a:rPr>
              <a:t>("</a:t>
            </a:r>
            <a:r>
              <a:rPr lang="en-US" altLang="ko-KR" sz="1400" dirty="0" err="1">
                <a:solidFill>
                  <a:schemeClr val="bg1"/>
                </a:solidFill>
              </a:rPr>
              <a:t>startRow</a:t>
            </a:r>
            <a:r>
              <a:rPr lang="en-US" altLang="ko-KR" sz="1400" dirty="0">
                <a:solidFill>
                  <a:schemeClr val="bg1"/>
                </a:solidFill>
              </a:rPr>
              <a:t>", </a:t>
            </a:r>
            <a:r>
              <a:rPr lang="en-US" altLang="ko-KR" sz="1400" dirty="0" err="1">
                <a:solidFill>
                  <a:schemeClr val="bg1"/>
                </a:solidFill>
              </a:rPr>
              <a:t>startRow</a:t>
            </a:r>
            <a:r>
              <a:rPr lang="en-US" altLang="ko-KR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    </a:t>
            </a:r>
            <a:r>
              <a:rPr lang="en-US" altLang="ko-KR" sz="1400" dirty="0" err="1">
                <a:solidFill>
                  <a:schemeClr val="bg1"/>
                </a:solidFill>
              </a:rPr>
              <a:t>params.put</a:t>
            </a:r>
            <a:r>
              <a:rPr lang="en-US" altLang="ko-KR" sz="1400" dirty="0">
                <a:solidFill>
                  <a:schemeClr val="bg1"/>
                </a:solidFill>
              </a:rPr>
              <a:t>("</a:t>
            </a:r>
            <a:r>
              <a:rPr lang="en-US" altLang="ko-KR" sz="1400" dirty="0" err="1">
                <a:solidFill>
                  <a:schemeClr val="bg1"/>
                </a:solidFill>
              </a:rPr>
              <a:t>fetchSize</a:t>
            </a:r>
            <a:r>
              <a:rPr lang="en-US" altLang="ko-KR" sz="1400" dirty="0">
                <a:solidFill>
                  <a:schemeClr val="bg1"/>
                </a:solidFill>
              </a:rPr>
              <a:t>", </a:t>
            </a:r>
            <a:r>
              <a:rPr lang="en-US" altLang="ko-KR" sz="1400" dirty="0" err="1">
                <a:solidFill>
                  <a:schemeClr val="bg1"/>
                </a:solidFill>
              </a:rPr>
              <a:t>pageSize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slide6_shape13"/>
          <p:cNvSpPr/>
          <p:nvPr/>
        </p:nvSpPr>
        <p:spPr>
          <a:xfrm>
            <a:off x="2318402" y="5085184"/>
            <a:ext cx="5588624" cy="669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이름 기반의 </a:t>
            </a:r>
            <a:r>
              <a:rPr lang="ko-KR" altLang="en-US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파라미터를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갖지 않는 쿼리를 실행하는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경우</a:t>
            </a:r>
            <a:endParaRPr lang="ko-KR" altLang="en-US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아무 값도 갖지 않는 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Map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객체를 사용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4613" y="5688570"/>
            <a:ext cx="4824536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public </a:t>
            </a:r>
            <a:r>
              <a:rPr lang="en-US" altLang="ko-KR" sz="1200" dirty="0" err="1">
                <a:solidFill>
                  <a:schemeClr val="bg1"/>
                </a:solidFill>
              </a:rPr>
              <a:t>int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selectCount</a:t>
            </a:r>
            <a:r>
              <a:rPr lang="en-US" altLang="ko-KR" sz="1200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return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template.queryForOjbect</a:t>
            </a:r>
            <a:r>
              <a:rPr lang="en-US" altLang="ko-KR" sz="1200" dirty="0" smtClean="0">
                <a:solidFill>
                  <a:schemeClr val="bg1"/>
                </a:solidFill>
              </a:rPr>
              <a:t>(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 “select count(*) from guest”,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Collections.&lt;String, </a:t>
            </a:r>
            <a:r>
              <a:rPr lang="en-US" altLang="ko-KR" sz="1200" dirty="0" smtClean="0">
                <a:solidFill>
                  <a:srgbClr val="FFFF00"/>
                </a:solidFill>
              </a:rPr>
              <a:t>Object&gt;</a:t>
            </a:r>
            <a:r>
              <a:rPr lang="en-US" altLang="ko-KR" sz="1200" dirty="0" err="1" smtClean="0">
                <a:solidFill>
                  <a:srgbClr val="FFFF00"/>
                </a:solidFill>
              </a:rPr>
              <a:t>emptyMap</a:t>
            </a:r>
            <a:r>
              <a:rPr lang="en-US" altLang="ko-KR" sz="1200" dirty="0" smtClean="0">
                <a:solidFill>
                  <a:srgbClr val="FFFF00"/>
                </a:solidFill>
              </a:rPr>
              <a:t>(),</a:t>
            </a:r>
          </a:p>
          <a:p>
            <a:r>
              <a:rPr lang="en-US" altLang="ko-KR" sz="1200" dirty="0">
                <a:solidFill>
                  <a:srgbClr val="FFFF00"/>
                </a:solidFill>
              </a:rPr>
              <a:t> </a:t>
            </a:r>
            <a:r>
              <a:rPr lang="en-US" altLang="ko-KR" sz="1200" dirty="0" smtClean="0">
                <a:solidFill>
                  <a:srgbClr val="FFFF00"/>
                </a:solidFill>
              </a:rPr>
              <a:t>       </a:t>
            </a:r>
            <a:r>
              <a:rPr lang="en-US" altLang="ko-KR" sz="1200" dirty="0" err="1" smtClean="0">
                <a:solidFill>
                  <a:srgbClr val="FFFF00"/>
                </a:solidFill>
              </a:rPr>
              <a:t>Integer.class</a:t>
            </a:r>
            <a:r>
              <a:rPr lang="en-US" altLang="ko-KR" sz="1200" dirty="0" smtClean="0">
                <a:solidFill>
                  <a:srgbClr val="FFFF00"/>
                </a:solidFill>
              </a:rPr>
              <a:t>);   );</a:t>
            </a:r>
            <a:endParaRPr lang="en-US" altLang="ko-KR" sz="1200" dirty="0">
              <a:solidFill>
                <a:srgbClr val="FFFF00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}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14_shape2"/>
          <p:cNvSpPr/>
          <p:nvPr/>
        </p:nvSpPr>
        <p:spPr>
          <a:xfrm>
            <a:off x="323528" y="404664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3600" b="0" kern="1200" spc="-5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감사합니다</a:t>
            </a:r>
            <a:r>
              <a:rPr lang="en-US" altLang="ko-KR" sz="36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rPr>
              <a:t>.</a:t>
            </a:r>
            <a:endParaRPr sz="3600" b="1" kern="1200">
              <a:solidFill>
                <a:schemeClr val="bg1"/>
              </a:solidFill>
              <a:latin typeface="나눔고딕"/>
              <a:ea typeface="나눔고딕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6_shape13"/>
          <p:cNvSpPr/>
          <p:nvPr/>
        </p:nvSpPr>
        <p:spPr>
          <a:xfrm>
            <a:off x="2333682" y="1052736"/>
            <a:ext cx="63896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자바 프로그램 내에서 데이터베이스 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질의문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즉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SQL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실행하기 위한 자바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API(application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programming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Java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connectivity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약자로 생각하기도 하지만 실제로는 상표 이름이다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JDBC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데이터베이스 및 애플리케이션 개발자들을 위한 표준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제공하고 순수 자바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만으로도 데이터베이스 응용업무를 만들게 해준다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어떠한 관계 데이터베이스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(relational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database)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에서도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SQL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사용하기 쉽다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JDBC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DB2, Sybase, Oracle, Informix, 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</a:t>
            </a:r>
            <a:r>
              <a:rPr lang="en-US" altLang="ko-KR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SQL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등의 데이터베이스에 접근하는 프로그램을 따로 만들 필요가 없다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하나의 프로그램을 작성하고 그 프로그램에서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SQL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문을 적당한 데이터베이스에 전송할 수 있다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r>
              <a: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지식백과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JDBC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두산백과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kern="1200" spc="-3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6_shape14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2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8" name="slide6_shape15"/>
          <p:cNvSpPr/>
          <p:nvPr/>
        </p:nvSpPr>
        <p:spPr>
          <a:xfrm>
            <a:off x="323528" y="980728"/>
            <a:ext cx="1870075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en-US" sz="2000" spc="-50" dirty="0" smtClean="0"/>
              <a:t>JDBC ?</a:t>
            </a:r>
            <a:endParaRPr sz="2000" b="1" kern="1200" spc="-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6_shape13"/>
          <p:cNvSpPr/>
          <p:nvPr/>
        </p:nvSpPr>
        <p:spPr>
          <a:xfrm>
            <a:off x="2333683" y="1052736"/>
            <a:ext cx="5588624" cy="119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템플릿 클래스를 통한 데이터 접근 지원</a:t>
            </a:r>
            <a:endParaRPr lang="en-US" altLang="ko-KR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의미 있는 </a:t>
            </a:r>
            <a:r>
              <a:rPr lang="ko-KR" altLang="en-US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익셉션</a:t>
            </a:r>
            <a:r>
              <a:rPr lang="ko-KR" altLang="en-US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타입</a:t>
            </a:r>
            <a:endParaRPr lang="en-US" altLang="ko-KR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트랜잭션 처리</a:t>
            </a:r>
            <a:endParaRPr lang="en-US" altLang="ko-KR" kern="1200" spc="-3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6" name="slide6_shape14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3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8" name="slide6_shape15"/>
          <p:cNvSpPr/>
          <p:nvPr/>
        </p:nvSpPr>
        <p:spPr>
          <a:xfrm>
            <a:off x="323528" y="980728"/>
            <a:ext cx="1870075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000" spc="-50" dirty="0" smtClean="0"/>
              <a:t>스프링의 데이터베이스 연동지원</a:t>
            </a:r>
            <a:endParaRPr sz="2000" b="1" kern="1200" spc="-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lide6_shape10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lide6_shape11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6_shape13"/>
          <p:cNvSpPr/>
          <p:nvPr/>
        </p:nvSpPr>
        <p:spPr>
          <a:xfrm>
            <a:off x="2333683" y="1052736"/>
            <a:ext cx="5588624" cy="395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600" b="1" spc="-3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r>
              <a:rPr lang="ko-KR" altLang="en-US" sz="1600" b="1" spc="-3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사용한 데이터 로딩 코드</a:t>
            </a:r>
            <a:r>
              <a:rPr lang="en-US" altLang="ko-KR" sz="1600" b="1" spc="-30" dirty="0" smtClean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600" b="1" kern="1200" spc="-30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lide6_shape14"/>
          <p:cNvSpPr/>
          <p:nvPr/>
        </p:nvSpPr>
        <p:spPr>
          <a:xfrm>
            <a:off x="8637282" y="6337895"/>
            <a:ext cx="2551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algn="r" defTabSz="914400" latinLnBrk="1"/>
            <a:fld id="{4BEDD84E-25D4-4983-8AA1-2863C96F08D9}" type="slidenum">
              <a:rPr lang="en-US" sz="900" kern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  <a:tileRect/>
                </a:gradFill>
                <a:latin typeface="나눔고딕"/>
                <a:ea typeface="나눔고딕"/>
                <a:cs typeface="+mn-cs"/>
              </a:rPr>
              <a:t>4</a:t>
            </a:fld>
            <a:endParaRPr sz="900" kern="12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atin typeface="+mn-lt"/>
              <a:ea typeface="+mn-ea"/>
              <a:cs typeface="+mn-cs"/>
            </a:endParaRPr>
          </a:p>
        </p:txBody>
      </p:sp>
      <p:sp>
        <p:nvSpPr>
          <p:cNvPr id="18" name="slide6_shape15"/>
          <p:cNvSpPr/>
          <p:nvPr/>
        </p:nvSpPr>
        <p:spPr>
          <a:xfrm>
            <a:off x="323528" y="980728"/>
            <a:ext cx="1870075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marL="0" algn="l" defTabSz="914400" latinLnBrk="1">
              <a:spcBef>
                <a:spcPct val="0"/>
              </a:spcBef>
              <a:buNone/>
            </a:pPr>
            <a:r>
              <a:rPr lang="ko-KR" altLang="en-US" sz="2000" b="1" kern="1200" spc="-50" dirty="0" smtClean="0">
                <a:solidFill>
                  <a:schemeClr val="bg1"/>
                </a:solidFill>
              </a:rPr>
              <a:t>데이터베이스 연동을 위한 템플릿 클래스</a:t>
            </a:r>
            <a:endParaRPr sz="2000" b="1" kern="1200" spc="-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83768" y="1475159"/>
            <a:ext cx="6153514" cy="5266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smtClean="0">
                <a:solidFill>
                  <a:srgbClr val="FFFF00"/>
                </a:solidFill>
              </a:rPr>
              <a:t>Connection </a:t>
            </a:r>
            <a:r>
              <a:rPr lang="en-US" altLang="ko-KR" sz="1100" dirty="0">
                <a:solidFill>
                  <a:srgbClr val="FFFF00"/>
                </a:solidFill>
              </a:rPr>
              <a:t>conn = </a:t>
            </a:r>
            <a:r>
              <a:rPr lang="en-US" altLang="ko-KR" sz="1100" b="1" dirty="0">
                <a:solidFill>
                  <a:srgbClr val="FFFF00"/>
                </a:solidFill>
              </a:rPr>
              <a:t>null;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PreparedStatement</a:t>
            </a:r>
            <a:r>
              <a:rPr lang="en-US" altLang="ko-KR" sz="1100" dirty="0">
                <a:solidFill>
                  <a:srgbClr val="FFFF00"/>
                </a:solidFill>
              </a:rPr>
              <a:t> </a:t>
            </a:r>
            <a:r>
              <a:rPr lang="en-US" altLang="ko-KR" sz="1100" dirty="0" err="1">
                <a:solidFill>
                  <a:srgbClr val="FFFF00"/>
                </a:solidFill>
              </a:rPr>
              <a:t>pstmt</a:t>
            </a:r>
            <a:r>
              <a:rPr lang="en-US" altLang="ko-KR" sz="1100" dirty="0">
                <a:solidFill>
                  <a:srgbClr val="FFFF00"/>
                </a:solidFill>
              </a:rPr>
              <a:t> = </a:t>
            </a:r>
            <a:r>
              <a:rPr lang="en-US" altLang="ko-KR" sz="1100" b="1" dirty="0">
                <a:solidFill>
                  <a:srgbClr val="FFFF00"/>
                </a:solidFill>
              </a:rPr>
              <a:t>null;</a:t>
            </a:r>
          </a:p>
          <a:p>
            <a:r>
              <a:rPr lang="en-US" altLang="ko-KR" sz="1100" dirty="0" err="1">
                <a:solidFill>
                  <a:srgbClr val="FFFF00"/>
                </a:solidFill>
              </a:rPr>
              <a:t>ResultSet</a:t>
            </a:r>
            <a:r>
              <a:rPr lang="en-US" altLang="ko-KR" sz="1100" dirty="0">
                <a:solidFill>
                  <a:srgbClr val="FFFF00"/>
                </a:solidFill>
              </a:rPr>
              <a:t> </a:t>
            </a:r>
            <a:r>
              <a:rPr lang="en-US" altLang="ko-KR" sz="1100" dirty="0" err="1">
                <a:solidFill>
                  <a:srgbClr val="FFFF00"/>
                </a:solidFill>
              </a:rPr>
              <a:t>rs</a:t>
            </a:r>
            <a:r>
              <a:rPr lang="en-US" altLang="ko-KR" sz="1100" dirty="0">
                <a:solidFill>
                  <a:srgbClr val="FFFF00"/>
                </a:solidFill>
              </a:rPr>
              <a:t> = </a:t>
            </a:r>
            <a:r>
              <a:rPr lang="en-US" altLang="ko-KR" sz="1100" b="1" dirty="0">
                <a:solidFill>
                  <a:srgbClr val="FFFF00"/>
                </a:solidFill>
              </a:rPr>
              <a:t>null;</a:t>
            </a:r>
          </a:p>
          <a:p>
            <a:r>
              <a:rPr lang="en-US" altLang="ko-KR" sz="1100" dirty="0" smtClean="0"/>
              <a:t>String </a:t>
            </a:r>
            <a:r>
              <a:rPr lang="en-US" altLang="ko-KR" sz="1100" dirty="0" err="1" smtClean="0"/>
              <a:t>sql</a:t>
            </a:r>
            <a:r>
              <a:rPr lang="en-US" altLang="ko-KR" sz="1100" dirty="0" smtClean="0"/>
              <a:t> = "select * from </a:t>
            </a:r>
            <a:r>
              <a:rPr lang="en-US" altLang="ko-KR" sz="1100" dirty="0" err="1" smtClean="0"/>
              <a:t>guestmessage</a:t>
            </a:r>
            <a:r>
              <a:rPr lang="en-US" altLang="ko-KR" sz="1100" dirty="0" smtClean="0"/>
              <a:t> order by id </a:t>
            </a:r>
            <a:r>
              <a:rPr lang="en-US" altLang="ko-KR" sz="1100" dirty="0" err="1" smtClean="0"/>
              <a:t>desc</a:t>
            </a:r>
            <a:r>
              <a:rPr lang="en-US" altLang="ko-KR" sz="1100" dirty="0" smtClean="0"/>
              <a:t> limit ?, ?";</a:t>
            </a:r>
          </a:p>
          <a:p>
            <a:r>
              <a:rPr lang="en-US" altLang="ko-KR" sz="1100" b="1" dirty="0" smtClean="0"/>
              <a:t>try </a:t>
            </a:r>
            <a:r>
              <a:rPr lang="en-US" altLang="ko-KR" sz="1100" b="1" dirty="0"/>
              <a:t>{</a:t>
            </a:r>
          </a:p>
          <a:p>
            <a:r>
              <a:rPr lang="en-US" altLang="ko-KR" sz="1100" dirty="0"/>
              <a:t>conn </a:t>
            </a:r>
            <a:r>
              <a:rPr lang="en-US" altLang="ko-KR" sz="1100" dirty="0" smtClean="0"/>
              <a:t>= </a:t>
            </a:r>
            <a:r>
              <a:rPr lang="en-US" altLang="ko-KR" sz="1100" dirty="0" err="1" smtClean="0"/>
              <a:t>getConnection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 err="1"/>
              <a:t>pstmt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conn.prepareStatement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sql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err="1"/>
              <a:t>pstmt.setInt</a:t>
            </a:r>
            <a:r>
              <a:rPr lang="en-US" altLang="ko-KR" sz="1100" dirty="0"/>
              <a:t>(1, start);</a:t>
            </a:r>
          </a:p>
          <a:p>
            <a:r>
              <a:rPr lang="en-US" altLang="ko-KR" sz="1100" dirty="0" err="1"/>
              <a:t>pstmt.setInt</a:t>
            </a:r>
            <a:r>
              <a:rPr lang="en-US" altLang="ko-KR" sz="1100" dirty="0"/>
              <a:t>(2, size);</a:t>
            </a:r>
          </a:p>
          <a:p>
            <a:r>
              <a:rPr lang="en-US" altLang="ko-KR" sz="1100" dirty="0" err="1"/>
              <a:t>rs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pstmt.executeQuery</a:t>
            </a:r>
            <a:r>
              <a:rPr lang="en-US" altLang="ko-KR" sz="1100" dirty="0"/>
              <a:t>();</a:t>
            </a:r>
          </a:p>
          <a:p>
            <a:r>
              <a:rPr lang="en-US" altLang="ko-KR" sz="1100" b="1" dirty="0"/>
              <a:t>if (</a:t>
            </a:r>
            <a:r>
              <a:rPr lang="en-US" altLang="ko-KR" sz="1100" b="1" dirty="0" err="1"/>
              <a:t>rs.next</a:t>
            </a:r>
            <a:r>
              <a:rPr lang="en-US" altLang="ko-KR" sz="1100" b="1" dirty="0"/>
              <a:t>()) {</a:t>
            </a:r>
          </a:p>
          <a:p>
            <a:r>
              <a:rPr lang="en-US" altLang="ko-KR" sz="1100" dirty="0"/>
              <a:t>List&lt;Message&gt; messages = </a:t>
            </a:r>
            <a:r>
              <a:rPr lang="en-US" altLang="ko-KR" sz="1100" b="1" dirty="0"/>
              <a:t>new </a:t>
            </a:r>
            <a:r>
              <a:rPr lang="en-US" altLang="ko-KR" sz="1100" b="1" dirty="0" err="1"/>
              <a:t>ArrayList</a:t>
            </a:r>
            <a:r>
              <a:rPr lang="en-US" altLang="ko-KR" sz="1100" b="1" dirty="0"/>
              <a:t>&lt;&gt;();</a:t>
            </a:r>
          </a:p>
          <a:p>
            <a:r>
              <a:rPr lang="en-US" altLang="ko-KR" sz="1100" b="1" dirty="0"/>
              <a:t>do {</a:t>
            </a:r>
          </a:p>
          <a:p>
            <a:r>
              <a:rPr lang="en-US" altLang="ko-KR" sz="1100" dirty="0"/>
              <a:t>Message m = </a:t>
            </a:r>
            <a:r>
              <a:rPr lang="en-US" altLang="ko-KR" sz="1100" b="1" dirty="0"/>
              <a:t>new Message();</a:t>
            </a:r>
          </a:p>
          <a:p>
            <a:r>
              <a:rPr lang="en-US" altLang="ko-KR" sz="1100" dirty="0" err="1"/>
              <a:t>m.setId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rs.getInt</a:t>
            </a:r>
            <a:r>
              <a:rPr lang="en-US" altLang="ko-KR" sz="1100" dirty="0"/>
              <a:t>("id"));</a:t>
            </a:r>
          </a:p>
          <a:p>
            <a:r>
              <a:rPr lang="en-US" altLang="ko-KR" sz="1100" dirty="0" err="1"/>
              <a:t>m.setName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rs.getString</a:t>
            </a:r>
            <a:r>
              <a:rPr lang="en-US" altLang="ko-KR" sz="1100" dirty="0"/>
              <a:t>("name"));</a:t>
            </a:r>
          </a:p>
          <a:p>
            <a:r>
              <a:rPr lang="en-US" altLang="ko-KR" sz="1100" dirty="0" err="1"/>
              <a:t>m.setMessage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rs.getString</a:t>
            </a:r>
            <a:r>
              <a:rPr lang="en-US" altLang="ko-KR" sz="1100" dirty="0"/>
              <a:t>("message"));</a:t>
            </a:r>
          </a:p>
          <a:p>
            <a:r>
              <a:rPr lang="en-US" altLang="ko-KR" sz="1100" dirty="0" err="1"/>
              <a:t>m.setCreationTime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rs.getTimestamp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creationTime</a:t>
            </a:r>
            <a:r>
              <a:rPr lang="en-US" altLang="ko-KR" sz="1100" dirty="0"/>
              <a:t>"));</a:t>
            </a:r>
          </a:p>
          <a:p>
            <a:r>
              <a:rPr lang="en-US" altLang="ko-KR" sz="1100" dirty="0" err="1"/>
              <a:t>messages.add</a:t>
            </a:r>
            <a:r>
              <a:rPr lang="en-US" altLang="ko-KR" sz="1100" dirty="0"/>
              <a:t>(m);</a:t>
            </a:r>
          </a:p>
          <a:p>
            <a:r>
              <a:rPr lang="en-US" altLang="ko-KR" sz="1100" dirty="0"/>
              <a:t>} </a:t>
            </a:r>
            <a:r>
              <a:rPr lang="en-US" altLang="ko-KR" sz="1100" b="1" dirty="0"/>
              <a:t>while (</a:t>
            </a:r>
            <a:r>
              <a:rPr lang="en-US" altLang="ko-KR" sz="1100" b="1" dirty="0" err="1"/>
              <a:t>rs.next</a:t>
            </a:r>
            <a:r>
              <a:rPr lang="en-US" altLang="ko-KR" sz="1100" b="1" dirty="0"/>
              <a:t>());</a:t>
            </a:r>
          </a:p>
          <a:p>
            <a:r>
              <a:rPr lang="en-US" altLang="ko-KR" sz="1100" b="1" dirty="0"/>
              <a:t>return messages;</a:t>
            </a:r>
          </a:p>
          <a:p>
            <a:r>
              <a:rPr lang="en-US" altLang="ko-KR" sz="1100" dirty="0"/>
              <a:t>} </a:t>
            </a:r>
            <a:r>
              <a:rPr lang="en-US" altLang="ko-KR" sz="1100" b="1" dirty="0"/>
              <a:t>else {</a:t>
            </a:r>
          </a:p>
          <a:p>
            <a:r>
              <a:rPr lang="en-US" altLang="ko-KR" sz="1100" b="1" dirty="0"/>
              <a:t>return </a:t>
            </a:r>
            <a:r>
              <a:rPr lang="en-US" altLang="ko-KR" sz="1100" b="1" dirty="0" err="1"/>
              <a:t>Collections.</a:t>
            </a:r>
            <a:r>
              <a:rPr lang="en-US" altLang="ko-KR" sz="1100" b="1" i="1" dirty="0" err="1"/>
              <a:t>emptyList</a:t>
            </a:r>
            <a:r>
              <a:rPr lang="en-US" altLang="ko-KR" sz="1100" b="1" i="1" dirty="0"/>
              <a:t>();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} </a:t>
            </a:r>
            <a:r>
              <a:rPr lang="en-US" altLang="ko-KR" sz="1100" b="1" dirty="0">
                <a:solidFill>
                  <a:srgbClr val="FFFF00"/>
                </a:solidFill>
              </a:rPr>
              <a:t>catch (</a:t>
            </a:r>
            <a:r>
              <a:rPr lang="en-US" altLang="ko-KR" sz="1100" b="1" dirty="0" err="1">
                <a:solidFill>
                  <a:srgbClr val="FFFF00"/>
                </a:solidFill>
              </a:rPr>
              <a:t>SQLException</a:t>
            </a:r>
            <a:r>
              <a:rPr lang="en-US" altLang="ko-KR" sz="1100" b="1" dirty="0">
                <a:solidFill>
                  <a:srgbClr val="FFFF00"/>
                </a:solidFill>
              </a:rPr>
              <a:t> ex)</a:t>
            </a:r>
            <a:r>
              <a:rPr lang="en-US" altLang="ko-KR" sz="1100" b="1" dirty="0"/>
              <a:t> {</a:t>
            </a:r>
          </a:p>
          <a:p>
            <a:r>
              <a:rPr lang="en-US" altLang="ko-KR" sz="1100" b="1" dirty="0"/>
              <a:t>throw </a:t>
            </a:r>
            <a:r>
              <a:rPr lang="en-US" altLang="ko-KR" sz="1100" b="1" dirty="0" err="1"/>
              <a:t>exceptionTranslator.translate</a:t>
            </a:r>
            <a:r>
              <a:rPr lang="en-US" altLang="ko-KR" sz="1100" b="1" dirty="0"/>
              <a:t>("select", </a:t>
            </a:r>
            <a:r>
              <a:rPr lang="en-US" altLang="ko-KR" sz="1100" b="1" dirty="0" err="1"/>
              <a:t>sql</a:t>
            </a:r>
            <a:r>
              <a:rPr lang="en-US" altLang="ko-KR" sz="1100" b="1" dirty="0"/>
              <a:t>, ex);</a:t>
            </a:r>
          </a:p>
          <a:p>
            <a:r>
              <a:rPr lang="en-US" altLang="ko-KR" sz="1100" dirty="0"/>
              <a:t>} </a:t>
            </a:r>
            <a:r>
              <a:rPr lang="en-US" altLang="ko-KR" sz="1100" b="1" dirty="0"/>
              <a:t>f</a:t>
            </a:r>
            <a:r>
              <a:rPr lang="en-US" altLang="ko-KR" sz="1100" b="1" dirty="0">
                <a:solidFill>
                  <a:srgbClr val="FFFF00"/>
                </a:solidFill>
              </a:rPr>
              <a:t>inally</a:t>
            </a:r>
            <a:r>
              <a:rPr lang="en-US" altLang="ko-KR" sz="1100" b="1" dirty="0"/>
              <a:t> {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en-US" altLang="ko-KR" sz="1100" dirty="0" smtClean="0">
                <a:solidFill>
                  <a:srgbClr val="FFFF00"/>
                </a:solidFill>
              </a:rPr>
              <a:t>if(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rs</a:t>
            </a:r>
            <a:r>
              <a:rPr lang="en-US" altLang="ko-KR" sz="1100" dirty="0" smtClean="0">
                <a:solidFill>
                  <a:srgbClr val="FFFF00"/>
                </a:solidFill>
              </a:rPr>
              <a:t>!=null) 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rs.close</a:t>
            </a:r>
            <a:r>
              <a:rPr lang="en-US" altLang="ko-KR" sz="1100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rgbClr val="FFFF00"/>
                </a:solidFill>
              </a:rPr>
              <a:t> </a:t>
            </a:r>
            <a:r>
              <a:rPr lang="en-US" altLang="ko-KR" sz="1100" dirty="0" smtClean="0">
                <a:solidFill>
                  <a:srgbClr val="FFFF00"/>
                </a:solidFill>
              </a:rPr>
              <a:t>  if(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pstmt</a:t>
            </a:r>
            <a:r>
              <a:rPr lang="en-US" altLang="ko-KR" sz="1100" dirty="0" smtClean="0">
                <a:solidFill>
                  <a:srgbClr val="FFFF00"/>
                </a:solidFill>
              </a:rPr>
              <a:t> != null) 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pstmt.close</a:t>
            </a:r>
            <a:r>
              <a:rPr lang="en-US" altLang="ko-KR" sz="1100" dirty="0" smtClean="0">
                <a:solidFill>
                  <a:srgbClr val="FFFF00"/>
                </a:solidFill>
              </a:rPr>
              <a:t>();</a:t>
            </a:r>
          </a:p>
          <a:p>
            <a:r>
              <a:rPr lang="en-US" altLang="ko-KR" sz="1100" dirty="0">
                <a:solidFill>
                  <a:srgbClr val="FFFF00"/>
                </a:solidFill>
              </a:rPr>
              <a:t> </a:t>
            </a:r>
            <a:r>
              <a:rPr lang="en-US" altLang="ko-KR" sz="1100" dirty="0" smtClean="0">
                <a:solidFill>
                  <a:srgbClr val="FFFF00"/>
                </a:solidFill>
              </a:rPr>
              <a:t>  if(conn!=null ) </a:t>
            </a:r>
            <a:r>
              <a:rPr lang="en-US" altLang="ko-KR" sz="1100" dirty="0" err="1" smtClean="0">
                <a:solidFill>
                  <a:srgbClr val="FFFF00"/>
                </a:solidFill>
              </a:rPr>
              <a:t>conn.close</a:t>
            </a:r>
            <a:r>
              <a:rPr lang="en-US" altLang="ko-KR" sz="1100" dirty="0" smtClean="0">
                <a:solidFill>
                  <a:srgbClr val="FFFF00"/>
                </a:solidFill>
              </a:rPr>
              <a:t>(0;</a:t>
            </a:r>
            <a:endParaRPr lang="en-US" altLang="ko-KR" sz="1100" dirty="0">
              <a:solidFill>
                <a:srgbClr val="FFFF00"/>
              </a:solidFill>
            </a:endParaRP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377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654175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800" spc="-50" dirty="0"/>
              <a:t>데이터베이스 연동을 위한 템플릿 클래스</a:t>
            </a:r>
          </a:p>
        </p:txBody>
      </p:sp>
      <p:sp>
        <p:nvSpPr>
          <p:cNvPr id="21" name="slide6_shape12"/>
          <p:cNvSpPr/>
          <p:nvPr/>
        </p:nvSpPr>
        <p:spPr>
          <a:xfrm>
            <a:off x="2316510" y="939600"/>
            <a:ext cx="4860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20" dirty="0" smtClean="0">
                <a:solidFill>
                  <a:srgbClr val="00B0F0"/>
                </a:solidFill>
                <a:latin typeface="나눔고딕"/>
                <a:ea typeface="나눔고딕"/>
              </a:rPr>
              <a:t>JDBC </a:t>
            </a:r>
            <a:r>
              <a:rPr lang="ko-KR" altLang="en-US" sz="1600" spc="-20" dirty="0" smtClean="0">
                <a:solidFill>
                  <a:srgbClr val="00B0F0"/>
                </a:solidFill>
                <a:latin typeface="나눔고딕"/>
                <a:ea typeface="나눔고딕"/>
              </a:rPr>
              <a:t>템플릿 클래스 사용</a:t>
            </a:r>
            <a:endParaRPr sz="1600" kern="1200" spc="-20" dirty="0">
              <a:solidFill>
                <a:srgbClr val="00B0F0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22" name="slide6_shape13"/>
          <p:cNvSpPr/>
          <p:nvPr/>
        </p:nvSpPr>
        <p:spPr>
          <a:xfrm>
            <a:off x="2310602" y="1196752"/>
            <a:ext cx="5588624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Ex) new </a:t>
            </a:r>
            <a:r>
              <a:rPr lang="en-US" altLang="ko-KR" sz="1400" dirty="0" err="1">
                <a:solidFill>
                  <a:schemeClr val="bg1"/>
                </a:solidFill>
              </a:rPr>
              <a:t>ModelAndView</a:t>
            </a:r>
            <a:r>
              <a:rPr lang="en-US" altLang="ko-KR" sz="1400" dirty="0">
                <a:solidFill>
                  <a:schemeClr val="bg1"/>
                </a:solidFill>
              </a:rPr>
              <a:t>("</a:t>
            </a:r>
            <a:r>
              <a:rPr lang="en-US" altLang="ko-KR" sz="1400" dirty="0" err="1">
                <a:solidFill>
                  <a:schemeClr val="bg1"/>
                </a:solidFill>
              </a:rPr>
              <a:t>BeanID</a:t>
            </a:r>
            <a:r>
              <a:rPr lang="en-US" altLang="ko-KR" sz="1400" dirty="0">
                <a:solidFill>
                  <a:schemeClr val="bg1"/>
                </a:solidFill>
              </a:rPr>
              <a:t>");</a:t>
            </a:r>
          </a:p>
          <a:p>
            <a:pPr>
              <a:lnSpc>
                <a:spcPct val="140000"/>
              </a:lnSpc>
            </a:pPr>
            <a:endParaRPr lang="en-US" altLang="ko-KR" sz="1400" kern="1200" spc="-3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6000" y="1650881"/>
            <a:ext cx="6437313" cy="246221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List&lt;Message&gt; messages = </a:t>
            </a:r>
            <a:r>
              <a:rPr lang="en-US" altLang="ko-KR" sz="1400" dirty="0" err="1">
                <a:solidFill>
                  <a:schemeClr val="bg1"/>
                </a:solidFill>
              </a:rPr>
              <a:t>jdbcTemplate.query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"select * from </a:t>
            </a:r>
            <a:r>
              <a:rPr lang="en-US" altLang="ko-KR" sz="1400" dirty="0" err="1">
                <a:solidFill>
                  <a:schemeClr val="bg1"/>
                </a:solidFill>
              </a:rPr>
              <a:t>guestmessage</a:t>
            </a:r>
            <a:r>
              <a:rPr lang="en-US" altLang="ko-KR" sz="1400" dirty="0">
                <a:solidFill>
                  <a:schemeClr val="bg1"/>
                </a:solidFill>
              </a:rPr>
              <a:t> order by id </a:t>
            </a:r>
            <a:r>
              <a:rPr lang="en-US" altLang="ko-KR" sz="1400" dirty="0" err="1">
                <a:solidFill>
                  <a:schemeClr val="bg1"/>
                </a:solidFill>
              </a:rPr>
              <a:t>desc</a:t>
            </a:r>
            <a:r>
              <a:rPr lang="en-US" altLang="ko-KR" sz="1400" dirty="0">
                <a:solidFill>
                  <a:schemeClr val="bg1"/>
                </a:solidFill>
              </a:rPr>
              <a:t> limit ?, ?",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new </a:t>
            </a:r>
            <a:r>
              <a:rPr lang="en-US" altLang="ko-KR" sz="1400" b="1" dirty="0" err="1">
                <a:solidFill>
                  <a:schemeClr val="bg1"/>
                </a:solidFill>
              </a:rPr>
              <a:t>PreparedStatementSetter</a:t>
            </a:r>
            <a:r>
              <a:rPr lang="en-US" altLang="ko-KR" sz="1400" b="1" dirty="0">
                <a:solidFill>
                  <a:schemeClr val="bg1"/>
                </a:solidFill>
              </a:rPr>
              <a:t>() {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@Override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public void </a:t>
            </a:r>
            <a:r>
              <a:rPr lang="en-US" altLang="ko-KR" sz="1400" b="1" dirty="0" err="1">
                <a:solidFill>
                  <a:schemeClr val="bg1"/>
                </a:solidFill>
              </a:rPr>
              <a:t>setValues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en-US" altLang="ko-KR" sz="1400" b="1" dirty="0" err="1">
                <a:solidFill>
                  <a:schemeClr val="bg1"/>
                </a:solidFill>
              </a:rPr>
              <a:t>PreparedStatement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</a:rPr>
              <a:t>ps</a:t>
            </a:r>
            <a:r>
              <a:rPr lang="en-US" altLang="ko-KR" sz="1400" b="1" dirty="0">
                <a:solidFill>
                  <a:schemeClr val="bg1"/>
                </a:solidFill>
              </a:rPr>
              <a:t>) throws </a:t>
            </a:r>
            <a:r>
              <a:rPr lang="en-US" altLang="ko-KR" sz="1400" b="1" dirty="0" err="1">
                <a:solidFill>
                  <a:schemeClr val="bg1"/>
                </a:solidFill>
              </a:rPr>
              <a:t>SQLException</a:t>
            </a:r>
            <a:r>
              <a:rPr lang="en-US" altLang="ko-KR" sz="1400" b="1" dirty="0">
                <a:solidFill>
                  <a:schemeClr val="bg1"/>
                </a:solidFill>
              </a:rPr>
              <a:t> {</a:t>
            </a:r>
          </a:p>
          <a:p>
            <a:r>
              <a:rPr lang="en-US" altLang="ko-KR" sz="1400" dirty="0" err="1">
                <a:solidFill>
                  <a:schemeClr val="bg1"/>
                </a:solidFill>
              </a:rPr>
              <a:t>ps.setInt</a:t>
            </a:r>
            <a:r>
              <a:rPr lang="en-US" altLang="ko-KR" sz="1400" dirty="0">
                <a:solidFill>
                  <a:schemeClr val="bg1"/>
                </a:solidFill>
              </a:rPr>
              <a:t>(1, start);</a:t>
            </a:r>
          </a:p>
          <a:p>
            <a:r>
              <a:rPr lang="en-US" altLang="ko-KR" sz="1400" dirty="0" err="1">
                <a:solidFill>
                  <a:schemeClr val="bg1"/>
                </a:solidFill>
              </a:rPr>
              <a:t>ps.setInt</a:t>
            </a:r>
            <a:r>
              <a:rPr lang="en-US" altLang="ko-KR" sz="1400" dirty="0">
                <a:solidFill>
                  <a:schemeClr val="bg1"/>
                </a:solidFill>
              </a:rPr>
              <a:t>(2, size);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}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},</a:t>
            </a:r>
          </a:p>
          <a:p>
            <a:r>
              <a:rPr lang="en-US" altLang="ko-KR" sz="1400" dirty="0" err="1">
                <a:solidFill>
                  <a:schemeClr val="bg1"/>
                </a:solidFill>
              </a:rPr>
              <a:t>messageRowMapper</a:t>
            </a:r>
            <a:r>
              <a:rPr lang="en-US" altLang="ko-KR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400" b="1" dirty="0">
                <a:solidFill>
                  <a:schemeClr val="bg1"/>
                </a:solidFill>
              </a:rPr>
              <a:t>return messages;</a:t>
            </a:r>
          </a:p>
        </p:txBody>
      </p:sp>
      <p:sp>
        <p:nvSpPr>
          <p:cNvPr id="29" name="slide6_shape13"/>
          <p:cNvSpPr/>
          <p:nvPr/>
        </p:nvSpPr>
        <p:spPr>
          <a:xfrm>
            <a:off x="2310602" y="3174692"/>
            <a:ext cx="5588624" cy="582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>
                <a:solidFill>
                  <a:schemeClr val="bg1"/>
                </a:solidFill>
              </a:rPr>
              <a:t>Ex) new </a:t>
            </a:r>
            <a:r>
              <a:rPr lang="en-US" altLang="ko-KR" sz="1400" dirty="0" err="1">
                <a:solidFill>
                  <a:schemeClr val="bg1"/>
                </a:solidFill>
              </a:rPr>
              <a:t>ModelAndView</a:t>
            </a:r>
            <a:r>
              <a:rPr lang="en-US" altLang="ko-KR" sz="1400" dirty="0">
                <a:solidFill>
                  <a:schemeClr val="bg1"/>
                </a:solidFill>
              </a:rPr>
              <a:t>("</a:t>
            </a:r>
            <a:r>
              <a:rPr lang="en-US" altLang="ko-KR" sz="1400" dirty="0" err="1">
                <a:solidFill>
                  <a:schemeClr val="bg1"/>
                </a:solidFill>
              </a:rPr>
              <a:t>ViewName</a:t>
            </a:r>
            <a:r>
              <a:rPr lang="en-US" altLang="ko-KR" sz="1400" dirty="0">
                <a:solidFill>
                  <a:schemeClr val="bg1"/>
                </a:solidFill>
              </a:rPr>
              <a:t>");</a:t>
            </a:r>
            <a:endParaRPr lang="ko-KR" altLang="ko-KR" sz="1400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endParaRPr lang="en-US" altLang="ko-KR" sz="1400" kern="1200" spc="-30" dirty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654175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ko-KR" altLang="en-US" sz="1800" spc="-50" dirty="0" smtClean="0"/>
              <a:t>스프링의 </a:t>
            </a:r>
            <a:r>
              <a:rPr lang="ko-KR" altLang="en-US" sz="1800" spc="-50" dirty="0" err="1" smtClean="0"/>
              <a:t>익셉션</a:t>
            </a:r>
            <a:r>
              <a:rPr lang="ko-KR" altLang="en-US" sz="1800" spc="-50" dirty="0" smtClean="0"/>
              <a:t> 지원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10602" y="1196752"/>
            <a:ext cx="5588624" cy="4789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JDBC </a:t>
            </a:r>
            <a:r>
              <a:rPr lang="ko-KR" altLang="en-US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처리 과정 에러는 항상 </a:t>
            </a:r>
            <a:r>
              <a:rPr lang="en-US" altLang="ko-KR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SQLException</a:t>
            </a:r>
            <a:r>
              <a:rPr lang="en-US" altLang="ko-KR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왜 </a:t>
            </a: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exception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이 발생했는지 확인하려면  실제 타입이 뭔지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확인해야하고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에러코드를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확인해야함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400" kern="12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ko-KR" altLang="en-US" sz="16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스프링은 데이터베이스 처리 과정에서 발생한 </a:t>
            </a:r>
            <a:r>
              <a:rPr lang="ko-KR" altLang="en-US" sz="16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익셉션이</a:t>
            </a:r>
            <a:r>
              <a:rPr lang="ko-KR" altLang="en-US" sz="16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왜 발생했는지를 구체적으로 확인 할 수 있도록</a:t>
            </a:r>
            <a:r>
              <a:rPr lang="en-US" altLang="ko-KR" sz="16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16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데이터베이스 처리와 관련된 </a:t>
            </a:r>
            <a:r>
              <a:rPr lang="ko-KR" altLang="en-US" sz="16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익셉션</a:t>
            </a:r>
            <a:r>
              <a:rPr lang="ko-KR" altLang="en-US" sz="16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클래스를 제공하고 있음 </a:t>
            </a:r>
            <a:endParaRPr lang="en-US" altLang="ko-KR" sz="16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en-US" altLang="ko-KR" sz="16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SQLException</a:t>
            </a:r>
            <a:r>
              <a:rPr lang="ko-KR" altLang="en-US" sz="16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이 발생하면 스프링이 제공하는 </a:t>
            </a:r>
            <a:r>
              <a:rPr lang="ko-KR" altLang="en-US" sz="16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익셉션</a:t>
            </a:r>
            <a:r>
              <a:rPr lang="ko-KR" altLang="en-US" sz="16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클래스 중 알맞은 </a:t>
            </a:r>
            <a:r>
              <a:rPr lang="ko-KR" altLang="en-US" sz="16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익센셥</a:t>
            </a:r>
            <a:r>
              <a:rPr lang="ko-KR" altLang="en-US" sz="16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클래스로 변환해서 발생시킴</a:t>
            </a:r>
            <a:r>
              <a:rPr lang="en-US" altLang="ko-KR" sz="16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40000"/>
              </a:lnSpc>
            </a:pPr>
            <a:endParaRPr lang="en-US" altLang="ko-KR" sz="16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ko-KR" altLang="en-US" sz="1600" kern="12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스프링이 제공하는 기능을 사용하면 데이터베이스 연동기술에 상관없이 동일한 </a:t>
            </a:r>
            <a:r>
              <a:rPr lang="ko-KR" altLang="en-US" sz="1600" kern="1200" spc="-30" dirty="0" err="1" smtClean="0">
                <a:solidFill>
                  <a:srgbClr val="00B0F0"/>
                </a:solidFill>
                <a:latin typeface="나눔고딕"/>
                <a:ea typeface="나눔고딕"/>
              </a:rPr>
              <a:t>익셉션</a:t>
            </a:r>
            <a:r>
              <a:rPr lang="ko-KR" altLang="en-US" sz="1600" kern="1200" spc="-30" dirty="0" smtClean="0">
                <a:solidFill>
                  <a:srgbClr val="00B0F0"/>
                </a:solidFill>
                <a:latin typeface="나눔고딕"/>
                <a:ea typeface="나눔고딕"/>
              </a:rPr>
              <a:t> 타입을 이용해서 에러를 처리할 수 있음</a:t>
            </a:r>
            <a:endParaRPr lang="en-US" altLang="ko-KR" sz="1600" kern="1200" spc="-30" dirty="0">
              <a:solidFill>
                <a:srgbClr val="00B0F0"/>
              </a:solidFill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5487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/>
              <a:t>DataSource</a:t>
            </a: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설정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10602" y="1196752"/>
            <a:ext cx="5588624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자바에서 데이터베이스에 연결하는 방법은 </a:t>
            </a:r>
            <a:r>
              <a:rPr lang="ko-KR" altLang="en-US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몇가지가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있는데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, </a:t>
            </a:r>
            <a:r>
              <a:rPr lang="ko-KR" altLang="en-US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그중에서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스프링은 </a:t>
            </a:r>
            <a:r>
              <a:rPr lang="en-US" altLang="ko-KR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DataSource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방식을 사용하고 있다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</a:p>
          <a:p>
            <a:pPr>
              <a:lnSpc>
                <a:spcPct val="140000"/>
              </a:lnSpc>
            </a:pP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커넥션 풀을 이용한 </a:t>
            </a:r>
            <a:r>
              <a:rPr lang="en-US" altLang="ko-KR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DataSource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설정</a:t>
            </a: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JNDI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를 이용한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DataSource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설정</a:t>
            </a:r>
            <a:endParaRPr lang="en-US" altLang="ko-KR" sz="14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ko-KR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DriveManager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를 이용한 </a:t>
            </a:r>
            <a:r>
              <a:rPr lang="en-US" altLang="ko-KR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DataSource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설정 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(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테스트목적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1400" b="1" spc="-30" dirty="0" smtClean="0">
                <a:solidFill>
                  <a:schemeClr val="bg1"/>
                </a:solidFill>
                <a:latin typeface="나눔고딕"/>
                <a:ea typeface="HY견고딕" panose="02030600000101010101" pitchFamily="18" charset="-127"/>
              </a:rPr>
              <a:t>(spring </a:t>
            </a:r>
            <a:r>
              <a:rPr lang="ko-KR" altLang="en-US" sz="1400" b="1" spc="-30" dirty="0" smtClean="0">
                <a:solidFill>
                  <a:schemeClr val="bg1"/>
                </a:solidFill>
                <a:latin typeface="나눔고딕"/>
                <a:ea typeface="HY견고딕" panose="02030600000101010101" pitchFamily="18" charset="-127"/>
              </a:rPr>
              <a:t>에서 지원하는  </a:t>
            </a:r>
            <a:r>
              <a:rPr lang="en-US" altLang="ko-KR" sz="1400" b="1" dirty="0" err="1" smtClean="0">
                <a:solidFill>
                  <a:schemeClr val="bg1"/>
                </a:solidFill>
                <a:latin typeface="나눔고딕"/>
                <a:ea typeface="HY견고딕" panose="02030600000101010101" pitchFamily="18" charset="-127"/>
              </a:rPr>
              <a:t>DriverManagerDataSource</a:t>
            </a:r>
            <a:r>
              <a:rPr lang="ko-KR" altLang="en-US" sz="1400" b="1" dirty="0">
                <a:solidFill>
                  <a:schemeClr val="bg1"/>
                </a:solidFill>
                <a:latin typeface="나눔고딕"/>
                <a:ea typeface="HY견고딕" panose="02030600000101010101" pitchFamily="18" charset="-127"/>
              </a:rPr>
              <a:t>는 </a:t>
            </a:r>
            <a:r>
              <a:rPr lang="ko-KR" altLang="en-US" sz="1400" b="1" dirty="0" err="1">
                <a:solidFill>
                  <a:schemeClr val="bg1"/>
                </a:solidFill>
                <a:latin typeface="나눔고딕"/>
                <a:ea typeface="HY견고딕" panose="02030600000101010101" pitchFamily="18" charset="-127"/>
              </a:rPr>
              <a:t>풀링을</a:t>
            </a:r>
            <a:r>
              <a:rPr lang="ko-KR" altLang="en-US" sz="1400" b="1" dirty="0">
                <a:solidFill>
                  <a:schemeClr val="bg1"/>
                </a:solidFill>
                <a:latin typeface="나눔고딕"/>
                <a:ea typeface="HY견고딕" panose="02030600000101010101" pitchFamily="18" charset="-127"/>
              </a:rPr>
              <a:t> 지원하지 않으므로 테스트할 때만 사용해야 하고 연결을 하는 여러 요청이 있을 때는 성능이 나빠질 것이다</a:t>
            </a:r>
            <a:r>
              <a:rPr lang="en-US" altLang="ko-KR" sz="1400" b="1" dirty="0" smtClean="0">
                <a:solidFill>
                  <a:schemeClr val="bg1"/>
                </a:solidFill>
                <a:latin typeface="나눔고딕"/>
                <a:ea typeface="HY견고딕" panose="02030600000101010101" pitchFamily="18" charset="-127"/>
              </a:rPr>
              <a:t>. )</a:t>
            </a:r>
            <a:endParaRPr lang="en-US" altLang="ko-KR" sz="1400" b="1" kern="1200" spc="-30" dirty="0">
              <a:solidFill>
                <a:schemeClr val="bg1"/>
              </a:solidFill>
              <a:latin typeface="나눔고딕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0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/>
              <a:t>DataSource</a:t>
            </a: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설정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33682" y="969166"/>
            <a:ext cx="5588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sz="1400" spc="-30" dirty="0">
                <a:solidFill>
                  <a:schemeClr val="bg1"/>
                </a:solidFill>
                <a:latin typeface="나눔고딕"/>
                <a:ea typeface="나눔고딕"/>
              </a:rPr>
              <a:t>커넥션 풀을 이용한 </a:t>
            </a:r>
            <a:r>
              <a:rPr lang="en-US" altLang="ko-KR" sz="1400" spc="-30" dirty="0" err="1">
                <a:solidFill>
                  <a:schemeClr val="bg1"/>
                </a:solidFill>
                <a:latin typeface="나눔고딕"/>
                <a:ea typeface="나눔고딕"/>
              </a:rPr>
              <a:t>DataSource</a:t>
            </a:r>
            <a:r>
              <a:rPr lang="en-US" altLang="ko-KR" sz="1400" spc="-30" dirty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설정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)</a:t>
            </a:r>
          </a:p>
          <a:p>
            <a:pPr>
              <a:lnSpc>
                <a:spcPct val="140000"/>
              </a:lnSpc>
            </a:pP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스프링은 커넥션 풀 구현 클래스를 직접 제공하고 있지 않다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 </a:t>
            </a: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커넥션 풀 </a:t>
            </a:r>
            <a:r>
              <a:rPr lang="ko-KR" altLang="en-US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라이버르릴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이용해서 커넥션 풀을 지원하는 </a:t>
            </a:r>
            <a:r>
              <a:rPr lang="en-US" altLang="ko-KR" sz="1400" kern="12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DataSource</a:t>
            </a:r>
            <a:r>
              <a:rPr lang="ko-KR" altLang="en-US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를 설정할 수 있다</a:t>
            </a:r>
            <a:r>
              <a:rPr lang="en-US" altLang="ko-KR" sz="1400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책에서는 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c3p0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라이브러리를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메이븐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의존에 추가한다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JDBC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드라이버 의존도 함께 추가해 </a:t>
            </a:r>
            <a:r>
              <a:rPr lang="ko-KR" altLang="en-US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주어야한다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.</a:t>
            </a:r>
            <a:endParaRPr lang="en-US" altLang="ko-KR" sz="1600" kern="1200" spc="-30" dirty="0">
              <a:solidFill>
                <a:srgbClr val="00B0F0"/>
              </a:solidFill>
              <a:latin typeface="나눔고딕"/>
              <a:ea typeface="나눔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1495" y="3766204"/>
            <a:ext cx="664181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&lt;bean id="</a:t>
            </a:r>
            <a:r>
              <a:rPr lang="en-US" altLang="ko-KR" sz="1100" dirty="0" err="1">
                <a:solidFill>
                  <a:schemeClr val="bg1"/>
                </a:solidFill>
              </a:rPr>
              <a:t>dataSource</a:t>
            </a:r>
            <a:r>
              <a:rPr lang="en-US" altLang="ko-KR" sz="1100" dirty="0">
                <a:solidFill>
                  <a:schemeClr val="bg1"/>
                </a:solidFill>
              </a:rPr>
              <a:t>"  class="</a:t>
            </a:r>
            <a:r>
              <a:rPr lang="en-US" altLang="ko-KR" sz="1100" dirty="0" err="1">
                <a:solidFill>
                  <a:schemeClr val="bg1"/>
                </a:solidFill>
              </a:rPr>
              <a:t>org.springframework.jdbc.datasource.DriverManagerDataSource</a:t>
            </a:r>
            <a:r>
              <a:rPr lang="en-US" altLang="ko-KR" sz="1100" dirty="0">
                <a:solidFill>
                  <a:schemeClr val="bg1"/>
                </a:solidFill>
              </a:rPr>
              <a:t>"&gt;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&lt;property name="</a:t>
            </a:r>
            <a:r>
              <a:rPr lang="en-US" altLang="ko-KR" sz="1100" dirty="0" err="1">
                <a:solidFill>
                  <a:schemeClr val="bg1"/>
                </a:solidFill>
              </a:rPr>
              <a:t>driverClassName</a:t>
            </a:r>
            <a:r>
              <a:rPr lang="en-US" altLang="ko-KR" sz="1100" dirty="0">
                <a:solidFill>
                  <a:schemeClr val="bg1"/>
                </a:solidFill>
              </a:rPr>
              <a:t>" value="</a:t>
            </a:r>
            <a:r>
              <a:rPr lang="en-US" altLang="ko-KR" sz="1100" dirty="0" err="1">
                <a:solidFill>
                  <a:srgbClr val="FFFF00"/>
                </a:solidFill>
              </a:rPr>
              <a:t>com.mysql.jdbc.Driver</a:t>
            </a:r>
            <a:r>
              <a:rPr lang="en-US" altLang="ko-KR" sz="1100" dirty="0">
                <a:solidFill>
                  <a:schemeClr val="bg1"/>
                </a:solidFill>
              </a:rPr>
              <a:t>" /&gt;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&lt;property name="</a:t>
            </a:r>
            <a:r>
              <a:rPr lang="en-US" altLang="ko-KR" sz="1100" dirty="0" err="1">
                <a:solidFill>
                  <a:schemeClr val="bg1"/>
                </a:solidFill>
              </a:rPr>
              <a:t>url</a:t>
            </a:r>
            <a:r>
              <a:rPr lang="en-US" altLang="ko-KR" sz="1100" dirty="0">
                <a:solidFill>
                  <a:schemeClr val="bg1"/>
                </a:solidFill>
              </a:rPr>
              <a:t>" value="</a:t>
            </a:r>
            <a:r>
              <a:rPr lang="en-US" altLang="ko-KR" sz="1100" dirty="0" err="1">
                <a:solidFill>
                  <a:schemeClr val="bg1"/>
                </a:solidFill>
              </a:rPr>
              <a:t>jdbc:mysql</a:t>
            </a:r>
            <a:r>
              <a:rPr lang="en-US" altLang="ko-KR" sz="1100" dirty="0">
                <a:solidFill>
                  <a:schemeClr val="bg1"/>
                </a:solidFill>
              </a:rPr>
              <a:t>://localhost:3306/</a:t>
            </a:r>
            <a:r>
              <a:rPr lang="en-US" altLang="ko-KR" sz="1100" dirty="0" err="1">
                <a:solidFill>
                  <a:schemeClr val="bg1"/>
                </a:solidFill>
              </a:rPr>
              <a:t>mydb?characterEncoding</a:t>
            </a:r>
            <a:r>
              <a:rPr lang="en-US" altLang="ko-KR" sz="1100" dirty="0">
                <a:solidFill>
                  <a:schemeClr val="bg1"/>
                </a:solidFill>
              </a:rPr>
              <a:t>=EUCKR" /&gt;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&lt;property name="username" value="</a:t>
            </a:r>
            <a:r>
              <a:rPr lang="en-US" altLang="ko-KR" sz="1100" dirty="0" err="1">
                <a:solidFill>
                  <a:schemeClr val="bg1"/>
                </a:solidFill>
              </a:rPr>
              <a:t>abcd</a:t>
            </a:r>
            <a:r>
              <a:rPr lang="en-US" altLang="ko-KR" sz="1100" dirty="0">
                <a:solidFill>
                  <a:schemeClr val="bg1"/>
                </a:solidFill>
              </a:rPr>
              <a:t>" /&gt;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&lt;property name="password" value="</a:t>
            </a:r>
            <a:r>
              <a:rPr lang="en-US" altLang="ko-KR" sz="1100" dirty="0" err="1">
                <a:solidFill>
                  <a:schemeClr val="bg1"/>
                </a:solidFill>
              </a:rPr>
              <a:t>pppw</a:t>
            </a:r>
            <a:r>
              <a:rPr lang="en-US" altLang="ko-KR" sz="1100" dirty="0">
                <a:solidFill>
                  <a:schemeClr val="bg1"/>
                </a:solidFill>
              </a:rPr>
              <a:t>" /&gt;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&lt;/bean&gt;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81495" y="5237850"/>
            <a:ext cx="6641818" cy="11079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 &lt;bean id="</a:t>
            </a:r>
            <a:r>
              <a:rPr lang="en-US" altLang="ko-KR" sz="1100" dirty="0" err="1">
                <a:solidFill>
                  <a:schemeClr val="bg1"/>
                </a:solidFill>
              </a:rPr>
              <a:t>dataSource</a:t>
            </a:r>
            <a:r>
              <a:rPr lang="en-US" altLang="ko-KR" sz="1100" dirty="0">
                <a:solidFill>
                  <a:schemeClr val="bg1"/>
                </a:solidFill>
              </a:rPr>
              <a:t>"  class="</a:t>
            </a:r>
            <a:r>
              <a:rPr lang="en-US" altLang="ko-KR" sz="1100" dirty="0" err="1">
                <a:solidFill>
                  <a:schemeClr val="bg1"/>
                </a:solidFill>
              </a:rPr>
              <a:t>org.springframework.jdbc.datasource.DriverManagerDataSource</a:t>
            </a:r>
            <a:r>
              <a:rPr lang="en-US" altLang="ko-KR" sz="1100" dirty="0">
                <a:solidFill>
                  <a:schemeClr val="bg1"/>
                </a:solidFill>
              </a:rPr>
              <a:t>"&gt;</a:t>
            </a:r>
            <a:r>
              <a:rPr lang="en-US" altLang="ko-KR" sz="1100" dirty="0">
                <a:solidFill>
                  <a:schemeClr val="bg1"/>
                </a:solidFill>
              </a:rPr>
              <a:t/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  &lt;property name="</a:t>
            </a:r>
            <a:r>
              <a:rPr lang="en-US" altLang="ko-KR" sz="1100" dirty="0" err="1">
                <a:solidFill>
                  <a:schemeClr val="bg1"/>
                </a:solidFill>
              </a:rPr>
              <a:t>driverClassName</a:t>
            </a:r>
            <a:r>
              <a:rPr lang="en-US" altLang="ko-KR" sz="1100" dirty="0">
                <a:solidFill>
                  <a:schemeClr val="bg1"/>
                </a:solidFill>
              </a:rPr>
              <a:t>" value="</a:t>
            </a:r>
            <a:r>
              <a:rPr lang="en-US" altLang="ko-KR" sz="1100" dirty="0" err="1">
                <a:solidFill>
                  <a:srgbClr val="FFFF00"/>
                </a:solidFill>
              </a:rPr>
              <a:t>oracle.jdbc.driver.OracleDriver</a:t>
            </a:r>
            <a:r>
              <a:rPr lang="en-US" altLang="ko-KR" sz="1100" dirty="0">
                <a:solidFill>
                  <a:schemeClr val="bg1"/>
                </a:solidFill>
              </a:rPr>
              <a:t>" /&gt;</a:t>
            </a:r>
            <a:r>
              <a:rPr lang="en-US" altLang="ko-KR" sz="1100" dirty="0">
                <a:solidFill>
                  <a:schemeClr val="bg1"/>
                </a:solidFill>
              </a:rPr>
              <a:t/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  &lt;property name="</a:t>
            </a:r>
            <a:r>
              <a:rPr lang="en-US" altLang="ko-KR" sz="1100" dirty="0" err="1">
                <a:solidFill>
                  <a:schemeClr val="bg1"/>
                </a:solidFill>
              </a:rPr>
              <a:t>url</a:t>
            </a:r>
            <a:r>
              <a:rPr lang="en-US" altLang="ko-KR" sz="1100" dirty="0">
                <a:solidFill>
                  <a:schemeClr val="bg1"/>
                </a:solidFill>
              </a:rPr>
              <a:t>" value="</a:t>
            </a:r>
            <a:r>
              <a:rPr lang="en-US" altLang="ko-KR" sz="1100" dirty="0" err="1">
                <a:solidFill>
                  <a:schemeClr val="bg1"/>
                </a:solidFill>
              </a:rPr>
              <a:t>jdbc:oracle:thin</a:t>
            </a:r>
            <a:r>
              <a:rPr lang="en-US" altLang="ko-KR" sz="1100" dirty="0">
                <a:solidFill>
                  <a:schemeClr val="bg1"/>
                </a:solidFill>
              </a:rPr>
              <a:t>:@localhost:1521:orcl /&gt;</a:t>
            </a:r>
            <a:r>
              <a:rPr lang="en-US" altLang="ko-KR" sz="1100" dirty="0">
                <a:solidFill>
                  <a:schemeClr val="bg1"/>
                </a:solidFill>
              </a:rPr>
              <a:t/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  &lt;property name="username" value="</a:t>
            </a:r>
            <a:r>
              <a:rPr lang="en-US" altLang="ko-KR" sz="1100" dirty="0" err="1">
                <a:solidFill>
                  <a:schemeClr val="bg1"/>
                </a:solidFill>
              </a:rPr>
              <a:t>abcd</a:t>
            </a:r>
            <a:r>
              <a:rPr lang="en-US" altLang="ko-KR" sz="1100" dirty="0">
                <a:solidFill>
                  <a:schemeClr val="bg1"/>
                </a:solidFill>
              </a:rPr>
              <a:t>" /&gt;</a:t>
            </a:r>
            <a:r>
              <a:rPr lang="en-US" altLang="ko-KR" sz="1100" dirty="0">
                <a:solidFill>
                  <a:schemeClr val="bg1"/>
                </a:solidFill>
              </a:rPr>
              <a:t/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  &lt;property name="password" value="</a:t>
            </a:r>
            <a:r>
              <a:rPr lang="en-US" altLang="ko-KR" sz="1100" dirty="0" err="1">
                <a:solidFill>
                  <a:schemeClr val="bg1"/>
                </a:solidFill>
              </a:rPr>
              <a:t>pppw</a:t>
            </a:r>
            <a:r>
              <a:rPr lang="en-US" altLang="ko-KR" sz="1100" dirty="0">
                <a:solidFill>
                  <a:schemeClr val="bg1"/>
                </a:solidFill>
              </a:rPr>
              <a:t>" /&gt;</a:t>
            </a:r>
            <a:r>
              <a:rPr lang="en-US" altLang="ko-KR" sz="1100" dirty="0">
                <a:solidFill>
                  <a:schemeClr val="bg1"/>
                </a:solidFill>
              </a:rPr>
              <a:t/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 &lt;/bean&gt;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33573" y="3402554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/>
              </a:rPr>
              <a:t>설정코드</a:t>
            </a:r>
            <a:endParaRPr lang="ko-KR" altLang="en-US" sz="1200" b="1" dirty="0">
              <a:latin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1026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lide7_shape9"/>
          <p:cNvCxnSpPr/>
          <p:nvPr/>
        </p:nvCxnSpPr>
        <p:spPr>
          <a:xfrm>
            <a:off x="424356" y="541195"/>
            <a:ext cx="1909327" cy="0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lide7_shape10"/>
          <p:cNvCxnSpPr/>
          <p:nvPr/>
        </p:nvCxnSpPr>
        <p:spPr>
          <a:xfrm flipV="1">
            <a:off x="2411760" y="540054"/>
            <a:ext cx="6311553" cy="1141"/>
          </a:xfrm>
          <a:prstGeom prst="line">
            <a:avLst/>
          </a:prstGeom>
          <a:ln w="3175" cap="flat">
            <a:solidFill>
              <a:schemeClr val="bg1">
                <a:lumMod val="9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7_shape16"/>
          <p:cNvSpPr/>
          <p:nvPr/>
        </p:nvSpPr>
        <p:spPr>
          <a:xfrm>
            <a:off x="323528" y="980728"/>
            <a:ext cx="1872208" cy="14700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defTabSz="914400" latinLnBrk="1">
              <a:spcBef>
                <a:spcPct val="0"/>
              </a:spcBef>
              <a:buNone/>
              <a:defRPr sz="4500" b="1" kern="1200">
                <a:solidFill>
                  <a:schemeClr val="bg1"/>
                </a:solidFill>
                <a:latin typeface="나눔고딕"/>
                <a:ea typeface="나눔고딕"/>
                <a:cs typeface="+mj-cs"/>
              </a:defRPr>
            </a:lvl1pPr>
          </a:lstStyle>
          <a:p>
            <a:pPr algn="l"/>
            <a:r>
              <a:rPr lang="en-US" altLang="ko-KR" sz="1800" spc="-50" dirty="0" err="1" smtClean="0"/>
              <a:t>DataSource</a:t>
            </a:r>
            <a:r>
              <a:rPr lang="en-US" altLang="ko-KR" sz="1800" spc="-50" dirty="0" smtClean="0"/>
              <a:t> </a:t>
            </a:r>
            <a:r>
              <a:rPr lang="ko-KR" altLang="en-US" sz="1800" spc="-50" dirty="0" smtClean="0"/>
              <a:t>설정</a:t>
            </a:r>
            <a:endParaRPr lang="ko-KR" altLang="en-US" sz="1800" spc="-50" dirty="0"/>
          </a:p>
        </p:txBody>
      </p:sp>
      <p:sp>
        <p:nvSpPr>
          <p:cNvPr id="22" name="slide6_shape13"/>
          <p:cNvSpPr/>
          <p:nvPr/>
        </p:nvSpPr>
        <p:spPr>
          <a:xfrm>
            <a:off x="2333682" y="969166"/>
            <a:ext cx="5588624" cy="2548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JNDI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를 이용한 </a:t>
            </a:r>
            <a:r>
              <a:rPr lang="en-US" altLang="ko-KR" sz="1400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DataSource</a:t>
            </a:r>
            <a:r>
              <a:rPr lang="en-US" altLang="ko-KR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설정 </a:t>
            </a: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endParaRPr lang="en-US" altLang="ko-KR" sz="1400" spc="-30" dirty="0">
              <a:solidFill>
                <a:schemeClr val="bg1"/>
              </a:solidFill>
              <a:latin typeface="나눔고딕"/>
              <a:ea typeface="나눔고딕"/>
            </a:endParaRPr>
          </a:p>
          <a:p>
            <a:pPr>
              <a:lnSpc>
                <a:spcPct val="140000"/>
              </a:lnSpc>
            </a:pPr>
            <a:r>
              <a:rPr lang="en-US" altLang="ko-KR" sz="1200" b="1" kern="1200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JNDI ? Java naming and directory </a:t>
            </a:r>
            <a:r>
              <a:rPr lang="en-US" altLang="ko-KR" sz="1200" b="1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Interface : </a:t>
            </a:r>
            <a:r>
              <a:rPr lang="ko-KR" altLang="en-US" sz="1200" b="1" spc="-30" dirty="0" err="1" smtClean="0">
                <a:solidFill>
                  <a:schemeClr val="bg1"/>
                </a:solidFill>
                <a:latin typeface="나눔고딕"/>
                <a:ea typeface="나눔고딕"/>
              </a:rPr>
              <a:t>디렉터뢰</a:t>
            </a:r>
            <a:r>
              <a:rPr lang="ko-KR" altLang="en-US" sz="1200" b="1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 서비스에서 제공하는 데이터 및 객체를 발견하고 참고하기 위한 자바 </a:t>
            </a:r>
            <a:r>
              <a:rPr lang="en-US" altLang="ko-KR" sz="1200" b="1" spc="-30" dirty="0" smtClean="0">
                <a:solidFill>
                  <a:schemeClr val="bg1"/>
                </a:solidFill>
                <a:latin typeface="나눔고딕"/>
                <a:ea typeface="나눔고딕"/>
              </a:rPr>
              <a:t>API</a:t>
            </a:r>
          </a:p>
          <a:p>
            <a:pPr>
              <a:lnSpc>
                <a:spcPct val="140000"/>
              </a:lnSpc>
            </a:pP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-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나눔고딕"/>
              </a:rPr>
              <a:t>WebLogic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이나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나눔고딕"/>
              </a:rPr>
              <a:t>JBoss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와 같은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JEE 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어플리케이션 서버를 사용할 경우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, </a:t>
            </a:r>
            <a:b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</a:b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        JNDI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을 이용해서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나눔고딕"/>
              </a:rPr>
              <a:t>DataSource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를 구함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.</a:t>
            </a:r>
            <a:b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</a:b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      -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나눔고딕"/>
              </a:rPr>
              <a:t>톰켓이나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Resin 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등의 웹 </a:t>
            </a:r>
            <a:r>
              <a:rPr lang="ko-KR" altLang="en-US" sz="1200" b="1" dirty="0" err="1" smtClean="0">
                <a:solidFill>
                  <a:schemeClr val="bg1"/>
                </a:solidFill>
                <a:latin typeface="나눔고딕"/>
              </a:rPr>
              <a:t>콘테이너를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 사용하는 경우에도 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JNDI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로부터 </a:t>
            </a:r>
            <a:b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</a:b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         </a:t>
            </a:r>
            <a:r>
              <a:rPr lang="en-US" altLang="ko-KR" sz="1200" b="1" dirty="0" err="1" smtClean="0">
                <a:solidFill>
                  <a:schemeClr val="bg1"/>
                </a:solidFill>
                <a:latin typeface="나눔고딕"/>
              </a:rPr>
              <a:t>DataSource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/>
              </a:rPr>
              <a:t>를 구하도록 설정 가능</a:t>
            </a:r>
            <a:r>
              <a:rPr lang="en-US" altLang="ko-KR" sz="1200" b="1" dirty="0" smtClean="0">
                <a:solidFill>
                  <a:schemeClr val="bg1"/>
                </a:solidFill>
                <a:latin typeface="나눔고딕"/>
              </a:rPr>
              <a:t>.</a:t>
            </a:r>
            <a:r>
              <a:rPr lang="en-US" altLang="ko-KR" sz="1400" dirty="0" smtClean="0">
                <a:solidFill>
                  <a:schemeClr val="bg1"/>
                </a:solidFill>
                <a:latin typeface="나눔고딕"/>
              </a:rPr>
              <a:t/>
            </a:r>
            <a:br>
              <a:rPr lang="en-US" altLang="ko-KR" sz="1400" dirty="0" smtClean="0">
                <a:solidFill>
                  <a:schemeClr val="bg1"/>
                </a:solidFill>
                <a:latin typeface="나눔고딕"/>
              </a:rPr>
            </a:br>
            <a:endParaRPr lang="en-US" altLang="ko-KR" sz="1400" kern="1200" spc="-30" dirty="0" smtClean="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1868" y="3203225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latin typeface="나눔고딕"/>
              </a:rPr>
              <a:t>설정코드</a:t>
            </a:r>
            <a:endParaRPr lang="ko-KR" altLang="en-US" sz="1200" b="1" dirty="0">
              <a:latin typeface="나눔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1868" y="3627760"/>
            <a:ext cx="5328592" cy="29700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&lt;?xml version="1.0" encoding="UTF-8"?&gt;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&lt;beans </a:t>
            </a:r>
            <a:r>
              <a:rPr lang="en-US" altLang="ko-KR" sz="1100" dirty="0" err="1">
                <a:solidFill>
                  <a:schemeClr val="bg1"/>
                </a:solidFill>
              </a:rPr>
              <a:t>xmlns</a:t>
            </a:r>
            <a:r>
              <a:rPr lang="en-US" altLang="ko-KR" sz="1100" dirty="0">
                <a:solidFill>
                  <a:schemeClr val="bg1"/>
                </a:solidFill>
              </a:rPr>
              <a:t>="http://www.springframework.org/schema/beans"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xmlns:jee</a:t>
            </a:r>
            <a:r>
              <a:rPr lang="en-US" altLang="ko-KR" sz="1100" dirty="0">
                <a:solidFill>
                  <a:schemeClr val="bg1"/>
                </a:solidFill>
              </a:rPr>
              <a:t>="http://www.springframework.org/schema/jee"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xmlns:p</a:t>
            </a:r>
            <a:r>
              <a:rPr lang="en-US" altLang="ko-KR" sz="1100" dirty="0">
                <a:solidFill>
                  <a:schemeClr val="bg1"/>
                </a:solidFill>
              </a:rPr>
              <a:t>="http://www.springframework.org/schema/p"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</a:t>
            </a:r>
            <a:r>
              <a:rPr lang="en-US" altLang="ko-KR" sz="1100" dirty="0" err="1">
                <a:solidFill>
                  <a:schemeClr val="bg1"/>
                </a:solidFill>
              </a:rPr>
              <a:t>xmlns:xsi</a:t>
            </a:r>
            <a:r>
              <a:rPr lang="en-US" altLang="ko-KR" sz="1100" dirty="0">
                <a:solidFill>
                  <a:schemeClr val="bg1"/>
                </a:solidFill>
              </a:rPr>
              <a:t>="http://www.w3.org/2001/XMLSchema-instance"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</a:t>
            </a:r>
            <a:r>
              <a:rPr lang="en-US" altLang="ko-KR" sz="1100" dirty="0" err="1">
                <a:solidFill>
                  <a:schemeClr val="bg1"/>
                </a:solidFill>
              </a:rPr>
              <a:t>xsi:schemaLocation</a:t>
            </a:r>
            <a:r>
              <a:rPr lang="en-US" altLang="ko-KR" sz="1100" dirty="0">
                <a:solidFill>
                  <a:schemeClr val="bg1"/>
                </a:solidFill>
              </a:rPr>
              <a:t>="http://www.springframework.org/schema/beans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  http://www.springframework.org/schema/beans/spring-beans-2.5.xsd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  http://www.springframework.org/schema/jee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  http://www.springframework.org/schema/jee/spring-jee-2.5.xsd"&gt; 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&lt;!-- "</a:t>
            </a:r>
            <a:r>
              <a:rPr lang="en-US" altLang="ko-KR" sz="1100" dirty="0" err="1">
                <a:solidFill>
                  <a:schemeClr val="bg1"/>
                </a:solidFill>
              </a:rPr>
              <a:t>java:comp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en-US" altLang="ko-KR" sz="1100" dirty="0" err="1">
                <a:solidFill>
                  <a:schemeClr val="bg1"/>
                </a:solidFill>
              </a:rPr>
              <a:t>env</a:t>
            </a:r>
            <a:r>
              <a:rPr lang="en-US" altLang="ko-KR" sz="1100" dirty="0">
                <a:solidFill>
                  <a:schemeClr val="bg1"/>
                </a:solidFill>
              </a:rPr>
              <a:t>/</a:t>
            </a:r>
            <a:r>
              <a:rPr lang="en-US" altLang="ko-KR" sz="1100" dirty="0" err="1">
                <a:solidFill>
                  <a:schemeClr val="bg1"/>
                </a:solidFill>
              </a:rPr>
              <a:t>jdbc</a:t>
            </a:r>
            <a:r>
              <a:rPr lang="en-US" altLang="ko-KR" sz="1100" dirty="0">
                <a:solidFill>
                  <a:schemeClr val="bg1"/>
                </a:solidFill>
              </a:rPr>
              <a:t>/guestbook"</a:t>
            </a:r>
            <a:r>
              <a:rPr lang="ko-KR" altLang="en-US" sz="1100" dirty="0">
                <a:solidFill>
                  <a:schemeClr val="bg1"/>
                </a:solidFill>
              </a:rPr>
              <a:t>을 사용해서 </a:t>
            </a:r>
            <a:r>
              <a:rPr lang="en-US" altLang="ko-KR" sz="1100" dirty="0">
                <a:solidFill>
                  <a:schemeClr val="bg1"/>
                </a:solidFill>
              </a:rPr>
              <a:t>JNDI</a:t>
            </a:r>
            <a:r>
              <a:rPr lang="ko-KR" altLang="en-US" sz="1100" dirty="0">
                <a:solidFill>
                  <a:schemeClr val="bg1"/>
                </a:solidFill>
              </a:rPr>
              <a:t>에서 객체 검색</a:t>
            </a:r>
            <a:r>
              <a:rPr lang="en-US" altLang="ko-KR" sz="1100" dirty="0">
                <a:solidFill>
                  <a:schemeClr val="bg1"/>
                </a:solidFill>
              </a:rPr>
              <a:t>. --&gt;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&lt;</a:t>
            </a:r>
            <a:r>
              <a:rPr lang="en-US" altLang="ko-KR" sz="1100" dirty="0" err="1">
                <a:solidFill>
                  <a:schemeClr val="bg1"/>
                </a:solidFill>
              </a:rPr>
              <a:t>jee:jndi-lookup</a:t>
            </a:r>
            <a:r>
              <a:rPr lang="en-US" altLang="ko-KR" sz="1100" dirty="0">
                <a:solidFill>
                  <a:schemeClr val="bg1"/>
                </a:solidFill>
              </a:rPr>
              <a:t> id="</a:t>
            </a:r>
            <a:r>
              <a:rPr lang="en-US" altLang="ko-KR" sz="1100" dirty="0" err="1">
                <a:solidFill>
                  <a:schemeClr val="bg1"/>
                </a:solidFill>
              </a:rPr>
              <a:t>dataSource</a:t>
            </a:r>
            <a:r>
              <a:rPr lang="en-US" altLang="ko-KR" sz="1100" dirty="0">
                <a:solidFill>
                  <a:schemeClr val="bg1"/>
                </a:solidFill>
              </a:rPr>
              <a:t>" </a:t>
            </a:r>
            <a:r>
              <a:rPr lang="en-US" altLang="ko-KR" sz="1100" dirty="0" err="1">
                <a:solidFill>
                  <a:schemeClr val="bg1"/>
                </a:solidFill>
              </a:rPr>
              <a:t>jndi</a:t>
            </a:r>
            <a:r>
              <a:rPr lang="en-US" altLang="ko-KR" sz="1100" dirty="0">
                <a:solidFill>
                  <a:schemeClr val="bg1"/>
                </a:solidFill>
              </a:rPr>
              <a:t>-name="</a:t>
            </a:r>
            <a:r>
              <a:rPr lang="en-US" altLang="ko-KR" sz="1100" dirty="0" err="1">
                <a:solidFill>
                  <a:schemeClr val="bg1"/>
                </a:solidFill>
              </a:rPr>
              <a:t>jdbc</a:t>
            </a:r>
            <a:r>
              <a:rPr lang="en-US" altLang="ko-KR" sz="1100" dirty="0">
                <a:solidFill>
                  <a:schemeClr val="bg1"/>
                </a:solidFill>
              </a:rPr>
              <a:t>/guestbook"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  resource-ref="true" /&gt;</a:t>
            </a: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    &lt;bean id="</a:t>
            </a:r>
            <a:r>
              <a:rPr lang="en-US" altLang="ko-KR" sz="1100" dirty="0" err="1">
                <a:solidFill>
                  <a:schemeClr val="bg1"/>
                </a:solidFill>
              </a:rPr>
              <a:t>messageDao</a:t>
            </a:r>
            <a:r>
              <a:rPr lang="en-US" altLang="ko-KR" sz="1100" dirty="0">
                <a:solidFill>
                  <a:schemeClr val="bg1"/>
                </a:solidFill>
              </a:rPr>
              <a:t>" class="</a:t>
            </a:r>
            <a:r>
              <a:rPr lang="ko-KR" altLang="en-US" sz="1100" dirty="0" err="1">
                <a:solidFill>
                  <a:schemeClr val="bg1"/>
                </a:solidFill>
              </a:rPr>
              <a:t>패키지명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r>
              <a:rPr lang="ko-KR" altLang="en-US" sz="1100" dirty="0" err="1">
                <a:solidFill>
                  <a:schemeClr val="bg1"/>
                </a:solidFill>
              </a:rPr>
              <a:t>클래스명</a:t>
            </a:r>
            <a:r>
              <a:rPr lang="en-US" altLang="ko-KR" sz="1100" dirty="0">
                <a:solidFill>
                  <a:schemeClr val="bg1"/>
                </a:solidFill>
              </a:rPr>
              <a:t>"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       p:dataSource-ref="dataSource" /&gt;</a:t>
            </a:r>
          </a:p>
          <a:p>
            <a:r>
              <a:rPr lang="en-US" altLang="ko-KR" sz="1100" dirty="0">
                <a:solidFill>
                  <a:schemeClr val="bg1"/>
                </a:solidFill>
              </a:rPr>
              <a:t> &lt;/beans&gt; </a:t>
            </a:r>
          </a:p>
          <a:p>
            <a:endParaRPr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0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595959"/>
      </a:folHlink>
    </a:clrScheme>
    <a:fontScheme name="">
      <a:majorFont>
        <a:latin typeface="나눔명조 ExtraBold"/>
        <a:ea typeface="나눔명조 ExtraBold"/>
        <a:cs typeface=""/>
      </a:majorFont>
      <a:minorFont>
        <a:latin typeface="나눔명조 ExtraBold"/>
        <a:ea typeface="나눔명조 ExtraBold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1656</Words>
  <Application>Microsoft Office PowerPoint</Application>
  <PresentationFormat>화면 슬라이드 쇼(4:3)</PresentationFormat>
  <Paragraphs>236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HY견고딕</vt:lpstr>
      <vt:lpstr>나눔 고딕</vt:lpstr>
      <vt:lpstr>나눔고딕</vt:lpstr>
      <vt:lpstr>나눔고딕 ExtraBold</vt:lpstr>
      <vt:lpstr>나눔명조 ExtraBold</vt:lpstr>
      <vt:lpstr>맑은 고딕</vt:lpstr>
      <vt:lpstr>Arial</vt:lpstr>
      <vt:lpstr>Ebrima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otep</cp:lastModifiedBy>
  <cp:revision>35</cp:revision>
  <dcterms:modified xsi:type="dcterms:W3CDTF">2015-07-19T04:15:37Z</dcterms:modified>
</cp:coreProperties>
</file>