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98" autoAdjust="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53B8-7A63-49D6-89EF-1E7ADF318CA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727D-EF70-4524-BD9B-2E0BC2AEBA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spring4-chap16/inde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Spring4.0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Chapter 16</a:t>
            </a:r>
          </a:p>
          <a:p>
            <a:r>
              <a:rPr lang="ko-KR" altLang="en-US" sz="2800" smtClean="0"/>
              <a:t>스프링 </a:t>
            </a:r>
            <a:r>
              <a:rPr lang="ko-KR" altLang="en-US" sz="2800" err="1" smtClean="0"/>
              <a:t>시큐리티를</a:t>
            </a:r>
            <a:r>
              <a:rPr lang="ko-KR" altLang="en-US" sz="2800" smtClean="0"/>
              <a:t> 이용한 웹 보안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2.5 </a:t>
            </a:r>
            <a:r>
              <a:rPr lang="en-US" altLang="ko-KR" sz="2000" err="1" smtClean="0"/>
              <a:t>DispactcherServlet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설정과 스프링 </a:t>
            </a:r>
            <a:r>
              <a:rPr lang="ko-KR" altLang="en-US" sz="2000" err="1" smtClean="0"/>
              <a:t>시큐리티</a:t>
            </a:r>
            <a:r>
              <a:rPr lang="ko-KR" altLang="en-US" sz="2000" smtClean="0"/>
              <a:t> 위한 </a:t>
            </a:r>
            <a:r>
              <a:rPr lang="en-US" altLang="ko-KR" sz="2000" smtClean="0"/>
              <a:t>web.xml </a:t>
            </a:r>
            <a:r>
              <a:rPr lang="ko-KR" altLang="en-US" sz="2000" smtClean="0"/>
              <a:t>설정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>
                <a:solidFill>
                  <a:prstClr val="black"/>
                </a:solidFill>
              </a:rPr>
              <a:t>참조</a:t>
            </a:r>
            <a:r>
              <a:rPr lang="en-US" altLang="ko-KR" sz="2000">
                <a:solidFill>
                  <a:prstClr val="black"/>
                </a:solidFill>
              </a:rPr>
              <a:t>: </a:t>
            </a:r>
            <a:r>
              <a:rPr lang="en-US" altLang="ko-KR" sz="2000" smtClean="0">
                <a:solidFill>
                  <a:prstClr val="black"/>
                </a:solidFill>
              </a:rPr>
              <a:t>web.xml</a:t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&lt;we-app&gt;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2000" smtClean="0">
                <a:solidFill>
                  <a:prstClr val="black"/>
                </a:solidFill>
              </a:rPr>
              <a:t>	</a:t>
            </a:r>
            <a:r>
              <a:rPr lang="en-US" altLang="ko-KR" sz="1400" smtClean="0">
                <a:solidFill>
                  <a:prstClr val="black"/>
                </a:solidFill>
              </a:rPr>
              <a:t>&lt;context-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contextConfigLocation</a:t>
            </a:r>
            <a:r>
              <a:rPr lang="en-US" altLang="ko-KR" sz="1400" smtClean="0">
                <a:solidFill>
                  <a:prstClr val="black"/>
                </a:solidFill>
              </a:rPr>
              <a:t>&lt;/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-value&gt;</a:t>
            </a:r>
            <a:r>
              <a:rPr lang="en-US" altLang="ko-KR" sz="1400" err="1" smtClean="0">
                <a:solidFill>
                  <a:prstClr val="black"/>
                </a:solidFill>
              </a:rPr>
              <a:t>classpath</a:t>
            </a:r>
            <a:r>
              <a:rPr lang="en-US" altLang="ko-KR" sz="1400" smtClean="0">
                <a:solidFill>
                  <a:prstClr val="black"/>
                </a:solidFill>
              </a:rPr>
              <a:t>:/spring-security.xml&lt;/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-value&gt;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&lt;/context-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…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...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&lt;filter&gt;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springSecurityFilterChain</a:t>
            </a:r>
            <a:r>
              <a:rPr lang="en-US" altLang="ko-KR" sz="1400" smtClean="0">
                <a:solidFill>
                  <a:prstClr val="black"/>
                </a:solidFill>
              </a:rPr>
              <a:t>&lt;/filter-name&gt;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&lt;filter-class&gt;</a:t>
            </a:r>
            <a:r>
              <a:rPr lang="en-US" altLang="ko-KR" sz="1400" err="1" smtClean="0">
                <a:solidFill>
                  <a:prstClr val="black"/>
                </a:solidFill>
              </a:rPr>
              <a:t>org.springframework.web.filter.DelegatingFilterProxy</a:t>
            </a:r>
            <a:r>
              <a:rPr lang="en-US" altLang="ko-KR" sz="1400" smtClean="0">
                <a:solidFill>
                  <a:prstClr val="black"/>
                </a:solidFill>
              </a:rPr>
              <a:t>&lt;/filter-class&gt;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&lt;/filter&gt;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&lt;filter-mapping&gt;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springSecurityFilterChain</a:t>
            </a:r>
            <a:r>
              <a:rPr lang="en-US" altLang="ko-KR" sz="1400" smtClean="0">
                <a:solidFill>
                  <a:prstClr val="black"/>
                </a:solidFill>
              </a:rPr>
              <a:t>&lt;/filter-name&gt;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         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url</a:t>
            </a:r>
            <a:r>
              <a:rPr lang="en-US" altLang="ko-KR" sz="1400" smtClean="0">
                <a:solidFill>
                  <a:prstClr val="black"/>
                </a:solidFill>
              </a:rPr>
              <a:t>-pattern&gt;/*&lt;/</a:t>
            </a:r>
            <a:r>
              <a:rPr lang="en-US" altLang="ko-KR" sz="1400" err="1" smtClean="0">
                <a:solidFill>
                  <a:prstClr val="black"/>
                </a:solidFill>
              </a:rPr>
              <a:t>url-parttern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&lt;/filter-mapping&gt;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…</a:t>
            </a:r>
            <a:r>
              <a:rPr lang="en-US" altLang="ko-KR" sz="1400">
                <a:solidFill>
                  <a:prstClr val="black"/>
                </a:solidFill>
              </a:rPr>
              <a:t/>
            </a:r>
            <a:br>
              <a:rPr lang="en-US" altLang="ko-KR" sz="140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&lt;/web-app&gt;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>
                <a:solidFill>
                  <a:prstClr val="black"/>
                </a:solidFill>
              </a:rPr>
              <a:t>2.5 </a:t>
            </a:r>
            <a:r>
              <a:rPr lang="en-US" altLang="ko-KR" sz="2000" err="1">
                <a:solidFill>
                  <a:prstClr val="black"/>
                </a:solidFill>
              </a:rPr>
              <a:t>DispactcherServlet</a:t>
            </a:r>
            <a:r>
              <a:rPr lang="en-US" altLang="ko-KR" sz="2000">
                <a:solidFill>
                  <a:prstClr val="black"/>
                </a:solidFill>
              </a:rPr>
              <a:t> </a:t>
            </a:r>
            <a:r>
              <a:rPr lang="ko-KR" altLang="en-US" sz="2000">
                <a:solidFill>
                  <a:prstClr val="black"/>
                </a:solidFill>
              </a:rPr>
              <a:t>설정과 스프링 </a:t>
            </a:r>
            <a:r>
              <a:rPr lang="ko-KR" altLang="en-US" sz="2000" err="1">
                <a:solidFill>
                  <a:prstClr val="black"/>
                </a:solidFill>
              </a:rPr>
              <a:t>시큐리티</a:t>
            </a:r>
            <a:r>
              <a:rPr lang="ko-KR" altLang="en-US" sz="2000">
                <a:solidFill>
                  <a:prstClr val="black"/>
                </a:solidFill>
              </a:rPr>
              <a:t> 위한 </a:t>
            </a:r>
            <a:r>
              <a:rPr lang="en-US" altLang="ko-KR" sz="2000">
                <a:solidFill>
                  <a:prstClr val="black"/>
                </a:solidFill>
              </a:rPr>
              <a:t>web.xml </a:t>
            </a:r>
            <a:r>
              <a:rPr lang="ko-KR" altLang="en-US" sz="2000">
                <a:solidFill>
                  <a:prstClr val="black"/>
                </a:solidFill>
              </a:rPr>
              <a:t>설정</a:t>
            </a: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r>
              <a:rPr lang="ko-KR" altLang="en-US" sz="1600" b="1" smtClean="0">
                <a:solidFill>
                  <a:prstClr val="black"/>
                </a:solidFill>
              </a:rPr>
              <a:t>규칙</a:t>
            </a:r>
            <a:r>
              <a:rPr lang="en-US" altLang="ko-KR" sz="1600" b="1" smtClean="0">
                <a:solidFill>
                  <a:prstClr val="black"/>
                </a:solidFill>
              </a:rPr>
              <a:t>: 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1.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시큐리티를</a:t>
            </a:r>
            <a:r>
              <a:rPr lang="ko-KR" altLang="en-US" sz="1600" smtClean="0">
                <a:solidFill>
                  <a:prstClr val="black"/>
                </a:solidFill>
              </a:rPr>
              <a:t> 위한 스프링 설정은 루트 어플리케이션 </a:t>
            </a:r>
            <a:r>
              <a:rPr lang="ko-KR" altLang="en-US" sz="1600" err="1" smtClean="0">
                <a:solidFill>
                  <a:prstClr val="black"/>
                </a:solidFill>
              </a:rPr>
              <a:t>컨텍스트에서</a:t>
            </a:r>
            <a:r>
              <a:rPr lang="ko-KR" altLang="en-US" sz="1600" smtClean="0">
                <a:solidFill>
                  <a:prstClr val="black"/>
                </a:solidFill>
              </a:rPr>
              <a:t> 사용해야 한다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r>
              <a:rPr lang="en-US" altLang="ko-KR" sz="1600">
                <a:solidFill>
                  <a:prstClr val="black"/>
                </a:solidFill>
              </a:rPr>
              <a:t/>
            </a:r>
            <a:br>
              <a:rPr lang="en-US" altLang="ko-KR" sz="160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	*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시큐리티가</a:t>
            </a:r>
            <a:r>
              <a:rPr lang="ko-KR" altLang="en-US" sz="1600" smtClean="0">
                <a:solidFill>
                  <a:prstClr val="black"/>
                </a:solidFill>
              </a:rPr>
              <a:t> 제공하는 </a:t>
            </a:r>
            <a:r>
              <a:rPr lang="en-US" altLang="ko-KR" sz="1600" smtClean="0">
                <a:solidFill>
                  <a:prstClr val="black"/>
                </a:solidFill>
              </a:rPr>
              <a:t>JSP</a:t>
            </a:r>
            <a:r>
              <a:rPr lang="ko-KR" altLang="en-US" sz="1600" smtClean="0">
                <a:solidFill>
                  <a:prstClr val="black"/>
                </a:solidFill>
              </a:rPr>
              <a:t>용 </a:t>
            </a:r>
            <a:r>
              <a:rPr lang="ko-KR" altLang="en-US" sz="1600" err="1" smtClean="0">
                <a:solidFill>
                  <a:prstClr val="black"/>
                </a:solidFill>
              </a:rPr>
              <a:t>커스텀</a:t>
            </a:r>
            <a:r>
              <a:rPr lang="ko-KR" altLang="en-US" sz="1600" smtClean="0">
                <a:solidFill>
                  <a:prstClr val="black"/>
                </a:solidFill>
              </a:rPr>
              <a:t> 태그 라이브러리가 정상 동작하려</a:t>
            </a:r>
            <a:r>
              <a:rPr lang="en-US" altLang="ko-KR" sz="1600" smtClean="0">
                <a:solidFill>
                  <a:prstClr val="black"/>
                </a:solidFill>
              </a:rPr>
              <a:t>	</a:t>
            </a:r>
            <a:r>
              <a:rPr lang="ko-KR" altLang="en-US" sz="1600" smtClean="0">
                <a:solidFill>
                  <a:prstClr val="black"/>
                </a:solidFill>
              </a:rPr>
              <a:t>면 스프링 시큐리티의 주요 구성 요소가 루트 어플리케이션에 위치해야 한다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2. </a:t>
            </a:r>
            <a:r>
              <a:rPr lang="en-US" altLang="ko-KR" sz="1600" err="1" smtClean="0">
                <a:solidFill>
                  <a:prstClr val="black"/>
                </a:solidFill>
              </a:rPr>
              <a:t>DelegatingFilterProxy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ko-KR" altLang="en-US" sz="1600" smtClean="0">
                <a:solidFill>
                  <a:prstClr val="black"/>
                </a:solidFill>
              </a:rPr>
              <a:t>이 필터는 스프링 빈 객체를 필터로 쓰고 싶을 때 사용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“</a:t>
            </a:r>
            <a:r>
              <a:rPr lang="en-US" altLang="ko-KR" sz="1600" err="1" smtClean="0">
                <a:solidFill>
                  <a:prstClr val="black"/>
                </a:solidFill>
              </a:rPr>
              <a:t>springSuecurityFilterChain</a:t>
            </a:r>
            <a:r>
              <a:rPr lang="en-US" altLang="ko-KR" sz="1600" smtClean="0">
                <a:solidFill>
                  <a:prstClr val="black"/>
                </a:solidFill>
              </a:rPr>
              <a:t>” </a:t>
            </a:r>
            <a:r>
              <a:rPr lang="ko-KR" altLang="en-US" sz="1600" smtClean="0">
                <a:solidFill>
                  <a:prstClr val="black"/>
                </a:solidFill>
              </a:rPr>
              <a:t>이라는 이름의 스프링 빈은 </a:t>
            </a:r>
            <a:r>
              <a:rPr lang="en-US" altLang="ko-KR" sz="1600" smtClean="0">
                <a:solidFill>
                  <a:prstClr val="black"/>
                </a:solidFill>
              </a:rPr>
              <a:t>spring-security.xml </a:t>
            </a:r>
            <a:r>
              <a:rPr lang="ko-KR" altLang="en-US" sz="1600" smtClean="0">
                <a:solidFill>
                  <a:prstClr val="black"/>
                </a:solidFill>
              </a:rPr>
              <a:t>설정의 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</a:t>
            </a:r>
            <a:r>
              <a:rPr lang="ko-KR" altLang="en-US" sz="1600" smtClean="0">
                <a:solidFill>
                  <a:prstClr val="black"/>
                </a:solidFill>
              </a:rPr>
              <a:t> 네임스페이스를 처리하는 과정에서 등록된다</a:t>
            </a:r>
            <a:r>
              <a:rPr lang="en-US" altLang="ko-KR" sz="1600" smtClean="0">
                <a:solidFill>
                  <a:prstClr val="black"/>
                </a:solidFill>
              </a:rPr>
              <a:t>.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</a:t>
            </a:r>
            <a:r>
              <a:rPr lang="ko-KR" altLang="en-US" sz="1600" smtClean="0">
                <a:solidFill>
                  <a:prstClr val="black"/>
                </a:solidFill>
              </a:rPr>
              <a:t> 네임스페이스를 사용하면 내부적으로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FilterChainProxy</a:t>
            </a:r>
            <a:r>
              <a:rPr lang="en-US" altLang="ko-KR" sz="1600" smtClean="0">
                <a:solidFill>
                  <a:prstClr val="black"/>
                </a:solidFill>
              </a:rPr>
              <a:t> </a:t>
            </a:r>
            <a:r>
              <a:rPr lang="ko-KR" altLang="en-US" sz="1600" smtClean="0">
                <a:solidFill>
                  <a:prstClr val="black"/>
                </a:solidFill>
              </a:rPr>
              <a:t>객체를 스프링 빈으로 등록하는데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ko-KR" altLang="en-US" sz="1600" smtClean="0">
                <a:solidFill>
                  <a:prstClr val="black"/>
                </a:solidFill>
              </a:rPr>
              <a:t>이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FilterChaingProxy</a:t>
            </a:r>
            <a:r>
              <a:rPr lang="en-US" altLang="ko-KR" sz="1600" smtClean="0">
                <a:solidFill>
                  <a:prstClr val="black"/>
                </a:solidFill>
              </a:rPr>
              <a:t> </a:t>
            </a:r>
            <a:r>
              <a:rPr lang="ko-KR" altLang="en-US" sz="1600" smtClean="0">
                <a:solidFill>
                  <a:prstClr val="black"/>
                </a:solidFill>
              </a:rPr>
              <a:t>빈의 이름이 </a:t>
            </a:r>
            <a:r>
              <a:rPr lang="en-US" altLang="ko-KR" sz="1600" smtClean="0">
                <a:solidFill>
                  <a:prstClr val="black"/>
                </a:solidFill>
              </a:rPr>
              <a:t>“</a:t>
            </a:r>
            <a:r>
              <a:rPr lang="en-US" altLang="ko-KR" sz="1600" err="1" smtClean="0">
                <a:solidFill>
                  <a:prstClr val="black"/>
                </a:solidFill>
              </a:rPr>
              <a:t>springSecurityFilterBean</a:t>
            </a:r>
            <a:r>
              <a:rPr lang="en-US" altLang="ko-KR" sz="1600" smtClean="0">
                <a:solidFill>
                  <a:prstClr val="black"/>
                </a:solidFill>
              </a:rPr>
              <a:t>”</a:t>
            </a:r>
            <a:r>
              <a:rPr lang="ko-KR" altLang="en-US" sz="1600" smtClean="0">
                <a:solidFill>
                  <a:prstClr val="black"/>
                </a:solidFill>
              </a:rPr>
              <a:t>이다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시큐리티의</a:t>
            </a:r>
            <a:r>
              <a:rPr lang="ko-KR" altLang="en-US" sz="1600" smtClean="0">
                <a:solidFill>
                  <a:prstClr val="black"/>
                </a:solidFill>
              </a:rPr>
              <a:t> 웹 모듈은 여러 </a:t>
            </a:r>
            <a:r>
              <a:rPr lang="ko-KR" altLang="en-US" sz="1600" err="1" smtClean="0">
                <a:solidFill>
                  <a:prstClr val="black"/>
                </a:solidFill>
              </a:rPr>
              <a:t>서블릿</a:t>
            </a:r>
            <a:r>
              <a:rPr lang="ko-KR" altLang="en-US" sz="1600" smtClean="0">
                <a:solidFill>
                  <a:prstClr val="black"/>
                </a:solidFill>
              </a:rPr>
              <a:t> 필터를 이용해서 접근 제어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ko-KR" altLang="en-US" sz="1600" smtClean="0">
                <a:solidFill>
                  <a:prstClr val="black"/>
                </a:solidFill>
              </a:rPr>
              <a:t>로그인</a:t>
            </a:r>
            <a:r>
              <a:rPr lang="en-US" altLang="ko-KR" sz="1600" smtClean="0">
                <a:solidFill>
                  <a:prstClr val="black"/>
                </a:solidFill>
              </a:rPr>
              <a:t>/</a:t>
            </a:r>
            <a:r>
              <a:rPr lang="ko-KR" altLang="en-US" sz="1600" smtClean="0">
                <a:solidFill>
                  <a:prstClr val="black"/>
                </a:solidFill>
              </a:rPr>
              <a:t>로그아웃 등의 기능을 제공하는데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FilterChainProxy</a:t>
            </a:r>
            <a:r>
              <a:rPr lang="ko-KR" altLang="en-US" sz="1600" smtClean="0">
                <a:solidFill>
                  <a:prstClr val="black"/>
                </a:solidFill>
              </a:rPr>
              <a:t>은 이들 보안 관련 서블릿 필터들을 묶어서 실행해주는 기능을 제공</a:t>
            </a:r>
            <a:endParaRPr lang="en-US" altLang="ko-KR" sz="160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97" y="2176569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prstClr val="black"/>
                </a:solidFill>
              </a:rPr>
              <a:t>2.5 </a:t>
            </a:r>
            <a:r>
              <a:rPr lang="en-US" altLang="ko-KR" sz="2000" err="1">
                <a:solidFill>
                  <a:prstClr val="black"/>
                </a:solidFill>
              </a:rPr>
              <a:t>DispactcherServlet</a:t>
            </a:r>
            <a:r>
              <a:rPr lang="en-US" altLang="ko-KR" sz="2000">
                <a:solidFill>
                  <a:prstClr val="black"/>
                </a:solidFill>
              </a:rPr>
              <a:t> </a:t>
            </a:r>
            <a:r>
              <a:rPr lang="ko-KR" altLang="en-US" sz="2000">
                <a:solidFill>
                  <a:prstClr val="black"/>
                </a:solidFill>
              </a:rPr>
              <a:t>설정과 스프링 </a:t>
            </a:r>
            <a:r>
              <a:rPr lang="ko-KR" altLang="en-US" sz="2000" err="1">
                <a:solidFill>
                  <a:prstClr val="black"/>
                </a:solidFill>
              </a:rPr>
              <a:t>시큐리티</a:t>
            </a:r>
            <a:r>
              <a:rPr lang="ko-KR" altLang="en-US" sz="2000">
                <a:solidFill>
                  <a:prstClr val="black"/>
                </a:solidFill>
              </a:rPr>
              <a:t> 위한 </a:t>
            </a:r>
            <a:r>
              <a:rPr lang="en-US" altLang="ko-KR" sz="2000">
                <a:solidFill>
                  <a:prstClr val="black"/>
                </a:solidFill>
              </a:rPr>
              <a:t>web.xml </a:t>
            </a:r>
            <a:r>
              <a:rPr lang="ko-KR" altLang="en-US" sz="2000">
                <a:solidFill>
                  <a:prstClr val="black"/>
                </a:solidFill>
              </a:rPr>
              <a:t>설정</a:t>
            </a: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5929330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</a:t>
            </a:r>
            <a:r>
              <a:rPr lang="ko-KR" altLang="en-US" sz="1200" smtClean="0"/>
              <a:t>그림 </a:t>
            </a:r>
            <a:r>
              <a:rPr lang="en-US" altLang="ko-KR" sz="1200" smtClean="0"/>
              <a:t>1] </a:t>
            </a:r>
            <a:r>
              <a:rPr lang="ko-KR" altLang="en-US" sz="1200" smtClean="0"/>
              <a:t>스프링 </a:t>
            </a:r>
            <a:r>
              <a:rPr lang="ko-KR" altLang="en-US" sz="1200" err="1" smtClean="0"/>
              <a:t>시큐리티</a:t>
            </a:r>
            <a:r>
              <a:rPr lang="ko-KR" altLang="en-US" sz="1200" smtClean="0"/>
              <a:t> 설정을 통해 보안 필터 체인을 생성하고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 필터 체인을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이용해서 웹 요청에 대한 접근을 제어하게 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143248"/>
            <a:ext cx="4867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왼쪽 중괄호 8"/>
          <p:cNvSpPr/>
          <p:nvPr/>
        </p:nvSpPr>
        <p:spPr>
          <a:xfrm>
            <a:off x="4071934" y="3357562"/>
            <a:ext cx="142876" cy="71438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1"/>
          </p:cNvCxnSpPr>
          <p:nvPr/>
        </p:nvCxnSpPr>
        <p:spPr>
          <a:xfrm rot="10800000" flipV="1">
            <a:off x="3286116" y="3714752"/>
            <a:ext cx="78581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3357554" y="400050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3357554" y="3643314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2.6 </a:t>
            </a:r>
            <a:r>
              <a:rPr lang="ko-KR" altLang="en-US" sz="2000" dirty="0" smtClean="0">
                <a:solidFill>
                  <a:prstClr val="black"/>
                </a:solidFill>
              </a:rPr>
              <a:t>예제에서 사용할 </a:t>
            </a:r>
            <a:r>
              <a:rPr lang="en-US" altLang="ko-KR" sz="2000" dirty="0" smtClean="0">
                <a:solidFill>
                  <a:prstClr val="black"/>
                </a:solidFill>
              </a:rPr>
              <a:t>JSP </a:t>
            </a:r>
            <a:r>
              <a:rPr lang="ko-KR" altLang="en-US" sz="2000" dirty="0" smtClean="0">
                <a:solidFill>
                  <a:prstClr val="black"/>
                </a:solidFill>
              </a:rPr>
              <a:t>코드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*</a:t>
            </a:r>
            <a:r>
              <a:rPr lang="ko-KR" altLang="en-US" sz="2000" dirty="0" smtClean="0">
                <a:solidFill>
                  <a:prstClr val="black"/>
                </a:solidFill>
              </a:rPr>
              <a:t>테스트 </a:t>
            </a:r>
            <a:r>
              <a:rPr lang="ko-KR" altLang="en-US" sz="2000" dirty="0">
                <a:solidFill>
                  <a:prstClr val="black"/>
                </a:solidFill>
              </a:rPr>
              <a:t>경로 요청에 대한 </a:t>
            </a:r>
            <a:r>
              <a:rPr lang="ko-KR" altLang="en-US" sz="2000" dirty="0" err="1">
                <a:solidFill>
                  <a:prstClr val="black"/>
                </a:solidFill>
              </a:rPr>
              <a:t>뷰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페이지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WEB-INF/view/index.jsp 		: /index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WEB-INF/view/adminMain.jsp	: /admin/main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WEB-INF/view/homeMain.jsp	: /home/main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WEB-INF/view/managerMain.jsp 	: /manager/main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WEB-INF/view/memberMain.jsp 	: /member/main</a:t>
            </a:r>
          </a:p>
          <a:p>
            <a:pPr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/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* JSP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뷰</a:t>
            </a:r>
            <a:r>
              <a:rPr lang="ko-KR" altLang="en-US" sz="1600" dirty="0" smtClean="0">
                <a:solidFill>
                  <a:prstClr val="black"/>
                </a:solidFill>
              </a:rPr>
              <a:t> 페이지 구성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Spring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서큐리티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sz="1600" dirty="0" smtClean="0">
                <a:solidFill>
                  <a:prstClr val="black"/>
                </a:solidFill>
              </a:rPr>
              <a:t> 태그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HTML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- &lt;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sec:authorize</a:t>
            </a:r>
            <a:r>
              <a:rPr lang="en-US" altLang="ko-KR" sz="1600" dirty="0" smtClean="0">
                <a:solidFill>
                  <a:prstClr val="black"/>
                </a:solidFill>
              </a:rPr>
              <a:t>&gt;	// </a:t>
            </a:r>
            <a:r>
              <a:rPr lang="ko-KR" altLang="en-US" sz="1600" dirty="0" smtClean="0">
                <a:solidFill>
                  <a:prstClr val="black"/>
                </a:solidFill>
              </a:rPr>
              <a:t>현재 사용자 특정 권한이 있으면 몸체 내용 보기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- &lt;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sec:authentication</a:t>
            </a:r>
            <a:r>
              <a:rPr lang="en-US" altLang="ko-KR" sz="1600" dirty="0" smtClean="0">
                <a:solidFill>
                  <a:prstClr val="black"/>
                </a:solidFill>
              </a:rPr>
              <a:t>&gt;	// </a:t>
            </a:r>
            <a:r>
              <a:rPr lang="ko-KR" altLang="en-US" sz="1600" dirty="0" smtClean="0">
                <a:solidFill>
                  <a:prstClr val="black"/>
                </a:solidFill>
              </a:rPr>
              <a:t>현재 접속한 사용자의 인증 정보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prstClr val="black"/>
                </a:solidFill>
              </a:rPr>
              <a:t>2.6 </a:t>
            </a:r>
            <a:r>
              <a:rPr lang="ko-KR" altLang="en-US" sz="2000" dirty="0">
                <a:solidFill>
                  <a:prstClr val="black"/>
                </a:solidFill>
              </a:rPr>
              <a:t>예제에서 사용할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 smtClean="0">
                <a:solidFill>
                  <a:prstClr val="black"/>
                </a:solidFill>
              </a:rPr>
              <a:t>코드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ko-KR" altLang="en-US" sz="2000" dirty="0" smtClean="0">
                <a:solidFill>
                  <a:prstClr val="black"/>
                </a:solidFill>
              </a:rPr>
              <a:t>참조</a:t>
            </a:r>
            <a:r>
              <a:rPr lang="en-US" altLang="ko-KR" sz="2000" dirty="0" smtClean="0">
                <a:solidFill>
                  <a:prstClr val="black"/>
                </a:solidFill>
              </a:rPr>
              <a:t>: index.jsp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6410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2643182"/>
            <a:ext cx="6929486" cy="1428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034" y="3500438"/>
            <a:ext cx="6929486" cy="4286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034" y="4643446"/>
            <a:ext cx="6929486" cy="4286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2.7 </a:t>
            </a:r>
            <a:r>
              <a:rPr lang="ko-KR" altLang="en-US" sz="2000" dirty="0" smtClean="0">
                <a:solidFill>
                  <a:prstClr val="black"/>
                </a:solidFill>
              </a:rPr>
              <a:t>접근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제어 적용 확인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*</a:t>
            </a:r>
            <a:r>
              <a:rPr lang="ko-KR" altLang="en-US" sz="20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prstClr val="black"/>
                </a:solidFill>
                <a:hlinkClick r:id="rId2"/>
              </a:rPr>
              <a:t>localhost:8080/spring4-chap16/index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1.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 전에 </a:t>
            </a:r>
            <a:r>
              <a:rPr lang="en-US" altLang="ko-KR" sz="1600" dirty="0" smtClean="0">
                <a:solidFill>
                  <a:prstClr val="black"/>
                </a:solidFill>
              </a:rPr>
              <a:t>/manager/main </a:t>
            </a:r>
            <a:r>
              <a:rPr lang="ko-KR" altLang="en-US" sz="1600" dirty="0" smtClean="0">
                <a:solidFill>
                  <a:prstClr val="black"/>
                </a:solidFill>
              </a:rPr>
              <a:t>경로 요청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2. /manager/main</a:t>
            </a:r>
            <a:r>
              <a:rPr lang="ko-KR" altLang="en-US" sz="1600" dirty="0" smtClean="0">
                <a:solidFill>
                  <a:prstClr val="black"/>
                </a:solidFill>
              </a:rPr>
              <a:t>은 </a:t>
            </a:r>
            <a:r>
              <a:rPr lang="en-US" altLang="ko-KR" sz="1600" dirty="0" smtClean="0">
                <a:solidFill>
                  <a:prstClr val="black"/>
                </a:solidFill>
              </a:rPr>
              <a:t>ROLE_MANAGER </a:t>
            </a:r>
            <a:r>
              <a:rPr lang="ko-KR" altLang="en-US" sz="1600" dirty="0" smtClean="0">
                <a:solidFill>
                  <a:prstClr val="black"/>
                </a:solidFill>
              </a:rPr>
              <a:t>권한을 가진 사용자만 접근 가능한데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아직 로그인 전이므로 로그인 폼 경로</a:t>
            </a:r>
            <a:r>
              <a:rPr lang="en-US" altLang="ko-KR" sz="1600" dirty="0" smtClean="0">
                <a:solidFill>
                  <a:prstClr val="black"/>
                </a:solidFill>
              </a:rPr>
              <a:t>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spring_security_login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으로 이동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3. ROLE_MANAGER </a:t>
            </a:r>
            <a:r>
              <a:rPr lang="ko-KR" altLang="en-US" sz="1600" dirty="0" smtClean="0">
                <a:solidFill>
                  <a:prstClr val="black"/>
                </a:solidFill>
              </a:rPr>
              <a:t>권한을 가진 계정의 아이디</a:t>
            </a:r>
            <a:r>
              <a:rPr lang="en-US" altLang="ko-KR" sz="1600" dirty="0" smtClean="0">
                <a:solidFill>
                  <a:prstClr val="black"/>
                </a:solidFill>
              </a:rPr>
              <a:t>/</a:t>
            </a:r>
            <a:r>
              <a:rPr lang="ko-KR" altLang="en-US" sz="1600" dirty="0" smtClean="0">
                <a:solidFill>
                  <a:prstClr val="black"/>
                </a:solidFill>
              </a:rPr>
              <a:t>암호를 입력하고</a:t>
            </a:r>
            <a:r>
              <a:rPr lang="en-US" altLang="ko-KR" sz="1600" dirty="0" smtClean="0">
                <a:solidFill>
                  <a:prstClr val="black"/>
                </a:solidFill>
              </a:rPr>
              <a:t>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 시도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인증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에 성공하면 </a:t>
            </a:r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r>
              <a:rPr lang="ko-KR" altLang="en-US" sz="1600" dirty="0" smtClean="0">
                <a:solidFill>
                  <a:prstClr val="black"/>
                </a:solidFill>
              </a:rPr>
              <a:t>번 과정에서 요청했던 </a:t>
            </a:r>
            <a:r>
              <a:rPr lang="en-US" altLang="ko-KR" sz="1600" dirty="0" smtClean="0">
                <a:solidFill>
                  <a:prstClr val="black"/>
                </a:solidFill>
              </a:rPr>
              <a:t>/manager/main </a:t>
            </a:r>
            <a:r>
              <a:rPr lang="ko-KR" altLang="en-US" sz="1600" dirty="0" smtClean="0">
                <a:solidFill>
                  <a:prstClr val="black"/>
                </a:solidFill>
              </a:rPr>
              <a:t>경로로 이동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00372"/>
            <a:ext cx="336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prstClr val="black"/>
                </a:solidFill>
              </a:rPr>
              <a:t>2.7 </a:t>
            </a:r>
            <a:r>
              <a:rPr lang="ko-KR" altLang="en-US" sz="2000" dirty="0">
                <a:solidFill>
                  <a:prstClr val="black"/>
                </a:solidFill>
              </a:rPr>
              <a:t>접근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제어 적용 </a:t>
            </a:r>
            <a:r>
              <a:rPr lang="ko-KR" altLang="en-US" sz="2000" dirty="0" smtClean="0">
                <a:solidFill>
                  <a:prstClr val="black"/>
                </a:solidFill>
              </a:rPr>
              <a:t>확인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ko-KR" altLang="en-US" sz="2000" dirty="0" err="1" smtClean="0">
                <a:solidFill>
                  <a:prstClr val="black"/>
                </a:solidFill>
              </a:rPr>
              <a:t>퀵</a:t>
            </a:r>
            <a:r>
              <a:rPr lang="ko-KR" altLang="en-US" sz="2000" dirty="0" smtClean="0">
                <a:solidFill>
                  <a:prstClr val="black"/>
                </a:solidFill>
              </a:rPr>
              <a:t> 스타를 해본 후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ko-KR" altLang="en-US" sz="2000" dirty="0" smtClean="0">
                <a:solidFill>
                  <a:prstClr val="black"/>
                </a:solidFill>
              </a:rPr>
              <a:t>궁금증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로그인 폼은 어디서 만들어지는지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로그인 폼 전송 및 </a:t>
            </a:r>
            <a:r>
              <a:rPr lang="en-US" altLang="ko-KR" sz="1800" dirty="0" smtClean="0">
                <a:solidFill>
                  <a:prstClr val="black"/>
                </a:solidFill>
              </a:rPr>
              <a:t>/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j_spring_security_logout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경로는 누가 처리하는가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인증 처리 과정은 어떻게 되는지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그리고 권한이 없을 때 로그인 폼으로 이동시키거나 </a:t>
            </a:r>
            <a:r>
              <a:rPr lang="en-US" altLang="ko-KR" sz="1800" dirty="0" smtClean="0">
                <a:solidFill>
                  <a:prstClr val="black"/>
                </a:solidFill>
              </a:rPr>
              <a:t>403 </a:t>
            </a:r>
            <a:r>
              <a:rPr lang="ko-KR" altLang="en-US" sz="1800" dirty="0" smtClean="0">
                <a:solidFill>
                  <a:prstClr val="black"/>
                </a:solidFill>
              </a:rPr>
              <a:t>응답을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보여주는   건 누가 하는가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* </a:t>
            </a:r>
            <a:r>
              <a:rPr lang="ko-KR" altLang="en-US" sz="1800" dirty="0" smtClean="0">
                <a:solidFill>
                  <a:prstClr val="black"/>
                </a:solidFill>
              </a:rPr>
              <a:t>이러 궁금증을 풀려면 스프링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시큐리티의</a:t>
            </a:r>
            <a:r>
              <a:rPr lang="ko-KR" altLang="en-US" sz="1800" dirty="0" smtClean="0">
                <a:solidFill>
                  <a:prstClr val="black"/>
                </a:solidFill>
              </a:rPr>
              <a:t> 구조에 대한 지식을 필요로 한다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추천</a:t>
            </a:r>
            <a:endParaRPr lang="ko-KR" altLang="en-US" dirty="0"/>
          </a:p>
        </p:txBody>
      </p:sp>
      <p:pic>
        <p:nvPicPr>
          <p:cNvPr id="29698" name="Picture 2" descr="http://developerfarm.cdn1.cafe24.com/cover/m/97889929396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288" y="1357298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86182" y="1500174"/>
            <a:ext cx="505619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스프링 </a:t>
            </a:r>
            <a:r>
              <a:rPr lang="ko-KR" altLang="en-US" sz="1400" dirty="0" err="1"/>
              <a:t>시큐리티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는 스프링 시큐리티 프레임워크에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대해 </a:t>
            </a:r>
            <a:r>
              <a:rPr lang="ko-KR" altLang="en-US" sz="1400" dirty="0"/>
              <a:t>전면을 할애해 설명한 최초의 기술 서적이다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책은 크게 두 부분으로 구성된다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전반부에서는 </a:t>
            </a:r>
            <a:r>
              <a:rPr lang="ko-KR" altLang="en-US" sz="1400" dirty="0"/>
              <a:t>보안에 대한 기본 개념을 시작으로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인증</a:t>
            </a:r>
            <a:r>
              <a:rPr lang="en-US" altLang="ko-KR" sz="1400" dirty="0"/>
              <a:t>, </a:t>
            </a:r>
            <a:r>
              <a:rPr lang="ko-KR" altLang="en-US" sz="1400" dirty="0"/>
              <a:t>권한부여</a:t>
            </a:r>
            <a:r>
              <a:rPr lang="en-US" altLang="ko-KR" sz="1400" dirty="0"/>
              <a:t>, </a:t>
            </a:r>
            <a:r>
              <a:rPr lang="ko-KR" altLang="en-US" sz="1400" dirty="0"/>
              <a:t>미세 접근 제어</a:t>
            </a:r>
            <a:r>
              <a:rPr lang="en-US" altLang="ko-KR" sz="1400" dirty="0"/>
              <a:t>, ACL </a:t>
            </a:r>
            <a:r>
              <a:rPr lang="ko-KR" altLang="en-US" sz="1400" dirty="0"/>
              <a:t>모듈 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 err="1"/>
              <a:t>시큐리티</a:t>
            </a:r>
            <a:r>
              <a:rPr lang="ko-KR" altLang="en-US" sz="1400" dirty="0"/>
              <a:t> 프레임워크와 관련한 주제에 대해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하나씩 </a:t>
            </a:r>
            <a:r>
              <a:rPr lang="ko-KR" altLang="en-US" sz="1400" dirty="0"/>
              <a:t>설명하고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후반부에서는 </a:t>
            </a:r>
            <a:r>
              <a:rPr lang="en-US" altLang="ko-KR" sz="1400" dirty="0" err="1"/>
              <a:t>OpenID</a:t>
            </a:r>
            <a:r>
              <a:rPr lang="en-US" altLang="ko-KR" sz="1400" dirty="0"/>
              <a:t>, CAS, LDAP </a:t>
            </a:r>
            <a:r>
              <a:rPr lang="ko-KR" altLang="en-US" sz="1400" dirty="0"/>
              <a:t>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외부 </a:t>
            </a:r>
            <a:r>
              <a:rPr lang="ko-KR" altLang="en-US" sz="1400" dirty="0"/>
              <a:t>시스템과의 연동을 다룬다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책에서는 보안에 대한 기본 설명을 </a:t>
            </a:r>
            <a:r>
              <a:rPr lang="ko-KR" altLang="en-US" sz="1400" dirty="0" smtClean="0"/>
              <a:t>시작으로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/>
              <a:t>시큐리티의 설정을 살펴보고 이어서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간단한 </a:t>
            </a:r>
            <a:r>
              <a:rPr lang="en-US" altLang="ko-KR" sz="1400" dirty="0"/>
              <a:t>JSP </a:t>
            </a:r>
            <a:r>
              <a:rPr lang="ko-KR" altLang="en-US" sz="1400" dirty="0"/>
              <a:t>웹사이트를 사용해 단계적으로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 err="1"/>
              <a:t>시큐리티의</a:t>
            </a:r>
            <a:r>
              <a:rPr lang="ko-KR" altLang="en-US" sz="1400" dirty="0"/>
              <a:t> 보안 요소를 사이트에 적용하는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법을 </a:t>
            </a:r>
            <a:r>
              <a:rPr lang="ko-KR" altLang="en-US" sz="1400" dirty="0"/>
              <a:t>설명한다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책을 읽고 나면 스프링 시큐리티를 활용해 보안 취약점에 </a:t>
            </a:r>
            <a:endParaRPr lang="en-US" altLang="ko-KR" sz="1400" dirty="0" smtClean="0"/>
          </a:p>
          <a:p>
            <a:r>
              <a:rPr lang="ko-KR" altLang="en-US" sz="1400" dirty="0" smtClean="0"/>
              <a:t>대처하는 </a:t>
            </a:r>
            <a:r>
              <a:rPr lang="ko-KR" altLang="en-US" sz="1400" dirty="0"/>
              <a:t>웹 보안 기능을 구현할 수 있음은 물론 </a:t>
            </a:r>
            <a:endParaRPr lang="en-US" altLang="ko-KR" sz="1400" dirty="0" smtClean="0"/>
          </a:p>
          <a:p>
            <a:r>
              <a:rPr lang="en-US" altLang="ko-KR" sz="1400" dirty="0" smtClean="0"/>
              <a:t>CAS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커베로스</a:t>
            </a:r>
            <a:r>
              <a:rPr lang="en-US" altLang="ko-KR" sz="1400" dirty="0"/>
              <a:t>, LDAP </a:t>
            </a:r>
            <a:r>
              <a:rPr lang="ko-KR" altLang="en-US" sz="1400" dirty="0"/>
              <a:t>등과도 손쉽게 연동할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643578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b="0" i="0" dirty="0" err="1" smtClean="0">
                <a:solidFill>
                  <a:srgbClr val="444444"/>
                </a:solidFill>
                <a:latin typeface="Nanum Gothic"/>
              </a:rPr>
              <a:t>피터</a:t>
            </a: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 </a:t>
            </a:r>
            <a:r>
              <a:rPr lang="ko-KR" altLang="en-US" b="0" i="0" dirty="0" err="1" smtClean="0">
                <a:solidFill>
                  <a:srgbClr val="444444"/>
                </a:solidFill>
                <a:latin typeface="Nanum Gothic"/>
              </a:rPr>
              <a:t>뮬라리엔</a:t>
            </a: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 지음</a:t>
            </a:r>
          </a:p>
          <a:p>
            <a:pPr>
              <a:buFont typeface="Arial"/>
              <a:buChar char="•"/>
            </a:pP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유윤선 옮김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01. </a:t>
            </a:r>
            <a:r>
              <a:rPr lang="ko-KR" altLang="en-US" sz="2800" b="1" dirty="0" smtClean="0"/>
              <a:t>웹 보안관 스프링 </a:t>
            </a:r>
            <a:r>
              <a:rPr lang="ko-KR" altLang="en-US" sz="2800" b="1" dirty="0" err="1" smtClean="0"/>
              <a:t>시큐리티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(2015-07-26)</a:t>
            </a:r>
            <a:endParaRPr lang="en-US" altLang="ko-KR" sz="2800" dirty="0" smtClean="0"/>
          </a:p>
          <a:p>
            <a:r>
              <a:rPr lang="en-US" altLang="ko-KR" sz="2800" b="1" dirty="0" smtClean="0"/>
              <a:t>02. </a:t>
            </a:r>
            <a:r>
              <a:rPr lang="ko-KR" altLang="en-US" sz="2800" b="1" dirty="0" smtClean="0"/>
              <a:t>스프링 </a:t>
            </a:r>
            <a:r>
              <a:rPr lang="ko-KR" altLang="en-US" sz="2800" b="1" dirty="0" err="1" smtClean="0"/>
              <a:t>시큐리리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퀵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스타드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(2015-07-26)</a:t>
            </a:r>
            <a:endParaRPr lang="en-US" altLang="ko-KR" sz="2800" dirty="0" smtClean="0"/>
          </a:p>
          <a:p>
            <a:r>
              <a:rPr lang="en-US" altLang="ko-KR" sz="2800" dirty="0" smtClean="0"/>
              <a:t>03. </a:t>
            </a:r>
            <a:r>
              <a:rPr lang="ko-KR" altLang="en-US" sz="2800" dirty="0" smtClean="0"/>
              <a:t>스프링 </a:t>
            </a:r>
            <a:r>
              <a:rPr lang="ko-KR" altLang="en-US" sz="2800" dirty="0" err="1" smtClean="0"/>
              <a:t>시큐리티</a:t>
            </a:r>
            <a:r>
              <a:rPr lang="ko-KR" altLang="en-US" sz="2800" dirty="0" smtClean="0"/>
              <a:t> 구조 개요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차주</a:t>
            </a:r>
            <a:r>
              <a:rPr lang="en-US" altLang="ko-KR" sz="2000" dirty="0" smtClean="0"/>
              <a:t>)</a:t>
            </a:r>
            <a:endParaRPr lang="en-US" altLang="ko-KR" sz="2800" dirty="0" smtClean="0"/>
          </a:p>
          <a:p>
            <a:r>
              <a:rPr lang="en-US" altLang="ko-KR" sz="2800" dirty="0" smtClean="0"/>
              <a:t>04. </a:t>
            </a:r>
            <a:r>
              <a:rPr lang="ko-KR" altLang="en-US" sz="2800" dirty="0" smtClean="0"/>
              <a:t>웹 요청 인가 설정 </a:t>
            </a:r>
            <a:r>
              <a:rPr lang="ko-KR" altLang="en-US" sz="2800" dirty="0" err="1" smtClean="0"/>
              <a:t>표현식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차주</a:t>
            </a:r>
            <a:r>
              <a:rPr lang="en-US" altLang="ko-KR" sz="2000" dirty="0" smtClean="0"/>
              <a:t>)</a:t>
            </a:r>
            <a:endParaRPr lang="en-US" altLang="ko-KR" sz="2800" dirty="0" smtClean="0"/>
          </a:p>
          <a:p>
            <a:r>
              <a:rPr lang="en-US" altLang="ko-KR" sz="2800" dirty="0" smtClean="0"/>
              <a:t>05. </a:t>
            </a:r>
            <a:r>
              <a:rPr lang="ko-KR" altLang="en-US" sz="2800" dirty="0" err="1" smtClean="0"/>
              <a:t>상황별</a:t>
            </a:r>
            <a:r>
              <a:rPr lang="ko-KR" altLang="en-US" sz="2800" dirty="0" smtClean="0"/>
              <a:t> 스프링 </a:t>
            </a:r>
            <a:r>
              <a:rPr lang="ko-KR" altLang="en-US" sz="2800" dirty="0" err="1" smtClean="0"/>
              <a:t>시큐리티</a:t>
            </a:r>
            <a:r>
              <a:rPr lang="ko-KR" altLang="en-US" sz="2800" dirty="0" smtClean="0"/>
              <a:t> 설정</a:t>
            </a:r>
            <a:r>
              <a:rPr lang="en-US" altLang="ko-KR" sz="2800" dirty="0" smtClean="0"/>
              <a:t>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차주</a:t>
            </a:r>
            <a:r>
              <a:rPr lang="en-US" altLang="ko-KR" sz="2000" dirty="0" smtClean="0"/>
              <a:t>)</a:t>
            </a:r>
            <a:endParaRPr lang="en-US" altLang="ko-KR" sz="2800" dirty="0" smtClean="0"/>
          </a:p>
          <a:p>
            <a:r>
              <a:rPr lang="en-US" altLang="ko-KR" sz="2800" dirty="0" smtClean="0"/>
              <a:t>06. JSP </a:t>
            </a:r>
            <a:r>
              <a:rPr lang="ko-KR" altLang="en-US" sz="2800" dirty="0" smtClean="0"/>
              <a:t>태그 라이브러리</a:t>
            </a:r>
            <a:r>
              <a:rPr lang="en-US" altLang="ko-KR" sz="2800" dirty="0" smtClean="0"/>
              <a:t>		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차주</a:t>
            </a:r>
            <a:r>
              <a:rPr lang="en-US" altLang="ko-KR" sz="2000" dirty="0" smtClean="0"/>
              <a:t>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01. </a:t>
            </a:r>
            <a:r>
              <a:rPr lang="ko-KR" altLang="en-US" smtClean="0"/>
              <a:t>웹 보안관 스프링 </a:t>
            </a:r>
            <a:r>
              <a:rPr lang="ko-KR" altLang="en-US" err="1" smtClean="0"/>
              <a:t>시큐리티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/>
              <a:t>인증</a:t>
            </a:r>
            <a:r>
              <a:rPr lang="en-US" altLang="ko-KR" sz="2000" b="1" smtClean="0"/>
              <a:t>(Authentication)</a:t>
            </a:r>
            <a:r>
              <a:rPr lang="ko-KR" altLang="en-US" sz="2000" b="1" smtClean="0"/>
              <a:t>처리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현재 사용자가 누구인 확인하는 과정으로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일반적인 웹 어플리케이션은 아이디</a:t>
            </a:r>
            <a:r>
              <a:rPr lang="en-US" altLang="ko-KR" sz="2000" smtClean="0"/>
              <a:t>/</a:t>
            </a:r>
            <a:r>
              <a:rPr lang="ko-KR" altLang="en-US" sz="2000" smtClean="0"/>
              <a:t>암호를 이용해서 인증을 처리한다</a:t>
            </a:r>
            <a:endParaRPr lang="en-US" altLang="ko-KR" sz="2000" smtClean="0"/>
          </a:p>
          <a:p>
            <a:r>
              <a:rPr lang="ko-KR" altLang="en-US" sz="2000" b="1" smtClean="0"/>
              <a:t>인가</a:t>
            </a:r>
            <a:r>
              <a:rPr lang="en-US" altLang="ko-KR" sz="2000" b="1" smtClean="0"/>
              <a:t>(Authorization)</a:t>
            </a:r>
            <a:r>
              <a:rPr lang="ko-KR" altLang="en-US" sz="2000" b="1" smtClean="0"/>
              <a:t>처리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현재 사용자가 특정 대상</a:t>
            </a:r>
            <a:r>
              <a:rPr lang="en-US" altLang="ko-KR" sz="2000" smtClean="0"/>
              <a:t>(URL, </a:t>
            </a:r>
            <a:r>
              <a:rPr lang="ko-KR" altLang="en-US" sz="2000" smtClean="0"/>
              <a:t>기능 등</a:t>
            </a:r>
            <a:r>
              <a:rPr lang="en-US" altLang="ko-KR" sz="2000" smtClean="0"/>
              <a:t>)</a:t>
            </a:r>
            <a:r>
              <a:rPr lang="ko-KR" altLang="en-US" sz="2000" smtClean="0"/>
              <a:t>을 사용</a:t>
            </a:r>
            <a:r>
              <a:rPr lang="en-US" altLang="ko-KR" sz="2000" smtClean="0"/>
              <a:t>(</a:t>
            </a:r>
            <a:r>
              <a:rPr lang="ko-KR" altLang="en-US" sz="2000" smtClean="0"/>
              <a:t>접근</a:t>
            </a:r>
            <a:r>
              <a:rPr lang="en-US" altLang="ko-KR" sz="2000" smtClean="0"/>
              <a:t>)</a:t>
            </a:r>
            <a:r>
              <a:rPr lang="ko-KR" altLang="en-US" sz="2000" smtClean="0"/>
              <a:t>할 권한이 있는지 검사한다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b="1" smtClean="0"/>
              <a:t>UI </a:t>
            </a:r>
            <a:r>
              <a:rPr lang="ko-KR" altLang="en-US" sz="2000" b="1" smtClean="0"/>
              <a:t>처리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권한이 없는 사용자가 접근했을 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알맞은 에러 화면을 보여주거나 로그인 폼과 같이 인증을 위한 화면으로 이동시킨다</a:t>
            </a:r>
            <a:endParaRPr lang="en-US" altLang="ko-KR" sz="2000" smtClean="0"/>
          </a:p>
          <a:p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웹 보안관 스프링 </a:t>
            </a:r>
            <a:r>
              <a:rPr lang="ko-KR" altLang="en-US" err="1" smtClean="0"/>
              <a:t>시큐리티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400" smtClean="0"/>
              <a:t>목적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인증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인가</a:t>
            </a:r>
            <a:r>
              <a:rPr lang="en-US" altLang="ko-KR" sz="2400" smtClean="0"/>
              <a:t>, </a:t>
            </a:r>
            <a:r>
              <a:rPr lang="ko-KR" altLang="en-US" sz="2400" smtClean="0"/>
              <a:t>권한 없을 때 </a:t>
            </a:r>
            <a:r>
              <a:rPr lang="en-US" altLang="ko-KR" sz="2400" smtClean="0"/>
              <a:t>UI </a:t>
            </a:r>
            <a:r>
              <a:rPr lang="ko-KR" altLang="en-US" sz="2400" smtClean="0"/>
              <a:t>처리</a:t>
            </a:r>
            <a:r>
              <a:rPr lang="en-US" altLang="ko-KR" sz="2400" smtClean="0"/>
              <a:t>-</a:t>
            </a:r>
            <a:r>
              <a:rPr lang="ko-KR" altLang="en-US" sz="2400" smtClean="0"/>
              <a:t>는 각 웹 어플리케이션마다 매우 유사한 구조를 갖는다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따라서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매번 새롭게 구현하기 보다는 기본 </a:t>
            </a:r>
            <a:r>
              <a:rPr lang="ko-KR" altLang="en-US" sz="2400"/>
              <a:t>틀</a:t>
            </a:r>
            <a:r>
              <a:rPr lang="ko-KR" altLang="en-US" sz="2400" smtClean="0"/>
              <a:t>을 만들고 어플리케이션마다 다른 부분만 알맞게 구현함으로써 설계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코드 작성 등에 드는 시간을 줄일 수 있다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특징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시큐리티는</a:t>
            </a:r>
            <a:r>
              <a:rPr lang="ko-KR" altLang="en-US" sz="2400" smtClean="0"/>
              <a:t> 보편적인 인증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인가</a:t>
            </a:r>
            <a:r>
              <a:rPr lang="en-US" altLang="ko-KR" sz="2400" smtClean="0"/>
              <a:t>, UI </a:t>
            </a:r>
            <a:r>
              <a:rPr lang="ko-KR" altLang="en-US" sz="2400" smtClean="0"/>
              <a:t>처리에 대한 기본 구현을 제공하고 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일부 변경할 수 있는 확장 지점을 제공하고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ko-KR" altLang="en-US" sz="2400" smtClean="0"/>
              <a:t>인증과 인가를 위한 코드를 만들기보다는 스프링 </a:t>
            </a:r>
            <a:r>
              <a:rPr lang="ko-KR" altLang="en-US" sz="2400" err="1" smtClean="0"/>
              <a:t>시큐리티가</a:t>
            </a:r>
            <a:r>
              <a:rPr lang="ko-KR" altLang="en-US" sz="2400" smtClean="0"/>
              <a:t> 제공하는 틀을 재사용하고 필요한 부분만 </a:t>
            </a:r>
            <a:r>
              <a:rPr lang="ko-KR" altLang="en-US" sz="2400" err="1" smtClean="0"/>
              <a:t>커스터마이징</a:t>
            </a:r>
            <a:r>
              <a:rPr lang="ko-KR" altLang="en-US" sz="2400" smtClean="0"/>
              <a:t> 함으로써</a:t>
            </a:r>
            <a:r>
              <a:rPr lang="en-US" altLang="ko-KR" sz="2400" smtClean="0"/>
              <a:t>, </a:t>
            </a:r>
            <a:r>
              <a:rPr lang="ko-KR" altLang="en-US" sz="2400" smtClean="0"/>
              <a:t>보다 빠르게 인증과 인가 부분의 구현을 마무리 할 수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시큐리티는</a:t>
            </a:r>
            <a:r>
              <a:rPr lang="ko-KR" altLang="en-US" sz="2400" smtClean="0"/>
              <a:t> 암호화 기능도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</a:t>
            </a:r>
            <a:r>
              <a:rPr lang="ko-KR" altLang="en-US" sz="2400" smtClean="0"/>
              <a:t> 전체를 이해하는 것은 좀 힘들다</a:t>
            </a:r>
            <a:r>
              <a:rPr lang="en-US" altLang="ko-KR" sz="2400" smtClean="0"/>
              <a:t>.(</a:t>
            </a:r>
            <a:r>
              <a:rPr lang="ko-KR" altLang="en-US" sz="2400" smtClean="0"/>
              <a:t>점진적으로 구조 이해 방식 추천</a:t>
            </a:r>
            <a:r>
              <a:rPr lang="en-US" altLang="ko-KR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smtClean="0"/>
              <a:t>2.1 </a:t>
            </a:r>
            <a:r>
              <a:rPr lang="ko-KR" altLang="en-US" sz="2200" err="1" smtClean="0"/>
              <a:t>퀵</a:t>
            </a:r>
            <a:r>
              <a:rPr lang="ko-KR" altLang="en-US" sz="2200" smtClean="0"/>
              <a:t> </a:t>
            </a:r>
            <a:r>
              <a:rPr lang="ko-KR" altLang="en-US" sz="2200" err="1" smtClean="0"/>
              <a:t>스타트</a:t>
            </a:r>
            <a:r>
              <a:rPr lang="ko-KR" altLang="en-US" sz="2200" smtClean="0"/>
              <a:t> 예제의 보안 요구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* </a:t>
            </a:r>
            <a:r>
              <a:rPr lang="ko-KR" altLang="en-US" sz="2000" smtClean="0"/>
              <a:t>역할의 종류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en-US" altLang="ko-KR" sz="1400" smtClean="0"/>
              <a:t>- ROLOE_ADMIN, ROLE_MANAGER </a:t>
            </a:r>
            <a:r>
              <a:rPr lang="ko-KR" altLang="en-US" sz="1400" smtClean="0"/>
              <a:t>권한 존재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* </a:t>
            </a:r>
            <a:r>
              <a:rPr lang="ko-KR" altLang="en-US" sz="2000" err="1" smtClean="0"/>
              <a:t>경로별</a:t>
            </a:r>
            <a:r>
              <a:rPr lang="ko-KR" altLang="en-US" sz="2000" smtClean="0"/>
              <a:t> 접근 제한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</a:t>
            </a:r>
            <a:r>
              <a:rPr lang="en-US" altLang="ko-KR" sz="1400" smtClean="0"/>
              <a:t>- /member</a:t>
            </a:r>
            <a:r>
              <a:rPr lang="ko-KR" altLang="en-US" sz="1400" smtClean="0"/>
              <a:t>로 시작하는 경로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인증된 사용자만 접근 가능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/manager</a:t>
            </a:r>
            <a:r>
              <a:rPr lang="ko-KR" altLang="en-US" sz="1400" smtClean="0"/>
              <a:t>로 시작하는 경로</a:t>
            </a:r>
            <a:r>
              <a:rPr lang="en-US" altLang="ko-KR" sz="1400"/>
              <a:t> </a:t>
            </a:r>
            <a:r>
              <a:rPr lang="en-US" altLang="ko-KR" sz="1400" smtClean="0"/>
              <a:t>: ROLE_MANAGER </a:t>
            </a:r>
            <a:r>
              <a:rPr lang="ko-KR" altLang="en-US" sz="1400" smtClean="0"/>
              <a:t>권한을 가진 사용자만 접근가능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/admin</a:t>
            </a:r>
            <a:r>
              <a:rPr lang="ko-KR" altLang="en-US" sz="1400" smtClean="0"/>
              <a:t>으로 시작하는 경로 </a:t>
            </a:r>
            <a:r>
              <a:rPr lang="en-US" altLang="ko-KR" sz="1400" smtClean="0"/>
              <a:t>: ROLE_ADMIN </a:t>
            </a:r>
            <a:r>
              <a:rPr lang="ko-KR" altLang="en-US" sz="1400" smtClean="0"/>
              <a:t>역할을 가진 사용자만 접근 가능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2000" smtClean="0"/>
              <a:t> * </a:t>
            </a:r>
            <a:r>
              <a:rPr lang="ko-KR" altLang="en-US" sz="2000" smtClean="0"/>
              <a:t>권한 없는 접근 시 처리 방법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인증을 거치지 않은 사용자가 </a:t>
            </a:r>
            <a:r>
              <a:rPr lang="en-US" altLang="ko-KR" sz="1400" smtClean="0"/>
              <a:t>/member, /manager, /admin</a:t>
            </a:r>
            <a:r>
              <a:rPr lang="ko-KR" altLang="en-US" sz="1400" smtClean="0"/>
              <a:t>으로 접근 할 때 로그인 화면</a:t>
            </a:r>
            <a:r>
              <a:rPr lang="en-US" altLang="ko-KR" sz="1400" smtClean="0"/>
              <a:t>	  </a:t>
            </a:r>
            <a:r>
              <a:rPr lang="ko-KR" altLang="en-US" sz="1400" smtClean="0"/>
              <a:t>으로 이동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- ROME_ADMIN </a:t>
            </a:r>
            <a:r>
              <a:rPr lang="ko-KR" altLang="en-US" sz="1400" smtClean="0"/>
              <a:t>권한이 없는 인증된 사용자가 </a:t>
            </a:r>
            <a:r>
              <a:rPr lang="en-US" altLang="ko-KR" sz="1400" smtClean="0"/>
              <a:t>/admin </a:t>
            </a:r>
            <a:r>
              <a:rPr lang="ko-KR" altLang="en-US" sz="1400" smtClean="0"/>
              <a:t>경로에 접근할 경우 </a:t>
            </a:r>
            <a:r>
              <a:rPr lang="en-US" altLang="ko-KR" sz="1400" smtClean="0"/>
              <a:t>403 </a:t>
            </a:r>
            <a:r>
              <a:rPr lang="ko-KR" altLang="en-US" sz="1400" smtClean="0"/>
              <a:t>응답</a:t>
            </a:r>
            <a:r>
              <a:rPr lang="en-US" altLang="ko-KR" sz="1400" smtClean="0"/>
              <a:t>(</a:t>
            </a:r>
            <a:r>
              <a:rPr lang="ko-KR" altLang="en-US" sz="1400" smtClean="0"/>
              <a:t>권한 </a:t>
            </a:r>
            <a:r>
              <a:rPr lang="en-US" altLang="ko-KR" sz="1400" smtClean="0"/>
              <a:t>	  </a:t>
            </a:r>
            <a:r>
              <a:rPr lang="ko-KR" altLang="en-US" sz="1400" smtClean="0"/>
              <a:t>없음</a:t>
            </a:r>
            <a:r>
              <a:rPr lang="en-US" altLang="ko-KR" sz="1400" smtClean="0"/>
              <a:t>) </a:t>
            </a:r>
            <a:r>
              <a:rPr lang="ko-KR" altLang="en-US" sz="1400" smtClean="0"/>
              <a:t>보여줌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- ROLE_MANAGER </a:t>
            </a:r>
            <a:r>
              <a:rPr lang="ko-KR" altLang="en-US" sz="1400" smtClean="0"/>
              <a:t>권한이 없는 인증된 사용자가 </a:t>
            </a:r>
            <a:r>
              <a:rPr lang="en-US" altLang="ko-KR" sz="1400" smtClean="0"/>
              <a:t>/manager </a:t>
            </a:r>
            <a:r>
              <a:rPr lang="ko-KR" altLang="en-US" sz="1400" smtClean="0"/>
              <a:t>경로에 접근할 경우 </a:t>
            </a:r>
            <a:r>
              <a:rPr lang="en-US" altLang="ko-KR" sz="1400" smtClean="0"/>
              <a:t>403 </a:t>
            </a:r>
            <a:r>
              <a:rPr lang="ko-KR" altLang="en-US" sz="1400" smtClean="0"/>
              <a:t>응답</a:t>
            </a:r>
            <a:r>
              <a:rPr lang="en-US" altLang="ko-KR" sz="1400" smtClean="0"/>
              <a:t>	  (</a:t>
            </a:r>
            <a:r>
              <a:rPr lang="ko-KR" altLang="en-US" sz="1400" smtClean="0"/>
              <a:t>권한 없음</a:t>
            </a:r>
            <a:r>
              <a:rPr lang="en-US" altLang="ko-KR" sz="1400" smtClean="0"/>
              <a:t>) </a:t>
            </a:r>
            <a:r>
              <a:rPr lang="ko-KR" altLang="en-US" sz="1400" smtClean="0"/>
              <a:t>보여줌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* </a:t>
            </a:r>
            <a:r>
              <a:rPr lang="ko-KR" altLang="en-US" sz="2000" smtClean="0"/>
              <a:t>인증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폼 기반 로그인 </a:t>
            </a:r>
            <a:r>
              <a:rPr lang="en-US" altLang="ko-KR" sz="1400" smtClean="0"/>
              <a:t>: ID/</a:t>
            </a:r>
            <a:r>
              <a:rPr lang="ko-KR" altLang="en-US" sz="1400" smtClean="0"/>
              <a:t>암호를 </a:t>
            </a:r>
            <a:r>
              <a:rPr lang="ko-KR" altLang="en-US" sz="1400" err="1" smtClean="0"/>
              <a:t>입력받아</a:t>
            </a:r>
            <a:r>
              <a:rPr lang="ko-KR" altLang="en-US" sz="1400" smtClean="0"/>
              <a:t> 인증 처리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</a:t>
            </a:r>
            <a:r>
              <a:rPr lang="ko-KR" altLang="en-US" sz="1400" smtClean="0"/>
              <a:t>인증 상태 유지 </a:t>
            </a:r>
            <a:r>
              <a:rPr lang="en-US" altLang="ko-KR" sz="1400" smtClean="0"/>
              <a:t>: HTTP </a:t>
            </a:r>
            <a:r>
              <a:rPr lang="ko-KR" altLang="en-US" sz="1400" smtClean="0"/>
              <a:t>세션 사용해서 유지</a:t>
            </a: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2.2 </a:t>
            </a:r>
            <a:r>
              <a:rPr lang="ko-KR" altLang="en-US" sz="2000" err="1" smtClean="0"/>
              <a:t>메이븐</a:t>
            </a:r>
            <a:r>
              <a:rPr lang="ko-KR" altLang="en-US" sz="2000" smtClean="0"/>
              <a:t> 의존 설정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err="1" smtClean="0"/>
              <a:t>서큐리티</a:t>
            </a:r>
            <a:r>
              <a:rPr lang="ko-KR" altLang="en-US" sz="2000" smtClean="0"/>
              <a:t> 라이브러리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1. spring-security-web</a:t>
            </a:r>
            <a:br>
              <a:rPr lang="en-US" altLang="ko-KR" sz="2000" smtClean="0"/>
            </a:br>
            <a:r>
              <a:rPr lang="en-US" altLang="ko-KR" sz="2000" smtClean="0"/>
              <a:t>2. spring-security-</a:t>
            </a:r>
            <a:r>
              <a:rPr lang="en-US" altLang="ko-KR" sz="2000" err="1" smtClean="0"/>
              <a:t>config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3. spring-security-</a:t>
            </a:r>
            <a:r>
              <a:rPr lang="en-US" altLang="ko-KR" sz="2000" err="1" smtClean="0"/>
              <a:t>taglibs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trike="sngStrike" smtClean="0"/>
              <a:t>4. spring-security-core</a:t>
            </a:r>
            <a:br>
              <a:rPr lang="en-US" altLang="ko-KR" sz="2000" strike="sngStrike" smtClean="0"/>
            </a:br>
            <a:r>
              <a:rPr lang="en-US" altLang="ko-KR" sz="2000" strike="sngStrike" smtClean="0"/>
              <a:t>5. spring-security-</a:t>
            </a:r>
            <a:r>
              <a:rPr lang="en-US" altLang="ko-KR" sz="2000" strike="sngStrike" err="1" smtClean="0"/>
              <a:t>acl</a:t>
            </a:r>
            <a:endParaRPr lang="en-US" altLang="ko-KR" sz="2000" strike="sngStrike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600" smtClean="0"/>
              <a:t>2.3 </a:t>
            </a:r>
            <a:r>
              <a:rPr lang="ko-KR" altLang="en-US" sz="2600" smtClean="0"/>
              <a:t>스프링 </a:t>
            </a:r>
            <a:r>
              <a:rPr lang="ko-KR" altLang="en-US" sz="2600" err="1" smtClean="0"/>
              <a:t>시큐리티</a:t>
            </a:r>
            <a:r>
              <a:rPr lang="ko-KR" altLang="en-US" sz="2600" smtClean="0"/>
              <a:t> </a:t>
            </a:r>
            <a:r>
              <a:rPr lang="en-US" altLang="ko-KR" sz="2600" smtClean="0"/>
              <a:t>XML </a:t>
            </a:r>
            <a:r>
              <a:rPr lang="ko-KR" altLang="en-US" sz="2600" smtClean="0"/>
              <a:t>설정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ko-KR" altLang="en-US" sz="2200" smtClean="0"/>
              <a:t>참조</a:t>
            </a:r>
            <a:r>
              <a:rPr lang="en-US" altLang="ko-KR" sz="2200" smtClean="0"/>
              <a:t>: spring-security.xml</a:t>
            </a:r>
          </a:p>
          <a:p>
            <a:endParaRPr lang="en-US" altLang="ko-KR" sz="2200"/>
          </a:p>
          <a:p>
            <a:pPr>
              <a:buNone/>
            </a:pPr>
            <a:r>
              <a:rPr lang="en-US" altLang="ko-KR" sz="2200" smtClean="0"/>
              <a:t>	</a:t>
            </a:r>
            <a:r>
              <a:rPr lang="ko-KR" altLang="en-US" sz="2200" b="1" smtClean="0"/>
              <a:t>설정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>1. </a:t>
            </a:r>
            <a:r>
              <a:rPr lang="ko-KR" altLang="en-US" sz="2200" err="1" smtClean="0"/>
              <a:t>서큐리티</a:t>
            </a:r>
            <a:r>
              <a:rPr lang="ko-KR" altLang="en-US" sz="2200" smtClean="0"/>
              <a:t> 네임스페이스 명시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>2. </a:t>
            </a:r>
            <a:r>
              <a:rPr lang="ko-KR" altLang="en-US" sz="2200" smtClean="0"/>
              <a:t>네임스페이스 설정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	- </a:t>
            </a:r>
            <a:r>
              <a:rPr lang="ko-KR" altLang="en-US" sz="2200" err="1" smtClean="0"/>
              <a:t>인터셉터</a:t>
            </a:r>
            <a:r>
              <a:rPr lang="ko-KR" altLang="en-US" sz="2200"/>
              <a:t> </a:t>
            </a:r>
            <a:r>
              <a:rPr lang="en-US" altLang="ko-KR" sz="2200" smtClean="0"/>
              <a:t>URL </a:t>
            </a:r>
            <a:r>
              <a:rPr lang="ko-KR" altLang="en-US" sz="2200" smtClean="0"/>
              <a:t>패턴</a:t>
            </a:r>
            <a:r>
              <a:rPr lang="en-US" altLang="ko-KR" sz="2200" smtClean="0"/>
              <a:t>, </a:t>
            </a:r>
            <a:r>
              <a:rPr lang="ko-KR" altLang="en-US" sz="2200" smtClean="0"/>
              <a:t>접근권한</a:t>
            </a:r>
            <a:r>
              <a:rPr lang="en-US" altLang="ko-KR" sz="2200"/>
              <a:t> </a:t>
            </a:r>
            <a:r>
              <a:rPr lang="ko-KR" altLang="en-US" sz="2200" smtClean="0"/>
              <a:t>등</a:t>
            </a:r>
            <a:endParaRPr lang="en-US" altLang="ko-KR" sz="2200"/>
          </a:p>
          <a:p>
            <a:pPr>
              <a:buNone/>
            </a:pPr>
            <a:r>
              <a:rPr lang="en-US" altLang="ko-KR" sz="2200" smtClean="0"/>
              <a:t>	</a:t>
            </a:r>
            <a:r>
              <a:rPr lang="ko-KR" altLang="en-US" sz="2200" b="1" smtClean="0"/>
              <a:t>설명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&lt;intercept-</a:t>
            </a:r>
            <a:r>
              <a:rPr lang="en-US" altLang="ko-KR" sz="2200" err="1" smtClean="0"/>
              <a:t>url</a:t>
            </a:r>
            <a:r>
              <a:rPr lang="en-US" altLang="ko-KR" sz="2200" smtClean="0"/>
              <a:t>&gt; </a:t>
            </a:r>
            <a:r>
              <a:rPr lang="ko-KR" altLang="en-US" sz="2200" smtClean="0"/>
              <a:t>접근권한 </a:t>
            </a:r>
            <a:r>
              <a:rPr lang="en-US" altLang="ko-KR" sz="2200" smtClean="0"/>
              <a:t>access 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hasAuthority</a:t>
            </a:r>
            <a:r>
              <a:rPr lang="en-US" altLang="ko-KR" sz="2200" smtClean="0"/>
              <a:t>(“ROLE_ADMIN”)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hasRole</a:t>
            </a:r>
            <a:r>
              <a:rPr lang="en-US" altLang="ko-KR" sz="2200" smtClean="0"/>
              <a:t>(‘ROLE_MANAGER”)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isAuthenticated</a:t>
            </a:r>
            <a:r>
              <a:rPr lang="en-US" altLang="ko-KR" sz="2200" smtClean="0"/>
              <a:t>()</a:t>
            </a:r>
            <a:r>
              <a:rPr lang="en-US" altLang="ko-KR" sz="2200"/>
              <a:t>	</a:t>
            </a:r>
            <a:r>
              <a:rPr lang="en-US" altLang="ko-KR" sz="2200" smtClean="0"/>
              <a:t>		// </a:t>
            </a:r>
            <a:r>
              <a:rPr lang="ko-KR" altLang="en-US" sz="2200" smtClean="0"/>
              <a:t>인증된 사용자만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permitAll</a:t>
            </a:r>
            <a:r>
              <a:rPr lang="en-US" altLang="ko-KR" sz="2200" smtClean="0"/>
              <a:t>				// </a:t>
            </a:r>
            <a:r>
              <a:rPr lang="ko-KR" altLang="en-US" sz="2200" smtClean="0"/>
              <a:t>누가나 접근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&lt;form-login&gt;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ko-KR" altLang="en-US" sz="2200" smtClean="0"/>
              <a:t>인증된 사용자만 허용되는 자원</a:t>
            </a:r>
            <a:r>
              <a:rPr lang="en-US" altLang="ko-KR" sz="2200" smtClean="0"/>
              <a:t>(</a:t>
            </a:r>
            <a:r>
              <a:rPr lang="ko-KR" altLang="en-US" sz="2200" smtClean="0"/>
              <a:t>경로</a:t>
            </a:r>
            <a:r>
              <a:rPr lang="en-US" altLang="ko-KR" sz="2200" smtClean="0"/>
              <a:t>)</a:t>
            </a:r>
            <a:r>
              <a:rPr lang="ko-KR" altLang="en-US" sz="2200" smtClean="0"/>
              <a:t>에 접근할 때</a:t>
            </a:r>
            <a:r>
              <a:rPr lang="en-US" altLang="ko-KR" sz="2200" smtClean="0"/>
              <a:t>, </a:t>
            </a:r>
            <a:r>
              <a:rPr lang="ko-KR" altLang="en-US" sz="2200" smtClean="0"/>
              <a:t>로그인 폼 보여준다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ko-KR" altLang="en-US" sz="2200" smtClean="0"/>
              <a:t>로그인 폼에서 아이디</a:t>
            </a:r>
            <a:r>
              <a:rPr lang="en-US" altLang="ko-KR" sz="2200" smtClean="0"/>
              <a:t>/</a:t>
            </a:r>
            <a:r>
              <a:rPr lang="ko-KR" altLang="en-US" sz="2200" smtClean="0"/>
              <a:t>암호를 전송하면</a:t>
            </a:r>
            <a:r>
              <a:rPr lang="en-US" altLang="ko-KR" sz="2200" smtClean="0"/>
              <a:t>, </a:t>
            </a:r>
            <a:r>
              <a:rPr lang="ko-KR" altLang="en-US" sz="2200" smtClean="0"/>
              <a:t>로그인</a:t>
            </a:r>
            <a:r>
              <a:rPr lang="en-US" altLang="ko-KR" sz="2200" smtClean="0"/>
              <a:t>(</a:t>
            </a:r>
            <a:r>
              <a:rPr lang="ko-KR" altLang="en-US" sz="2200" smtClean="0"/>
              <a:t>인증</a:t>
            </a:r>
            <a:r>
              <a:rPr lang="en-US" altLang="ko-KR" sz="2200" smtClean="0"/>
              <a:t>) </a:t>
            </a:r>
            <a:r>
              <a:rPr lang="ko-KR" altLang="en-US" sz="2200" smtClean="0"/>
              <a:t>처리를 한다</a:t>
            </a:r>
            <a:r>
              <a:rPr lang="en-US" altLang="ko-KR" sz="2200" smtClean="0"/>
              <a:t>.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6929486" cy="651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solidFill>
                  <a:prstClr val="black"/>
                </a:solidFill>
              </a:rPr>
              <a:t>2.4 </a:t>
            </a:r>
            <a:r>
              <a:rPr lang="ko-KR" altLang="en-US" sz="2000">
                <a:solidFill>
                  <a:prstClr val="black"/>
                </a:solidFill>
              </a:rPr>
              <a:t>스프링 </a:t>
            </a:r>
            <a:r>
              <a:rPr lang="en-US" altLang="ko-KR" sz="2000" smtClean="0">
                <a:solidFill>
                  <a:prstClr val="black"/>
                </a:solidFill>
              </a:rPr>
              <a:t>MVC </a:t>
            </a:r>
            <a:r>
              <a:rPr lang="ko-KR" altLang="en-US" sz="2000" smtClean="0">
                <a:solidFill>
                  <a:prstClr val="black"/>
                </a:solidFill>
              </a:rPr>
              <a:t>및 관련 설정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ko-KR" altLang="en-US" sz="2000" smtClean="0">
                <a:solidFill>
                  <a:prstClr val="black"/>
                </a:solidFill>
              </a:rPr>
              <a:t>참조</a:t>
            </a:r>
            <a:r>
              <a:rPr lang="en-US" altLang="ko-KR" sz="2000" smtClean="0">
                <a:solidFill>
                  <a:prstClr val="black"/>
                </a:solidFill>
              </a:rPr>
              <a:t>: spring-mvc.xml</a:t>
            </a:r>
          </a:p>
          <a:p>
            <a:endParaRPr lang="en-US" altLang="ko-KR" sz="2000" smtClean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5524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12" y="450057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컨트롤로  생략</a:t>
            </a:r>
            <a:r>
              <a:rPr lang="en-US" altLang="ko-KR" sz="1400" smtClean="0">
                <a:solidFill>
                  <a:srgbClr val="FF0000"/>
                </a:solidFill>
              </a:rPr>
              <a:t/>
            </a:r>
            <a:br>
              <a:rPr lang="en-US" altLang="ko-KR" sz="1400" smtClean="0">
                <a:solidFill>
                  <a:srgbClr val="FF0000"/>
                </a:solidFill>
              </a:rPr>
            </a:br>
            <a:r>
              <a:rPr lang="ko-KR" altLang="en-US" sz="1400" err="1" smtClean="0">
                <a:solidFill>
                  <a:srgbClr val="FF0000"/>
                </a:solidFill>
              </a:rPr>
              <a:t>경로별</a:t>
            </a:r>
            <a:r>
              <a:rPr lang="en-US" altLang="ko-KR" sz="1400" smtClean="0">
                <a:solidFill>
                  <a:srgbClr val="FF0000"/>
                </a:solidFill>
              </a:rPr>
              <a:t> </a:t>
            </a:r>
            <a:r>
              <a:rPr lang="ko-KR" altLang="en-US" sz="1400" err="1" smtClean="0">
                <a:solidFill>
                  <a:srgbClr val="FF0000"/>
                </a:solidFill>
              </a:rPr>
              <a:t>뷰</a:t>
            </a:r>
            <a:r>
              <a:rPr lang="ko-KR" altLang="en-US" sz="1400" smtClean="0">
                <a:solidFill>
                  <a:srgbClr val="FF0000"/>
                </a:solidFill>
              </a:rPr>
              <a:t> </a:t>
            </a:r>
            <a:r>
              <a:rPr lang="ko-KR" altLang="en-US" sz="1400" err="1" smtClean="0">
                <a:solidFill>
                  <a:srgbClr val="FF0000"/>
                </a:solidFill>
              </a:rPr>
              <a:t>매핑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6000760" y="4286256"/>
            <a:ext cx="155448" cy="914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194</Words>
  <Application>Microsoft Office PowerPoint</Application>
  <PresentationFormat>화면 슬라이드 쇼(4:3)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Spring4.0 프로그래밍</vt:lpstr>
      <vt:lpstr>INDEX</vt:lpstr>
      <vt:lpstr>01. 웹 보안관 스프링 시큐리티</vt:lpstr>
      <vt:lpstr>01. 웹 보안관 스프링 시큐리티</vt:lpstr>
      <vt:lpstr>02. 스프링 시큐리티 퀵 스타트</vt:lpstr>
      <vt:lpstr>02. 스프링 시큐리티 퀵 스타트</vt:lpstr>
      <vt:lpstr>02. 스프링 시큐리티 퀵 스타트</vt:lpstr>
      <vt:lpstr>슬라이드 8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책 추천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Do-Gyu Ha</dc:creator>
  <cp:lastModifiedBy>Do-Gyu Ha</cp:lastModifiedBy>
  <cp:revision>85</cp:revision>
  <dcterms:created xsi:type="dcterms:W3CDTF">2015-07-26T02:29:57Z</dcterms:created>
  <dcterms:modified xsi:type="dcterms:W3CDTF">2015-07-26T05:11:57Z</dcterms:modified>
</cp:coreProperties>
</file>