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3" r:id="rId31"/>
    <p:sldId id="287" r:id="rId32"/>
    <p:sldId id="288" r:id="rId33"/>
    <p:sldId id="289" r:id="rId34"/>
    <p:sldId id="284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296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760" autoAdjust="0"/>
  </p:normalViewPr>
  <p:slideViewPr>
    <p:cSldViewPr>
      <p:cViewPr varScale="1">
        <p:scale>
          <a:sx n="87" d="100"/>
          <a:sy n="87" d="100"/>
        </p:scale>
        <p:origin x="-14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53B8-7A63-49D6-89EF-1E7ADF318CAD}" type="datetimeFigureOut">
              <a:rPr lang="ko-KR" altLang="en-US" smtClean="0"/>
              <a:pPr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727D-EF70-4524-BD9B-2E0BC2AEB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spring4-chap16/inde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ko.wikipedia.org/wiki/%EC%82%AC%EC%97%85_%EA%B3%B5%EC%A0%95_%EA%B4%80%EB%A6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Spring4.0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Chapter 16</a:t>
            </a:r>
          </a:p>
          <a:p>
            <a:r>
              <a:rPr lang="ko-KR" altLang="en-US" sz="2800" smtClean="0"/>
              <a:t>스프링 </a:t>
            </a:r>
            <a:r>
              <a:rPr lang="ko-KR" altLang="en-US" sz="2800" err="1" smtClean="0"/>
              <a:t>시큐리티를</a:t>
            </a:r>
            <a:r>
              <a:rPr lang="ko-KR" altLang="en-US" sz="2800" smtClean="0"/>
              <a:t> 이용한 웹 보안</a:t>
            </a:r>
            <a:endParaRPr lang="ko-KR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2.5 </a:t>
            </a:r>
            <a:r>
              <a:rPr lang="en-US" altLang="ko-KR" sz="2000" err="1" smtClean="0"/>
              <a:t>DispactcherServlet</a:t>
            </a:r>
            <a:r>
              <a:rPr lang="en-US" altLang="ko-KR" sz="2000" smtClean="0"/>
              <a:t> </a:t>
            </a:r>
            <a:r>
              <a:rPr lang="ko-KR" altLang="en-US" sz="2000" smtClean="0"/>
              <a:t>설정과 스프링 </a:t>
            </a:r>
            <a:r>
              <a:rPr lang="ko-KR" altLang="en-US" sz="2000" err="1" smtClean="0"/>
              <a:t>시큐리티</a:t>
            </a:r>
            <a:r>
              <a:rPr lang="ko-KR" altLang="en-US" sz="2000" smtClean="0"/>
              <a:t> 위한 </a:t>
            </a:r>
            <a:r>
              <a:rPr lang="en-US" altLang="ko-KR" sz="2000" smtClean="0"/>
              <a:t>web.xml </a:t>
            </a:r>
            <a:r>
              <a:rPr lang="ko-KR" altLang="en-US" sz="2000" smtClean="0"/>
              <a:t>설정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>
                <a:solidFill>
                  <a:prstClr val="black"/>
                </a:solidFill>
              </a:rPr>
              <a:t>참조</a:t>
            </a:r>
            <a:r>
              <a:rPr lang="en-US" altLang="ko-KR" sz="2000">
                <a:solidFill>
                  <a:prstClr val="black"/>
                </a:solidFill>
              </a:rPr>
              <a:t>: </a:t>
            </a:r>
            <a:r>
              <a:rPr lang="en-US" altLang="ko-KR" sz="2000" smtClean="0">
                <a:solidFill>
                  <a:prstClr val="black"/>
                </a:solidFill>
              </a:rPr>
              <a:t>web.xml</a:t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&lt;we-app&gt;</a:t>
            </a:r>
            <a:r>
              <a:rPr lang="en-US" altLang="ko-KR" sz="2000" smtClean="0">
                <a:solidFill>
                  <a:prstClr val="black"/>
                </a:solidFill>
              </a:rPr>
              <a:t/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en-US" altLang="ko-KR" sz="2000" smtClean="0">
                <a:solidFill>
                  <a:prstClr val="black"/>
                </a:solidFill>
              </a:rPr>
              <a:t>	</a:t>
            </a:r>
            <a:r>
              <a:rPr lang="en-US" altLang="ko-KR" sz="1400" smtClean="0">
                <a:solidFill>
                  <a:prstClr val="black"/>
                </a:solidFill>
              </a:rPr>
              <a:t>&lt;context-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-name&gt;</a:t>
            </a:r>
            <a:r>
              <a:rPr lang="en-US" altLang="ko-KR" sz="1400" err="1" smtClean="0">
                <a:solidFill>
                  <a:prstClr val="black"/>
                </a:solidFill>
              </a:rPr>
              <a:t>contextConfigLocation</a:t>
            </a:r>
            <a:r>
              <a:rPr lang="en-US" altLang="ko-KR" sz="1400" smtClean="0">
                <a:solidFill>
                  <a:prstClr val="black"/>
                </a:solidFill>
              </a:rPr>
              <a:t>&lt;/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-name&gt;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-value&gt;</a:t>
            </a:r>
            <a:r>
              <a:rPr lang="en-US" altLang="ko-KR" sz="1400" err="1" smtClean="0">
                <a:solidFill>
                  <a:prstClr val="black"/>
                </a:solidFill>
              </a:rPr>
              <a:t>classpath</a:t>
            </a:r>
            <a:r>
              <a:rPr lang="en-US" altLang="ko-KR" sz="1400" smtClean="0">
                <a:solidFill>
                  <a:prstClr val="black"/>
                </a:solidFill>
              </a:rPr>
              <a:t>:/spring-security.xml&lt;/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-value&gt;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&lt;/context-</a:t>
            </a:r>
            <a:r>
              <a:rPr lang="en-US" altLang="ko-KR" sz="1400" err="1" smtClean="0">
                <a:solidFill>
                  <a:prstClr val="black"/>
                </a:solidFill>
              </a:rPr>
              <a:t>param</a:t>
            </a:r>
            <a:r>
              <a:rPr lang="en-US" altLang="ko-KR" sz="1400" smtClean="0">
                <a:solidFill>
                  <a:prstClr val="black"/>
                </a:solidFill>
              </a:rPr>
              <a:t>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…</a:t>
            </a:r>
            <a:r>
              <a:rPr lang="en-US" altLang="ko-KR" sz="2000" smtClean="0">
                <a:solidFill>
                  <a:prstClr val="black"/>
                </a:solidFill>
              </a:rPr>
              <a:t/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...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&lt;filter&gt;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&lt;filter-name&gt;</a:t>
            </a:r>
            <a:r>
              <a:rPr lang="en-US" altLang="ko-KR" sz="1400" err="1" smtClean="0">
                <a:solidFill>
                  <a:prstClr val="black"/>
                </a:solidFill>
              </a:rPr>
              <a:t>springSecurityFilterChain</a:t>
            </a:r>
            <a:r>
              <a:rPr lang="en-US" altLang="ko-KR" sz="1400" smtClean="0">
                <a:solidFill>
                  <a:prstClr val="black"/>
                </a:solidFill>
              </a:rPr>
              <a:t>&lt;/filter-name&gt;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&lt;filter-class&gt;</a:t>
            </a:r>
            <a:r>
              <a:rPr lang="en-US" altLang="ko-KR" sz="1400" err="1" smtClean="0">
                <a:solidFill>
                  <a:prstClr val="black"/>
                </a:solidFill>
              </a:rPr>
              <a:t>org.springframework.web.filter.DelegatingFilterProxy</a:t>
            </a:r>
            <a:r>
              <a:rPr lang="en-US" altLang="ko-KR" sz="1400" smtClean="0">
                <a:solidFill>
                  <a:prstClr val="black"/>
                </a:solidFill>
              </a:rPr>
              <a:t>&lt;/filter-class&gt;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&lt;/filter&gt;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&lt;filter-mapping&gt;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    &lt;filter-name&gt;</a:t>
            </a:r>
            <a:r>
              <a:rPr lang="en-US" altLang="ko-KR" sz="1400" err="1" smtClean="0">
                <a:solidFill>
                  <a:prstClr val="black"/>
                </a:solidFill>
              </a:rPr>
              <a:t>springSecurityFilterChain</a:t>
            </a:r>
            <a:r>
              <a:rPr lang="en-US" altLang="ko-KR" sz="1400" smtClean="0">
                <a:solidFill>
                  <a:prstClr val="black"/>
                </a:solidFill>
              </a:rPr>
              <a:t>&lt;/filter-name&gt;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             &lt;</a:t>
            </a:r>
            <a:r>
              <a:rPr lang="en-US" altLang="ko-KR" sz="1400" err="1" smtClean="0">
                <a:solidFill>
                  <a:prstClr val="black"/>
                </a:solidFill>
              </a:rPr>
              <a:t>url</a:t>
            </a:r>
            <a:r>
              <a:rPr lang="en-US" altLang="ko-KR" sz="1400" smtClean="0">
                <a:solidFill>
                  <a:prstClr val="black"/>
                </a:solidFill>
              </a:rPr>
              <a:t>-pattern&gt;/*&lt;/</a:t>
            </a:r>
            <a:r>
              <a:rPr lang="en-US" altLang="ko-KR" sz="1400" err="1" smtClean="0">
                <a:solidFill>
                  <a:prstClr val="black"/>
                </a:solidFill>
              </a:rPr>
              <a:t>url-parttern</a:t>
            </a:r>
            <a:r>
              <a:rPr lang="en-US" altLang="ko-KR" sz="1400" smtClean="0">
                <a:solidFill>
                  <a:prstClr val="black"/>
                </a:solidFill>
              </a:rPr>
              <a:t>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	&lt;/filter-mapping&gt;</a:t>
            </a:r>
            <a:br>
              <a:rPr lang="en-US" altLang="ko-KR" sz="1400" smtClean="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…</a:t>
            </a:r>
            <a:r>
              <a:rPr lang="en-US" altLang="ko-KR" sz="1400">
                <a:solidFill>
                  <a:prstClr val="black"/>
                </a:solidFill>
              </a:rPr>
              <a:t/>
            </a:r>
            <a:br>
              <a:rPr lang="en-US" altLang="ko-KR" sz="1400">
                <a:solidFill>
                  <a:prstClr val="black"/>
                </a:solidFill>
              </a:rPr>
            </a:br>
            <a:r>
              <a:rPr lang="en-US" altLang="ko-KR" sz="1400" smtClean="0">
                <a:solidFill>
                  <a:prstClr val="black"/>
                </a:solidFill>
              </a:rPr>
              <a:t>&lt;/web-app&gt;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>
                <a:solidFill>
                  <a:prstClr val="black"/>
                </a:solidFill>
              </a:rPr>
              <a:t>2.5 </a:t>
            </a:r>
            <a:r>
              <a:rPr lang="en-US" altLang="ko-KR" sz="2000" err="1">
                <a:solidFill>
                  <a:prstClr val="black"/>
                </a:solidFill>
              </a:rPr>
              <a:t>DispactcherServlet</a:t>
            </a:r>
            <a:r>
              <a:rPr lang="en-US" altLang="ko-KR" sz="2000">
                <a:solidFill>
                  <a:prstClr val="black"/>
                </a:solidFill>
              </a:rPr>
              <a:t> </a:t>
            </a:r>
            <a:r>
              <a:rPr lang="ko-KR" altLang="en-US" sz="2000">
                <a:solidFill>
                  <a:prstClr val="black"/>
                </a:solidFill>
              </a:rPr>
              <a:t>설정과 스프링 </a:t>
            </a:r>
            <a:r>
              <a:rPr lang="ko-KR" altLang="en-US" sz="2000" err="1">
                <a:solidFill>
                  <a:prstClr val="black"/>
                </a:solidFill>
              </a:rPr>
              <a:t>시큐리티</a:t>
            </a:r>
            <a:r>
              <a:rPr lang="ko-KR" altLang="en-US" sz="2000">
                <a:solidFill>
                  <a:prstClr val="black"/>
                </a:solidFill>
              </a:rPr>
              <a:t> 위한 </a:t>
            </a:r>
            <a:r>
              <a:rPr lang="en-US" altLang="ko-KR" sz="2000">
                <a:solidFill>
                  <a:prstClr val="black"/>
                </a:solidFill>
              </a:rPr>
              <a:t>web.xml </a:t>
            </a:r>
            <a:r>
              <a:rPr lang="ko-KR" altLang="en-US" sz="2000">
                <a:solidFill>
                  <a:prstClr val="black"/>
                </a:solidFill>
              </a:rPr>
              <a:t>설정</a:t>
            </a:r>
            <a:r>
              <a:rPr lang="en-US" altLang="ko-KR" sz="2000">
                <a:solidFill>
                  <a:prstClr val="black"/>
                </a:solidFill>
              </a:rPr>
              <a:t/>
            </a:r>
            <a:br>
              <a:rPr lang="en-US" altLang="ko-KR" sz="2000">
                <a:solidFill>
                  <a:prstClr val="black"/>
                </a:solidFill>
              </a:rPr>
            </a:br>
            <a:r>
              <a:rPr lang="en-US" altLang="ko-KR" sz="2000">
                <a:solidFill>
                  <a:prstClr val="black"/>
                </a:solidFill>
              </a:rPr>
              <a:t/>
            </a:r>
            <a:br>
              <a:rPr lang="en-US" altLang="ko-KR" sz="2000">
                <a:solidFill>
                  <a:prstClr val="black"/>
                </a:solidFill>
              </a:rPr>
            </a:br>
            <a:r>
              <a:rPr lang="ko-KR" altLang="en-US" sz="1600" b="1" smtClean="0">
                <a:solidFill>
                  <a:prstClr val="black"/>
                </a:solidFill>
              </a:rPr>
              <a:t>규칙</a:t>
            </a:r>
            <a:r>
              <a:rPr lang="en-US" altLang="ko-KR" sz="1600" b="1" smtClean="0">
                <a:solidFill>
                  <a:prstClr val="black"/>
                </a:solidFill>
              </a:rPr>
              <a:t>: </a:t>
            </a: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1. </a:t>
            </a: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시큐리티를</a:t>
            </a:r>
            <a:r>
              <a:rPr lang="ko-KR" altLang="en-US" sz="1600" smtClean="0">
                <a:solidFill>
                  <a:prstClr val="black"/>
                </a:solidFill>
              </a:rPr>
              <a:t> 위한 스프링 설정은 루트 어플리케이션 </a:t>
            </a:r>
            <a:r>
              <a:rPr lang="ko-KR" altLang="en-US" sz="1600" err="1" smtClean="0">
                <a:solidFill>
                  <a:prstClr val="black"/>
                </a:solidFill>
              </a:rPr>
              <a:t>컨텍스트에서</a:t>
            </a:r>
            <a:r>
              <a:rPr lang="ko-KR" altLang="en-US" sz="1600" smtClean="0">
                <a:solidFill>
                  <a:prstClr val="black"/>
                </a:solidFill>
              </a:rPr>
              <a:t> 사용해야 한다</a:t>
            </a:r>
            <a:r>
              <a:rPr lang="en-US" altLang="ko-KR" sz="1600" smtClean="0">
                <a:solidFill>
                  <a:prstClr val="black"/>
                </a:solidFill>
              </a:rPr>
              <a:t>.</a:t>
            </a:r>
            <a:r>
              <a:rPr lang="en-US" altLang="ko-KR" sz="1600">
                <a:solidFill>
                  <a:prstClr val="black"/>
                </a:solidFill>
              </a:rPr>
              <a:t/>
            </a:r>
            <a:br>
              <a:rPr lang="en-US" altLang="ko-KR" sz="160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	* </a:t>
            </a: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시큐리티가</a:t>
            </a:r>
            <a:r>
              <a:rPr lang="ko-KR" altLang="en-US" sz="1600" smtClean="0">
                <a:solidFill>
                  <a:prstClr val="black"/>
                </a:solidFill>
              </a:rPr>
              <a:t> 제공하는 </a:t>
            </a:r>
            <a:r>
              <a:rPr lang="en-US" altLang="ko-KR" sz="1600" smtClean="0">
                <a:solidFill>
                  <a:prstClr val="black"/>
                </a:solidFill>
              </a:rPr>
              <a:t>JSP</a:t>
            </a:r>
            <a:r>
              <a:rPr lang="ko-KR" altLang="en-US" sz="1600" smtClean="0">
                <a:solidFill>
                  <a:prstClr val="black"/>
                </a:solidFill>
              </a:rPr>
              <a:t>용 </a:t>
            </a:r>
            <a:r>
              <a:rPr lang="ko-KR" altLang="en-US" sz="1600" err="1" smtClean="0">
                <a:solidFill>
                  <a:prstClr val="black"/>
                </a:solidFill>
              </a:rPr>
              <a:t>커스텀</a:t>
            </a:r>
            <a:r>
              <a:rPr lang="ko-KR" altLang="en-US" sz="1600" smtClean="0">
                <a:solidFill>
                  <a:prstClr val="black"/>
                </a:solidFill>
              </a:rPr>
              <a:t> 태그 라이브러리가 정상 동작하려</a:t>
            </a:r>
            <a:r>
              <a:rPr lang="en-US" altLang="ko-KR" sz="1600" smtClean="0">
                <a:solidFill>
                  <a:prstClr val="black"/>
                </a:solidFill>
              </a:rPr>
              <a:t>	</a:t>
            </a:r>
            <a:r>
              <a:rPr lang="ko-KR" altLang="en-US" sz="1600" smtClean="0">
                <a:solidFill>
                  <a:prstClr val="black"/>
                </a:solidFill>
              </a:rPr>
              <a:t>면 스프링 시큐리티의 주요 구성 요소가 루트 어플리케이션에 위치해야 한다</a:t>
            </a:r>
            <a:r>
              <a:rPr lang="en-US" altLang="ko-KR" sz="1600" smtClean="0">
                <a:solidFill>
                  <a:prstClr val="black"/>
                </a:solidFill>
              </a:rPr>
              <a:t>.</a:t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2. </a:t>
            </a:r>
            <a:r>
              <a:rPr lang="en-US" altLang="ko-KR" sz="1600" err="1" smtClean="0">
                <a:solidFill>
                  <a:prstClr val="black"/>
                </a:solidFill>
              </a:rPr>
              <a:t>DelegatingFilterProxy</a:t>
            </a: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ko-KR" altLang="en-US" sz="1600" smtClean="0">
                <a:solidFill>
                  <a:prstClr val="black"/>
                </a:solidFill>
              </a:rPr>
              <a:t>이 필터는 스프링 빈 객체를 필터로 쓰고 싶을 때 사용</a:t>
            </a: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>“</a:t>
            </a:r>
            <a:r>
              <a:rPr lang="en-US" altLang="ko-KR" sz="1600" err="1" smtClean="0">
                <a:solidFill>
                  <a:prstClr val="black"/>
                </a:solidFill>
              </a:rPr>
              <a:t>springSuecurityFilterChain</a:t>
            </a:r>
            <a:r>
              <a:rPr lang="en-US" altLang="ko-KR" sz="1600" smtClean="0">
                <a:solidFill>
                  <a:prstClr val="black"/>
                </a:solidFill>
              </a:rPr>
              <a:t>” </a:t>
            </a:r>
            <a:r>
              <a:rPr lang="ko-KR" altLang="en-US" sz="1600" smtClean="0">
                <a:solidFill>
                  <a:prstClr val="black"/>
                </a:solidFill>
              </a:rPr>
              <a:t>이라는 이름의 스프링 빈은 </a:t>
            </a:r>
            <a:r>
              <a:rPr lang="en-US" altLang="ko-KR" sz="1600" smtClean="0">
                <a:solidFill>
                  <a:prstClr val="black"/>
                </a:solidFill>
              </a:rPr>
              <a:t>spring-security.xml </a:t>
            </a:r>
            <a:r>
              <a:rPr lang="ko-KR" altLang="en-US" sz="1600" smtClean="0">
                <a:solidFill>
                  <a:prstClr val="black"/>
                </a:solidFill>
              </a:rPr>
              <a:t>설정의 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</a:t>
            </a:r>
            <a:r>
              <a:rPr lang="ko-KR" altLang="en-US" sz="1600" smtClean="0">
                <a:solidFill>
                  <a:prstClr val="black"/>
                </a:solidFill>
              </a:rPr>
              <a:t> 네임스페이스를 처리하는 과정에서 등록된다</a:t>
            </a:r>
            <a:r>
              <a:rPr lang="en-US" altLang="ko-KR" sz="1600" smtClean="0">
                <a:solidFill>
                  <a:prstClr val="black"/>
                </a:solidFill>
              </a:rPr>
              <a:t>. </a:t>
            </a: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</a:t>
            </a:r>
            <a:r>
              <a:rPr lang="ko-KR" altLang="en-US" sz="1600" smtClean="0">
                <a:solidFill>
                  <a:prstClr val="black"/>
                </a:solidFill>
              </a:rPr>
              <a:t> 네임스페이스를 사용하면 내부적으로 </a:t>
            </a:r>
            <a:r>
              <a:rPr lang="en-US" altLang="ko-KR" sz="1600" err="1" smtClean="0">
                <a:solidFill>
                  <a:prstClr val="black"/>
                </a:solidFill>
              </a:rPr>
              <a:t>FilterChainProxy</a:t>
            </a:r>
            <a:r>
              <a:rPr lang="en-US" altLang="ko-KR" sz="1600" smtClean="0">
                <a:solidFill>
                  <a:prstClr val="black"/>
                </a:solidFill>
              </a:rPr>
              <a:t> </a:t>
            </a:r>
            <a:r>
              <a:rPr lang="ko-KR" altLang="en-US" sz="1600" smtClean="0">
                <a:solidFill>
                  <a:prstClr val="black"/>
                </a:solidFill>
              </a:rPr>
              <a:t>객체를 스프링 빈으로 등록하는데</a:t>
            </a:r>
            <a:r>
              <a:rPr lang="en-US" altLang="ko-KR" sz="1600" smtClean="0">
                <a:solidFill>
                  <a:prstClr val="black"/>
                </a:solidFill>
              </a:rPr>
              <a:t>, </a:t>
            </a:r>
            <a:r>
              <a:rPr lang="ko-KR" altLang="en-US" sz="1600" smtClean="0">
                <a:solidFill>
                  <a:prstClr val="black"/>
                </a:solidFill>
              </a:rPr>
              <a:t>이 </a:t>
            </a:r>
            <a:r>
              <a:rPr lang="en-US" altLang="ko-KR" sz="1600" err="1" smtClean="0">
                <a:solidFill>
                  <a:prstClr val="black"/>
                </a:solidFill>
              </a:rPr>
              <a:t>FilterChaingProxy</a:t>
            </a:r>
            <a:r>
              <a:rPr lang="en-US" altLang="ko-KR" sz="1600" smtClean="0">
                <a:solidFill>
                  <a:prstClr val="black"/>
                </a:solidFill>
              </a:rPr>
              <a:t> </a:t>
            </a:r>
            <a:r>
              <a:rPr lang="ko-KR" altLang="en-US" sz="1600" smtClean="0">
                <a:solidFill>
                  <a:prstClr val="black"/>
                </a:solidFill>
              </a:rPr>
              <a:t>빈의 이름이 </a:t>
            </a:r>
            <a:r>
              <a:rPr lang="en-US" altLang="ko-KR" sz="1600" smtClean="0">
                <a:solidFill>
                  <a:prstClr val="black"/>
                </a:solidFill>
              </a:rPr>
              <a:t>“</a:t>
            </a:r>
            <a:r>
              <a:rPr lang="en-US" altLang="ko-KR" sz="1600" err="1" smtClean="0">
                <a:solidFill>
                  <a:prstClr val="black"/>
                </a:solidFill>
              </a:rPr>
              <a:t>springSecurityFilterBean</a:t>
            </a:r>
            <a:r>
              <a:rPr lang="en-US" altLang="ko-KR" sz="1600" smtClean="0">
                <a:solidFill>
                  <a:prstClr val="black"/>
                </a:solidFill>
              </a:rPr>
              <a:t>”</a:t>
            </a:r>
            <a:r>
              <a:rPr lang="ko-KR" altLang="en-US" sz="1600" smtClean="0">
                <a:solidFill>
                  <a:prstClr val="black"/>
                </a:solidFill>
              </a:rPr>
              <a:t>이다</a:t>
            </a:r>
            <a:r>
              <a:rPr lang="en-US" altLang="ko-KR" sz="1600" smtClean="0">
                <a:solidFill>
                  <a:prstClr val="black"/>
                </a:solidFill>
              </a:rPr>
              <a:t>.</a:t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en-US" altLang="ko-KR" sz="1600" smtClean="0">
                <a:solidFill>
                  <a:prstClr val="black"/>
                </a:solidFill>
              </a:rPr>
              <a:t/>
            </a:r>
            <a:br>
              <a:rPr lang="en-US" altLang="ko-KR" sz="1600" smtClean="0">
                <a:solidFill>
                  <a:prstClr val="black"/>
                </a:solidFill>
              </a:rPr>
            </a:br>
            <a:r>
              <a:rPr lang="ko-KR" altLang="en-US" sz="1600" smtClean="0">
                <a:solidFill>
                  <a:prstClr val="black"/>
                </a:solidFill>
              </a:rPr>
              <a:t>스프링 </a:t>
            </a:r>
            <a:r>
              <a:rPr lang="ko-KR" altLang="en-US" sz="1600" err="1" smtClean="0">
                <a:solidFill>
                  <a:prstClr val="black"/>
                </a:solidFill>
              </a:rPr>
              <a:t>시큐리티의</a:t>
            </a:r>
            <a:r>
              <a:rPr lang="ko-KR" altLang="en-US" sz="1600" smtClean="0">
                <a:solidFill>
                  <a:prstClr val="black"/>
                </a:solidFill>
              </a:rPr>
              <a:t> 웹 모듈은 여러 </a:t>
            </a:r>
            <a:r>
              <a:rPr lang="ko-KR" altLang="en-US" sz="1600" err="1" smtClean="0">
                <a:solidFill>
                  <a:prstClr val="black"/>
                </a:solidFill>
              </a:rPr>
              <a:t>서블릿</a:t>
            </a:r>
            <a:r>
              <a:rPr lang="ko-KR" altLang="en-US" sz="1600" smtClean="0">
                <a:solidFill>
                  <a:prstClr val="black"/>
                </a:solidFill>
              </a:rPr>
              <a:t> 필터를 이용해서 접근 제어</a:t>
            </a:r>
            <a:r>
              <a:rPr lang="en-US" altLang="ko-KR" sz="1600" smtClean="0">
                <a:solidFill>
                  <a:prstClr val="black"/>
                </a:solidFill>
              </a:rPr>
              <a:t>, </a:t>
            </a:r>
            <a:r>
              <a:rPr lang="ko-KR" altLang="en-US" sz="1600" smtClean="0">
                <a:solidFill>
                  <a:prstClr val="black"/>
                </a:solidFill>
              </a:rPr>
              <a:t>로그인</a:t>
            </a:r>
            <a:r>
              <a:rPr lang="en-US" altLang="ko-KR" sz="1600" smtClean="0">
                <a:solidFill>
                  <a:prstClr val="black"/>
                </a:solidFill>
              </a:rPr>
              <a:t>/</a:t>
            </a:r>
            <a:r>
              <a:rPr lang="ko-KR" altLang="en-US" sz="1600" smtClean="0">
                <a:solidFill>
                  <a:prstClr val="black"/>
                </a:solidFill>
              </a:rPr>
              <a:t>로그아웃 등의 기능을 제공하는데</a:t>
            </a:r>
            <a:r>
              <a:rPr lang="en-US" altLang="ko-KR" sz="1600" smtClean="0">
                <a:solidFill>
                  <a:prstClr val="black"/>
                </a:solidFill>
              </a:rPr>
              <a:t>, </a:t>
            </a:r>
            <a:r>
              <a:rPr lang="en-US" altLang="ko-KR" sz="1600" err="1" smtClean="0">
                <a:solidFill>
                  <a:prstClr val="black"/>
                </a:solidFill>
              </a:rPr>
              <a:t>FilterChainProxy</a:t>
            </a:r>
            <a:r>
              <a:rPr lang="ko-KR" altLang="en-US" sz="1600" smtClean="0">
                <a:solidFill>
                  <a:prstClr val="black"/>
                </a:solidFill>
              </a:rPr>
              <a:t>은 이들 보안 관련 서블릿 필터들을 묶어서 실행해주는 기능을 제공</a:t>
            </a:r>
            <a:endParaRPr lang="en-US" altLang="ko-KR" sz="160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97" y="2176569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prstClr val="black"/>
                </a:solidFill>
              </a:rPr>
              <a:t>2.5 </a:t>
            </a:r>
            <a:r>
              <a:rPr lang="en-US" altLang="ko-KR" sz="2000" err="1">
                <a:solidFill>
                  <a:prstClr val="black"/>
                </a:solidFill>
              </a:rPr>
              <a:t>DispactcherServlet</a:t>
            </a:r>
            <a:r>
              <a:rPr lang="en-US" altLang="ko-KR" sz="2000">
                <a:solidFill>
                  <a:prstClr val="black"/>
                </a:solidFill>
              </a:rPr>
              <a:t> </a:t>
            </a:r>
            <a:r>
              <a:rPr lang="ko-KR" altLang="en-US" sz="2000">
                <a:solidFill>
                  <a:prstClr val="black"/>
                </a:solidFill>
              </a:rPr>
              <a:t>설정과 스프링 </a:t>
            </a:r>
            <a:r>
              <a:rPr lang="ko-KR" altLang="en-US" sz="2000" err="1">
                <a:solidFill>
                  <a:prstClr val="black"/>
                </a:solidFill>
              </a:rPr>
              <a:t>시큐리티</a:t>
            </a:r>
            <a:r>
              <a:rPr lang="ko-KR" altLang="en-US" sz="2000">
                <a:solidFill>
                  <a:prstClr val="black"/>
                </a:solidFill>
              </a:rPr>
              <a:t> 위한 </a:t>
            </a:r>
            <a:r>
              <a:rPr lang="en-US" altLang="ko-KR" sz="2000">
                <a:solidFill>
                  <a:prstClr val="black"/>
                </a:solidFill>
              </a:rPr>
              <a:t>web.xml </a:t>
            </a:r>
            <a:r>
              <a:rPr lang="ko-KR" altLang="en-US" sz="2000">
                <a:solidFill>
                  <a:prstClr val="black"/>
                </a:solidFill>
              </a:rPr>
              <a:t>설정</a:t>
            </a:r>
            <a:r>
              <a:rPr lang="en-US" altLang="ko-KR" sz="2000">
                <a:solidFill>
                  <a:prstClr val="black"/>
                </a:solidFill>
              </a:rPr>
              <a:t/>
            </a:r>
            <a:br>
              <a:rPr lang="en-US" altLang="ko-KR" sz="2000">
                <a:solidFill>
                  <a:prstClr val="black"/>
                </a:solidFill>
              </a:rPr>
            </a:b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5929330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[</a:t>
            </a:r>
            <a:r>
              <a:rPr lang="ko-KR" altLang="en-US" sz="1200" smtClean="0"/>
              <a:t>그림 </a:t>
            </a:r>
            <a:r>
              <a:rPr lang="en-US" altLang="ko-KR" sz="1200" smtClean="0"/>
              <a:t>1] </a:t>
            </a:r>
            <a:r>
              <a:rPr lang="ko-KR" altLang="en-US" sz="1200" smtClean="0"/>
              <a:t>스프링 </a:t>
            </a:r>
            <a:r>
              <a:rPr lang="ko-KR" altLang="en-US" sz="1200" err="1" smtClean="0"/>
              <a:t>시큐리티</a:t>
            </a:r>
            <a:r>
              <a:rPr lang="ko-KR" altLang="en-US" sz="1200" smtClean="0"/>
              <a:t> 설정을 통해 보안 필터 체인을 생성하고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 필터 체인을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이용해서 웹 요청에 대한 접근을 제어하게 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143248"/>
            <a:ext cx="48672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왼쪽 중괄호 8"/>
          <p:cNvSpPr/>
          <p:nvPr/>
        </p:nvSpPr>
        <p:spPr>
          <a:xfrm>
            <a:off x="4071934" y="3357562"/>
            <a:ext cx="142876" cy="71438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1"/>
          </p:cNvCxnSpPr>
          <p:nvPr/>
        </p:nvCxnSpPr>
        <p:spPr>
          <a:xfrm rot="10800000" flipV="1">
            <a:off x="3286116" y="3714752"/>
            <a:ext cx="78581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3357554" y="400050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3357554" y="3643314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2.6 </a:t>
            </a:r>
            <a:r>
              <a:rPr lang="ko-KR" altLang="en-US" sz="2000" dirty="0" smtClean="0">
                <a:solidFill>
                  <a:prstClr val="black"/>
                </a:solidFill>
              </a:rPr>
              <a:t>예제에서 사용할 </a:t>
            </a:r>
            <a:r>
              <a:rPr lang="en-US" altLang="ko-KR" sz="2000" dirty="0" smtClean="0">
                <a:solidFill>
                  <a:prstClr val="black"/>
                </a:solidFill>
              </a:rPr>
              <a:t>JSP </a:t>
            </a:r>
            <a:r>
              <a:rPr lang="ko-KR" altLang="en-US" sz="2000" dirty="0" smtClean="0">
                <a:solidFill>
                  <a:prstClr val="black"/>
                </a:solidFill>
              </a:rPr>
              <a:t>코드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>*</a:t>
            </a:r>
            <a:r>
              <a:rPr lang="ko-KR" altLang="en-US" sz="2000" dirty="0" smtClean="0">
                <a:solidFill>
                  <a:prstClr val="black"/>
                </a:solidFill>
              </a:rPr>
              <a:t>테스트 </a:t>
            </a:r>
            <a:r>
              <a:rPr lang="ko-KR" altLang="en-US" sz="2000" dirty="0">
                <a:solidFill>
                  <a:prstClr val="black"/>
                </a:solidFill>
              </a:rPr>
              <a:t>경로 요청에 대한 </a:t>
            </a:r>
            <a:r>
              <a:rPr lang="ko-KR" altLang="en-US" sz="2000" dirty="0" err="1">
                <a:solidFill>
                  <a:prstClr val="black"/>
                </a:solidFill>
              </a:rPr>
              <a:t>뷰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페이지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WEB-INF/view/index.jsp 		: /index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WEB-INF/view/adminMain.jsp	: /admin/main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WEB-INF/view/homeMain.jsp	: /home/main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WEB-INF/view/managerMain.jsp 	: /manager/main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WEB-INF/view/memberMain.jsp 	: /member/main</a:t>
            </a:r>
          </a:p>
          <a:p>
            <a:pPr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/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* JSP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뷰</a:t>
            </a:r>
            <a:r>
              <a:rPr lang="ko-KR" altLang="en-US" sz="1600" dirty="0" smtClean="0">
                <a:solidFill>
                  <a:prstClr val="black"/>
                </a:solidFill>
              </a:rPr>
              <a:t> 페이지 구성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Spring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서큐리티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sz="1600" dirty="0" smtClean="0">
                <a:solidFill>
                  <a:prstClr val="black"/>
                </a:solidFill>
              </a:rPr>
              <a:t> 태그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HTML 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- &lt;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sec:authorize</a:t>
            </a:r>
            <a:r>
              <a:rPr lang="en-US" altLang="ko-KR" sz="1600" dirty="0" smtClean="0">
                <a:solidFill>
                  <a:prstClr val="black"/>
                </a:solidFill>
              </a:rPr>
              <a:t>&gt;	// </a:t>
            </a:r>
            <a:r>
              <a:rPr lang="ko-KR" altLang="en-US" sz="1600" dirty="0" smtClean="0">
                <a:solidFill>
                  <a:prstClr val="black"/>
                </a:solidFill>
              </a:rPr>
              <a:t>현재 사용자 특정 권한이 있으면 몸체 내용 보기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- &lt;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sec:authentication</a:t>
            </a:r>
            <a:r>
              <a:rPr lang="en-US" altLang="ko-KR" sz="1600" dirty="0" smtClean="0">
                <a:solidFill>
                  <a:prstClr val="black"/>
                </a:solidFill>
              </a:rPr>
              <a:t>&gt;	// </a:t>
            </a:r>
            <a:r>
              <a:rPr lang="ko-KR" altLang="en-US" sz="1600" dirty="0" smtClean="0">
                <a:solidFill>
                  <a:prstClr val="black"/>
                </a:solidFill>
              </a:rPr>
              <a:t>현재 접속한 사용자의 인증 정보</a:t>
            </a:r>
            <a:endParaRPr lang="en-US" altLang="ko-KR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prstClr val="black"/>
                </a:solidFill>
              </a:rPr>
              <a:t>2.6 </a:t>
            </a:r>
            <a:r>
              <a:rPr lang="ko-KR" altLang="en-US" sz="2000" dirty="0">
                <a:solidFill>
                  <a:prstClr val="black"/>
                </a:solidFill>
              </a:rPr>
              <a:t>예제에서 사용할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 smtClean="0">
                <a:solidFill>
                  <a:prstClr val="black"/>
                </a:solidFill>
              </a:rPr>
              <a:t>코드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ko-KR" altLang="en-US" sz="2000" dirty="0" smtClean="0">
                <a:solidFill>
                  <a:prstClr val="black"/>
                </a:solidFill>
              </a:rPr>
              <a:t>참조</a:t>
            </a:r>
            <a:r>
              <a:rPr lang="en-US" altLang="ko-KR" sz="2000" dirty="0" smtClean="0">
                <a:solidFill>
                  <a:prstClr val="black"/>
                </a:solidFill>
              </a:rPr>
              <a:t>: index.jsp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6410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34" y="2643182"/>
            <a:ext cx="6929486" cy="14287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034" y="3500438"/>
            <a:ext cx="6929486" cy="4286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0034" y="4643446"/>
            <a:ext cx="6929486" cy="4286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2.7 </a:t>
            </a:r>
            <a:r>
              <a:rPr lang="ko-KR" altLang="en-US" sz="2000" dirty="0" smtClean="0">
                <a:solidFill>
                  <a:prstClr val="black"/>
                </a:solidFill>
              </a:rPr>
              <a:t>접근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제어 적용 확인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>*</a:t>
            </a:r>
            <a:r>
              <a:rPr lang="ko-KR" altLang="en-US" sz="2000" dirty="0" smtClean="0">
                <a:solidFill>
                  <a:prstClr val="black"/>
                </a:solidFill>
              </a:rPr>
              <a:t>테스트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prstClr val="black"/>
                </a:solidFill>
                <a:hlinkClick r:id="rId2"/>
              </a:rPr>
              <a:t>localhost:8080/spring4-chap16/index</a:t>
            </a: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1. 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로그인 전에 </a:t>
            </a:r>
            <a:r>
              <a:rPr lang="en-US" altLang="ko-KR" sz="1600" dirty="0" smtClean="0">
                <a:solidFill>
                  <a:prstClr val="black"/>
                </a:solidFill>
              </a:rPr>
              <a:t>/manager/main </a:t>
            </a:r>
            <a:r>
              <a:rPr lang="ko-KR" altLang="en-US" sz="1600" dirty="0" smtClean="0">
                <a:solidFill>
                  <a:prstClr val="black"/>
                </a:solidFill>
              </a:rPr>
              <a:t>경로 요청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2. /manager/main</a:t>
            </a:r>
            <a:r>
              <a:rPr lang="ko-KR" altLang="en-US" sz="1600" dirty="0" smtClean="0">
                <a:solidFill>
                  <a:prstClr val="black"/>
                </a:solidFill>
              </a:rPr>
              <a:t>은 </a:t>
            </a:r>
            <a:r>
              <a:rPr lang="en-US" altLang="ko-KR" sz="1600" dirty="0" smtClean="0">
                <a:solidFill>
                  <a:prstClr val="black"/>
                </a:solidFill>
              </a:rPr>
              <a:t>ROLE_MANAGER </a:t>
            </a:r>
            <a:r>
              <a:rPr lang="ko-KR" altLang="en-US" sz="1600" dirty="0" smtClean="0">
                <a:solidFill>
                  <a:prstClr val="black"/>
                </a:solidFill>
              </a:rPr>
              <a:t>권한을 가진 사용자만 접근 가능한데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아직 로그인 전이므로 로그인 폼 경로</a:t>
            </a:r>
            <a:r>
              <a:rPr lang="en-US" altLang="ko-KR" sz="1600" dirty="0" smtClean="0">
                <a:solidFill>
                  <a:prstClr val="black"/>
                </a:solidFill>
              </a:rPr>
              <a:t>(/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spring_security_login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으로 이동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3. ROLE_MANAGER </a:t>
            </a:r>
            <a:r>
              <a:rPr lang="ko-KR" altLang="en-US" sz="1600" dirty="0" smtClean="0">
                <a:solidFill>
                  <a:prstClr val="black"/>
                </a:solidFill>
              </a:rPr>
              <a:t>권한을 가진 계정의 아이디</a:t>
            </a:r>
            <a:r>
              <a:rPr lang="en-US" altLang="ko-KR" sz="1600" dirty="0" smtClean="0">
                <a:solidFill>
                  <a:prstClr val="black"/>
                </a:solidFill>
              </a:rPr>
              <a:t>/</a:t>
            </a:r>
            <a:r>
              <a:rPr lang="ko-KR" altLang="en-US" sz="1600" dirty="0" smtClean="0">
                <a:solidFill>
                  <a:prstClr val="black"/>
                </a:solidFill>
              </a:rPr>
              <a:t>암호를 입력하고</a:t>
            </a:r>
            <a:r>
              <a:rPr lang="en-US" altLang="ko-KR" sz="1600" dirty="0" smtClean="0">
                <a:solidFill>
                  <a:prstClr val="black"/>
                </a:solidFill>
              </a:rPr>
              <a:t>. 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로그인 시도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로그인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인증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에 성공하면 </a:t>
            </a:r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r>
              <a:rPr lang="ko-KR" altLang="en-US" sz="1600" dirty="0" smtClean="0">
                <a:solidFill>
                  <a:prstClr val="black"/>
                </a:solidFill>
              </a:rPr>
              <a:t>번 과정에서 요청했던 </a:t>
            </a:r>
            <a:r>
              <a:rPr lang="en-US" altLang="ko-KR" sz="1600" dirty="0" smtClean="0">
                <a:solidFill>
                  <a:prstClr val="black"/>
                </a:solidFill>
              </a:rPr>
              <a:t>/manager/main </a:t>
            </a:r>
            <a:r>
              <a:rPr lang="ko-KR" altLang="en-US" sz="1600" dirty="0" smtClean="0">
                <a:solidFill>
                  <a:prstClr val="black"/>
                </a:solidFill>
              </a:rPr>
              <a:t>경로로 이동</a:t>
            </a:r>
            <a:endParaRPr lang="en-US" altLang="ko-KR" sz="2000" dirty="0" smtClean="0">
              <a:solidFill>
                <a:prstClr val="black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00372"/>
            <a:ext cx="336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prstClr val="black"/>
                </a:solidFill>
              </a:rPr>
              <a:t>2.7 </a:t>
            </a:r>
            <a:r>
              <a:rPr lang="ko-KR" altLang="en-US" sz="2000" dirty="0">
                <a:solidFill>
                  <a:prstClr val="black"/>
                </a:solidFill>
              </a:rPr>
              <a:t>접근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제어 적용 </a:t>
            </a:r>
            <a:r>
              <a:rPr lang="ko-KR" altLang="en-US" sz="2000" dirty="0" smtClean="0">
                <a:solidFill>
                  <a:prstClr val="black"/>
                </a:solidFill>
              </a:rPr>
              <a:t>확인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ko-KR" altLang="en-US" sz="2000" dirty="0" err="1" smtClean="0">
                <a:solidFill>
                  <a:prstClr val="black"/>
                </a:solidFill>
              </a:rPr>
              <a:t>퀵</a:t>
            </a:r>
            <a:r>
              <a:rPr lang="ko-KR" altLang="en-US" sz="2000" dirty="0" smtClean="0">
                <a:solidFill>
                  <a:prstClr val="black"/>
                </a:solidFill>
              </a:rPr>
              <a:t> 스타를 해본 후</a:t>
            </a: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ko-KR" altLang="en-US" sz="2000" dirty="0" smtClean="0">
                <a:solidFill>
                  <a:prstClr val="black"/>
                </a:solidFill>
              </a:rPr>
              <a:t>궁금증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로그인 폼은 어디서 만들어지는지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로그인 폼 전송 및 </a:t>
            </a:r>
            <a:r>
              <a:rPr lang="en-US" altLang="ko-KR" sz="1800" dirty="0" smtClean="0">
                <a:solidFill>
                  <a:prstClr val="black"/>
                </a:solidFill>
              </a:rPr>
              <a:t>/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j_spring_security_logout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경로는 누가 처리하는가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인증 처리 과정은 어떻게 되는지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 </a:t>
            </a:r>
            <a:r>
              <a:rPr lang="ko-KR" altLang="en-US" sz="1800" dirty="0" smtClean="0">
                <a:solidFill>
                  <a:prstClr val="black"/>
                </a:solidFill>
              </a:rPr>
              <a:t>그리고 권한이 없을 때 로그인 폼으로 이동시키거나 </a:t>
            </a:r>
            <a:r>
              <a:rPr lang="en-US" altLang="ko-KR" sz="1800" dirty="0" smtClean="0">
                <a:solidFill>
                  <a:prstClr val="black"/>
                </a:solidFill>
              </a:rPr>
              <a:t>403 </a:t>
            </a:r>
            <a:r>
              <a:rPr lang="ko-KR" altLang="en-US" sz="1800" dirty="0" smtClean="0">
                <a:solidFill>
                  <a:prstClr val="black"/>
                </a:solidFill>
              </a:rPr>
              <a:t>응답을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보여주는   건 누가 하는가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* </a:t>
            </a:r>
            <a:r>
              <a:rPr lang="ko-KR" altLang="en-US" sz="1800" dirty="0" smtClean="0">
                <a:solidFill>
                  <a:prstClr val="black"/>
                </a:solidFill>
              </a:rPr>
              <a:t>이러 궁금증을 풀려면 스프링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시큐리티의</a:t>
            </a:r>
            <a:r>
              <a:rPr lang="ko-KR" altLang="en-US" sz="1800" dirty="0" smtClean="0">
                <a:solidFill>
                  <a:prstClr val="black"/>
                </a:solidFill>
              </a:rPr>
              <a:t> 구조에 대한 지식을 필요로 한다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endParaRPr lang="en-US" altLang="ko-KR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쉬어가는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 추천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9698" name="Picture 2" descr="http://developerfarm.cdn1.cafe24.com/cover/m/97889929396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57288" y="1357298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786182" y="1500174"/>
            <a:ext cx="505619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스프링 </a:t>
            </a:r>
            <a:r>
              <a:rPr lang="ko-KR" altLang="en-US" sz="1400" dirty="0" err="1"/>
              <a:t>시큐리티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는 스프링 시큐리티 프레임워크에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대해 </a:t>
            </a:r>
            <a:r>
              <a:rPr lang="ko-KR" altLang="en-US" sz="1400" dirty="0"/>
              <a:t>전면을 할애해 설명한 최초의 기술 서적이다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 </a:t>
            </a:r>
            <a:r>
              <a:rPr lang="ko-KR" altLang="en-US" sz="1400" dirty="0"/>
              <a:t>책은 크게 두 부분으로 구성된다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전반부에서는 </a:t>
            </a:r>
            <a:r>
              <a:rPr lang="ko-KR" altLang="en-US" sz="1400" dirty="0"/>
              <a:t>보안에 대한 기본 개념을 시작으로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인증</a:t>
            </a:r>
            <a:r>
              <a:rPr lang="en-US" altLang="ko-KR" sz="1400" dirty="0"/>
              <a:t>, </a:t>
            </a:r>
            <a:r>
              <a:rPr lang="ko-KR" altLang="en-US" sz="1400" dirty="0"/>
              <a:t>권한부여</a:t>
            </a:r>
            <a:r>
              <a:rPr lang="en-US" altLang="ko-KR" sz="1400" dirty="0"/>
              <a:t>, </a:t>
            </a:r>
            <a:r>
              <a:rPr lang="ko-KR" altLang="en-US" sz="1400" dirty="0"/>
              <a:t>미세 접근 제어</a:t>
            </a:r>
            <a:r>
              <a:rPr lang="en-US" altLang="ko-KR" sz="1400" dirty="0"/>
              <a:t>, ACL </a:t>
            </a:r>
            <a:r>
              <a:rPr lang="ko-KR" altLang="en-US" sz="1400" dirty="0"/>
              <a:t>모듈 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스프링 </a:t>
            </a:r>
            <a:r>
              <a:rPr lang="ko-KR" altLang="en-US" sz="1400" dirty="0" err="1"/>
              <a:t>시큐리티</a:t>
            </a:r>
            <a:r>
              <a:rPr lang="ko-KR" altLang="en-US" sz="1400" dirty="0"/>
              <a:t> 프레임워크와 관련한 주제에 대해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하나씩 </a:t>
            </a:r>
            <a:r>
              <a:rPr lang="ko-KR" altLang="en-US" sz="1400" dirty="0"/>
              <a:t>설명하고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후반부에서는 </a:t>
            </a:r>
            <a:r>
              <a:rPr lang="en-US" altLang="ko-KR" sz="1400" dirty="0" err="1"/>
              <a:t>OpenID</a:t>
            </a:r>
            <a:r>
              <a:rPr lang="en-US" altLang="ko-KR" sz="1400" dirty="0"/>
              <a:t>, CAS, LDAP </a:t>
            </a:r>
            <a:r>
              <a:rPr lang="ko-KR" altLang="en-US" sz="1400" dirty="0"/>
              <a:t>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외부 </a:t>
            </a:r>
            <a:r>
              <a:rPr lang="ko-KR" altLang="en-US" sz="1400" dirty="0"/>
              <a:t>시스템과의 연동을 다룬다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 </a:t>
            </a:r>
            <a:r>
              <a:rPr lang="ko-KR" altLang="en-US" sz="1400" dirty="0"/>
              <a:t>책에서는 보안에 대한 기본 설명을 </a:t>
            </a:r>
            <a:r>
              <a:rPr lang="ko-KR" altLang="en-US" sz="1400" dirty="0" smtClean="0"/>
              <a:t>시작으로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스프링 </a:t>
            </a:r>
            <a:r>
              <a:rPr lang="ko-KR" altLang="en-US" sz="1400" dirty="0"/>
              <a:t>시큐리티의 설정을 살펴보고 이어서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간단한 </a:t>
            </a:r>
            <a:r>
              <a:rPr lang="en-US" altLang="ko-KR" sz="1400" dirty="0"/>
              <a:t>JSP </a:t>
            </a:r>
            <a:r>
              <a:rPr lang="ko-KR" altLang="en-US" sz="1400" dirty="0"/>
              <a:t>웹사이트를 사용해 단계적으로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스프링 </a:t>
            </a:r>
            <a:r>
              <a:rPr lang="ko-KR" altLang="en-US" sz="1400" dirty="0" err="1"/>
              <a:t>시큐리티의</a:t>
            </a:r>
            <a:r>
              <a:rPr lang="ko-KR" altLang="en-US" sz="1400" dirty="0"/>
              <a:t> 보안 요소를 사이트에 적용하는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법을 </a:t>
            </a:r>
            <a:r>
              <a:rPr lang="ko-KR" altLang="en-US" sz="1400" dirty="0"/>
              <a:t>설명한다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 </a:t>
            </a:r>
            <a:r>
              <a:rPr lang="ko-KR" altLang="en-US" sz="1400" dirty="0"/>
              <a:t>책을 읽고 나면 스프링 시큐리티를 활용해 보안 취약점에 </a:t>
            </a:r>
            <a:endParaRPr lang="en-US" altLang="ko-KR" sz="1400" dirty="0" smtClean="0"/>
          </a:p>
          <a:p>
            <a:r>
              <a:rPr lang="ko-KR" altLang="en-US" sz="1400" dirty="0" smtClean="0"/>
              <a:t>대처하는 </a:t>
            </a:r>
            <a:r>
              <a:rPr lang="ko-KR" altLang="en-US" sz="1400" dirty="0"/>
              <a:t>웹 보안 기능을 구현할 수 있음은 물론 </a:t>
            </a:r>
            <a:endParaRPr lang="en-US" altLang="ko-KR" sz="1400" dirty="0" smtClean="0"/>
          </a:p>
          <a:p>
            <a:r>
              <a:rPr lang="en-US" altLang="ko-KR" sz="1400" dirty="0" smtClean="0"/>
              <a:t>CAS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커베로스</a:t>
            </a:r>
            <a:r>
              <a:rPr lang="en-US" altLang="ko-KR" sz="1400" dirty="0"/>
              <a:t>, LDAP </a:t>
            </a:r>
            <a:r>
              <a:rPr lang="ko-KR" altLang="en-US" sz="1400" dirty="0"/>
              <a:t>등과도 손쉽게 연동할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643578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b="0" i="0" dirty="0" err="1" smtClean="0">
                <a:solidFill>
                  <a:srgbClr val="444444"/>
                </a:solidFill>
                <a:latin typeface="Nanum Gothic"/>
              </a:rPr>
              <a:t>피터</a:t>
            </a:r>
            <a:r>
              <a:rPr lang="ko-KR" altLang="en-US" b="0" i="0" dirty="0" smtClean="0">
                <a:solidFill>
                  <a:srgbClr val="444444"/>
                </a:solidFill>
                <a:latin typeface="Nanum Gothic"/>
              </a:rPr>
              <a:t> </a:t>
            </a:r>
            <a:r>
              <a:rPr lang="ko-KR" altLang="en-US" b="0" i="0" dirty="0" err="1" smtClean="0">
                <a:solidFill>
                  <a:srgbClr val="444444"/>
                </a:solidFill>
                <a:latin typeface="Nanum Gothic"/>
              </a:rPr>
              <a:t>뮬라리엔</a:t>
            </a:r>
            <a:r>
              <a:rPr lang="ko-KR" altLang="en-US" b="0" i="0" dirty="0" smtClean="0">
                <a:solidFill>
                  <a:srgbClr val="444444"/>
                </a:solidFill>
                <a:latin typeface="Nanum Gothic"/>
              </a:rPr>
              <a:t> 지음</a:t>
            </a:r>
          </a:p>
          <a:p>
            <a:pPr>
              <a:buFont typeface="Arial"/>
              <a:buChar char="•"/>
            </a:pPr>
            <a:r>
              <a:rPr lang="ko-KR" altLang="en-US" b="0" i="0" dirty="0" smtClean="0">
                <a:solidFill>
                  <a:srgbClr val="444444"/>
                </a:solidFill>
                <a:latin typeface="Nanum Gothic"/>
              </a:rPr>
              <a:t>유윤선 옮김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구조에 대한 이해의 필요성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smtClean="0"/>
              <a:t>스프링 </a:t>
            </a:r>
            <a:r>
              <a:rPr lang="ko-KR" altLang="en-US" sz="2400" dirty="0" err="1" smtClean="0"/>
              <a:t>시큐리티</a:t>
            </a:r>
            <a:r>
              <a:rPr lang="ko-KR" altLang="en-US" sz="2400" dirty="0" smtClean="0"/>
              <a:t> 설정 자체는 간단하지만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스프링 </a:t>
            </a:r>
            <a:r>
              <a:rPr lang="ko-KR" altLang="en-US" sz="2400" dirty="0" err="1" smtClean="0"/>
              <a:t>시큐리티가</a:t>
            </a:r>
            <a:r>
              <a:rPr lang="ko-KR" altLang="en-US" sz="2400" dirty="0" smtClean="0"/>
              <a:t> 지원하지 않는 인증 방식을 사용해야 한다거나 </a:t>
            </a:r>
            <a:r>
              <a:rPr lang="en-US" altLang="ko-KR" sz="2400" dirty="0" err="1" smtClean="0"/>
              <a:t>HttpSession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 아닌 다른 장소에 인증 객체를 보관하기 위해서는 스프링 시큐리티의 동작방식을 이해하고 </a:t>
            </a:r>
            <a:r>
              <a:rPr lang="ko-KR" altLang="en-US" sz="2400" dirty="0" err="1" smtClean="0"/>
              <a:t>그중</a:t>
            </a:r>
            <a:r>
              <a:rPr lang="ko-KR" altLang="en-US" sz="2400" dirty="0" smtClean="0"/>
              <a:t> 필요한 부분의 기능을 알맞게 변경할 수 있어야 한다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3.1 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SecurityContext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SecurityContextHolder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smtClean="0"/>
              <a:t>Authentication, 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GranteAuthority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en-US" altLang="ko-KR" sz="2400" dirty="0" smtClean="0">
                <a:solidFill>
                  <a:srgbClr val="FF0000"/>
                </a:solidFill>
              </a:rPr>
              <a:t>Authentication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은 사용자의 인증 여부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사용자가 가진 권한</a:t>
            </a:r>
            <a:r>
              <a:rPr lang="en-US" altLang="ko-KR" sz="2400" dirty="0" smtClean="0"/>
              <a:t>(authority), </a:t>
            </a:r>
            <a:r>
              <a:rPr lang="ko-KR" altLang="en-US" sz="2400" dirty="0" smtClean="0"/>
              <a:t>이름 및 접근 주제</a:t>
            </a:r>
            <a:r>
              <a:rPr lang="en-US" altLang="ko-KR" sz="2400" dirty="0" smtClean="0"/>
              <a:t>(principal)</a:t>
            </a:r>
            <a:r>
              <a:rPr lang="ko-KR" altLang="en-US" sz="2400" dirty="0" smtClean="0"/>
              <a:t>에 대한 정보를 제공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스프링 </a:t>
            </a:r>
            <a:r>
              <a:rPr lang="ko-KR" altLang="en-US" sz="2400" dirty="0" err="1" smtClean="0"/>
              <a:t>시큐리티는</a:t>
            </a:r>
            <a:r>
              <a:rPr lang="ko-KR" altLang="en-US" sz="2400" dirty="0" smtClean="0"/>
              <a:t> 이 정보를 이용해서 사용자가 요청한 자원</a:t>
            </a:r>
            <a:r>
              <a:rPr lang="en-US" altLang="ko-KR" sz="2400" dirty="0" smtClean="0"/>
              <a:t>(URL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접근할 수 있는지 여부를 판단한다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01. </a:t>
            </a:r>
            <a:r>
              <a:rPr lang="ko-KR" altLang="en-US" sz="2800" b="1" dirty="0" smtClean="0"/>
              <a:t>웹 보안관 스프링 </a:t>
            </a:r>
            <a:r>
              <a:rPr lang="ko-KR" altLang="en-US" sz="2800" b="1" dirty="0" err="1" smtClean="0"/>
              <a:t>시큐리티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(2015-07-26)</a:t>
            </a:r>
            <a:endParaRPr lang="en-US" altLang="ko-KR" sz="2800" dirty="0" smtClean="0"/>
          </a:p>
          <a:p>
            <a:r>
              <a:rPr lang="en-US" altLang="ko-KR" sz="2800" b="1" dirty="0" smtClean="0"/>
              <a:t>02. </a:t>
            </a:r>
            <a:r>
              <a:rPr lang="ko-KR" altLang="en-US" sz="2800" b="1" dirty="0" smtClean="0"/>
              <a:t>스프링 </a:t>
            </a:r>
            <a:r>
              <a:rPr lang="ko-KR" altLang="en-US" sz="2800" b="1" dirty="0" err="1" smtClean="0"/>
              <a:t>시큐리리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퀵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스타드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(2015-07-26)</a:t>
            </a:r>
            <a:endParaRPr lang="en-US" altLang="ko-KR" sz="2800" dirty="0" smtClean="0"/>
          </a:p>
          <a:p>
            <a:r>
              <a:rPr lang="en-US" altLang="ko-KR" sz="2800" b="1" dirty="0" smtClean="0"/>
              <a:t>03. </a:t>
            </a:r>
            <a:r>
              <a:rPr lang="ko-KR" altLang="en-US" sz="2800" b="1" dirty="0" smtClean="0"/>
              <a:t>스프링 </a:t>
            </a:r>
            <a:r>
              <a:rPr lang="ko-KR" altLang="en-US" sz="2800" b="1" dirty="0" err="1" smtClean="0"/>
              <a:t>시큐리티</a:t>
            </a:r>
            <a:r>
              <a:rPr lang="ko-KR" altLang="en-US" sz="2800" b="1" dirty="0" smtClean="0"/>
              <a:t> 구조 개요</a:t>
            </a:r>
            <a:r>
              <a:rPr lang="en-US" altLang="ko-KR" sz="2800" b="1" dirty="0" smtClean="0"/>
              <a:t>		</a:t>
            </a:r>
            <a:r>
              <a:rPr lang="en-US" altLang="ko-KR" sz="2000" dirty="0" smtClean="0"/>
              <a:t>(2015-08-16)</a:t>
            </a:r>
            <a:endParaRPr lang="en-US" altLang="ko-KR" sz="2800" dirty="0" smtClean="0"/>
          </a:p>
          <a:p>
            <a:r>
              <a:rPr lang="en-US" altLang="ko-KR" sz="2800" b="1" dirty="0" smtClean="0"/>
              <a:t>04. </a:t>
            </a:r>
            <a:r>
              <a:rPr lang="ko-KR" altLang="en-US" sz="2800" b="1" dirty="0" smtClean="0"/>
              <a:t>웹 요청 인가 설정 </a:t>
            </a:r>
            <a:r>
              <a:rPr lang="ko-KR" altLang="en-US" sz="2800" b="1" dirty="0" err="1" smtClean="0"/>
              <a:t>표현식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(2015-09-12)</a:t>
            </a:r>
            <a:endParaRPr lang="en-US" altLang="ko-KR" sz="2800" dirty="0" smtClean="0"/>
          </a:p>
          <a:p>
            <a:r>
              <a:rPr lang="en-US" altLang="ko-KR" sz="2800" b="1" dirty="0" smtClean="0"/>
              <a:t>05. </a:t>
            </a:r>
            <a:r>
              <a:rPr lang="ko-KR" altLang="en-US" sz="2800" b="1" dirty="0" err="1" smtClean="0"/>
              <a:t>상황별</a:t>
            </a:r>
            <a:r>
              <a:rPr lang="ko-KR" altLang="en-US" sz="2800" b="1" dirty="0" smtClean="0"/>
              <a:t> 스프링 </a:t>
            </a:r>
            <a:r>
              <a:rPr lang="ko-KR" altLang="en-US" sz="2800" b="1" dirty="0" err="1" smtClean="0"/>
              <a:t>시큐리티</a:t>
            </a:r>
            <a:r>
              <a:rPr lang="ko-KR" altLang="en-US" sz="2800" b="1" dirty="0" smtClean="0"/>
              <a:t> 설정</a:t>
            </a:r>
            <a:r>
              <a:rPr lang="en-US" altLang="ko-KR" sz="2800" dirty="0" smtClean="0"/>
              <a:t>	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2015-09-12)</a:t>
            </a:r>
            <a:endParaRPr lang="en-US" altLang="ko-KR" sz="2800" dirty="0" smtClean="0"/>
          </a:p>
          <a:p>
            <a:r>
              <a:rPr lang="en-US" altLang="ko-KR" sz="2800" b="1" dirty="0" smtClean="0"/>
              <a:t>06. JSP </a:t>
            </a:r>
            <a:r>
              <a:rPr lang="ko-KR" altLang="en-US" sz="2800" b="1" dirty="0" smtClean="0"/>
              <a:t>태그 라이브러리</a:t>
            </a:r>
            <a:r>
              <a:rPr lang="en-US" altLang="ko-KR" sz="2800" dirty="0" smtClean="0"/>
              <a:t>			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2015-09-12)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스프링 </a:t>
            </a:r>
            <a:r>
              <a:rPr lang="ko-KR" altLang="en-US" sz="2400" dirty="0" err="1" smtClean="0"/>
              <a:t>시큐리티가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Authentication</a:t>
            </a:r>
            <a:r>
              <a:rPr lang="ko-KR" altLang="en-US" sz="2400" dirty="0" smtClean="0"/>
              <a:t>을 사용하려면 어딘가에서  </a:t>
            </a:r>
            <a:r>
              <a:rPr lang="en-US" altLang="ko-KR" sz="2400" dirty="0" smtClean="0"/>
              <a:t>Authentication </a:t>
            </a:r>
            <a:r>
              <a:rPr lang="ko-KR" altLang="en-US" sz="2400" dirty="0" smtClean="0"/>
              <a:t>객체를 가져와야 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때 사용하는 것이 </a:t>
            </a:r>
            <a:r>
              <a:rPr lang="en-US" altLang="ko-KR" sz="2400" dirty="0" err="1" smtClean="0"/>
              <a:t>o.s.s.core.context.SecurityContextHolder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클래스다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 err="1" smtClean="0"/>
              <a:t>SecurityContextHolder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클래스의 </a:t>
            </a:r>
            <a:r>
              <a:rPr lang="en-US" altLang="ko-KR" sz="2400" dirty="0" err="1" smtClean="0"/>
              <a:t>getContext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메서드는</a:t>
            </a:r>
            <a:r>
              <a:rPr lang="ko-KR" altLang="en-US" sz="2400" dirty="0" smtClean="0"/>
              <a:t>  </a:t>
            </a:r>
            <a:r>
              <a:rPr lang="en-US" altLang="ko-KR" sz="2400" dirty="0" err="1" smtClean="0"/>
              <a:t>SecurityContext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객체를 </a:t>
            </a:r>
            <a:r>
              <a:rPr lang="ko-KR" altLang="en-US" sz="2400" dirty="0" err="1" smtClean="0"/>
              <a:t>리턴하며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</a:t>
            </a:r>
            <a:r>
              <a:rPr lang="en-US" altLang="ko-KR" sz="2400" dirty="0" err="1" smtClean="0"/>
              <a:t>SecurityContext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객체의 </a:t>
            </a:r>
            <a:r>
              <a:rPr lang="en-US" altLang="ko-KR" sz="2400" dirty="0" err="1" smtClean="0"/>
              <a:t>getAuthentication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메서드를</a:t>
            </a:r>
            <a:r>
              <a:rPr lang="ko-KR" altLang="en-US" sz="2400" dirty="0" smtClean="0"/>
              <a:t> 이용해서 </a:t>
            </a:r>
            <a:r>
              <a:rPr lang="en-US" altLang="ko-KR" sz="2400" dirty="0" smtClean="0">
                <a:solidFill>
                  <a:srgbClr val="FF0000"/>
                </a:solidFill>
              </a:rPr>
              <a:t>Authentication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객체를 구할 수 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SecurityContext</a:t>
            </a:r>
            <a:r>
              <a:rPr lang="en-US" altLang="ko-KR" sz="2400" dirty="0" smtClean="0"/>
              <a:t> context = </a:t>
            </a:r>
            <a:r>
              <a:rPr lang="en-US" altLang="ko-KR" sz="2400" dirty="0" err="1" smtClean="0"/>
              <a:t>SecurityContextHolder.getContext</a:t>
            </a:r>
            <a:r>
              <a:rPr lang="en-US" altLang="ko-KR" sz="2400" dirty="0" smtClean="0"/>
              <a:t>();</a:t>
            </a:r>
            <a:br>
              <a:rPr lang="en-US" altLang="ko-KR" sz="2400" dirty="0" smtClean="0"/>
            </a:br>
            <a:r>
              <a:rPr lang="en-US" altLang="ko-KR" sz="2400" dirty="0" smtClean="0"/>
              <a:t>Authentication auth = </a:t>
            </a:r>
            <a:r>
              <a:rPr lang="en-US" altLang="ko-KR" sz="2400" dirty="0" err="1" smtClean="0"/>
              <a:t>context.getAuthentication</a:t>
            </a:r>
            <a:r>
              <a:rPr lang="en-US" altLang="ko-KR" sz="2400" dirty="0" smtClean="0"/>
              <a:t>();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4643446"/>
            <a:ext cx="7143800" cy="114300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>
                <a:solidFill>
                  <a:srgbClr val="FF0000"/>
                </a:solidFill>
              </a:rPr>
              <a:t>o.s.s.core.context.SecurityContext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보관하는 역할을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시큐리티는</a:t>
            </a:r>
            <a:r>
              <a:rPr lang="ko-KR" altLang="en-US" sz="2000" dirty="0" smtClean="0"/>
              <a:t> 웹 브라우저로부터 요청이 들어오면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필터를 이용해서 </a:t>
            </a:r>
            <a:r>
              <a:rPr lang="en-US" altLang="ko-KR" sz="2000" dirty="0" err="1" smtClean="0"/>
              <a:t>SecurityContext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설정한다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위한 서블릿 필터를 직접 구현한다면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다음과 같다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dirty="0" smtClean="0">
                <a:solidFill>
                  <a:srgbClr val="00B050"/>
                </a:solidFill>
              </a:rPr>
              <a:t>웹 요청을 가장 먼저 받는 필터에서 </a:t>
            </a:r>
            <a:r>
              <a:rPr lang="en-US" altLang="ko-KR" sz="1800" dirty="0" smtClean="0">
                <a:solidFill>
                  <a:srgbClr val="00B050"/>
                </a:solidFill>
              </a:rPr>
              <a:t>Authentication</a:t>
            </a:r>
            <a:r>
              <a:rPr lang="ko-KR" altLang="en-US" sz="1800" dirty="0" smtClean="0">
                <a:solidFill>
                  <a:srgbClr val="00B050"/>
                </a:solidFill>
              </a:rPr>
              <a:t>을 생성</a:t>
            </a:r>
            <a:r>
              <a:rPr lang="en-US" altLang="ko-KR" sz="1800" dirty="0" smtClean="0">
                <a:solidFill>
                  <a:srgbClr val="00B050"/>
                </a:solidFill>
              </a:rPr>
              <a:t/>
            </a:r>
            <a:br>
              <a:rPr lang="en-US" altLang="ko-KR" sz="1800" dirty="0" smtClean="0">
                <a:solidFill>
                  <a:srgbClr val="00B050"/>
                </a:solidFill>
              </a:rPr>
            </a:br>
            <a:r>
              <a:rPr lang="en-US" altLang="ko-KR" sz="180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SecurityContext</a:t>
            </a:r>
            <a:r>
              <a:rPr lang="ko-KR" altLang="en-US" sz="1800" dirty="0" smtClean="0">
                <a:solidFill>
                  <a:srgbClr val="00B050"/>
                </a:solidFill>
              </a:rPr>
              <a:t>에 보관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Authenticaiton</a:t>
            </a:r>
            <a:r>
              <a:rPr lang="en-US" altLang="ko-KR" sz="1800" dirty="0" smtClean="0"/>
              <a:t> auth = </a:t>
            </a:r>
            <a:r>
              <a:rPr lang="en-US" altLang="ko-KR" sz="1800" dirty="0" err="1" smtClean="0"/>
              <a:t>someMethodForGettingAuth</a:t>
            </a:r>
            <a:r>
              <a:rPr lang="en-US" altLang="ko-KR" sz="1800" dirty="0" smtClean="0"/>
              <a:t>(request, response)</a:t>
            </a:r>
            <a:br>
              <a:rPr lang="en-US" altLang="ko-KR" sz="1800" dirty="0" smtClean="0"/>
            </a:br>
            <a:r>
              <a:rPr lang="en-US" altLang="ko-KR" sz="1800" dirty="0" smtClean="0"/>
              <a:t>try{</a:t>
            </a:r>
            <a:br>
              <a:rPr lang="en-US" altLang="ko-KR" sz="1800" dirty="0" smtClean="0"/>
            </a:b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SecurityContextHolrder.getContext</a:t>
            </a:r>
            <a:r>
              <a:rPr lang="en-US" altLang="ko-KR" sz="1800" dirty="0" smtClean="0"/>
              <a:t>().</a:t>
            </a:r>
            <a:r>
              <a:rPr lang="en-US" altLang="ko-KR" sz="1800" dirty="0" err="1" smtClean="0"/>
              <a:t>setAuthentication</a:t>
            </a:r>
            <a:r>
              <a:rPr lang="en-US" altLang="ko-KR" sz="1800" dirty="0" smtClean="0"/>
              <a:t>(auth);</a:t>
            </a:r>
            <a:br>
              <a:rPr lang="en-US" altLang="ko-KR" sz="1800" dirty="0" smtClean="0"/>
            </a:b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chain.doFilter</a:t>
            </a:r>
            <a:r>
              <a:rPr lang="en-US" altLang="ko-KR" sz="1800" dirty="0" smtClean="0"/>
              <a:t>(request, response);</a:t>
            </a:r>
            <a:br>
              <a:rPr lang="en-US" altLang="ko-KR" sz="1800" dirty="0" smtClean="0"/>
            </a:br>
            <a:r>
              <a:rPr lang="en-US" altLang="ko-KR" sz="1800" dirty="0" smtClean="0"/>
              <a:t>} finally {</a:t>
            </a:r>
            <a:br>
              <a:rPr lang="en-US" altLang="ko-KR" sz="1800" dirty="0" smtClean="0"/>
            </a:b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SecurityContextHolder.clearContext</a:t>
            </a:r>
            <a:r>
              <a:rPr lang="en-US" altLang="ko-KR" sz="1800" dirty="0" smtClean="0"/>
              <a:t>();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7224" y="3429000"/>
            <a:ext cx="7500990" cy="264320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위 코드에서 </a:t>
            </a:r>
            <a:r>
              <a:rPr lang="en-US" altLang="ko-KR" dirty="0" err="1" smtClean="0"/>
              <a:t>someMethodForGettingAuth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HttpSession</a:t>
            </a:r>
            <a:r>
              <a:rPr lang="ko-KR" altLang="en-US" dirty="0" smtClean="0"/>
              <a:t>이나 다른 외부 저장소 등에서 현재 접속한 클라이언트에 해당하는 </a:t>
            </a:r>
            <a:r>
              <a:rPr lang="en-US" altLang="ko-KR" dirty="0" smtClean="0"/>
              <a:t>Authentication </a:t>
            </a:r>
            <a:r>
              <a:rPr lang="ko-KR" altLang="en-US" dirty="0" smtClean="0"/>
              <a:t>객체를 생성하도록 구현하게 될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시큐리티가</a:t>
            </a:r>
            <a:r>
              <a:rPr lang="ko-KR" altLang="en-US" dirty="0" smtClean="0"/>
              <a:t> 제공하는 </a:t>
            </a:r>
            <a:r>
              <a:rPr lang="en-US" altLang="ko-KR" dirty="0" err="1" smtClean="0"/>
              <a:t>SecurityContextPersistenceFilter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기능을 활용해서 </a:t>
            </a:r>
            <a:r>
              <a:rPr lang="en-US" altLang="ko-KR" dirty="0" err="1" smtClean="0"/>
              <a:t>SecurityContext</a:t>
            </a:r>
            <a:r>
              <a:rPr lang="ko-KR" altLang="en-US" dirty="0" smtClean="0"/>
              <a:t>를 설정하기 위한 코드 양을 줄일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시큐리트는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SecurityContextPersistenceFilter</a:t>
            </a:r>
            <a:r>
              <a:rPr lang="ko-KR" altLang="en-US" dirty="0" smtClean="0"/>
              <a:t>를 가장 먼저 적용해서 </a:t>
            </a:r>
            <a:r>
              <a:rPr lang="en-US" altLang="ko-KR" dirty="0" err="1" smtClean="0"/>
              <a:t>SecurityContext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Authentication </a:t>
            </a:r>
            <a:r>
              <a:rPr lang="ko-KR" altLang="en-US" dirty="0" smtClean="0"/>
              <a:t>객체를 보관한다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스프링 </a:t>
            </a:r>
            <a:r>
              <a:rPr lang="ko-KR" altLang="en-US" dirty="0" err="1" smtClean="0"/>
              <a:t>시큐리티는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SecurityContext</a:t>
            </a:r>
            <a:r>
              <a:rPr lang="ko-KR" altLang="en-US" dirty="0" smtClean="0"/>
              <a:t>를 이용해서 현재 접속한 사용자의 </a:t>
            </a:r>
            <a:r>
              <a:rPr lang="en-US" altLang="ko-KR" dirty="0" smtClean="0"/>
              <a:t>Authentication </a:t>
            </a:r>
            <a:r>
              <a:rPr lang="ko-KR" altLang="en-US" dirty="0" smtClean="0"/>
              <a:t>객체를 구하고</a:t>
            </a:r>
            <a:r>
              <a:rPr lang="en-US" altLang="ko-KR" dirty="0" smtClean="0"/>
              <a:t>, Authentication </a:t>
            </a:r>
            <a:r>
              <a:rPr lang="ko-KR" altLang="en-US" dirty="0" smtClean="0"/>
              <a:t>객체가 표현하는 주체가 접속한 자원에 접근할 수 있는지 여부를 판단하게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smtClean="0"/>
              <a:t>(1) Authentication </a:t>
            </a:r>
            <a:r>
              <a:rPr lang="ko-KR" altLang="en-US" sz="2000" b="1" dirty="0" smtClean="0"/>
              <a:t>인터페이스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Authentication auth = 	</a:t>
            </a:r>
            <a:r>
              <a:rPr lang="en-US" altLang="ko-KR" sz="2000" dirty="0" err="1" smtClean="0"/>
              <a:t>SecurityContextHolder.getContext</a:t>
            </a:r>
            <a:r>
              <a:rPr lang="en-US" altLang="ko-KR" sz="2000" dirty="0" smtClean="0"/>
              <a:t>().</a:t>
            </a:r>
            <a:r>
              <a:rPr lang="en-US" altLang="ko-KR" sz="2000" dirty="0" err="1" smtClean="0"/>
              <a:t>getAuthentication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 smtClean="0"/>
          </a:p>
          <a:p>
            <a:r>
              <a:rPr lang="en-US" altLang="ko-KR" sz="1600" dirty="0" smtClean="0"/>
              <a:t> - String </a:t>
            </a:r>
            <a:r>
              <a:rPr lang="en-US" altLang="ko-KR" sz="1600" dirty="0" err="1" smtClean="0"/>
              <a:t>getName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이름을 구한다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Object </a:t>
            </a:r>
            <a:r>
              <a:rPr lang="en-US" altLang="ko-KR" sz="1600" dirty="0" err="1" smtClean="0"/>
              <a:t>getCrendentials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인증 대상 주체를 증명하는 값을 구한다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비빌번호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- Object </a:t>
            </a:r>
            <a:r>
              <a:rPr lang="en-US" altLang="ko-KR" sz="1600" dirty="0" err="1" smtClean="0"/>
              <a:t>getPrincipal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주체를 표현하는 객체를 구한다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Object </a:t>
            </a:r>
            <a:r>
              <a:rPr lang="en-US" altLang="ko-KR" sz="1600" dirty="0" err="1" smtClean="0"/>
              <a:t>getDetails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주체에 대한 상세 정보를 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접속한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등의 정보를 저장하는 용도로 할 수 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isAuthenticated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인증 여부를 </a:t>
            </a:r>
            <a:r>
              <a:rPr lang="ko-KR" altLang="en-US" sz="1600" dirty="0" err="1" smtClean="0"/>
              <a:t>리턴한다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void </a:t>
            </a:r>
            <a:r>
              <a:rPr lang="en-US" altLang="ko-KR" sz="1600" dirty="0" err="1" smtClean="0"/>
              <a:t>setAuthenticated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authenticated) : </a:t>
            </a:r>
            <a:r>
              <a:rPr lang="ko-KR" altLang="en-US" sz="1600" dirty="0" smtClean="0"/>
              <a:t>인증 여부를 설정한다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- Collection&lt;? Extends </a:t>
            </a:r>
            <a:r>
              <a:rPr lang="en-US" altLang="ko-KR" sz="1600" dirty="0" err="1" smtClean="0"/>
              <a:t>GrantedAuthority</a:t>
            </a:r>
            <a:r>
              <a:rPr lang="en-US" altLang="ko-KR" sz="1600" dirty="0" smtClean="0"/>
              <a:t>&gt; </a:t>
            </a:r>
            <a:r>
              <a:rPr lang="en-US" altLang="ko-KR" sz="1600" dirty="0" err="1" smtClean="0"/>
              <a:t>getAuthorites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주체가 가진 권한 목록을 구한다</a:t>
            </a:r>
            <a:r>
              <a:rPr lang="en-US" altLang="ko-KR" sz="1600" dirty="0" smtClean="0"/>
              <a:t>.(</a:t>
            </a:r>
            <a:r>
              <a:rPr lang="en-US" altLang="ko-KR" sz="1600" dirty="0" err="1" smtClean="0"/>
              <a:t>GrantedAuthority</a:t>
            </a:r>
            <a:r>
              <a:rPr lang="ko-KR" altLang="en-US" sz="1600" dirty="0" smtClean="0"/>
              <a:t>가 권한을 의미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Authenticaiton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타입은 두 가지 목적으로 사용된다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AuthenticationManager</a:t>
            </a:r>
            <a:r>
              <a:rPr lang="ko-KR" altLang="en-US" sz="1600" dirty="0" smtClean="0"/>
              <a:t>에 인증을 요청할 때 필요한 정보를 담는목적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2. </a:t>
            </a:r>
            <a:r>
              <a:rPr lang="ko-KR" altLang="en-US" sz="1600" dirty="0" smtClean="0"/>
              <a:t>현재 접속한 사용자에 대한 정보를 표현하기 위한 목적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85786" y="1928802"/>
            <a:ext cx="7500990" cy="64294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시큐리티는</a:t>
            </a:r>
            <a:r>
              <a:rPr lang="ko-KR" altLang="en-US" sz="2000" dirty="0" smtClean="0"/>
              <a:t> 인증을 위한 목적으로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사용한다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시큐리트는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AuthenticationManager</a:t>
            </a:r>
            <a:r>
              <a:rPr lang="ko-KR" altLang="en-US" sz="2000" dirty="0" smtClean="0"/>
              <a:t>를 사용해서 인증을 처리하는데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</a:t>
            </a:r>
            <a:r>
              <a:rPr lang="en-US" altLang="ko-KR" sz="2000" dirty="0" err="1" smtClean="0"/>
              <a:t>AuthenticationManager</a:t>
            </a:r>
            <a:r>
              <a:rPr lang="ko-KR" altLang="en-US" sz="2000" dirty="0" smtClean="0"/>
              <a:t>가 입력으로 받는 값의 타입이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두 번째로 현재 사용자에 대한 정보를 표현하기 위해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사용한다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앞서 설명했듯이 스프링 </a:t>
            </a:r>
            <a:r>
              <a:rPr lang="ko-KR" altLang="en-US" sz="2000" dirty="0" err="1" smtClean="0"/>
              <a:t>시큐리티는</a:t>
            </a: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SecurityContext</a:t>
            </a:r>
            <a:r>
              <a:rPr lang="ko-KR" altLang="en-US" sz="2000" dirty="0" smtClean="0"/>
              <a:t>에 보관된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가져와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</a:t>
            </a:r>
            <a:r>
              <a:rPr lang="en-US" altLang="ko-KR" sz="2000" dirty="0" err="1" smtClean="0"/>
              <a:t>Authentcation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객체가 지정한 자원</a:t>
            </a:r>
            <a:r>
              <a:rPr lang="en-US" altLang="ko-KR" sz="2000" dirty="0" smtClean="0"/>
              <a:t>(URL 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접근할 수 있는지 검사한다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</a:t>
            </a:r>
            <a:r>
              <a:rPr lang="ko-KR" altLang="en-US" sz="2000" dirty="0" smtClean="0"/>
              <a:t> 프레임워크를 잘 사용하려면 알맞은 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생성해주어야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UsernamePasswordAuthenticationToken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제공하고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클래스는 사용자 아이디와 암호를 이용해서 인증을 처리할 때 사용되는 </a:t>
            </a:r>
            <a:r>
              <a:rPr lang="en-US" altLang="ko-KR" sz="2000" dirty="0" smtClean="0"/>
              <a:t>Authentication  </a:t>
            </a:r>
            <a:r>
              <a:rPr lang="ko-KR" altLang="en-US" sz="2000" dirty="0" smtClean="0"/>
              <a:t>구현체다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</a:t>
            </a:r>
            <a:r>
              <a:rPr lang="en-US" altLang="ko-KR" sz="2000" dirty="0" err="1" smtClean="0"/>
              <a:t>AnonymousAuthenticationToken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 제공하고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클래스는 아직 인증을 거치지 않은 사용자를 표현하기 위한 구현체로 사용된다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smtClean="0">
                <a:solidFill>
                  <a:prstClr val="black"/>
                </a:solidFill>
              </a:rPr>
              <a:t>(1) </a:t>
            </a:r>
            <a:r>
              <a:rPr lang="en-US" altLang="ko-KR" sz="2000" b="1" dirty="0" err="1" smtClean="0">
                <a:solidFill>
                  <a:prstClr val="black"/>
                </a:solidFill>
              </a:rPr>
              <a:t>GrantedAuthority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인터페이스</a:t>
            </a:r>
            <a:r>
              <a:rPr lang="en-US" altLang="ko-KR" sz="2000" dirty="0" smtClean="0">
                <a:solidFill>
                  <a:prstClr val="black"/>
                </a:solidFill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1800" dirty="0" err="1" smtClean="0">
                <a:solidFill>
                  <a:prstClr val="black"/>
                </a:solidFill>
              </a:rPr>
              <a:t>o.s.s.core.GrantedAuthority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인터페이스는 권한을 표현할 때 사용된다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smtClean="0">
                <a:solidFill>
                  <a:prstClr val="black"/>
                </a:solidFill>
              </a:rPr>
              <a:t>앞서 </a:t>
            </a:r>
            <a:r>
              <a:rPr lang="en-US" altLang="ko-KR" sz="1800" dirty="0" smtClean="0">
                <a:solidFill>
                  <a:prstClr val="black"/>
                </a:solidFill>
              </a:rPr>
              <a:t>Authentication </a:t>
            </a:r>
            <a:r>
              <a:rPr lang="ko-KR" altLang="en-US" sz="1800" dirty="0" smtClean="0">
                <a:solidFill>
                  <a:prstClr val="black"/>
                </a:solidFill>
              </a:rPr>
              <a:t>인터페이스의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getAuthorities</a:t>
            </a:r>
            <a:r>
              <a:rPr lang="en-US" altLang="ko-KR" sz="1800" dirty="0" smtClean="0">
                <a:solidFill>
                  <a:prstClr val="black"/>
                </a:solidFill>
              </a:rPr>
              <a:t>()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메서드는</a:t>
            </a:r>
            <a:r>
              <a:rPr lang="ko-KR" altLang="en-US" sz="1800" dirty="0" smtClean="0">
                <a:solidFill>
                  <a:prstClr val="black"/>
                </a:solidFill>
              </a:rPr>
              <a:t> 사용자가 가진 권한 목록을 리턴 한다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smtClean="0">
                <a:solidFill>
                  <a:prstClr val="black"/>
                </a:solidFill>
              </a:rPr>
              <a:t>이때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GrantedAuthority</a:t>
            </a:r>
            <a:r>
              <a:rPr lang="ko-KR" altLang="en-US" sz="1800" dirty="0" smtClean="0">
                <a:solidFill>
                  <a:prstClr val="black"/>
                </a:solidFill>
              </a:rPr>
              <a:t>를 사용했다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smtClean="0">
                <a:solidFill>
                  <a:prstClr val="black"/>
                </a:solidFill>
              </a:rPr>
              <a:t>이 인터페이스는 다음과 같이 정의 되어 있다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public interface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GrantedAuthority</a:t>
            </a:r>
            <a:r>
              <a:rPr lang="en-US" altLang="ko-KR" sz="1600" dirty="0" smtClean="0">
                <a:solidFill>
                  <a:prstClr val="black"/>
                </a:solidFill>
              </a:rPr>
              <a:t> extends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Serializable</a:t>
            </a:r>
            <a:r>
              <a:rPr lang="en-US" altLang="ko-KR" sz="1600" dirty="0" smtClean="0">
                <a:solidFill>
                  <a:prstClr val="black"/>
                </a:solidFill>
              </a:rPr>
              <a:t> {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	String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getAuthority</a:t>
            </a:r>
            <a:r>
              <a:rPr lang="en-US" altLang="ko-KR" sz="1600" dirty="0" smtClean="0">
                <a:solidFill>
                  <a:prstClr val="black"/>
                </a:solidFill>
              </a:rPr>
              <a:t>();</a:t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}</a:t>
            </a: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err="1" smtClean="0">
                <a:solidFill>
                  <a:prstClr val="black"/>
                </a:solidFill>
              </a:rPr>
              <a:t>GrantedAuthority</a:t>
            </a:r>
            <a:r>
              <a:rPr lang="ko-KR" altLang="en-US" sz="1800" dirty="0" smtClean="0">
                <a:solidFill>
                  <a:prstClr val="black"/>
                </a:solidFill>
              </a:rPr>
              <a:t>의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getAuthority</a:t>
            </a:r>
            <a:r>
              <a:rPr lang="en-US" altLang="ko-KR" sz="1800" dirty="0" smtClean="0">
                <a:solidFill>
                  <a:prstClr val="black"/>
                </a:solidFill>
              </a:rPr>
              <a:t>()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메서더의</a:t>
            </a:r>
            <a:r>
              <a:rPr lang="ko-KR" altLang="en-US" sz="1800" dirty="0" smtClean="0">
                <a:solidFill>
                  <a:prstClr val="black"/>
                </a:solidFill>
              </a:rPr>
              <a:t> 리턴 타입은 </a:t>
            </a:r>
            <a:r>
              <a:rPr lang="en-US" altLang="ko-KR" sz="1800" dirty="0" smtClean="0">
                <a:solidFill>
                  <a:prstClr val="black"/>
                </a:solidFill>
              </a:rPr>
              <a:t>String </a:t>
            </a:r>
            <a:r>
              <a:rPr lang="ko-KR" altLang="en-US" sz="1800" dirty="0" smtClean="0">
                <a:solidFill>
                  <a:prstClr val="black"/>
                </a:solidFill>
              </a:rPr>
              <a:t>인데</a:t>
            </a:r>
            <a:r>
              <a:rPr lang="en-US" altLang="ko-KR" sz="1800" dirty="0" smtClean="0">
                <a:solidFill>
                  <a:prstClr val="black"/>
                </a:solidFill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</a:rPr>
              <a:t>이는 스프링 시큐리티가 모든 권한을 문자열로 표현한다는 것을 의미한다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smtClean="0">
                <a:solidFill>
                  <a:prstClr val="black"/>
                </a:solidFill>
              </a:rPr>
              <a:t>예를 들어</a:t>
            </a:r>
            <a:r>
              <a:rPr lang="en-US" altLang="ko-KR" sz="1800" dirty="0" smtClean="0">
                <a:solidFill>
                  <a:prstClr val="black"/>
                </a:solidFill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</a:rPr>
              <a:t>접근 권한을 설정할 때 사용한 코드를 보면</a:t>
            </a:r>
            <a:r>
              <a:rPr lang="en-US" altLang="ko-KR" sz="1800" dirty="0" smtClean="0">
                <a:solidFill>
                  <a:prstClr val="black"/>
                </a:solidFill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</a:rPr>
              <a:t>아래 코드처럼 권한을 </a:t>
            </a:r>
            <a:r>
              <a:rPr lang="en-US" altLang="ko-KR" sz="1800" dirty="0" smtClean="0">
                <a:solidFill>
                  <a:prstClr val="black"/>
                </a:solidFill>
              </a:rPr>
              <a:t>“USER_MANAGER”</a:t>
            </a:r>
            <a:r>
              <a:rPr lang="ko-KR" altLang="en-US" sz="1800" dirty="0" smtClean="0">
                <a:solidFill>
                  <a:prstClr val="black"/>
                </a:solidFill>
              </a:rPr>
              <a:t>와 같은 문자열 사용해서 표현 했다</a:t>
            </a: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&lt;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sec:intercept-url</a:t>
            </a:r>
            <a:r>
              <a:rPr lang="en-US" altLang="ko-KR" sz="1800" dirty="0" smtClean="0">
                <a:solidFill>
                  <a:prstClr val="black"/>
                </a:solidFill>
              </a:rPr>
              <a:t> pattern=“/admin/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usermanager</a:t>
            </a:r>
            <a:r>
              <a:rPr lang="en-US" altLang="ko-KR" sz="1800" dirty="0" smtClean="0">
                <a:solidFill>
                  <a:prstClr val="black"/>
                </a:solidFill>
              </a:rPr>
              <a:t>/**” access=“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hasAuthority</a:t>
            </a:r>
            <a:r>
              <a:rPr lang="en-US" altLang="ko-KR" sz="1800" dirty="0" smtClean="0">
                <a:solidFill>
                  <a:prstClr val="black"/>
                </a:solidFill>
              </a:rPr>
              <a:t>(‘USER_MANAGER’)” /&gt;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5286388"/>
            <a:ext cx="7500990" cy="57150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o.s.s.core.authority.SimpleGrantedAuthority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클래스는 </a:t>
            </a:r>
            <a:r>
              <a:rPr lang="en-US" altLang="ko-KR" sz="2000" dirty="0" err="1" smtClean="0"/>
              <a:t>GrantedAuthority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타입의 객체를 직접 생성해야 할 때 사용할 수 있는 클래스로서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클래스는 생성자를 이용해서 </a:t>
            </a:r>
            <a:r>
              <a:rPr lang="en-US" altLang="ko-KR" sz="2000" dirty="0" smtClean="0"/>
              <a:t>String </a:t>
            </a:r>
            <a:r>
              <a:rPr lang="ko-KR" altLang="en-US" sz="2000" dirty="0" smtClean="0"/>
              <a:t>타입의 권한 값을 전달 받는다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GrantedAuthority</a:t>
            </a:r>
            <a:r>
              <a:rPr lang="en-US" altLang="ko-KR" sz="2000" dirty="0" smtClean="0"/>
              <a:t> authority = new </a:t>
            </a:r>
            <a:r>
              <a:rPr lang="en-US" altLang="ko-KR" sz="2000" dirty="0" err="1" smtClean="0"/>
              <a:t>SimpleGrantedAuthority</a:t>
            </a:r>
            <a:r>
              <a:rPr lang="en-US" altLang="ko-KR" sz="2000" dirty="0" smtClean="0"/>
              <a:t>(“USER_MANSGER”)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3214686"/>
            <a:ext cx="7500990" cy="57150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보안 필터 체인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접근 권한이 없는 경우 </a:t>
            </a:r>
            <a:r>
              <a:rPr lang="en-US" altLang="ko-KR" dirty="0" smtClean="0"/>
              <a:t>403 </a:t>
            </a:r>
            <a:r>
              <a:rPr lang="ko-KR" altLang="en-US" dirty="0" smtClean="0"/>
              <a:t>상태 코드를 응답하거나</a:t>
            </a:r>
            <a:r>
              <a:rPr lang="en-US" altLang="ko-KR" dirty="0" smtClean="0"/>
              <a:t>, ‘/</a:t>
            </a:r>
            <a:r>
              <a:rPr lang="en-US" altLang="ko-KR" dirty="0" err="1" smtClean="0"/>
              <a:t>j_spring_security_logout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경로로 요청이 들어올 때 로그아웃을 하는 등 보안과 관련된 작업을 처리한다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web.xml</a:t>
            </a:r>
            <a:r>
              <a:rPr lang="ko-KR" altLang="en-US" dirty="0" smtClean="0"/>
              <a:t>에 설정한 </a:t>
            </a:r>
            <a:r>
              <a:rPr lang="en-US" altLang="ko-KR" dirty="0" err="1" smtClean="0"/>
              <a:t>DelegatingFilterProxy</a:t>
            </a:r>
            <a:r>
              <a:rPr lang="ko-KR" altLang="en-US" dirty="0" smtClean="0"/>
              <a:t>는 스프링 시큐리티가 생성하는 </a:t>
            </a:r>
            <a:r>
              <a:rPr lang="en-US" altLang="ko-KR" dirty="0" err="1" smtClean="0"/>
              <a:t>FilterChainProxy</a:t>
            </a:r>
            <a:r>
              <a:rPr lang="ko-KR" altLang="en-US" dirty="0" smtClean="0"/>
              <a:t>에 필터 처리를 위임하는데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FilterChainProxy</a:t>
            </a:r>
            <a:r>
              <a:rPr lang="ko-KR" altLang="en-US" dirty="0" smtClean="0"/>
              <a:t>는 다시 여러 필터를 체인 형식으로 갖고 있는 </a:t>
            </a:r>
            <a:r>
              <a:rPr lang="en-US" altLang="ko-KR" dirty="0" err="1" smtClean="0"/>
              <a:t>SecurityFilterChain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처리를 위임한다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Authentication </a:t>
            </a:r>
            <a:r>
              <a:rPr lang="ko-KR" altLang="en-US" sz="1600" dirty="0" smtClean="0"/>
              <a:t>정보 생성 및 접근 권한 검사 등 보안 관련 처리</a:t>
            </a:r>
            <a:endParaRPr lang="ko-KR" altLang="en-US" sz="1600" dirty="0"/>
          </a:p>
        </p:txBody>
      </p:sp>
      <p:sp>
        <p:nvSpPr>
          <p:cNvPr id="19" name="내용 개체 틀 1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만약 현재 접속한 사용자가 실제 자원에 접근할 권한이 없다면 보안 필터 체인은 사용자가 실제 자원에 접근하는 것을 차단하고</a:t>
            </a:r>
            <a:r>
              <a:rPr lang="en-US" altLang="ko-KR" sz="1600" dirty="0" smtClean="0"/>
              <a:t>, 403</a:t>
            </a:r>
            <a:r>
              <a:rPr lang="ko-KR" altLang="en-US" sz="1600" dirty="0" smtClean="0"/>
              <a:t>과 같은 응답을 전송하게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보안 필터체인을 어떻게 </a:t>
            </a:r>
            <a:r>
              <a:rPr lang="ko-KR" altLang="en-US" sz="1600" dirty="0" err="1" smtClean="0"/>
              <a:t>구성했냐에</a:t>
            </a:r>
            <a:r>
              <a:rPr lang="ko-KR" altLang="en-US" sz="1600" dirty="0" smtClean="0"/>
              <a:t> 따라 에러 화면을 보여주거나 로그인 폼을 보여주기도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보안 필터 체인은 현재 사용자가 실제 자원에 접근 가능한지를 여부를 따져서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접근 권한이 있는 사용자만 통과시켜 주고 권한이 없는 사용자는 차단하는 기능을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500166" y="2643182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FilterChaingProxy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500166" y="3643314"/>
            <a:ext cx="178595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보안필터체인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500166" y="521495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FilterChaingProxy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stCxn id="4" idx="2"/>
            <a:endCxn id="7" idx="0"/>
          </p:cNvCxnSpPr>
          <p:nvPr/>
        </p:nvCxnSpPr>
        <p:spPr>
          <a:xfrm rot="5400000">
            <a:off x="2143108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rot="5400000">
            <a:off x="2178827" y="5000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720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보안 필터 체인의 구성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필터 목록에서 위에 위치한 필터가 먼저 적용되고 아래에 위치한 필터가 나중에 적용된다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주요필터 역할은 </a:t>
            </a:r>
            <a:r>
              <a:rPr lang="en-US" altLang="ko-KR" sz="1600" dirty="0" smtClean="0"/>
              <a:t>P.673 </a:t>
            </a:r>
            <a:r>
              <a:rPr lang="ko-KR" altLang="en-US" sz="1600" dirty="0" smtClean="0"/>
              <a:t>참고</a:t>
            </a:r>
            <a:endParaRPr lang="en-US" altLang="ko-KR" sz="16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보안 필터 체인이라는 이름에서 알 수 있듯이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여러 필터가 모여서 하나의 보안 필터 체인을 형성하게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스프링 </a:t>
            </a:r>
            <a:r>
              <a:rPr lang="ko-KR" altLang="en-US" sz="1800" dirty="0" err="1" smtClean="0"/>
              <a:t>시큐리티는</a:t>
            </a:r>
            <a:r>
              <a:rPr lang="ko-KR" altLang="en-US" sz="1800" dirty="0" smtClean="0"/>
              <a:t> 보안 필터 체인에서 사용되는 기본적인 필터를 이미 제공하고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sec:http</a:t>
            </a:r>
            <a:r>
              <a:rPr lang="en-US" altLang="ko-KR" sz="1400" dirty="0" smtClean="0"/>
              <a:t> use-expression=“true”&gt;</a:t>
            </a:r>
            <a:br>
              <a:rPr lang="en-US" altLang="ko-KR" sz="1400" dirty="0" smtClean="0"/>
            </a:br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sec:intercept-url</a:t>
            </a:r>
            <a:r>
              <a:rPr lang="en-US" altLang="ko-KR" sz="1400" dirty="0" smtClean="0"/>
              <a:t> pattern=“/**” access=“</a:t>
            </a:r>
            <a:r>
              <a:rPr lang="en-US" altLang="ko-KR" sz="1400" dirty="0" err="1" smtClean="0"/>
              <a:t>permitAll</a:t>
            </a:r>
            <a:r>
              <a:rPr lang="en-US" altLang="ko-KR" sz="1400" dirty="0" smtClean="0"/>
              <a:t>”/&gt;</a:t>
            </a:r>
            <a:br>
              <a:rPr lang="en-US" altLang="ko-KR" sz="1400" dirty="0" smtClean="0"/>
            </a:br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sec:form</a:t>
            </a:r>
            <a:r>
              <a:rPr lang="en-US" altLang="ko-KR" sz="1400" dirty="0" smtClean="0"/>
              <a:t>-login /&gt;</a:t>
            </a:r>
            <a:br>
              <a:rPr lang="en-US" altLang="ko-KR" sz="1400" dirty="0" smtClean="0"/>
            </a:br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sec:logout</a:t>
            </a:r>
            <a:r>
              <a:rPr lang="en-US" altLang="ko-KR" sz="1400" dirty="0" smtClean="0"/>
              <a:t> /&gt;</a:t>
            </a:r>
            <a:br>
              <a:rPr lang="en-US" altLang="ko-KR" sz="1400" dirty="0" smtClean="0"/>
            </a:b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sec:http</a:t>
            </a:r>
            <a:r>
              <a:rPr lang="en-US" altLang="ko-KR" sz="1400" dirty="0" smtClean="0"/>
              <a:t>:&gt;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LogoutFilter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FilterSecurityInterceptor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DefaultLoginPageGeneratingFilter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UsernamePasswordAuthenticationFilter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필터를 생성하게 된다</a:t>
            </a:r>
            <a:endParaRPr lang="en-US" altLang="ko-KR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41052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000628" y="3929066"/>
            <a:ext cx="3786214" cy="135732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01. </a:t>
            </a:r>
            <a:r>
              <a:rPr lang="ko-KR" altLang="en-US" smtClean="0"/>
              <a:t>웹 보안관 스프링 </a:t>
            </a:r>
            <a:r>
              <a:rPr lang="ko-KR" altLang="en-US" err="1" smtClean="0"/>
              <a:t>시큐리티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smtClean="0"/>
              <a:t>인증</a:t>
            </a:r>
            <a:r>
              <a:rPr lang="en-US" altLang="ko-KR" sz="2000" b="1" smtClean="0"/>
              <a:t>(Authentication)</a:t>
            </a:r>
            <a:r>
              <a:rPr lang="ko-KR" altLang="en-US" sz="2000" b="1" smtClean="0"/>
              <a:t>처리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현재 사용자가 누구인 확인하는 과정으로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일반적인 웹 어플리케이션은 아이디</a:t>
            </a:r>
            <a:r>
              <a:rPr lang="en-US" altLang="ko-KR" sz="2000" smtClean="0"/>
              <a:t>/</a:t>
            </a:r>
            <a:r>
              <a:rPr lang="ko-KR" altLang="en-US" sz="2000" smtClean="0"/>
              <a:t>암호를 이용해서 인증을 처리한다</a:t>
            </a:r>
            <a:endParaRPr lang="en-US" altLang="ko-KR" sz="2000" smtClean="0"/>
          </a:p>
          <a:p>
            <a:r>
              <a:rPr lang="ko-KR" altLang="en-US" sz="2000" b="1" smtClean="0"/>
              <a:t>인가</a:t>
            </a:r>
            <a:r>
              <a:rPr lang="en-US" altLang="ko-KR" sz="2000" b="1" smtClean="0"/>
              <a:t>(Authorization)</a:t>
            </a:r>
            <a:r>
              <a:rPr lang="ko-KR" altLang="en-US" sz="2000" b="1" smtClean="0"/>
              <a:t>처리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현재 사용자가 특정 대상</a:t>
            </a:r>
            <a:r>
              <a:rPr lang="en-US" altLang="ko-KR" sz="2000" smtClean="0"/>
              <a:t>(URL, </a:t>
            </a:r>
            <a:r>
              <a:rPr lang="ko-KR" altLang="en-US" sz="2000" smtClean="0"/>
              <a:t>기능 등</a:t>
            </a:r>
            <a:r>
              <a:rPr lang="en-US" altLang="ko-KR" sz="2000" smtClean="0"/>
              <a:t>)</a:t>
            </a:r>
            <a:r>
              <a:rPr lang="ko-KR" altLang="en-US" sz="2000" smtClean="0"/>
              <a:t>을 사용</a:t>
            </a:r>
            <a:r>
              <a:rPr lang="en-US" altLang="ko-KR" sz="2000" smtClean="0"/>
              <a:t>(</a:t>
            </a:r>
            <a:r>
              <a:rPr lang="ko-KR" altLang="en-US" sz="2000" smtClean="0"/>
              <a:t>접근</a:t>
            </a:r>
            <a:r>
              <a:rPr lang="en-US" altLang="ko-KR" sz="2000" smtClean="0"/>
              <a:t>)</a:t>
            </a:r>
            <a:r>
              <a:rPr lang="ko-KR" altLang="en-US" sz="2000" smtClean="0"/>
              <a:t>할 권한이 있는지 검사한다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b="1" smtClean="0"/>
              <a:t>UI </a:t>
            </a:r>
            <a:r>
              <a:rPr lang="ko-KR" altLang="en-US" sz="2000" b="1" smtClean="0"/>
              <a:t>처리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권한이 없는 사용자가 접근했을 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알맞은 에러 화면을 보여주거나 로그인 폼과 같이 인증을 위한 화면으로 이동시킨다</a:t>
            </a:r>
            <a:endParaRPr lang="en-US" altLang="ko-KR" sz="2000" smtClean="0"/>
          </a:p>
          <a:p>
            <a:endParaRPr lang="en-US" altLang="ko-K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AuthenticationManager</a:t>
            </a:r>
            <a:r>
              <a:rPr lang="ko-KR" altLang="en-US" dirty="0" smtClean="0"/>
              <a:t>의 인증처리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시큐리티는</a:t>
            </a:r>
            <a:r>
              <a:rPr lang="ko-KR" altLang="en-US" sz="2000" dirty="0" smtClean="0"/>
              <a:t> 인증이 필요할 때 </a:t>
            </a:r>
            <a:r>
              <a:rPr lang="en-US" altLang="ko-KR" sz="2000" dirty="0" err="1" smtClean="0"/>
              <a:t>o.s.s.authentication.AuthenticationManager</a:t>
            </a:r>
            <a:r>
              <a:rPr lang="ko-KR" altLang="en-US" sz="2000" dirty="0" smtClean="0"/>
              <a:t>를 이용한다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public interface </a:t>
            </a:r>
            <a:r>
              <a:rPr lang="en-US" altLang="ko-KR" sz="2000" dirty="0" err="1" smtClean="0"/>
              <a:t>AuthenticationManager</a:t>
            </a:r>
            <a:r>
              <a:rPr lang="en-US" altLang="ko-KR" sz="2000" dirty="0" smtClean="0"/>
              <a:t> {</a:t>
            </a:r>
            <a:br>
              <a:rPr lang="en-US" altLang="ko-KR" sz="2000" dirty="0" smtClean="0"/>
            </a:br>
            <a:r>
              <a:rPr lang="en-US" altLang="ko-KR" sz="2000" dirty="0" smtClean="0"/>
              <a:t>	Authentication authenticate(Authentication </a:t>
            </a:r>
            <a:r>
              <a:rPr lang="en-US" altLang="ko-KR" sz="2000" dirty="0" err="1" smtClean="0"/>
              <a:t>authentication</a:t>
            </a:r>
            <a:r>
              <a:rPr lang="en-US" altLang="ko-KR" sz="2000" dirty="0" smtClean="0"/>
              <a:t>) 	throws </a:t>
            </a:r>
            <a:r>
              <a:rPr lang="en-US" altLang="ko-KR" sz="2000" dirty="0" err="1" smtClean="0"/>
              <a:t>AuthenticationException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authenticate() </a:t>
            </a:r>
            <a:r>
              <a:rPr lang="ko-KR" altLang="en-US" sz="2000" dirty="0" err="1" smtClean="0"/>
              <a:t>매서드는</a:t>
            </a:r>
            <a:r>
              <a:rPr lang="ko-KR" altLang="en-US" sz="2000" dirty="0" smtClean="0"/>
              <a:t> 인증하는데 필요한 정보를 담은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입력으로 전달받는다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인증에 성공하면 인증 정보를 담은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</a:t>
            </a:r>
            <a:r>
              <a:rPr lang="ko-KR" altLang="en-US" sz="2000" dirty="0" err="1" smtClean="0"/>
              <a:t>리턴하고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그렇지 않을 경우 </a:t>
            </a:r>
            <a:r>
              <a:rPr lang="ko-KR" altLang="en-US" sz="2000" dirty="0" err="1" smtClean="0"/>
              <a:t>익셉션을</a:t>
            </a:r>
            <a:r>
              <a:rPr lang="ko-KR" altLang="en-US" sz="2000" dirty="0" smtClean="0"/>
              <a:t> 발생한다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7224" y="3071810"/>
            <a:ext cx="7429552" cy="135732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일반적으로 사용자 이름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아이디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암호를 사용해서 사용자가 누구인지 인증한다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실제 스프링 </a:t>
            </a:r>
            <a:r>
              <a:rPr lang="ko-KR" altLang="en-US" sz="2000" dirty="0" err="1" smtClean="0"/>
              <a:t>시큐리티가</a:t>
            </a:r>
            <a:r>
              <a:rPr lang="ko-KR" altLang="en-US" sz="2000" dirty="0" smtClean="0"/>
              <a:t> 기본으로 제공하는 인증 관련 기능도 아이디와 암호를 사용해서 인증을 처리한다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이러 이유로 스프링 </a:t>
            </a:r>
            <a:r>
              <a:rPr lang="ko-KR" altLang="en-US" sz="2000" dirty="0" err="1" smtClean="0"/>
              <a:t>시큐리티의</a:t>
            </a:r>
            <a:r>
              <a:rPr lang="ko-KR" altLang="en-US" sz="2000" dirty="0" smtClean="0"/>
              <a:t> 많은 클래스가 앞서 언급한 것처럼 </a:t>
            </a:r>
            <a:r>
              <a:rPr lang="en-US" altLang="ko-KR" sz="2000" dirty="0" err="1" smtClean="0"/>
              <a:t>UsernamePasswordAuthenticationToken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Authentication</a:t>
            </a:r>
            <a:r>
              <a:rPr lang="ko-KR" altLang="en-US" sz="2000" dirty="0" smtClean="0"/>
              <a:t>의 기본 구현체로 사용하고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스프링의 제공하는 </a:t>
            </a:r>
            <a:r>
              <a:rPr lang="en-US" altLang="ko-KR" sz="2000" dirty="0" err="1" smtClean="0"/>
              <a:t>AuthenticationManager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인터페이스의 구현 클래스로 </a:t>
            </a:r>
            <a:r>
              <a:rPr lang="en-US" altLang="ko-KR" sz="2000" dirty="0" err="1" smtClean="0"/>
              <a:t>ProviderManager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제공하고 있는데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클래스는 인증 처리를 </a:t>
            </a:r>
            <a:r>
              <a:rPr lang="en-US" altLang="ko-KR" sz="2000" dirty="0" err="1" smtClean="0"/>
              <a:t>AuthenticationProvider</a:t>
            </a:r>
            <a:r>
              <a:rPr lang="ko-KR" altLang="en-US" sz="2000" dirty="0" smtClean="0"/>
              <a:t>에게 위임한다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28662" y="4929198"/>
            <a:ext cx="285752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&lt;Interface&gt;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AuthenticationManager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28662" y="5929330"/>
            <a:ext cx="285752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ProviderManager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429256" y="5929330"/>
            <a:ext cx="285752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&lt;Interface&gt;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AuthenticationProvider</a:t>
            </a:r>
            <a:endParaRPr lang="ko-KR" altLang="en-US" sz="1400" dirty="0"/>
          </a:p>
        </p:txBody>
      </p:sp>
      <p:sp>
        <p:nvSpPr>
          <p:cNvPr id="7" name="이등변 삼각형 6"/>
          <p:cNvSpPr/>
          <p:nvPr/>
        </p:nvSpPr>
        <p:spPr>
          <a:xfrm>
            <a:off x="2214546" y="5357826"/>
            <a:ext cx="285752" cy="24633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3"/>
            <a:endCxn id="5" idx="0"/>
          </p:cNvCxnSpPr>
          <p:nvPr/>
        </p:nvCxnSpPr>
        <p:spPr>
          <a:xfrm rot="5400000">
            <a:off x="2194839" y="5766747"/>
            <a:ext cx="3251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3786182" y="6000768"/>
            <a:ext cx="428628" cy="2871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6" idx="1"/>
          </p:cNvCxnSpPr>
          <p:nvPr/>
        </p:nvCxnSpPr>
        <p:spPr>
          <a:xfrm>
            <a:off x="4214810" y="614364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ProviderManager</a:t>
            </a:r>
            <a:r>
              <a:rPr lang="ko-KR" altLang="en-US" sz="2000" dirty="0" smtClean="0"/>
              <a:t>는 한 개 이상의 </a:t>
            </a:r>
            <a:r>
              <a:rPr lang="en-US" altLang="ko-KR" sz="2000" dirty="0" err="1" smtClean="0"/>
              <a:t>AuthenticationProvider</a:t>
            </a:r>
            <a:r>
              <a:rPr lang="ko-KR" altLang="en-US" sz="2000" dirty="0" smtClean="0"/>
              <a:t>를 가질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다음과 같은 방식으로 동작한다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smtClean="0"/>
              <a:t>등록된 </a:t>
            </a:r>
            <a:r>
              <a:rPr lang="en-US" altLang="ko-KR" sz="2000" dirty="0" err="1" smtClean="0"/>
              <a:t>AuthenticationProvider</a:t>
            </a:r>
            <a:r>
              <a:rPr lang="ko-KR" altLang="en-US" sz="2000" dirty="0" smtClean="0"/>
              <a:t>에 대해 차례대로 다음 과정을 실행한다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A. </a:t>
            </a:r>
            <a:r>
              <a:rPr lang="en-US" altLang="ko-KR" sz="2000" dirty="0" err="1" smtClean="0"/>
              <a:t>autuenticate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실행해서 인증 처리를 요청한다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B. authenticate()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</a:t>
            </a:r>
            <a:r>
              <a:rPr lang="ko-KR" altLang="en-US" sz="2000" dirty="0" err="1" smtClean="0"/>
              <a:t>리턴하면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해당 객체 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2. </a:t>
            </a:r>
            <a:r>
              <a:rPr lang="ko-KR" altLang="en-US" sz="2000" dirty="0" smtClean="0"/>
              <a:t>어떤 </a:t>
            </a:r>
            <a:r>
              <a:rPr lang="en-US" altLang="ko-KR" sz="2000" dirty="0" err="1" smtClean="0"/>
              <a:t>AuthenticationProvider</a:t>
            </a:r>
            <a:r>
              <a:rPr lang="ko-KR" altLang="en-US" sz="2000" dirty="0" smtClean="0"/>
              <a:t>도 인증에 성공하지 못할 경우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익셉션을</a:t>
            </a:r>
            <a:r>
              <a:rPr lang="ko-KR" altLang="en-US" sz="2000" dirty="0" smtClean="0"/>
              <a:t> 발생한다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시큐리티의</a:t>
            </a:r>
            <a:r>
              <a:rPr lang="ko-KR" altLang="en-US" sz="2000" dirty="0" smtClean="0"/>
              <a:t> 인증 부분을 </a:t>
            </a:r>
            <a:r>
              <a:rPr lang="ko-KR" altLang="en-US" sz="2000" dirty="0" err="1" smtClean="0"/>
              <a:t>커스터마이징해야</a:t>
            </a:r>
            <a:r>
              <a:rPr lang="ko-KR" altLang="en-US" sz="2000" dirty="0" smtClean="0"/>
              <a:t> 할 경우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AuthenticationManager</a:t>
            </a:r>
            <a:r>
              <a:rPr lang="ko-KR" altLang="en-US" sz="2000" dirty="0" smtClean="0"/>
              <a:t>의 커스텀 구현을 제공할 수도 있지만 보통은 </a:t>
            </a:r>
            <a:r>
              <a:rPr lang="en-US" altLang="ko-KR" sz="2000" dirty="0" err="1" smtClean="0"/>
              <a:t>ProviderManager</a:t>
            </a:r>
            <a:r>
              <a:rPr lang="ko-KR" altLang="en-US" sz="2000" dirty="0" smtClean="0"/>
              <a:t>를 그대로 사용하고 </a:t>
            </a:r>
            <a:r>
              <a:rPr lang="en-US" altLang="ko-KR" sz="2000" dirty="0" err="1" smtClean="0"/>
              <a:t>AuthenticationProvider</a:t>
            </a:r>
            <a:r>
              <a:rPr lang="ko-KR" altLang="en-US" sz="2000" dirty="0" smtClean="0"/>
              <a:t>을 구현하는 방법을 선택한다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800" dirty="0" smtClean="0"/>
              <a:t>스프링 </a:t>
            </a:r>
            <a:r>
              <a:rPr lang="ko-KR" altLang="en-US" sz="2800" dirty="0" err="1" smtClean="0"/>
              <a:t>시큐리티는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AuthenticationProvider</a:t>
            </a:r>
            <a:r>
              <a:rPr lang="ko-KR" altLang="en-US" sz="2800" dirty="0" smtClean="0"/>
              <a:t>의 몇 가지 기본 구현체를 제공하고 있기 때문에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특수한 상황이 아니면 기본 구현체로도 충분하다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스프링 </a:t>
            </a:r>
            <a:r>
              <a:rPr lang="ko-KR" altLang="en-US" sz="2800" dirty="0" err="1" smtClean="0"/>
              <a:t>시큐리티가</a:t>
            </a:r>
            <a:r>
              <a:rPr lang="ko-KR" altLang="en-US" sz="2800" dirty="0" smtClean="0"/>
              <a:t> 제공하는 </a:t>
            </a:r>
            <a:r>
              <a:rPr lang="en-US" altLang="ko-KR" sz="2800" dirty="0" err="1" smtClean="0"/>
              <a:t>AuthenticationProvider</a:t>
            </a:r>
            <a:r>
              <a:rPr lang="ko-KR" altLang="en-US" sz="2800" dirty="0" smtClean="0"/>
              <a:t>의 주용 구현체 다음과 같다</a:t>
            </a:r>
            <a:r>
              <a:rPr lang="en-US" altLang="ko-KR" sz="2800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DaoAuthenticationProvider</a:t>
            </a:r>
            <a:r>
              <a:rPr lang="en-US" altLang="ko-KR" sz="2400" dirty="0" smtClean="0"/>
              <a:t> : DAO</a:t>
            </a:r>
            <a:r>
              <a:rPr lang="ko-KR" altLang="en-US" sz="2400" dirty="0" smtClean="0"/>
              <a:t>를 이용해서 사용자 정보를 읽어와 인증을 처리한다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LdapAuthenticationProvider</a:t>
            </a:r>
            <a:r>
              <a:rPr lang="en-US" altLang="ko-KR" sz="2400" dirty="0" smtClean="0"/>
              <a:t> : LDAP </a:t>
            </a:r>
            <a:r>
              <a:rPr lang="ko-KR" altLang="en-US" sz="2400" dirty="0" smtClean="0"/>
              <a:t>서버나 액티브 </a:t>
            </a:r>
            <a:r>
              <a:rPr lang="ko-KR" altLang="en-US" sz="2400" dirty="0" err="1" smtClean="0"/>
              <a:t>디레토리를</a:t>
            </a:r>
            <a:r>
              <a:rPr lang="ko-KR" altLang="en-US" sz="2400" dirty="0" smtClean="0"/>
              <a:t> 이용해서 인증을 처리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OpenIDAuthenticationProvider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오픈</a:t>
            </a:r>
            <a:r>
              <a:rPr lang="en-US" altLang="ko-KR" sz="2400" dirty="0" smtClean="0"/>
              <a:t>ID</a:t>
            </a:r>
            <a:r>
              <a:rPr lang="ko-KR" altLang="en-US" sz="2400" dirty="0" smtClean="0"/>
              <a:t>를 이용한 인증을 처리한다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3.4 </a:t>
            </a:r>
            <a:r>
              <a:rPr lang="en-US" altLang="ko-KR" sz="2000" dirty="0" err="1" smtClean="0"/>
              <a:t>FilterSecurityInterceptor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AccessDecisionManagr</a:t>
            </a:r>
            <a:r>
              <a:rPr lang="ko-KR" altLang="en-US" sz="2000" dirty="0" smtClean="0"/>
              <a:t>의 인가 처리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&lt;intercept-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태그는 지정한 경로 </a:t>
            </a:r>
            <a:r>
              <a:rPr lang="ko-KR" altLang="en-US" sz="2000" dirty="0" err="1" smtClean="0"/>
              <a:t>패턴별로</a:t>
            </a:r>
            <a:r>
              <a:rPr lang="ko-KR" altLang="en-US" sz="2000" dirty="0" smtClean="0"/>
              <a:t> 접근 권한을 지정해주는데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스프링 </a:t>
            </a:r>
            <a:r>
              <a:rPr lang="ko-KR" altLang="en-US" sz="2000" dirty="0" err="1" smtClean="0"/>
              <a:t>시큐리티는</a:t>
            </a:r>
            <a:r>
              <a:rPr lang="ko-KR" altLang="en-US" sz="2000" dirty="0" smtClean="0"/>
              <a:t> 이 설정을 이용해서 다음의 세 구성 요소를 설정한다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FilterSecurityInterceptor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FilterInvocationSecurityMetadataSource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AccessDecisionManager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662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앞서 보안 필터 체인에서 </a:t>
            </a:r>
            <a:r>
              <a:rPr lang="en-US" altLang="ko-KR" sz="1800" dirty="0" err="1" smtClean="0"/>
              <a:t>FilterSecurityInterceptor</a:t>
            </a:r>
            <a:r>
              <a:rPr lang="ko-KR" altLang="en-US" sz="1800" dirty="0" smtClean="0"/>
              <a:t>는 체인의 가장 마지막에 위치 했었다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체인의 앞쪽에 위치한 </a:t>
            </a:r>
            <a:r>
              <a:rPr lang="en-US" altLang="ko-KR" sz="1800" dirty="0" err="1" smtClean="0"/>
              <a:t>SecurityContextPersistenceFilter</a:t>
            </a:r>
            <a:r>
              <a:rPr lang="ko-KR" altLang="en-US" sz="1800" dirty="0" smtClean="0"/>
              <a:t>나 </a:t>
            </a:r>
            <a:r>
              <a:rPr lang="en-US" altLang="ko-KR" sz="1800" dirty="0" err="1" smtClean="0"/>
              <a:t>AnonymousAuthenticationFilter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등의 필터가 </a:t>
            </a:r>
            <a:r>
              <a:rPr lang="en-US" altLang="ko-KR" sz="1800" dirty="0" err="1" smtClean="0"/>
              <a:t>SecurityContextHolder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SecurityContext</a:t>
            </a:r>
            <a:r>
              <a:rPr lang="ko-KR" altLang="en-US" sz="1800" dirty="0" smtClean="0"/>
              <a:t>에 보관된 </a:t>
            </a:r>
            <a:r>
              <a:rPr lang="en-US" altLang="ko-KR" sz="1800" dirty="0" smtClean="0"/>
              <a:t>Authentication</a:t>
            </a:r>
            <a:r>
              <a:rPr lang="ko-KR" altLang="en-US" sz="1800" dirty="0" smtClean="0"/>
              <a:t>가 요청 경로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보안 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접근할 수 있는 지 여부를 검사하게 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FilterSecurityInterceptor</a:t>
            </a:r>
            <a:r>
              <a:rPr lang="ko-KR" altLang="en-US" sz="1800" dirty="0" smtClean="0"/>
              <a:t>가 접근 가능 여부를 검사하는 과정은 다소 복잡한데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과정에서 앞서 언급한 세 개의 구성 요소가 사용된다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16.9] </a:t>
            </a:r>
            <a:r>
              <a:rPr lang="ko-KR" altLang="en-US" sz="1600" dirty="0" smtClean="0"/>
              <a:t>웹 요청 경로에 대한 접근 가능 여부 확인 과정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smtClean="0"/>
              <a:t>보안 필터 체인을 거쳐 </a:t>
            </a:r>
            <a:r>
              <a:rPr lang="en-US" altLang="ko-KR" sz="2000" dirty="0" smtClean="0"/>
              <a:t>Authentication </a:t>
            </a:r>
            <a:r>
              <a:rPr lang="ko-KR" altLang="en-US" sz="2000" dirty="0" smtClean="0"/>
              <a:t>객체를 </a:t>
            </a:r>
            <a:r>
              <a:rPr lang="en-US" altLang="ko-KR" sz="2000" dirty="0" err="1" smtClean="0"/>
              <a:t>SecurityContext</a:t>
            </a:r>
            <a:r>
              <a:rPr lang="ko-KR" altLang="en-US" sz="2000" dirty="0" smtClean="0"/>
              <a:t>에 저장하게 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FilterSecurityInterceptor</a:t>
            </a:r>
            <a:r>
              <a:rPr lang="ko-KR" altLang="en-US" sz="2000" dirty="0" smtClean="0"/>
              <a:t>가 실행된다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FilterSecurityInterceptor</a:t>
            </a:r>
            <a:r>
              <a:rPr lang="ko-KR" altLang="en-US" sz="2000" dirty="0" smtClean="0"/>
              <a:t>는 요청 경로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FilterInvocation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대한 보안 설정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ConfigAttribute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정보를 </a:t>
            </a:r>
            <a:r>
              <a:rPr lang="en-US" altLang="ko-KR" sz="2000" dirty="0" err="1" smtClean="0"/>
              <a:t>FilterInvocationSecurityMetadataSource</a:t>
            </a:r>
            <a:r>
              <a:rPr lang="ko-KR" altLang="en-US" sz="2000" dirty="0" smtClean="0"/>
              <a:t>에 요청 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FilterInvocationSecurityMetadataSource</a:t>
            </a:r>
            <a:r>
              <a:rPr lang="ko-KR" altLang="en-US" sz="2000" dirty="0" smtClean="0"/>
              <a:t>는 보안 설정 목록을 리턴한다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4. </a:t>
            </a:r>
            <a:r>
              <a:rPr lang="en-US" altLang="ko-KR" sz="2000" dirty="0" err="1" smtClean="0"/>
              <a:t>FilterSecurityInterceptor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AccessDecisionManager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decide()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호출해서 </a:t>
            </a:r>
            <a:r>
              <a:rPr lang="en-US" altLang="ko-KR" sz="2000" dirty="0" smtClean="0"/>
              <a:t>Authentication</a:t>
            </a:r>
            <a:r>
              <a:rPr lang="ko-KR" altLang="en-US" sz="2000" dirty="0" smtClean="0"/>
              <a:t>이 요청 경로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FilterInvocation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대한 보안 설정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ConfigAttribute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충족하는지 검사한다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42976" y="857232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필터체인의 이전 필터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2285992"/>
            <a:ext cx="200026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FilterSecurityInterceptor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286380" y="1142984"/>
            <a:ext cx="307183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FilterInvocationSecurityMetadataSoruce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86380" y="2643182"/>
            <a:ext cx="307183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AccessDecisionManager</a:t>
            </a:r>
            <a:endParaRPr lang="ko-KR" altLang="en-US" sz="1200" dirty="0"/>
          </a:p>
        </p:txBody>
      </p:sp>
      <p:cxnSp>
        <p:nvCxnSpPr>
          <p:cNvPr id="8" name="직선 연결선 7"/>
          <p:cNvCxnSpPr>
            <a:stCxn id="4" idx="2"/>
            <a:endCxn id="5" idx="0"/>
          </p:cNvCxnSpPr>
          <p:nvPr/>
        </p:nvCxnSpPr>
        <p:spPr>
          <a:xfrm rot="16200000" flipH="1">
            <a:off x="1518025" y="1660909"/>
            <a:ext cx="1143008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endCxn id="7" idx="1"/>
          </p:cNvCxnSpPr>
          <p:nvPr/>
        </p:nvCxnSpPr>
        <p:spPr>
          <a:xfrm>
            <a:off x="3143240" y="2571744"/>
            <a:ext cx="214314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8662" y="1500174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1: </a:t>
            </a:r>
            <a:r>
              <a:rPr lang="ko-KR" altLang="en-US" sz="1100" dirty="0" smtClean="0"/>
              <a:t>체인 실행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785794"/>
            <a:ext cx="2241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2: </a:t>
            </a:r>
            <a:r>
              <a:rPr lang="en-US" altLang="ko-KR" sz="1100" dirty="0" err="1" smtClean="0"/>
              <a:t>getAttributes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FilterInvocation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2" name="꺾인 연결선 11"/>
          <p:cNvCxnSpPr/>
          <p:nvPr/>
        </p:nvCxnSpPr>
        <p:spPr>
          <a:xfrm flipV="1">
            <a:off x="3143240" y="1357298"/>
            <a:ext cx="2071702" cy="9286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9124" y="1714488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3: return </a:t>
            </a:r>
            <a:r>
              <a:rPr lang="en-US" altLang="ko-KR" sz="1100" dirty="0" err="1" smtClean="0"/>
              <a:t>Cllection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CinfigAttribute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4" name="아래쪽 화살표 13"/>
          <p:cNvSpPr/>
          <p:nvPr/>
        </p:nvSpPr>
        <p:spPr>
          <a:xfrm>
            <a:off x="1928794" y="1571612"/>
            <a:ext cx="71438" cy="144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4714876" y="1071546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00000">
            <a:off x="4643438" y="2571744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6" idx="1"/>
            <a:endCxn id="5" idx="3"/>
          </p:cNvCxnSpPr>
          <p:nvPr/>
        </p:nvCxnSpPr>
        <p:spPr>
          <a:xfrm rot="10800000" flipV="1">
            <a:off x="3143240" y="1357298"/>
            <a:ext cx="2143140" cy="1071570"/>
          </a:xfrm>
          <a:prstGeom prst="bentConnector3">
            <a:avLst>
              <a:gd name="adj1" fmla="val 473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3174" y="3071810"/>
            <a:ext cx="3472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4: decide(authenticated, </a:t>
            </a:r>
            <a:r>
              <a:rPr lang="en-US" altLang="ko-KR" sz="1100" dirty="0" err="1" smtClean="0"/>
              <a:t>FilterInvocation</a:t>
            </a:r>
            <a:r>
              <a:rPr lang="en-US" altLang="ko-KR" sz="1100" dirty="0" smtClean="0"/>
              <a:t>, attributes)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구조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(1) </a:t>
            </a:r>
            <a:r>
              <a:rPr lang="en-US" altLang="ko-KR" sz="2000" dirty="0" err="1" smtClean="0"/>
              <a:t>AccessDecisionManager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AccessDecisionVoter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600" dirty="0" smtClean="0"/>
              <a:t>decide() </a:t>
            </a:r>
            <a:r>
              <a:rPr lang="ko-KR" altLang="en-US" sz="1600" dirty="0" err="1" smtClean="0"/>
              <a:t>메서드는</a:t>
            </a:r>
            <a:r>
              <a:rPr lang="ko-KR" altLang="en-US" sz="1600" dirty="0" smtClean="0"/>
              <a:t> 현재 사용자를 표현하는 </a:t>
            </a:r>
            <a:r>
              <a:rPr lang="en-US" altLang="ko-KR" sz="1600" dirty="0" smtClean="0"/>
              <a:t>authentication </a:t>
            </a:r>
            <a:r>
              <a:rPr lang="ko-KR" altLang="en-US" sz="1600" dirty="0" smtClean="0"/>
              <a:t>객체가 보안 대상 객체인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에 대해 </a:t>
            </a:r>
            <a:r>
              <a:rPr lang="en-US" altLang="ko-KR" sz="1600" dirty="0" err="1" smtClean="0"/>
              <a:t>configAttributes</a:t>
            </a:r>
            <a:r>
              <a:rPr lang="ko-KR" altLang="en-US" sz="1600" dirty="0" smtClean="0"/>
              <a:t>에 지정한 권한을 갖고 있는지 검사한다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권한을 갖고 있지 않으면 </a:t>
            </a:r>
            <a:r>
              <a:rPr lang="en-US" altLang="ko-KR" sz="1600" dirty="0" err="1" smtClean="0"/>
              <a:t>AccessDeniedException</a:t>
            </a:r>
            <a:r>
              <a:rPr lang="ko-KR" altLang="en-US" sz="1600" dirty="0" smtClean="0"/>
              <a:t>을 발생시키고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권한을 갖고 </a:t>
            </a:r>
            <a:r>
              <a:rPr lang="ko-KR" altLang="en-US" sz="1600" dirty="0" err="1" smtClean="0"/>
              <a:t>있으먄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익셉션을</a:t>
            </a:r>
            <a:r>
              <a:rPr lang="ko-KR" altLang="en-US" sz="1600" dirty="0" smtClean="0"/>
              <a:t> 발생하지 않고 </a:t>
            </a:r>
            <a:r>
              <a:rPr lang="ko-KR" altLang="en-US" sz="1600" dirty="0" err="1" smtClean="0"/>
              <a:t>리턴한다</a:t>
            </a:r>
            <a:r>
              <a:rPr lang="en-US" altLang="ko-KR" sz="1600" dirty="0" smtClean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500166" y="3143248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&lt;&lt;Interface&gt;&gt;</a:t>
            </a:r>
            <a:br>
              <a:rPr lang="en-US" altLang="ko-KR" sz="1200" dirty="0" smtClean="0"/>
            </a:br>
            <a:r>
              <a:rPr lang="en-US" altLang="ko-KR" sz="1200" b="1" dirty="0" err="1" smtClean="0"/>
              <a:t>AccessDecisionManager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1500166" y="3643314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+decide()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00066" y="4500570"/>
            <a:ext cx="421484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AbstractAccessDecisionManager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00066" y="5000636"/>
            <a:ext cx="421484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decisitionVoters</a:t>
            </a:r>
            <a:r>
              <a:rPr lang="en-US" altLang="ko-KR" sz="1200" dirty="0" smtClean="0"/>
              <a:t> : List&lt;</a:t>
            </a:r>
            <a:r>
              <a:rPr lang="en-US" altLang="ko-KR" sz="1200" dirty="0" err="1" smtClean="0"/>
              <a:t>AccessDecisionVoter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00166" y="5786454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AffirmativeBased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1500166" y="6286520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+decide()</a:t>
            </a:r>
            <a:endParaRPr lang="ko-KR" altLang="en-US" sz="1200" dirty="0"/>
          </a:p>
        </p:txBody>
      </p:sp>
      <p:sp>
        <p:nvSpPr>
          <p:cNvPr id="15" name="이등변 삼각형 14"/>
          <p:cNvSpPr/>
          <p:nvPr/>
        </p:nvSpPr>
        <p:spPr>
          <a:xfrm>
            <a:off x="2428860" y="4000504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 rot="5400000">
            <a:off x="2291699" y="4351979"/>
            <a:ext cx="428628" cy="114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17"/>
          <p:cNvSpPr/>
          <p:nvPr/>
        </p:nvSpPr>
        <p:spPr>
          <a:xfrm>
            <a:off x="2428860" y="535782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8" idx="3"/>
            <a:endCxn id="13" idx="0"/>
          </p:cNvCxnSpPr>
          <p:nvPr/>
        </p:nvCxnSpPr>
        <p:spPr>
          <a:xfrm rot="5400000">
            <a:off x="2363137" y="5637863"/>
            <a:ext cx="285752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29388" y="3429000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&lt;&lt;Interface&gt;&gt;</a:t>
            </a:r>
            <a:br>
              <a:rPr lang="en-US" altLang="ko-KR" sz="1200" b="1" dirty="0" smtClean="0"/>
            </a:br>
            <a:r>
              <a:rPr lang="en-US" altLang="ko-KR" sz="1200" b="1" dirty="0" err="1" smtClean="0"/>
              <a:t>AccessDecisionVoter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6429388" y="3929066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+ACCESS_GRANTED = 1</a:t>
            </a:r>
          </a:p>
          <a:p>
            <a:r>
              <a:rPr lang="en-US" altLang="ko-KR" sz="1200" dirty="0" smtClean="0"/>
              <a:t>+ACCESS_ABSTAIN = 0</a:t>
            </a:r>
          </a:p>
          <a:p>
            <a:r>
              <a:rPr lang="en-US" altLang="ko-KR" sz="1200" dirty="0" smtClean="0"/>
              <a:t>+ACCESS_DENIED = -1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429388" y="464344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+vote()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00826" y="550070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WebExpressionVoter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6500826" y="6000768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33" name="이등변 삼각형 32"/>
          <p:cNvSpPr/>
          <p:nvPr/>
        </p:nvSpPr>
        <p:spPr>
          <a:xfrm>
            <a:off x="7358082" y="5000636"/>
            <a:ext cx="16573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3"/>
          </p:cNvCxnSpPr>
          <p:nvPr/>
        </p:nvCxnSpPr>
        <p:spPr>
          <a:xfrm rot="5400000">
            <a:off x="7220921" y="5352111"/>
            <a:ext cx="428628" cy="114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/>
          <p:cNvSpPr/>
          <p:nvPr/>
        </p:nvSpPr>
        <p:spPr>
          <a:xfrm flipH="1">
            <a:off x="4714876" y="4857760"/>
            <a:ext cx="357190" cy="2143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5" idx="1"/>
            <a:endCxn id="28" idx="1"/>
          </p:cNvCxnSpPr>
          <p:nvPr/>
        </p:nvCxnSpPr>
        <p:spPr>
          <a:xfrm flipV="1">
            <a:off x="5072066" y="4286256"/>
            <a:ext cx="1357322" cy="678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쉬어가는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툴 소개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BPM </a:t>
            </a:r>
            <a:r>
              <a:rPr lang="ko-KR" altLang="en-US" sz="2400" b="1" dirty="0" smtClean="0"/>
              <a:t>툴</a:t>
            </a:r>
            <a:endParaRPr lang="ko-KR" altLang="en-US" sz="2400" dirty="0" smtClean="0"/>
          </a:p>
          <a:p>
            <a:r>
              <a:rPr lang="ko-KR" altLang="en-US" sz="2400" dirty="0" smtClean="0">
                <a:hlinkClick r:id="rId2" tooltip="사업 공정 관리"/>
              </a:rPr>
              <a:t>사업 공정 관리</a:t>
            </a:r>
            <a:r>
              <a:rPr lang="en-US" altLang="ko-KR" sz="2400" dirty="0" smtClean="0"/>
              <a:t>(BPM, Business Process Management) : </a:t>
            </a:r>
            <a:r>
              <a:rPr lang="ko-KR" altLang="en-US" sz="2400" dirty="0" smtClean="0"/>
              <a:t>업무프로세스를 정형화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표준화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간소화하고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비정형화된 업무구성을 시스템화하는 경영방법이다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bizagi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2162175" cy="2114550"/>
          </a:xfrm>
          <a:prstGeom prst="rect">
            <a:avLst/>
          </a:prstGeom>
          <a:noFill/>
        </p:spPr>
      </p:pic>
      <p:pic>
        <p:nvPicPr>
          <p:cNvPr id="1028" name="Picture 4" descr="http://help.bizagi.com/processmodeler/en/hmfile_hash_e9618bb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1214422"/>
            <a:ext cx="6372225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웹 요청 인가 설정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/>
              <a:t>*</a:t>
            </a:r>
            <a:r>
              <a:rPr lang="ko-KR" altLang="en-US" sz="2000" dirty="0" smtClean="0"/>
              <a:t>접근 제어를 위한 설정 코드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1800" dirty="0" smtClean="0"/>
              <a:t>&lt;intercept-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다양성</a:t>
            </a:r>
            <a:endParaRPr lang="en-US" altLang="ko-KR" sz="18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285860"/>
            <a:ext cx="48672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786058"/>
          <a:ext cx="764386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000660"/>
              </a:tblGrid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hasRole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권한</a:t>
                      </a:r>
                      <a:r>
                        <a:rPr lang="en-US" altLang="ko-KR" sz="1200" dirty="0" smtClean="0"/>
                        <a:t>’)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err="1" smtClean="0"/>
                        <a:t>hasAuthority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권한</a:t>
                      </a:r>
                      <a:r>
                        <a:rPr lang="en-US" altLang="ko-KR" sz="1200" dirty="0" smtClean="0"/>
                        <a:t>’)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 권한을 가졌는지 검사한다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hasAnyRole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권한</a:t>
                      </a:r>
                      <a:r>
                        <a:rPr lang="en-US" altLang="ko-KR" sz="1200" dirty="0" smtClean="0"/>
                        <a:t>1, </a:t>
                      </a:r>
                      <a:r>
                        <a:rPr lang="ko-KR" altLang="en-US" sz="1200" dirty="0" smtClean="0"/>
                        <a:t>권한</a:t>
                      </a:r>
                      <a:r>
                        <a:rPr lang="en-US" altLang="ko-KR" sz="1200" dirty="0" smtClean="0"/>
                        <a:t>2)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err="1" smtClean="0"/>
                        <a:t>hasAnyAuthority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ko-KR" altLang="en-US" sz="1200" dirty="0" smtClean="0"/>
                        <a:t>권한</a:t>
                      </a:r>
                      <a:r>
                        <a:rPr lang="en-US" altLang="ko-KR" sz="1200" dirty="0" smtClean="0"/>
                        <a:t>1, </a:t>
                      </a:r>
                      <a:r>
                        <a:rPr lang="ko-KR" altLang="en-US" sz="1200" dirty="0" smtClean="0"/>
                        <a:t>권한</a:t>
                      </a:r>
                      <a:r>
                        <a:rPr lang="en-US" altLang="ko-KR" sz="1200" dirty="0" smtClean="0"/>
                        <a:t>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지정한 권한 중 하나라도 가졌는지 검사한다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각 권한은 </a:t>
                      </a:r>
                      <a:r>
                        <a:rPr lang="ko-KR" altLang="en-US" sz="1200" dirty="0" err="1" smtClean="0"/>
                        <a:t>콤</a:t>
                      </a:r>
                      <a:r>
                        <a:rPr lang="ko-KR" altLang="en-US" sz="1200" dirty="0" smtClean="0"/>
                        <a:t> 마로 구분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permitAll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모두 허용한다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denyAll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모두 거부한다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isAnonymouse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임의 사용자인지 검사한다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isAuthentication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인증된 사용자인지 검사한다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기억된 사용자도 인증 사용자로 처리한다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isRememberMe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기억된 사용자인지 검사한다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isFullyAuthenticated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완전한 인증을 거친 사용자인지 검사한다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기억된 사용자인 경우 </a:t>
                      </a:r>
                      <a:r>
                        <a:rPr lang="ko-KR" altLang="en-US" sz="1200" dirty="0" err="1" smtClean="0"/>
                        <a:t>완정한</a:t>
                      </a:r>
                      <a:r>
                        <a:rPr lang="ko-KR" altLang="en-US" sz="1200" dirty="0" smtClean="0"/>
                        <a:t> 인증을 거치지 않은 것으로 판단하여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실제 로그인 과정을 거쳐야 완전한 인증 사용자로 처리한다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241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haslpAddress</a:t>
                      </a:r>
                      <a:r>
                        <a:rPr lang="en-US" altLang="ko-KR" sz="1200" dirty="0" smtClean="0"/>
                        <a:t>(‘IP</a:t>
                      </a:r>
                      <a:r>
                        <a:rPr lang="ko-KR" altLang="en-US" sz="1200" dirty="0" smtClean="0"/>
                        <a:t>표현</a:t>
                      </a:r>
                      <a:r>
                        <a:rPr lang="en-US" altLang="ko-KR" sz="1200" dirty="0" smtClean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클라이언트가 지정한 </a:t>
                      </a:r>
                      <a:r>
                        <a:rPr lang="en-US" altLang="ko-KR" sz="1200" dirty="0" smtClean="0"/>
                        <a:t>IP</a:t>
                      </a:r>
                      <a:r>
                        <a:rPr lang="ko-KR" altLang="en-US" sz="1200" dirty="0" smtClean="0"/>
                        <a:t>인지 검사한다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특정 </a:t>
                      </a:r>
                      <a:r>
                        <a:rPr lang="en-US" altLang="ko-KR" sz="1200" dirty="0" smtClean="0"/>
                        <a:t>IP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뿐만 아니라 </a:t>
                      </a:r>
                      <a:r>
                        <a:rPr lang="en-US" altLang="ko-KR" sz="1200" baseline="0" dirty="0" smtClean="0"/>
                        <a:t>192.168.1.9 /24</a:t>
                      </a:r>
                      <a:r>
                        <a:rPr lang="ko-KR" altLang="en-US" sz="1200" baseline="0" dirty="0" smtClean="0"/>
                        <a:t>와 같은 </a:t>
                      </a:r>
                      <a:r>
                        <a:rPr lang="en-US" altLang="ko-KR" sz="1200" baseline="0" dirty="0" smtClean="0"/>
                        <a:t>CIDR</a:t>
                      </a:r>
                      <a:r>
                        <a:rPr lang="ko-KR" altLang="en-US" sz="1200" baseline="0" dirty="0" smtClean="0"/>
                        <a:t>로 범위를 지정할 수 잇다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29058" y="1285860"/>
            <a:ext cx="5072098" cy="14287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웹 보안관 스프링 </a:t>
            </a:r>
            <a:r>
              <a:rPr lang="ko-KR" altLang="en-US" err="1" smtClean="0"/>
              <a:t>시큐리티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400" smtClean="0"/>
              <a:t>목적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인증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인가</a:t>
            </a:r>
            <a:r>
              <a:rPr lang="en-US" altLang="ko-KR" sz="2400" smtClean="0"/>
              <a:t>, </a:t>
            </a:r>
            <a:r>
              <a:rPr lang="ko-KR" altLang="en-US" sz="2400" smtClean="0"/>
              <a:t>권한 없을 때 </a:t>
            </a:r>
            <a:r>
              <a:rPr lang="en-US" altLang="ko-KR" sz="2400" smtClean="0"/>
              <a:t>UI </a:t>
            </a:r>
            <a:r>
              <a:rPr lang="ko-KR" altLang="en-US" sz="2400" smtClean="0"/>
              <a:t>처리</a:t>
            </a:r>
            <a:r>
              <a:rPr lang="en-US" altLang="ko-KR" sz="2400" smtClean="0"/>
              <a:t>-</a:t>
            </a:r>
            <a:r>
              <a:rPr lang="ko-KR" altLang="en-US" sz="2400" smtClean="0"/>
              <a:t>는 각 웹 어플리케이션마다 매우 유사한 구조를 갖는다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따라서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매번 새롭게 구현하기 보다는 기본 </a:t>
            </a:r>
            <a:r>
              <a:rPr lang="ko-KR" altLang="en-US" sz="2400"/>
              <a:t>틀</a:t>
            </a:r>
            <a:r>
              <a:rPr lang="ko-KR" altLang="en-US" sz="2400" smtClean="0"/>
              <a:t>을 만들고 어플리케이션마다 다른 부분만 알맞게 구현함으로써 설계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코드 작성 등에 드는 시간을 줄일 수 있다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특징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스프링 </a:t>
            </a:r>
            <a:r>
              <a:rPr lang="ko-KR" altLang="en-US" sz="2400" err="1" smtClean="0"/>
              <a:t>시큐리티는</a:t>
            </a:r>
            <a:r>
              <a:rPr lang="ko-KR" altLang="en-US" sz="2400" smtClean="0"/>
              <a:t> 보편적인 인증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인가</a:t>
            </a:r>
            <a:r>
              <a:rPr lang="en-US" altLang="ko-KR" sz="2400" smtClean="0"/>
              <a:t>, UI </a:t>
            </a:r>
            <a:r>
              <a:rPr lang="ko-KR" altLang="en-US" sz="2400" smtClean="0"/>
              <a:t>처리에 대한 기본 구현을 제공하고 있으며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일부 변경할 수 있는 확장 지점을 제공하고 있다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ko-KR" altLang="en-US" sz="2400" smtClean="0"/>
              <a:t>인증과 인가를 위한 코드를 만들기보다는 스프링 </a:t>
            </a:r>
            <a:r>
              <a:rPr lang="ko-KR" altLang="en-US" sz="2400" err="1" smtClean="0"/>
              <a:t>시큐리티가</a:t>
            </a:r>
            <a:r>
              <a:rPr lang="ko-KR" altLang="en-US" sz="2400" smtClean="0"/>
              <a:t> 제공하는 틀을 재사용하고 필요한 부분만 </a:t>
            </a:r>
            <a:r>
              <a:rPr lang="ko-KR" altLang="en-US" sz="2400" err="1" smtClean="0"/>
              <a:t>커스터마이징</a:t>
            </a:r>
            <a:r>
              <a:rPr lang="ko-KR" altLang="en-US" sz="2400" smtClean="0"/>
              <a:t> 함으로써</a:t>
            </a:r>
            <a:r>
              <a:rPr lang="en-US" altLang="ko-KR" sz="2400" smtClean="0"/>
              <a:t>, </a:t>
            </a:r>
            <a:r>
              <a:rPr lang="ko-KR" altLang="en-US" sz="2400" smtClean="0"/>
              <a:t>보다 빠르게 인증과 인가 부분의 구현을 마무리 할 수 있다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스프링 </a:t>
            </a:r>
            <a:r>
              <a:rPr lang="ko-KR" altLang="en-US" sz="2400" err="1" smtClean="0"/>
              <a:t>시큐리티는</a:t>
            </a:r>
            <a:r>
              <a:rPr lang="ko-KR" altLang="en-US" sz="2400" smtClean="0"/>
              <a:t> 암호화 기능도 있다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스프링 </a:t>
            </a:r>
            <a:r>
              <a:rPr lang="ko-KR" altLang="en-US" sz="2400" err="1" smtClean="0"/>
              <a:t>시큐리티</a:t>
            </a:r>
            <a:r>
              <a:rPr lang="ko-KR" altLang="en-US" sz="2400" smtClean="0"/>
              <a:t> 전체를 이해하는 것은 좀 힘들다</a:t>
            </a:r>
            <a:r>
              <a:rPr lang="en-US" altLang="ko-KR" sz="2400" smtClean="0"/>
              <a:t>.(</a:t>
            </a:r>
            <a:r>
              <a:rPr lang="ko-KR" altLang="en-US" sz="2400" smtClean="0"/>
              <a:t>점진적으로 구조 이해 방식 추천</a:t>
            </a:r>
            <a:r>
              <a:rPr lang="en-US" altLang="ko-KR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/>
              <a:t>스프링 </a:t>
            </a:r>
            <a:r>
              <a:rPr lang="ko-KR" altLang="en-US" sz="1800" dirty="0" err="1" smtClean="0"/>
              <a:t>시큐리티를</a:t>
            </a:r>
            <a:r>
              <a:rPr lang="ko-KR" altLang="en-US" sz="1800" dirty="0" smtClean="0"/>
              <a:t> 실제 프로젝트에 적용하려면 상황에 맞게 교체하거나 설정해야 하는 부분이 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5.1 </a:t>
            </a:r>
            <a:r>
              <a:rPr lang="ko-KR" altLang="en-US" sz="1800" dirty="0" smtClean="0"/>
              <a:t>일부 경로 스프링 </a:t>
            </a:r>
            <a:r>
              <a:rPr lang="ko-KR" altLang="en-US" sz="1800" dirty="0" err="1" smtClean="0"/>
              <a:t>시큐리티</a:t>
            </a:r>
            <a:r>
              <a:rPr lang="ko-KR" altLang="en-US" sz="1800" dirty="0" smtClean="0"/>
              <a:t> 적용 </a:t>
            </a:r>
            <a:r>
              <a:rPr lang="ko-KR" altLang="en-US" sz="1800" dirty="0" err="1" smtClean="0"/>
              <a:t>안하기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sec:http</a:t>
            </a:r>
            <a:r>
              <a:rPr lang="en-US" altLang="ko-KR" sz="1600" dirty="0" smtClean="0"/>
              <a:t> pattern=“/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/**” security=“none” /&gt;</a:t>
            </a:r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sec:http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parrern</a:t>
            </a:r>
            <a:r>
              <a:rPr lang="en-US" altLang="ko-KR" sz="1600" dirty="0" smtClean="0"/>
              <a:t>=“/</a:t>
            </a:r>
            <a:r>
              <a:rPr lang="en-US" altLang="ko-KR" sz="1600" dirty="0" err="1" smtClean="0"/>
              <a:t>js</a:t>
            </a:r>
            <a:r>
              <a:rPr lang="en-US" altLang="ko-KR" sz="1600" dirty="0" smtClean="0"/>
              <a:t>/**” security=“none” /&gt;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sec:http</a:t>
            </a:r>
            <a:r>
              <a:rPr lang="en-US" altLang="ko-KR" sz="1600" dirty="0" smtClean="0"/>
              <a:t> use-expressions=“true”&gt;</a:t>
            </a:r>
          </a:p>
          <a:p>
            <a:pPr>
              <a:buNone/>
            </a:pPr>
            <a:r>
              <a:rPr lang="en-US" altLang="ko-KR" sz="1600" dirty="0" smtClean="0"/>
              <a:t>	&lt;</a:t>
            </a:r>
            <a:r>
              <a:rPr lang="en-US" altLang="ko-KR" sz="1600" dirty="0" err="1" smtClean="0"/>
              <a:t>sec:intercept-url</a:t>
            </a:r>
            <a:r>
              <a:rPr lang="en-US" altLang="ko-KR" sz="1600" dirty="0" smtClean="0"/>
              <a:t> pattern=“/admin/**” access=“</a:t>
            </a:r>
            <a:r>
              <a:rPr lang="en-US" altLang="ko-KR" sz="1600" dirty="0" err="1" smtClean="0"/>
              <a:t>hasAuthority</a:t>
            </a:r>
            <a:r>
              <a:rPr lang="en-US" altLang="ko-KR" sz="1600" dirty="0" smtClean="0"/>
              <a:t>(‘ROLE_ADMIN’)” /&gt;</a:t>
            </a:r>
          </a:p>
          <a:p>
            <a:pPr>
              <a:buNone/>
            </a:pPr>
            <a:r>
              <a:rPr lang="en-US" altLang="ko-KR" sz="1600" dirty="0" smtClean="0"/>
              <a:t>…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sec:http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smtClean="0"/>
              <a:t>보안 필터를 적용하지 않는다는 것은 </a:t>
            </a:r>
            <a:r>
              <a:rPr lang="en-US" altLang="ko-KR" sz="1600" dirty="0" err="1" smtClean="0"/>
              <a:t>SecurityContextPersistenceFilter</a:t>
            </a:r>
            <a:r>
              <a:rPr lang="ko-KR" altLang="en-US" sz="1600" dirty="0" smtClean="0"/>
              <a:t>도 적용하지 않는다는 것을 뜻한다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SecurityContextPersistenceFilter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SecurityContext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Authentication </a:t>
            </a:r>
            <a:r>
              <a:rPr lang="ko-KR" altLang="en-US" sz="1600" dirty="0" smtClean="0"/>
              <a:t>객체를 사용할 수 있게 설정해주는 기능을 제공하기 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보안필터를 체인을 </a:t>
            </a:r>
            <a:r>
              <a:rPr lang="ko-KR" altLang="en-US" sz="1600" dirty="0" err="1" smtClean="0"/>
              <a:t>적욯하지</a:t>
            </a:r>
            <a:r>
              <a:rPr lang="ko-KR" altLang="en-US" sz="1600" dirty="0" smtClean="0"/>
              <a:t> 않는 경로는 </a:t>
            </a:r>
            <a:r>
              <a:rPr lang="en-US" altLang="ko-KR" sz="1600" dirty="0" err="1" smtClean="0"/>
              <a:t>SecurityContextHolder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SecurityContext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구할 </a:t>
            </a:r>
            <a:r>
              <a:rPr lang="ko-KR" altLang="en-US" sz="1600" dirty="0" err="1" smtClean="0"/>
              <a:t>할수</a:t>
            </a:r>
            <a:r>
              <a:rPr lang="ko-KR" altLang="en-US" sz="1600" dirty="0" smtClean="0"/>
              <a:t> 없다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0034" y="2786058"/>
            <a:ext cx="7858180" cy="171451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1600" dirty="0" smtClean="0"/>
              <a:t>5.2 DB</a:t>
            </a:r>
            <a:r>
              <a:rPr lang="ko-KR" altLang="en-US" sz="1600" dirty="0" smtClean="0"/>
              <a:t>를 이용한 인증 처리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(1) </a:t>
            </a:r>
            <a:r>
              <a:rPr lang="ko-KR" altLang="en-US" sz="1600" dirty="0" smtClean="0"/>
              <a:t>사용자 및 권한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테이블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</a:t>
            </a:r>
            <a:r>
              <a:rPr lang="en-US" altLang="ko-KR" sz="1600" dirty="0" smtClean="0">
                <a:solidFill>
                  <a:srgbClr val="FF0000"/>
                </a:solidFill>
              </a:rPr>
              <a:t>USERS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이름과 암호 정보</a:t>
            </a:r>
            <a:r>
              <a:rPr lang="en-US" altLang="ko-KR" sz="1600" dirty="0" smtClean="0"/>
              <a:t>) </a:t>
            </a:r>
            <a:br>
              <a:rPr lang="en-US" altLang="ko-KR" sz="1600" dirty="0" smtClean="0"/>
            </a:br>
            <a:r>
              <a:rPr lang="en-US" altLang="ko-KR" sz="1600" dirty="0" smtClean="0"/>
              <a:t> - </a:t>
            </a:r>
            <a:r>
              <a:rPr lang="en-US" altLang="ko-KR" sz="1600" dirty="0" smtClean="0">
                <a:solidFill>
                  <a:srgbClr val="FF0000"/>
                </a:solidFill>
              </a:rPr>
              <a:t>AUTHORITIES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사용자 권한</a:t>
            </a:r>
            <a:r>
              <a:rPr lang="en-US" altLang="ko-KR" sz="1600" dirty="0" smtClean="0"/>
              <a:t>)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(2) </a:t>
            </a:r>
            <a:r>
              <a:rPr lang="ko-KR" altLang="en-US" sz="1600" dirty="0" smtClean="0"/>
              <a:t>스프링 </a:t>
            </a:r>
            <a:r>
              <a:rPr lang="ko-KR" altLang="en-US" sz="1600" dirty="0" err="1" smtClean="0"/>
              <a:t>시큐리티</a:t>
            </a:r>
            <a:r>
              <a:rPr lang="ko-KR" altLang="en-US" sz="1600" dirty="0" smtClean="0"/>
              <a:t> 설정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*spring-security-s1.xml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sec:authentication</a:t>
            </a:r>
            <a:r>
              <a:rPr lang="en-US" altLang="ko-KR" sz="1600" dirty="0" smtClean="0"/>
              <a:t>-manager alias=“</a:t>
            </a:r>
            <a:r>
              <a:rPr lang="en-US" altLang="ko-KR" sz="1600" dirty="0" err="1" smtClean="0"/>
              <a:t>authenticationManager</a:t>
            </a:r>
            <a:r>
              <a:rPr lang="en-US" altLang="ko-KR" sz="1600" dirty="0" smtClean="0"/>
              <a:t>”&gt;</a:t>
            </a:r>
            <a:br>
              <a:rPr lang="en-US" altLang="ko-KR" sz="1600" dirty="0" smtClean="0"/>
            </a:br>
            <a:r>
              <a:rPr lang="en-US" altLang="ko-KR" sz="1600" dirty="0" smtClean="0"/>
              <a:t>	&lt;</a:t>
            </a:r>
            <a:r>
              <a:rPr lang="en-US" altLang="ko-KR" sz="1600" dirty="0" err="1" smtClean="0"/>
              <a:t>sec:authentication</a:t>
            </a:r>
            <a:r>
              <a:rPr lang="en-US" altLang="ko-KR" sz="1600" dirty="0" smtClean="0"/>
              <a:t>-provider&gt;</a:t>
            </a:r>
            <a:br>
              <a:rPr lang="en-US" altLang="ko-KR" sz="1600" dirty="0" smtClean="0"/>
            </a:br>
            <a:r>
              <a:rPr lang="en-US" altLang="ko-KR" sz="1600" dirty="0" smtClean="0"/>
              <a:t>	 	&lt;</a:t>
            </a:r>
            <a:r>
              <a:rPr lang="en-US" altLang="ko-KR" sz="1600" dirty="0" err="1" smtClean="0"/>
              <a:t>sec:jdbc</a:t>
            </a:r>
            <a:r>
              <a:rPr lang="en-US" altLang="ko-KR" sz="1600" dirty="0" smtClean="0"/>
              <a:t>-user-service data-source-ref=“</a:t>
            </a:r>
            <a:r>
              <a:rPr lang="en-US" altLang="ko-KR" sz="1600" dirty="0" err="1" smtClean="0"/>
              <a:t>dataSoruce</a:t>
            </a:r>
            <a:r>
              <a:rPr lang="en-US" altLang="ko-KR" sz="1600" dirty="0" smtClean="0"/>
              <a:t>”/&gt;</a:t>
            </a:r>
            <a:br>
              <a:rPr lang="en-US" altLang="ko-KR" sz="1600" dirty="0" smtClean="0"/>
            </a:br>
            <a:r>
              <a:rPr lang="en-US" altLang="ko-KR" sz="1600" dirty="0" smtClean="0"/>
              <a:t>	&lt;/</a:t>
            </a:r>
            <a:r>
              <a:rPr lang="en-US" altLang="ko-KR" sz="1600" dirty="0" err="1" smtClean="0"/>
              <a:t>sec:authentication</a:t>
            </a:r>
            <a:r>
              <a:rPr lang="en-US" altLang="ko-KR" sz="1600" dirty="0" smtClean="0"/>
              <a:t>&gt;-provider&gt;</a:t>
            </a:r>
            <a:br>
              <a:rPr lang="en-US" altLang="ko-KR" sz="1600" dirty="0" smtClean="0"/>
            </a:b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sec:authentication</a:t>
            </a:r>
            <a:r>
              <a:rPr lang="en-US" altLang="ko-KR" sz="1600" dirty="0" smtClean="0"/>
              <a:t>&gt;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*spring-</a:t>
            </a:r>
            <a:r>
              <a:rPr lang="en-US" altLang="ko-KR" sz="1600" dirty="0" err="1" smtClean="0"/>
              <a:t>application.xml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&lt;bean id=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dataSource</a:t>
            </a:r>
            <a:r>
              <a:rPr lang="en-US" altLang="ko-KR" sz="1600" i="1" dirty="0" smtClean="0"/>
              <a:t>" class="</a:t>
            </a:r>
            <a:r>
              <a:rPr lang="en-US" altLang="ko-KR" sz="1600" i="1" dirty="0" smtClean="0"/>
              <a:t>com.mchange.v2.c3p0.ComboPooledDataSource“ </a:t>
            </a:r>
            <a:r>
              <a:rPr lang="en-US" altLang="ko-KR" sz="1600" dirty="0" smtClean="0"/>
              <a:t>destroy-method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"close"&gt;</a:t>
            </a:r>
          </a:p>
          <a:p>
            <a:pPr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smtClean="0"/>
              <a:t>property name=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driverClass</a:t>
            </a:r>
            <a:r>
              <a:rPr lang="en-US" altLang="ko-KR" sz="1600" i="1" dirty="0" smtClean="0"/>
              <a:t>" value="</a:t>
            </a:r>
            <a:r>
              <a:rPr lang="en-US" altLang="ko-KR" sz="1600" i="1" dirty="0" err="1" smtClean="0"/>
              <a:t>com.mysql.jdbc.Driver</a:t>
            </a:r>
            <a:r>
              <a:rPr lang="en-US" altLang="ko-KR" sz="1600" i="1" dirty="0" smtClean="0"/>
              <a:t>" /&gt;</a:t>
            </a:r>
          </a:p>
          <a:p>
            <a:pPr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smtClean="0"/>
              <a:t>property name=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jdbcUrl</a:t>
            </a:r>
            <a:r>
              <a:rPr lang="en-US" altLang="ko-KR" sz="1600" i="1" dirty="0" smtClean="0"/>
              <a:t>“ </a:t>
            </a:r>
            <a:r>
              <a:rPr lang="en-US" altLang="ko-KR" sz="1600" dirty="0" smtClean="0"/>
              <a:t>value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jdbc:mysql</a:t>
            </a:r>
            <a:r>
              <a:rPr lang="en-US" altLang="ko-KR" sz="1600" i="1" dirty="0" smtClean="0"/>
              <a:t>://</a:t>
            </a:r>
            <a:r>
              <a:rPr lang="en-US" altLang="ko-KR" sz="1600" i="1" dirty="0" err="1" smtClean="0"/>
              <a:t>localhost</a:t>
            </a:r>
            <a:r>
              <a:rPr lang="en-US" altLang="ko-KR" sz="1600" i="1" dirty="0" smtClean="0"/>
              <a:t>/</a:t>
            </a:r>
            <a:r>
              <a:rPr lang="en-US" altLang="ko-KR" sz="1600" i="1" dirty="0" err="1" smtClean="0"/>
              <a:t>ssuserdb?characterEncoding</a:t>
            </a:r>
            <a:r>
              <a:rPr lang="en-US" altLang="ko-KR" sz="1600" i="1" dirty="0" smtClean="0"/>
              <a:t>=utf8</a:t>
            </a:r>
            <a:r>
              <a:rPr lang="en-US" altLang="ko-KR" sz="1600" i="1" dirty="0" smtClean="0"/>
              <a:t>" /&gt;</a:t>
            </a:r>
          </a:p>
          <a:p>
            <a:pPr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smtClean="0"/>
              <a:t>property name=</a:t>
            </a:r>
            <a:r>
              <a:rPr lang="en-US" altLang="ko-KR" sz="1600" i="1" dirty="0" smtClean="0"/>
              <a:t>"user" value</a:t>
            </a:r>
            <a:r>
              <a:rPr lang="en-US" altLang="ko-KR" sz="1600" i="1" dirty="0" smtClean="0"/>
              <a:t>=“spring4" </a:t>
            </a:r>
            <a:r>
              <a:rPr lang="en-US" altLang="ko-KR" sz="1600" i="1" dirty="0" smtClean="0"/>
              <a:t>/&gt;</a:t>
            </a:r>
          </a:p>
          <a:p>
            <a:pPr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smtClean="0"/>
              <a:t>property name=</a:t>
            </a:r>
            <a:r>
              <a:rPr lang="en-US" altLang="ko-KR" sz="1600" i="1" dirty="0" smtClean="0"/>
              <a:t>"password" value</a:t>
            </a:r>
            <a:r>
              <a:rPr lang="en-US" altLang="ko-KR" sz="1600" i="1" dirty="0" smtClean="0"/>
              <a:t>=“spring4" </a:t>
            </a:r>
            <a:r>
              <a:rPr lang="en-US" altLang="ko-KR" sz="1600" i="1" dirty="0" smtClean="0"/>
              <a:t>/&gt;</a:t>
            </a:r>
          </a:p>
          <a:p>
            <a:pPr>
              <a:buNone/>
            </a:pPr>
            <a:r>
              <a:rPr lang="en-US" altLang="ko-KR" sz="1600" dirty="0" smtClean="0"/>
              <a:t>	&lt;/</a:t>
            </a:r>
            <a:r>
              <a:rPr lang="en-US" altLang="ko-KR" sz="1600" dirty="0" smtClean="0"/>
              <a:t>bean&gt; </a:t>
            </a:r>
            <a:endParaRPr lang="en-US" altLang="ko-KR" sz="1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7224" y="2786058"/>
            <a:ext cx="8001056" cy="114300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7224" y="4143380"/>
            <a:ext cx="8001056" cy="150019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데이터 준비 및 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insert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users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Consolas"/>
              </a:rPr>
              <a:t>bkchoi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'1234'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4000C8"/>
                </a:solidFill>
                <a:latin typeface="Consolas"/>
              </a:rPr>
              <a:t>true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   </a:t>
            </a:r>
            <a:b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</a:b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insert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users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'admin'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'1234'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4000C8"/>
                </a:solidFill>
                <a:latin typeface="Consolas"/>
              </a:rPr>
              <a:t>true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insert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authorities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'admin'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'USER'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	insert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authorities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'admin'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'USER_MANAGER'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	insert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into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authorities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values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Consolas"/>
              </a:rPr>
              <a:t>bkchoi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'USER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/>
              </a:rPr>
              <a:t>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US" altLang="ko-KR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600" dirty="0" smtClean="0"/>
              <a:t>*spring-security-s1.xml 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권한 설정 추가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rgbClr val="008080"/>
                </a:solidFill>
                <a:latin typeface="Consolas"/>
              </a:rPr>
              <a:t/>
            </a:r>
            <a:br>
              <a:rPr lang="en-US" altLang="ko-KR" sz="1600" dirty="0" smtClean="0">
                <a:solidFill>
                  <a:srgbClr val="008080"/>
                </a:solidFill>
                <a:latin typeface="Consolas"/>
              </a:rPr>
            </a:br>
            <a:r>
              <a:rPr lang="en-US" altLang="ko-KR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sec:http</a:t>
            </a:r>
            <a:r>
              <a:rPr lang="en-US" altLang="ko-KR" sz="16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use-expressions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"true"</a:t>
            </a:r>
            <a:r>
              <a:rPr lang="en-US" altLang="ko-KR" sz="16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lvl="1"/>
            <a:r>
              <a:rPr lang="en-US" altLang="ko-K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/>
              </a:rPr>
              <a:t>sec:access</a:t>
            </a:r>
            <a:r>
              <a:rPr lang="en-US" altLang="ko-KR" sz="1200" dirty="0" smtClean="0">
                <a:solidFill>
                  <a:srgbClr val="3F7F7F"/>
                </a:solidFill>
                <a:latin typeface="Consolas"/>
              </a:rPr>
              <a:t>-denied-handler </a:t>
            </a:r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error-page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"/security/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accessDenied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altLang="ko-K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/>
              </a:rPr>
              <a:t>sec:intercept-url</a:t>
            </a:r>
            <a:r>
              <a:rPr lang="en-US" altLang="ko-K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pattern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"/user/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loginform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 smtClean="0">
                <a:solidFill>
                  <a:srgbClr val="7F007F"/>
                </a:solidFill>
                <a:latin typeface="Consolas"/>
              </a:rPr>
              <a:t>access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permitAll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altLang="ko-K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/>
              </a:rPr>
              <a:t>sec:intercept-url</a:t>
            </a:r>
            <a:r>
              <a:rPr lang="en-US" altLang="ko-K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pattern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"/user/login" </a:t>
            </a:r>
            <a:r>
              <a:rPr lang="en-US" altLang="ko-KR" sz="1200" i="1" dirty="0" smtClean="0">
                <a:solidFill>
                  <a:srgbClr val="7F007F"/>
                </a:solidFill>
                <a:latin typeface="Consolas"/>
              </a:rPr>
              <a:t>access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permitAll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altLang="ko-K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/>
              </a:rPr>
              <a:t>sec:intercept-url</a:t>
            </a:r>
            <a:r>
              <a:rPr lang="en-US" altLang="ko-K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pattern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"/admin/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usermanager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/**"</a:t>
            </a:r>
          </a:p>
          <a:p>
            <a:pPr lvl="1"/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access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hasAuthority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('USER_MANAGER')" </a:t>
            </a:r>
            <a:r>
              <a:rPr lang="en-US" altLang="ko-K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altLang="ko-K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/>
              </a:rPr>
              <a:t>sec:intercept-url</a:t>
            </a:r>
            <a:r>
              <a:rPr lang="en-US" altLang="ko-K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pattern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"/member/**" </a:t>
            </a:r>
            <a:r>
              <a:rPr lang="en-US" altLang="ko-KR" sz="1200" i="1" dirty="0" smtClean="0">
                <a:solidFill>
                  <a:srgbClr val="7F007F"/>
                </a:solidFill>
                <a:latin typeface="Consolas"/>
              </a:rPr>
              <a:t>access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isAuthenticated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()" </a:t>
            </a:r>
            <a:r>
              <a:rPr lang="en-US" altLang="ko-K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lvl="1"/>
            <a:r>
              <a:rPr lang="en-US" altLang="ko-KR" sz="1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/>
              </a:rPr>
              <a:t>sec:intercept-url</a:t>
            </a:r>
            <a:r>
              <a:rPr lang="en-US" altLang="ko-KR" sz="12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F007F"/>
                </a:solidFill>
                <a:latin typeface="Consolas"/>
              </a:rPr>
              <a:t>pattern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"/**" </a:t>
            </a:r>
            <a:r>
              <a:rPr lang="en-US" altLang="ko-KR" sz="1200" i="1" dirty="0" smtClean="0">
                <a:solidFill>
                  <a:srgbClr val="7F007F"/>
                </a:solidFill>
                <a:latin typeface="Consolas"/>
              </a:rPr>
              <a:t>access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 smtClean="0">
                <a:solidFill>
                  <a:srgbClr val="2A00FF"/>
                </a:solidFill>
                <a:latin typeface="Consolas"/>
              </a:rPr>
              <a:t>permitAll</a:t>
            </a:r>
            <a:r>
              <a:rPr lang="en-US" altLang="ko-KR" sz="12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sec:http</a:t>
            </a:r>
            <a:r>
              <a:rPr lang="en-US" altLang="ko-KR" sz="16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스프링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Spring-mvc-s1.xml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스프링 </a:t>
            </a:r>
            <a:r>
              <a:rPr lang="en-US" altLang="ko-KR" sz="2000" dirty="0" err="1" smtClean="0"/>
              <a:t>mvc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Web.xml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DelegatingFilterProxy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필터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(4) </a:t>
            </a:r>
            <a:r>
              <a:rPr lang="ko-KR" altLang="en-US" dirty="0" smtClean="0"/>
              <a:t>사용자 권한에 따른 다른 내용을 보여주는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index.jsp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서큐리트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sec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JSP </a:t>
            </a:r>
            <a:r>
              <a:rPr lang="ko-KR" altLang="en-US" dirty="0" smtClean="0"/>
              <a:t>태그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ko-KR" sz="1800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&lt;%@ </a:t>
            </a:r>
            <a:r>
              <a:rPr lang="it-IT" altLang="ko-KR" sz="1800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taglib </a:t>
            </a:r>
            <a:r>
              <a:rPr lang="it-IT" altLang="ko-KR" sz="1800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prefix</a:t>
            </a:r>
            <a:r>
              <a:rPr lang="it-IT" altLang="ko-KR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it-IT" altLang="ko-KR" sz="18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"sec" </a:t>
            </a:r>
            <a:r>
              <a:rPr lang="it-IT" altLang="ko-KR" sz="1800" i="1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uri</a:t>
            </a:r>
            <a:r>
              <a:rPr lang="it-IT" altLang="ko-KR" sz="18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it-IT" altLang="ko-KR" sz="18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"http://www.springframework.org/security/tags" </a:t>
            </a:r>
            <a:r>
              <a:rPr lang="it-IT" altLang="ko-KR" sz="18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%&gt;</a:t>
            </a:r>
          </a:p>
          <a:p>
            <a:endParaRPr lang="it-IT" altLang="ko-KR" sz="1800" i="1" dirty="0" smtClean="0">
              <a:solidFill>
                <a:srgbClr val="BF5F3F"/>
              </a:solidFill>
              <a:highlight>
                <a:srgbClr val="E8F2FE"/>
              </a:highlight>
              <a:latin typeface="Consolas"/>
            </a:endParaRPr>
          </a:p>
          <a:p>
            <a:pPr>
              <a:buNone/>
            </a:pPr>
            <a:r>
              <a:rPr lang="en-US" altLang="ko-KR" sz="18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	&lt;</a:t>
            </a:r>
            <a:r>
              <a:rPr lang="en-US" altLang="ko-KR" sz="1800" i="1" dirty="0" err="1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sec:authorize</a:t>
            </a:r>
            <a:r>
              <a:rPr lang="en-US" altLang="ko-KR" sz="18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it-IT" altLang="ko-KR" sz="1800" i="1" dirty="0" smtClean="0">
              <a:solidFill>
                <a:srgbClr val="BF5F3F"/>
              </a:solidFill>
              <a:highlight>
                <a:srgbClr val="E8F2FE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smtClean="0"/>
              <a:t>2.1 </a:t>
            </a:r>
            <a:r>
              <a:rPr lang="ko-KR" altLang="en-US" sz="2200" err="1" smtClean="0"/>
              <a:t>퀵</a:t>
            </a:r>
            <a:r>
              <a:rPr lang="ko-KR" altLang="en-US" sz="2200" smtClean="0"/>
              <a:t> </a:t>
            </a:r>
            <a:r>
              <a:rPr lang="ko-KR" altLang="en-US" sz="2200" err="1" smtClean="0"/>
              <a:t>스타트</a:t>
            </a:r>
            <a:r>
              <a:rPr lang="ko-KR" altLang="en-US" sz="2200" smtClean="0"/>
              <a:t> 예제의 보안 요구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* </a:t>
            </a:r>
            <a:r>
              <a:rPr lang="ko-KR" altLang="en-US" sz="2000" smtClean="0"/>
              <a:t>역할의 종류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en-US" altLang="ko-KR" sz="1400" smtClean="0"/>
              <a:t>- ROLOE_ADMIN, ROLE_MANAGER </a:t>
            </a:r>
            <a:r>
              <a:rPr lang="ko-KR" altLang="en-US" sz="1400" smtClean="0"/>
              <a:t>권한 존재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 * </a:t>
            </a:r>
            <a:r>
              <a:rPr lang="ko-KR" altLang="en-US" sz="2000" err="1" smtClean="0"/>
              <a:t>경로별</a:t>
            </a:r>
            <a:r>
              <a:rPr lang="ko-KR" altLang="en-US" sz="2000" smtClean="0"/>
              <a:t> 접근 제한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	</a:t>
            </a:r>
            <a:r>
              <a:rPr lang="en-US" altLang="ko-KR" sz="1400" smtClean="0"/>
              <a:t>- /member</a:t>
            </a:r>
            <a:r>
              <a:rPr lang="ko-KR" altLang="en-US" sz="1400" smtClean="0"/>
              <a:t>로 시작하는 경로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인증된 사용자만 접근 가능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- /manager</a:t>
            </a:r>
            <a:r>
              <a:rPr lang="ko-KR" altLang="en-US" sz="1400" smtClean="0"/>
              <a:t>로 시작하는 경로</a:t>
            </a:r>
            <a:r>
              <a:rPr lang="en-US" altLang="ko-KR" sz="1400"/>
              <a:t> </a:t>
            </a:r>
            <a:r>
              <a:rPr lang="en-US" altLang="ko-KR" sz="1400" smtClean="0"/>
              <a:t>: ROLE_MANAGER </a:t>
            </a:r>
            <a:r>
              <a:rPr lang="ko-KR" altLang="en-US" sz="1400" smtClean="0"/>
              <a:t>권한을 가진 사용자만 접근가능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- /admin</a:t>
            </a:r>
            <a:r>
              <a:rPr lang="ko-KR" altLang="en-US" sz="1400" smtClean="0"/>
              <a:t>으로 시작하는 경로 </a:t>
            </a:r>
            <a:r>
              <a:rPr lang="en-US" altLang="ko-KR" sz="1400" smtClean="0"/>
              <a:t>: ROLE_ADMIN </a:t>
            </a:r>
            <a:r>
              <a:rPr lang="ko-KR" altLang="en-US" sz="1400" smtClean="0"/>
              <a:t>역할을 가진 사용자만 접근 가능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2000" smtClean="0"/>
              <a:t> * </a:t>
            </a:r>
            <a:r>
              <a:rPr lang="ko-KR" altLang="en-US" sz="2000" smtClean="0"/>
              <a:t>권한 없는 접근 시 처리 방법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인증을 거치지 않은 사용자가 </a:t>
            </a:r>
            <a:r>
              <a:rPr lang="en-US" altLang="ko-KR" sz="1400" smtClean="0"/>
              <a:t>/member, /manager, /admin</a:t>
            </a:r>
            <a:r>
              <a:rPr lang="ko-KR" altLang="en-US" sz="1400" smtClean="0"/>
              <a:t>으로 접근 할 때 로그인 화면</a:t>
            </a:r>
            <a:r>
              <a:rPr lang="en-US" altLang="ko-KR" sz="1400" smtClean="0"/>
              <a:t>	  </a:t>
            </a:r>
            <a:r>
              <a:rPr lang="ko-KR" altLang="en-US" sz="1400" smtClean="0"/>
              <a:t>으로 이동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- ROME_ADMIN </a:t>
            </a:r>
            <a:r>
              <a:rPr lang="ko-KR" altLang="en-US" sz="1400" smtClean="0"/>
              <a:t>권한이 없는 인증된 사용자가 </a:t>
            </a:r>
            <a:r>
              <a:rPr lang="en-US" altLang="ko-KR" sz="1400" smtClean="0"/>
              <a:t>/admin </a:t>
            </a:r>
            <a:r>
              <a:rPr lang="ko-KR" altLang="en-US" sz="1400" smtClean="0"/>
              <a:t>경로에 접근할 경우 </a:t>
            </a:r>
            <a:r>
              <a:rPr lang="en-US" altLang="ko-KR" sz="1400" smtClean="0"/>
              <a:t>403 </a:t>
            </a:r>
            <a:r>
              <a:rPr lang="ko-KR" altLang="en-US" sz="1400" smtClean="0"/>
              <a:t>응답</a:t>
            </a:r>
            <a:r>
              <a:rPr lang="en-US" altLang="ko-KR" sz="1400" smtClean="0"/>
              <a:t>(</a:t>
            </a:r>
            <a:r>
              <a:rPr lang="ko-KR" altLang="en-US" sz="1400" smtClean="0"/>
              <a:t>권한 </a:t>
            </a:r>
            <a:r>
              <a:rPr lang="en-US" altLang="ko-KR" sz="1400" smtClean="0"/>
              <a:t>	  </a:t>
            </a:r>
            <a:r>
              <a:rPr lang="ko-KR" altLang="en-US" sz="1400" smtClean="0"/>
              <a:t>없음</a:t>
            </a:r>
            <a:r>
              <a:rPr lang="en-US" altLang="ko-KR" sz="1400" smtClean="0"/>
              <a:t>) </a:t>
            </a:r>
            <a:r>
              <a:rPr lang="ko-KR" altLang="en-US" sz="1400" smtClean="0"/>
              <a:t>보여줌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	- ROLE_MANAGER </a:t>
            </a:r>
            <a:r>
              <a:rPr lang="ko-KR" altLang="en-US" sz="1400" smtClean="0"/>
              <a:t>권한이 없는 인증된 사용자가 </a:t>
            </a:r>
            <a:r>
              <a:rPr lang="en-US" altLang="ko-KR" sz="1400" smtClean="0"/>
              <a:t>/manager </a:t>
            </a:r>
            <a:r>
              <a:rPr lang="ko-KR" altLang="en-US" sz="1400" smtClean="0"/>
              <a:t>경로에 접근할 경우 </a:t>
            </a:r>
            <a:r>
              <a:rPr lang="en-US" altLang="ko-KR" sz="1400" smtClean="0"/>
              <a:t>403 </a:t>
            </a:r>
            <a:r>
              <a:rPr lang="ko-KR" altLang="en-US" sz="1400" smtClean="0"/>
              <a:t>응답</a:t>
            </a:r>
            <a:r>
              <a:rPr lang="en-US" altLang="ko-KR" sz="1400" smtClean="0"/>
              <a:t>	  (</a:t>
            </a:r>
            <a:r>
              <a:rPr lang="ko-KR" altLang="en-US" sz="1400" smtClean="0"/>
              <a:t>권한 없음</a:t>
            </a:r>
            <a:r>
              <a:rPr lang="en-US" altLang="ko-KR" sz="1400" smtClean="0"/>
              <a:t>) </a:t>
            </a:r>
            <a:r>
              <a:rPr lang="ko-KR" altLang="en-US" sz="1400" smtClean="0"/>
              <a:t>보여줌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 * </a:t>
            </a:r>
            <a:r>
              <a:rPr lang="ko-KR" altLang="en-US" sz="2000" smtClean="0"/>
              <a:t>인증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폼 기반 로그인 </a:t>
            </a:r>
            <a:r>
              <a:rPr lang="en-US" altLang="ko-KR" sz="1400" smtClean="0"/>
              <a:t>: ID/</a:t>
            </a:r>
            <a:r>
              <a:rPr lang="ko-KR" altLang="en-US" sz="1400" smtClean="0"/>
              <a:t>암호를 </a:t>
            </a:r>
            <a:r>
              <a:rPr lang="ko-KR" altLang="en-US" sz="1400" err="1" smtClean="0"/>
              <a:t>입력받아</a:t>
            </a:r>
            <a:r>
              <a:rPr lang="ko-KR" altLang="en-US" sz="1400" smtClean="0"/>
              <a:t> 인증 처리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	- </a:t>
            </a:r>
            <a:r>
              <a:rPr lang="ko-KR" altLang="en-US" sz="1400" smtClean="0"/>
              <a:t>인증 상태 유지 </a:t>
            </a:r>
            <a:r>
              <a:rPr lang="en-US" altLang="ko-KR" sz="1400" smtClean="0"/>
              <a:t>: HTTP </a:t>
            </a:r>
            <a:r>
              <a:rPr lang="ko-KR" altLang="en-US" sz="1400" smtClean="0"/>
              <a:t>세션 사용해서 유지</a:t>
            </a: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2.2 </a:t>
            </a:r>
            <a:r>
              <a:rPr lang="ko-KR" altLang="en-US" sz="2000" err="1" smtClean="0"/>
              <a:t>메이븐</a:t>
            </a:r>
            <a:r>
              <a:rPr lang="ko-KR" altLang="en-US" sz="2000" smtClean="0"/>
              <a:t> 의존 설정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err="1" smtClean="0"/>
              <a:t>서큐리티</a:t>
            </a:r>
            <a:r>
              <a:rPr lang="ko-KR" altLang="en-US" sz="2000" smtClean="0"/>
              <a:t> 라이브러리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1. spring-security-web</a:t>
            </a:r>
            <a:br>
              <a:rPr lang="en-US" altLang="ko-KR" sz="2000" smtClean="0"/>
            </a:br>
            <a:r>
              <a:rPr lang="en-US" altLang="ko-KR" sz="2000" smtClean="0"/>
              <a:t>2. spring-security-</a:t>
            </a:r>
            <a:r>
              <a:rPr lang="en-US" altLang="ko-KR" sz="2000" err="1" smtClean="0"/>
              <a:t>config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3. spring-security-</a:t>
            </a:r>
            <a:r>
              <a:rPr lang="en-US" altLang="ko-KR" sz="2000" err="1" smtClean="0"/>
              <a:t>taglibs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trike="sngStrike" smtClean="0"/>
              <a:t>4. spring-security-core</a:t>
            </a:r>
            <a:br>
              <a:rPr lang="en-US" altLang="ko-KR" sz="2000" strike="sngStrike" smtClean="0"/>
            </a:br>
            <a:r>
              <a:rPr lang="en-US" altLang="ko-KR" sz="2000" strike="sngStrike" smtClean="0"/>
              <a:t>5. spring-security-</a:t>
            </a:r>
            <a:r>
              <a:rPr lang="en-US" altLang="ko-KR" sz="2000" strike="sngStrike" err="1" smtClean="0"/>
              <a:t>acl</a:t>
            </a:r>
            <a:endParaRPr lang="en-US" altLang="ko-KR" sz="2000" strike="sngStrike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600" smtClean="0"/>
              <a:t>2.3 </a:t>
            </a:r>
            <a:r>
              <a:rPr lang="ko-KR" altLang="en-US" sz="2600" smtClean="0"/>
              <a:t>스프링 </a:t>
            </a:r>
            <a:r>
              <a:rPr lang="ko-KR" altLang="en-US" sz="2600" err="1" smtClean="0"/>
              <a:t>시큐리티</a:t>
            </a:r>
            <a:r>
              <a:rPr lang="ko-KR" altLang="en-US" sz="2600" smtClean="0"/>
              <a:t> </a:t>
            </a:r>
            <a:r>
              <a:rPr lang="en-US" altLang="ko-KR" sz="2600" smtClean="0"/>
              <a:t>XML </a:t>
            </a:r>
            <a:r>
              <a:rPr lang="ko-KR" altLang="en-US" sz="2600" smtClean="0"/>
              <a:t>설정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ko-KR" altLang="en-US" sz="2200" smtClean="0"/>
              <a:t>참조</a:t>
            </a:r>
            <a:r>
              <a:rPr lang="en-US" altLang="ko-KR" sz="2200" smtClean="0"/>
              <a:t>: spring-security.xml</a:t>
            </a:r>
          </a:p>
          <a:p>
            <a:endParaRPr lang="en-US" altLang="ko-KR" sz="2200"/>
          </a:p>
          <a:p>
            <a:pPr>
              <a:buNone/>
            </a:pPr>
            <a:r>
              <a:rPr lang="en-US" altLang="ko-KR" sz="2200" smtClean="0"/>
              <a:t>	</a:t>
            </a:r>
            <a:r>
              <a:rPr lang="ko-KR" altLang="en-US" sz="2200" b="1" smtClean="0"/>
              <a:t>설정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z="2200" smtClean="0"/>
              <a:t>1. </a:t>
            </a:r>
            <a:r>
              <a:rPr lang="ko-KR" altLang="en-US" sz="2200" err="1" smtClean="0"/>
              <a:t>서큐리티</a:t>
            </a:r>
            <a:r>
              <a:rPr lang="ko-KR" altLang="en-US" sz="2200" smtClean="0"/>
              <a:t> 네임스페이스 명시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z="2200" smtClean="0"/>
              <a:t>2. </a:t>
            </a:r>
            <a:r>
              <a:rPr lang="ko-KR" altLang="en-US" sz="2200" smtClean="0"/>
              <a:t>네임스페이스 설정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	- </a:t>
            </a:r>
            <a:r>
              <a:rPr lang="ko-KR" altLang="en-US" sz="2200" err="1" smtClean="0"/>
              <a:t>인터셉터</a:t>
            </a:r>
            <a:r>
              <a:rPr lang="ko-KR" altLang="en-US" sz="2200"/>
              <a:t> </a:t>
            </a:r>
            <a:r>
              <a:rPr lang="en-US" altLang="ko-KR" sz="2200" smtClean="0"/>
              <a:t>URL </a:t>
            </a:r>
            <a:r>
              <a:rPr lang="ko-KR" altLang="en-US" sz="2200" smtClean="0"/>
              <a:t>패턴</a:t>
            </a:r>
            <a:r>
              <a:rPr lang="en-US" altLang="ko-KR" sz="2200" smtClean="0"/>
              <a:t>, </a:t>
            </a:r>
            <a:r>
              <a:rPr lang="ko-KR" altLang="en-US" sz="2200" smtClean="0"/>
              <a:t>접근권한</a:t>
            </a:r>
            <a:r>
              <a:rPr lang="en-US" altLang="ko-KR" sz="2200"/>
              <a:t> </a:t>
            </a:r>
            <a:r>
              <a:rPr lang="ko-KR" altLang="en-US" sz="2200" smtClean="0"/>
              <a:t>등</a:t>
            </a:r>
            <a:endParaRPr lang="en-US" altLang="ko-KR" sz="2200"/>
          </a:p>
          <a:p>
            <a:pPr>
              <a:buNone/>
            </a:pPr>
            <a:r>
              <a:rPr lang="en-US" altLang="ko-KR" sz="2200" smtClean="0"/>
              <a:t>	</a:t>
            </a:r>
            <a:r>
              <a:rPr lang="ko-KR" altLang="en-US" sz="2200" b="1" smtClean="0"/>
              <a:t>설명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&lt;intercept-</a:t>
            </a:r>
            <a:r>
              <a:rPr lang="en-US" altLang="ko-KR" sz="2200" err="1" smtClean="0"/>
              <a:t>url</a:t>
            </a:r>
            <a:r>
              <a:rPr lang="en-US" altLang="ko-KR" sz="2200" smtClean="0"/>
              <a:t>&gt; </a:t>
            </a:r>
            <a:r>
              <a:rPr lang="ko-KR" altLang="en-US" sz="2200" smtClean="0"/>
              <a:t>접근권한 </a:t>
            </a:r>
            <a:r>
              <a:rPr lang="en-US" altLang="ko-KR" sz="2200" smtClean="0"/>
              <a:t>access 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hasAuthority</a:t>
            </a:r>
            <a:r>
              <a:rPr lang="en-US" altLang="ko-KR" sz="2200" smtClean="0"/>
              <a:t>(“ROLE_ADMIN”)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hasRole</a:t>
            </a:r>
            <a:r>
              <a:rPr lang="en-US" altLang="ko-KR" sz="2200" smtClean="0"/>
              <a:t>(‘ROLE_MANAGER”)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isAuthenticated</a:t>
            </a:r>
            <a:r>
              <a:rPr lang="en-US" altLang="ko-KR" sz="2200" smtClean="0"/>
              <a:t>()</a:t>
            </a:r>
            <a:r>
              <a:rPr lang="en-US" altLang="ko-KR" sz="2200"/>
              <a:t>	</a:t>
            </a:r>
            <a:r>
              <a:rPr lang="en-US" altLang="ko-KR" sz="2200" smtClean="0"/>
              <a:t>		// </a:t>
            </a:r>
            <a:r>
              <a:rPr lang="ko-KR" altLang="en-US" sz="2200" smtClean="0"/>
              <a:t>인증된 사용자만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en-US" altLang="ko-KR" sz="2200" err="1" smtClean="0"/>
              <a:t>permitAll</a:t>
            </a:r>
            <a:r>
              <a:rPr lang="en-US" altLang="ko-KR" sz="2200" smtClean="0"/>
              <a:t>				// </a:t>
            </a:r>
            <a:r>
              <a:rPr lang="ko-KR" altLang="en-US" sz="2200" smtClean="0"/>
              <a:t>누가나 접근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&lt;form-login&gt;</a:t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ko-KR" altLang="en-US" sz="2200" smtClean="0"/>
              <a:t>인증된 사용자만 허용되는 자원</a:t>
            </a:r>
            <a:r>
              <a:rPr lang="en-US" altLang="ko-KR" sz="2200" smtClean="0"/>
              <a:t>(</a:t>
            </a:r>
            <a:r>
              <a:rPr lang="ko-KR" altLang="en-US" sz="2200" smtClean="0"/>
              <a:t>경로</a:t>
            </a:r>
            <a:r>
              <a:rPr lang="en-US" altLang="ko-KR" sz="2200" smtClean="0"/>
              <a:t>)</a:t>
            </a:r>
            <a:r>
              <a:rPr lang="ko-KR" altLang="en-US" sz="2200" smtClean="0"/>
              <a:t>에 접근할 때</a:t>
            </a:r>
            <a:r>
              <a:rPr lang="en-US" altLang="ko-KR" sz="2200" smtClean="0"/>
              <a:t>, </a:t>
            </a:r>
            <a:r>
              <a:rPr lang="ko-KR" altLang="en-US" sz="2200" smtClean="0"/>
              <a:t>로그인 폼 보여준다</a:t>
            </a:r>
            <a:r>
              <a:rPr lang="en-US" altLang="ko-KR" sz="2200" smtClean="0"/>
              <a:t/>
            </a:r>
            <a:br>
              <a:rPr lang="en-US" altLang="ko-KR" sz="2200" smtClean="0"/>
            </a:br>
            <a:r>
              <a:rPr lang="en-US" altLang="ko-KR" sz="2200" smtClean="0"/>
              <a:t>- </a:t>
            </a:r>
            <a:r>
              <a:rPr lang="ko-KR" altLang="en-US" sz="2200" smtClean="0"/>
              <a:t>로그인 폼에서 아이디</a:t>
            </a:r>
            <a:r>
              <a:rPr lang="en-US" altLang="ko-KR" sz="2200" smtClean="0"/>
              <a:t>/</a:t>
            </a:r>
            <a:r>
              <a:rPr lang="ko-KR" altLang="en-US" sz="2200" smtClean="0"/>
              <a:t>암호를 전송하면</a:t>
            </a:r>
            <a:r>
              <a:rPr lang="en-US" altLang="ko-KR" sz="2200" smtClean="0"/>
              <a:t>, </a:t>
            </a:r>
            <a:r>
              <a:rPr lang="ko-KR" altLang="en-US" sz="2200" smtClean="0"/>
              <a:t>로그인</a:t>
            </a:r>
            <a:r>
              <a:rPr lang="en-US" altLang="ko-KR" sz="2200" smtClean="0"/>
              <a:t>(</a:t>
            </a:r>
            <a:r>
              <a:rPr lang="ko-KR" altLang="en-US" sz="2200" smtClean="0"/>
              <a:t>인증</a:t>
            </a:r>
            <a:r>
              <a:rPr lang="en-US" altLang="ko-KR" sz="2200" smtClean="0"/>
              <a:t>) </a:t>
            </a:r>
            <a:r>
              <a:rPr lang="ko-KR" altLang="en-US" sz="2200" smtClean="0"/>
              <a:t>처리를 한다</a:t>
            </a:r>
            <a:r>
              <a:rPr lang="en-US" altLang="ko-KR" sz="2200" smtClean="0"/>
              <a:t>.</a:t>
            </a:r>
            <a:r>
              <a:rPr lang="en-US" altLang="ko-KR" sz="2200"/>
              <a:t/>
            </a:r>
            <a:br>
              <a:rPr lang="en-US" altLang="ko-KR" sz="220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0"/>
            <a:ext cx="6929486" cy="651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스프링 </a:t>
            </a:r>
            <a:r>
              <a:rPr lang="ko-KR" altLang="en-US" err="1" smtClean="0"/>
              <a:t>시큐리티</a:t>
            </a:r>
            <a:r>
              <a:rPr lang="ko-KR" altLang="en-US" smtClean="0"/>
              <a:t> </a:t>
            </a:r>
            <a:r>
              <a:rPr lang="ko-KR" altLang="en-US" err="1" smtClean="0"/>
              <a:t>퀵</a:t>
            </a:r>
            <a:r>
              <a:rPr lang="ko-KR" altLang="en-US" smtClean="0"/>
              <a:t> </a:t>
            </a:r>
            <a:r>
              <a:rPr lang="ko-KR" altLang="en-US" err="1" smtClean="0"/>
              <a:t>스타트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solidFill>
                  <a:prstClr val="black"/>
                </a:solidFill>
              </a:rPr>
              <a:t>2.4 </a:t>
            </a:r>
            <a:r>
              <a:rPr lang="ko-KR" altLang="en-US" sz="2000">
                <a:solidFill>
                  <a:prstClr val="black"/>
                </a:solidFill>
              </a:rPr>
              <a:t>스프링 </a:t>
            </a:r>
            <a:r>
              <a:rPr lang="en-US" altLang="ko-KR" sz="2000" smtClean="0">
                <a:solidFill>
                  <a:prstClr val="black"/>
                </a:solidFill>
              </a:rPr>
              <a:t>MVC </a:t>
            </a:r>
            <a:r>
              <a:rPr lang="ko-KR" altLang="en-US" sz="2000" smtClean="0">
                <a:solidFill>
                  <a:prstClr val="black"/>
                </a:solidFill>
              </a:rPr>
              <a:t>및 관련 설정</a:t>
            </a:r>
            <a:r>
              <a:rPr lang="en-US" altLang="ko-KR" sz="2000" smtClean="0">
                <a:solidFill>
                  <a:prstClr val="black"/>
                </a:solidFill>
              </a:rPr>
              <a:t/>
            </a:r>
            <a:br>
              <a:rPr lang="en-US" altLang="ko-KR" sz="2000" smtClean="0">
                <a:solidFill>
                  <a:prstClr val="black"/>
                </a:solidFill>
              </a:rPr>
            </a:br>
            <a:r>
              <a:rPr lang="ko-KR" altLang="en-US" sz="2000" smtClean="0">
                <a:solidFill>
                  <a:prstClr val="black"/>
                </a:solidFill>
              </a:rPr>
              <a:t>참조</a:t>
            </a:r>
            <a:r>
              <a:rPr lang="en-US" altLang="ko-KR" sz="2000" smtClean="0">
                <a:solidFill>
                  <a:prstClr val="black"/>
                </a:solidFill>
              </a:rPr>
              <a:t>: spring-mvc.xml</a:t>
            </a:r>
          </a:p>
          <a:p>
            <a:endParaRPr lang="en-US" altLang="ko-KR" sz="2000" smtClean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5524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12" y="450057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컨트롤로  생략</a:t>
            </a:r>
            <a:r>
              <a:rPr lang="en-US" altLang="ko-KR" sz="1400" smtClean="0">
                <a:solidFill>
                  <a:srgbClr val="FF0000"/>
                </a:solidFill>
              </a:rPr>
              <a:t/>
            </a:r>
            <a:br>
              <a:rPr lang="en-US" altLang="ko-KR" sz="1400" smtClean="0">
                <a:solidFill>
                  <a:srgbClr val="FF0000"/>
                </a:solidFill>
              </a:rPr>
            </a:br>
            <a:r>
              <a:rPr lang="ko-KR" altLang="en-US" sz="1400" err="1" smtClean="0">
                <a:solidFill>
                  <a:srgbClr val="FF0000"/>
                </a:solidFill>
              </a:rPr>
              <a:t>경로별</a:t>
            </a:r>
            <a:r>
              <a:rPr lang="en-US" altLang="ko-KR" sz="1400" smtClean="0">
                <a:solidFill>
                  <a:srgbClr val="FF0000"/>
                </a:solidFill>
              </a:rPr>
              <a:t> </a:t>
            </a:r>
            <a:r>
              <a:rPr lang="ko-KR" altLang="en-US" sz="1400" err="1" smtClean="0">
                <a:solidFill>
                  <a:srgbClr val="FF0000"/>
                </a:solidFill>
              </a:rPr>
              <a:t>뷰</a:t>
            </a:r>
            <a:r>
              <a:rPr lang="ko-KR" altLang="en-US" sz="1400" smtClean="0">
                <a:solidFill>
                  <a:srgbClr val="FF0000"/>
                </a:solidFill>
              </a:rPr>
              <a:t> </a:t>
            </a:r>
            <a:r>
              <a:rPr lang="ko-KR" altLang="en-US" sz="1400" err="1" smtClean="0">
                <a:solidFill>
                  <a:srgbClr val="FF0000"/>
                </a:solidFill>
              </a:rPr>
              <a:t>매핑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6000760" y="4286256"/>
            <a:ext cx="155448" cy="914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1244</Words>
  <Application>Microsoft Office PowerPoint</Application>
  <PresentationFormat>화면 슬라이드 쇼(4:3)</PresentationFormat>
  <Paragraphs>263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Spring4.0 프로그래밍</vt:lpstr>
      <vt:lpstr>INDEX</vt:lpstr>
      <vt:lpstr>01. 웹 보안관 스프링 시큐리티</vt:lpstr>
      <vt:lpstr>01. 웹 보안관 스프링 시큐리티</vt:lpstr>
      <vt:lpstr>02. 스프링 시큐리티 퀵 스타트</vt:lpstr>
      <vt:lpstr>02. 스프링 시큐리티 퀵 스타트</vt:lpstr>
      <vt:lpstr>02. 스프링 시큐리티 퀵 스타트</vt:lpstr>
      <vt:lpstr>슬라이드 8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02. 스프링 시큐리티 퀵 스타트</vt:lpstr>
      <vt:lpstr>쉬어가는 페이지(책 추천)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03. 스프링 시큐리티 구조 개요</vt:lpstr>
      <vt:lpstr>슬라이드 36</vt:lpstr>
      <vt:lpstr>03. 스프링 시큐리티 구조 개요</vt:lpstr>
      <vt:lpstr>쉬어가는 페이지(툴 소개)</vt:lpstr>
      <vt:lpstr>04. 웹 요청 인가 설정 표현식</vt:lpstr>
      <vt:lpstr>05. 상황별 스프링 시큐리티 설정</vt:lpstr>
      <vt:lpstr>05. 상황별 스프링 시큐리티 설정</vt:lpstr>
      <vt:lpstr>05. 상황별 스프링 시큐리티 설정</vt:lpstr>
      <vt:lpstr>05. 상황별 스프링 시큐리티 설정</vt:lpstr>
      <vt:lpstr>06. JSP 태그 라이브러리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Do-Gyu Ha</dc:creator>
  <cp:lastModifiedBy>Do-Gyu Ha</cp:lastModifiedBy>
  <cp:revision>197</cp:revision>
  <dcterms:created xsi:type="dcterms:W3CDTF">2015-07-26T02:29:57Z</dcterms:created>
  <dcterms:modified xsi:type="dcterms:W3CDTF">2015-09-12T01:32:43Z</dcterms:modified>
</cp:coreProperties>
</file>