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Maven Pro" pitchFamily="2" charset="77"/>
      <p:regular r:id="rId43"/>
      <p:bold r:id="rId44"/>
    </p:embeddedFont>
    <p:embeddedFont>
      <p:font typeface="Nunito" pitchFamily="2" charset="77"/>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75F3BB-1077-4C89-A584-5E3E49476CB2}">
  <a:tblStyle styleId="{0D75F3BB-1077-4C89-A584-5E3E49476CB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AFA9434-F584-4B64-A145-BB060079AB6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66"/>
  </p:normalViewPr>
  <p:slideViewPr>
    <p:cSldViewPr snapToGrid="0">
      <p:cViewPr varScale="1">
        <p:scale>
          <a:sx n="136" d="100"/>
          <a:sy n="136" d="100"/>
        </p:scale>
        <p:origin x="296"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a3538afbc_3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a3538afbc_3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a3538afbc_3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a3538afbc_3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a3538afbc_3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a3538afbc_3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a3538afbc_3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a3538afbc_3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a3538afbc_3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a3538afbc_3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200"/>
              <a:t>我們是直接使用HW4寫過的cache。Direct mapping與2-way associative兩個版本都有合成，但2-way合成出來結果不甚理想，連cycle = 6(ns)都過不了，因此最終決定使用direct mapping的版本作為Baseline MIPS的cache。</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a3538afbc_3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a3538afbc_3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a3538afbc_3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a3538afbc_3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a3538afb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a3538afb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a3538afb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a3538afb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a3538afb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8a3538afb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a3538afb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a3538afb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a3538afb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a3538af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8a3538afb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8a3538afb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a3538afb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a3538afb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a3538afbc_3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a3538afbc_3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8a3538afb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8a3538afb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8a3538afb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8a3538afb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a3538afb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a3538afb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8a3538afb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8a3538afb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a3538afb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a3538afb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a3538afbc_3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a3538afbc_3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3538afbc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a3538afb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a3538afbc_3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a3538afbc_3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8a3538afbc_3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8a3538afbc_3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a3538afbc_3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a3538afbc_3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a3538afbc_3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a3538afbc_3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a3538afbc_3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a3538afbc_3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a3538afbc_3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a3538afbc_3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a3538afbc_3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a3538afbc_3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a3538afbc_3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a3538afbc_3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a3538afbc_3_6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a3538afbc_3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a3538afbc_3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a3538afbc_3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a3538afbc_3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a3538afbc_3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a3538afbc_3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a3538afbc_3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a3538afbc_3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a3538afbc_3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a3538afbc_3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a3538afbc_3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a3538afbc_3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a3538afbc_3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200"/>
              <a:t>Jump-related instructions的解碼發生在ID stage，也表示同時間IF stage所讀取的指令為PC+4而非jump所指到的PC。所以凡是讀到j/jr/jal/jalr等指令，IF/ID的gate所存取的值必須要flush，重新讀取新指令(jump destination)，如此才不會執行到錯誤的指令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a3538afbc_3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a3538afbc_3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a3538afbc_3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a3538afbc_3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zh-TW" sz="1200"/>
              <a:t>我們最初的寫法是參照講義的內容，但是後來發現判斷條件會不夠完整，應該在EX/MEM/WB每個階段之間都要加上forwarding datapath。以ForwardAD來說，ID/EX、EX/MEM、MEM/WB都有forwarding的判斷條件使data可以從各個stage直接送回ID stage。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DSD Final Presentation (MIPS)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B05901013 張景皓</a:t>
            </a:r>
            <a:endParaRPr/>
          </a:p>
          <a:p>
            <a:pPr marL="0" lvl="0" indent="0" algn="l" rtl="0">
              <a:spcBef>
                <a:spcPts val="0"/>
              </a:spcBef>
              <a:spcAft>
                <a:spcPts val="0"/>
              </a:spcAft>
              <a:buNone/>
            </a:pPr>
            <a:r>
              <a:rPr lang="zh-TW"/>
              <a:t>B05901014 吳靖平</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Adjusted Forwarding Unit</a:t>
            </a:r>
            <a:endParaRPr/>
          </a:p>
        </p:txBody>
      </p:sp>
      <p:grpSp>
        <p:nvGrpSpPr>
          <p:cNvPr id="329" name="Google Shape;329;p22"/>
          <p:cNvGrpSpPr/>
          <p:nvPr/>
        </p:nvGrpSpPr>
        <p:grpSpPr>
          <a:xfrm>
            <a:off x="1410175" y="538975"/>
            <a:ext cx="6323638" cy="3600000"/>
            <a:chOff x="1410175" y="538975"/>
            <a:chExt cx="6323638" cy="3600000"/>
          </a:xfrm>
        </p:grpSpPr>
        <p:grpSp>
          <p:nvGrpSpPr>
            <p:cNvPr id="330" name="Google Shape;330;p22"/>
            <p:cNvGrpSpPr/>
            <p:nvPr/>
          </p:nvGrpSpPr>
          <p:grpSpPr>
            <a:xfrm>
              <a:off x="1410175" y="538975"/>
              <a:ext cx="6323638" cy="3600000"/>
              <a:chOff x="1410175" y="538975"/>
              <a:chExt cx="6323638" cy="3600000"/>
            </a:xfrm>
          </p:grpSpPr>
          <p:grpSp>
            <p:nvGrpSpPr>
              <p:cNvPr id="331" name="Google Shape;331;p22"/>
              <p:cNvGrpSpPr/>
              <p:nvPr/>
            </p:nvGrpSpPr>
            <p:grpSpPr>
              <a:xfrm>
                <a:off x="1410175" y="538975"/>
                <a:ext cx="6323638" cy="3600000"/>
                <a:chOff x="1714975" y="538975"/>
                <a:chExt cx="6323638" cy="3600000"/>
              </a:xfrm>
            </p:grpSpPr>
            <p:grpSp>
              <p:nvGrpSpPr>
                <p:cNvPr id="332" name="Google Shape;332;p22"/>
                <p:cNvGrpSpPr/>
                <p:nvPr/>
              </p:nvGrpSpPr>
              <p:grpSpPr>
                <a:xfrm>
                  <a:off x="1714975" y="538975"/>
                  <a:ext cx="6323638" cy="3600000"/>
                  <a:chOff x="1714975" y="696000"/>
                  <a:chExt cx="6323638" cy="3600000"/>
                </a:xfrm>
              </p:grpSpPr>
              <p:pic>
                <p:nvPicPr>
                  <p:cNvPr id="333" name="Google Shape;333;p22"/>
                  <p:cNvPicPr preferRelativeResize="0"/>
                  <p:nvPr/>
                </p:nvPicPr>
                <p:blipFill>
                  <a:blip r:embed="rId3">
                    <a:alphaModFix/>
                  </a:blip>
                  <a:stretch>
                    <a:fillRect/>
                  </a:stretch>
                </p:blipFill>
                <p:spPr>
                  <a:xfrm>
                    <a:off x="1714975" y="696000"/>
                    <a:ext cx="6323638" cy="3600000"/>
                  </a:xfrm>
                  <a:prstGeom prst="rect">
                    <a:avLst/>
                  </a:prstGeom>
                  <a:noFill/>
                  <a:ln>
                    <a:noFill/>
                  </a:ln>
                </p:spPr>
              </p:pic>
              <p:grpSp>
                <p:nvGrpSpPr>
                  <p:cNvPr id="334" name="Google Shape;334;p22"/>
                  <p:cNvGrpSpPr/>
                  <p:nvPr/>
                </p:nvGrpSpPr>
                <p:grpSpPr>
                  <a:xfrm>
                    <a:off x="4420850" y="1975221"/>
                    <a:ext cx="67800" cy="1656081"/>
                    <a:chOff x="4423225" y="2000275"/>
                    <a:chExt cx="67800" cy="1632250"/>
                  </a:xfrm>
                </p:grpSpPr>
                <p:cxnSp>
                  <p:nvCxnSpPr>
                    <p:cNvPr id="335" name="Google Shape;335;p22"/>
                    <p:cNvCxnSpPr/>
                    <p:nvPr/>
                  </p:nvCxnSpPr>
                  <p:spPr>
                    <a:xfrm flipH="1">
                      <a:off x="4423225" y="2000275"/>
                      <a:ext cx="67800" cy="1200"/>
                    </a:xfrm>
                    <a:prstGeom prst="straightConnector1">
                      <a:avLst/>
                    </a:prstGeom>
                    <a:noFill/>
                    <a:ln w="9525" cap="flat" cmpd="sng">
                      <a:solidFill>
                        <a:srgbClr val="FF0000"/>
                      </a:solidFill>
                      <a:prstDash val="solid"/>
                      <a:round/>
                      <a:headEnd type="none" w="med" len="med"/>
                      <a:tailEnd type="none" w="med" len="med"/>
                    </a:ln>
                  </p:spPr>
                </p:cxnSp>
                <p:cxnSp>
                  <p:nvCxnSpPr>
                    <p:cNvPr id="336" name="Google Shape;336;p22"/>
                    <p:cNvCxnSpPr/>
                    <p:nvPr/>
                  </p:nvCxnSpPr>
                  <p:spPr>
                    <a:xfrm flipH="1">
                      <a:off x="4426725" y="2003825"/>
                      <a:ext cx="1200" cy="1628700"/>
                    </a:xfrm>
                    <a:prstGeom prst="straightConnector1">
                      <a:avLst/>
                    </a:prstGeom>
                    <a:noFill/>
                    <a:ln w="9525" cap="flat" cmpd="sng">
                      <a:solidFill>
                        <a:srgbClr val="FF0000"/>
                      </a:solidFill>
                      <a:prstDash val="solid"/>
                      <a:round/>
                      <a:headEnd type="none" w="med" len="med"/>
                      <a:tailEnd type="none" w="med" len="med"/>
                    </a:ln>
                  </p:spPr>
                </p:cxnSp>
              </p:grpSp>
              <p:grpSp>
                <p:nvGrpSpPr>
                  <p:cNvPr id="337" name="Google Shape;337;p22"/>
                  <p:cNvGrpSpPr/>
                  <p:nvPr/>
                </p:nvGrpSpPr>
                <p:grpSpPr>
                  <a:xfrm>
                    <a:off x="4520850" y="2169328"/>
                    <a:ext cx="67800" cy="1462170"/>
                    <a:chOff x="4423225" y="2000275"/>
                    <a:chExt cx="67800" cy="1632250"/>
                  </a:xfrm>
                </p:grpSpPr>
                <p:cxnSp>
                  <p:nvCxnSpPr>
                    <p:cNvPr id="338" name="Google Shape;338;p22"/>
                    <p:cNvCxnSpPr/>
                    <p:nvPr/>
                  </p:nvCxnSpPr>
                  <p:spPr>
                    <a:xfrm flipH="1">
                      <a:off x="4423225" y="2000275"/>
                      <a:ext cx="67800" cy="1200"/>
                    </a:xfrm>
                    <a:prstGeom prst="straightConnector1">
                      <a:avLst/>
                    </a:prstGeom>
                    <a:noFill/>
                    <a:ln w="9525" cap="flat" cmpd="sng">
                      <a:solidFill>
                        <a:srgbClr val="FF0000"/>
                      </a:solidFill>
                      <a:prstDash val="solid"/>
                      <a:round/>
                      <a:headEnd type="none" w="med" len="med"/>
                      <a:tailEnd type="none" w="med" len="med"/>
                    </a:ln>
                  </p:spPr>
                </p:cxnSp>
                <p:cxnSp>
                  <p:nvCxnSpPr>
                    <p:cNvPr id="339" name="Google Shape;339;p22"/>
                    <p:cNvCxnSpPr/>
                    <p:nvPr/>
                  </p:nvCxnSpPr>
                  <p:spPr>
                    <a:xfrm flipH="1">
                      <a:off x="4426725" y="2003825"/>
                      <a:ext cx="1200" cy="1628700"/>
                    </a:xfrm>
                    <a:prstGeom prst="straightConnector1">
                      <a:avLst/>
                    </a:prstGeom>
                    <a:noFill/>
                    <a:ln w="9525" cap="flat" cmpd="sng">
                      <a:solidFill>
                        <a:srgbClr val="FF0000"/>
                      </a:solidFill>
                      <a:prstDash val="solid"/>
                      <a:round/>
                      <a:headEnd type="none" w="med" len="med"/>
                      <a:tailEnd type="none" w="med" len="med"/>
                    </a:ln>
                  </p:spPr>
                </p:cxnSp>
              </p:grpSp>
            </p:grpSp>
            <p:grpSp>
              <p:nvGrpSpPr>
                <p:cNvPr id="340" name="Google Shape;340;p22"/>
                <p:cNvGrpSpPr/>
                <p:nvPr/>
              </p:nvGrpSpPr>
              <p:grpSpPr>
                <a:xfrm>
                  <a:off x="4468200" y="1849825"/>
                  <a:ext cx="25900" cy="1578300"/>
                  <a:chOff x="4468200" y="1849825"/>
                  <a:chExt cx="25900" cy="1578300"/>
                </a:xfrm>
              </p:grpSpPr>
              <p:cxnSp>
                <p:nvCxnSpPr>
                  <p:cNvPr id="341" name="Google Shape;341;p22"/>
                  <p:cNvCxnSpPr/>
                  <p:nvPr/>
                </p:nvCxnSpPr>
                <p:spPr>
                  <a:xfrm flipH="1">
                    <a:off x="4469500" y="1855075"/>
                    <a:ext cx="24600" cy="1200"/>
                  </a:xfrm>
                  <a:prstGeom prst="straightConnector1">
                    <a:avLst/>
                  </a:prstGeom>
                  <a:noFill/>
                  <a:ln w="9525" cap="flat" cmpd="sng">
                    <a:solidFill>
                      <a:srgbClr val="FF0000"/>
                    </a:solidFill>
                    <a:prstDash val="solid"/>
                    <a:round/>
                    <a:headEnd type="none" w="med" len="med"/>
                    <a:tailEnd type="none" w="med" len="med"/>
                  </a:ln>
                </p:spPr>
              </p:cxnSp>
              <p:cxnSp>
                <p:nvCxnSpPr>
                  <p:cNvPr id="342" name="Google Shape;342;p22"/>
                  <p:cNvCxnSpPr/>
                  <p:nvPr/>
                </p:nvCxnSpPr>
                <p:spPr>
                  <a:xfrm>
                    <a:off x="4468200" y="1849825"/>
                    <a:ext cx="0" cy="1578300"/>
                  </a:xfrm>
                  <a:prstGeom prst="straightConnector1">
                    <a:avLst/>
                  </a:prstGeom>
                  <a:noFill/>
                  <a:ln w="9525" cap="flat" cmpd="sng">
                    <a:solidFill>
                      <a:srgbClr val="FF0000"/>
                    </a:solidFill>
                    <a:prstDash val="solid"/>
                    <a:round/>
                    <a:headEnd type="none" w="med" len="med"/>
                    <a:tailEnd type="none" w="med" len="med"/>
                  </a:ln>
                </p:spPr>
              </p:cxnSp>
            </p:grpSp>
            <p:grpSp>
              <p:nvGrpSpPr>
                <p:cNvPr id="343" name="Google Shape;343;p22"/>
                <p:cNvGrpSpPr/>
                <p:nvPr/>
              </p:nvGrpSpPr>
              <p:grpSpPr>
                <a:xfrm>
                  <a:off x="4559050" y="2046114"/>
                  <a:ext cx="25900" cy="1379276"/>
                  <a:chOff x="4468200" y="1849825"/>
                  <a:chExt cx="25900" cy="1578300"/>
                </a:xfrm>
              </p:grpSpPr>
              <p:cxnSp>
                <p:nvCxnSpPr>
                  <p:cNvPr id="344" name="Google Shape;344;p22"/>
                  <p:cNvCxnSpPr/>
                  <p:nvPr/>
                </p:nvCxnSpPr>
                <p:spPr>
                  <a:xfrm flipH="1">
                    <a:off x="4469500" y="1855075"/>
                    <a:ext cx="24600" cy="1200"/>
                  </a:xfrm>
                  <a:prstGeom prst="straightConnector1">
                    <a:avLst/>
                  </a:prstGeom>
                  <a:noFill/>
                  <a:ln w="9525" cap="flat" cmpd="sng">
                    <a:solidFill>
                      <a:srgbClr val="FF0000"/>
                    </a:solidFill>
                    <a:prstDash val="solid"/>
                    <a:round/>
                    <a:headEnd type="none" w="med" len="med"/>
                    <a:tailEnd type="none" w="med" len="med"/>
                  </a:ln>
                </p:spPr>
              </p:cxnSp>
              <p:cxnSp>
                <p:nvCxnSpPr>
                  <p:cNvPr id="345" name="Google Shape;345;p22"/>
                  <p:cNvCxnSpPr/>
                  <p:nvPr/>
                </p:nvCxnSpPr>
                <p:spPr>
                  <a:xfrm>
                    <a:off x="4468200" y="1849825"/>
                    <a:ext cx="0" cy="1578300"/>
                  </a:xfrm>
                  <a:prstGeom prst="straightConnector1">
                    <a:avLst/>
                  </a:prstGeom>
                  <a:noFill/>
                  <a:ln w="9525" cap="flat" cmpd="sng">
                    <a:solidFill>
                      <a:srgbClr val="FF0000"/>
                    </a:solidFill>
                    <a:prstDash val="solid"/>
                    <a:round/>
                    <a:headEnd type="none" w="med" len="med"/>
                    <a:tailEnd type="none" w="med" len="med"/>
                  </a:ln>
                </p:spPr>
              </p:cxnSp>
            </p:grpSp>
          </p:grpSp>
          <p:grpSp>
            <p:nvGrpSpPr>
              <p:cNvPr id="346" name="Google Shape;346;p22"/>
              <p:cNvGrpSpPr/>
              <p:nvPr/>
            </p:nvGrpSpPr>
            <p:grpSpPr>
              <a:xfrm>
                <a:off x="4162900" y="1919725"/>
                <a:ext cx="2043900" cy="1513500"/>
                <a:chOff x="4162900" y="1919725"/>
                <a:chExt cx="2043900" cy="1513500"/>
              </a:xfrm>
            </p:grpSpPr>
            <p:cxnSp>
              <p:nvCxnSpPr>
                <p:cNvPr id="347" name="Google Shape;347;p22"/>
                <p:cNvCxnSpPr/>
                <p:nvPr/>
              </p:nvCxnSpPr>
              <p:spPr>
                <a:xfrm>
                  <a:off x="6201700" y="1919725"/>
                  <a:ext cx="5100" cy="1513500"/>
                </a:xfrm>
                <a:prstGeom prst="straightConnector1">
                  <a:avLst/>
                </a:prstGeom>
                <a:noFill/>
                <a:ln w="9525" cap="flat" cmpd="sng">
                  <a:solidFill>
                    <a:srgbClr val="FF0000"/>
                  </a:solidFill>
                  <a:prstDash val="solid"/>
                  <a:round/>
                  <a:headEnd type="none" w="med" len="med"/>
                  <a:tailEnd type="none" w="med" len="med"/>
                </a:ln>
              </p:spPr>
            </p:cxnSp>
            <p:cxnSp>
              <p:nvCxnSpPr>
                <p:cNvPr id="348" name="Google Shape;348;p22"/>
                <p:cNvCxnSpPr/>
                <p:nvPr/>
              </p:nvCxnSpPr>
              <p:spPr>
                <a:xfrm rot="10800000" flipH="1">
                  <a:off x="4162900" y="3428125"/>
                  <a:ext cx="2038800" cy="5100"/>
                </a:xfrm>
                <a:prstGeom prst="straightConnector1">
                  <a:avLst/>
                </a:prstGeom>
                <a:noFill/>
                <a:ln w="9525" cap="flat" cmpd="sng">
                  <a:solidFill>
                    <a:srgbClr val="FF0000"/>
                  </a:solidFill>
                  <a:prstDash val="solid"/>
                  <a:round/>
                  <a:headEnd type="none" w="med" len="med"/>
                  <a:tailEnd type="none" w="med" len="med"/>
                </a:ln>
              </p:spPr>
            </p:cxnSp>
          </p:grpSp>
        </p:grpSp>
        <p:sp>
          <p:nvSpPr>
            <p:cNvPr id="349" name="Google Shape;349;p22"/>
            <p:cNvSpPr txBox="1"/>
            <p:nvPr/>
          </p:nvSpPr>
          <p:spPr>
            <a:xfrm>
              <a:off x="4111175" y="1658450"/>
              <a:ext cx="394500" cy="1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00</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01</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11</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10</a:t>
              </a:r>
              <a:endParaRPr sz="300">
                <a:solidFill>
                  <a:srgbClr val="FFFFFF"/>
                </a:solidFill>
                <a:highlight>
                  <a:srgbClr val="FF0000"/>
                </a:highlight>
                <a:latin typeface="Nunito"/>
                <a:ea typeface="Nunito"/>
                <a:cs typeface="Nunito"/>
                <a:sym typeface="Nunito"/>
              </a:endParaRPr>
            </a:p>
          </p:txBody>
        </p:sp>
        <p:sp>
          <p:nvSpPr>
            <p:cNvPr id="350" name="Google Shape;350;p22"/>
            <p:cNvSpPr txBox="1"/>
            <p:nvPr/>
          </p:nvSpPr>
          <p:spPr>
            <a:xfrm>
              <a:off x="4207975" y="1849775"/>
              <a:ext cx="394500" cy="1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00</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01</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11</a:t>
              </a:r>
              <a:endParaRPr sz="300">
                <a:solidFill>
                  <a:srgbClr val="FFFFFF"/>
                </a:solidFill>
                <a:highlight>
                  <a:srgbClr val="FF0000"/>
                </a:highlight>
                <a:latin typeface="Nunito"/>
                <a:ea typeface="Nunito"/>
                <a:cs typeface="Nunito"/>
                <a:sym typeface="Nunito"/>
              </a:endParaRPr>
            </a:p>
            <a:p>
              <a:pPr marL="0" lvl="0" indent="0" algn="l" rtl="0">
                <a:spcBef>
                  <a:spcPts val="0"/>
                </a:spcBef>
                <a:spcAft>
                  <a:spcPts val="0"/>
                </a:spcAft>
                <a:buNone/>
              </a:pPr>
              <a:r>
                <a:rPr lang="zh-TW" sz="300">
                  <a:solidFill>
                    <a:srgbClr val="FFFFFF"/>
                  </a:solidFill>
                  <a:highlight>
                    <a:srgbClr val="FF0000"/>
                  </a:highlight>
                  <a:latin typeface="Nunito"/>
                  <a:ea typeface="Nunito"/>
                  <a:cs typeface="Nunito"/>
                  <a:sym typeface="Nunito"/>
                </a:rPr>
                <a:t>10</a:t>
              </a:r>
              <a:endParaRPr sz="300">
                <a:solidFill>
                  <a:srgbClr val="FFFFFF"/>
                </a:solidFill>
                <a:highlight>
                  <a:srgbClr val="FF0000"/>
                </a:highlight>
                <a:latin typeface="Nunito"/>
                <a:ea typeface="Nunito"/>
                <a:cs typeface="Nunito"/>
                <a:sym typeface="Nuni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Cache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Specification</a:t>
            </a:r>
            <a:endParaRPr/>
          </a:p>
        </p:txBody>
      </p:sp>
      <p:sp>
        <p:nvSpPr>
          <p:cNvPr id="361" name="Google Shape;361;p24"/>
          <p:cNvSpPr txBox="1">
            <a:spLocks noGrp="1"/>
          </p:cNvSpPr>
          <p:nvPr>
            <p:ph type="body" idx="1"/>
          </p:nvPr>
        </p:nvSpPr>
        <p:spPr>
          <a:xfrm>
            <a:off x="1303800" y="1609050"/>
            <a:ext cx="70305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sz="1400"/>
              <a:t>Instruction Cache</a:t>
            </a:r>
            <a:endParaRPr sz="1400"/>
          </a:p>
          <a:p>
            <a:pPr marL="914400" lvl="1" indent="-304800" algn="l" rtl="0">
              <a:spcBef>
                <a:spcPts val="0"/>
              </a:spcBef>
              <a:spcAft>
                <a:spcPts val="0"/>
              </a:spcAft>
              <a:buSzPts val="1200"/>
              <a:buChar char="○"/>
            </a:pPr>
            <a:r>
              <a:rPr lang="zh-TW" sz="1200"/>
              <a:t>Mode: read-only (ICACHE_ren = 1’b1; ICACHE_wen = 1’b0)</a:t>
            </a:r>
            <a:endParaRPr sz="1200"/>
          </a:p>
          <a:p>
            <a:pPr marL="914400" lvl="1" indent="-304800" algn="l" rtl="0">
              <a:spcBef>
                <a:spcPts val="0"/>
              </a:spcBef>
              <a:spcAft>
                <a:spcPts val="0"/>
              </a:spcAft>
              <a:buSzPts val="1200"/>
              <a:buChar char="○"/>
            </a:pPr>
            <a:r>
              <a:rPr lang="zh-TW" sz="1200"/>
              <a:t>Size: 32 words (8 blocks * 4 words)</a:t>
            </a:r>
            <a:endParaRPr sz="1200"/>
          </a:p>
          <a:p>
            <a:pPr marL="914400" lvl="1" indent="-304800" algn="l" rtl="0">
              <a:spcBef>
                <a:spcPts val="0"/>
              </a:spcBef>
              <a:spcAft>
                <a:spcPts val="0"/>
              </a:spcAft>
              <a:buSzPts val="1200"/>
              <a:buChar char="○"/>
            </a:pPr>
            <a:r>
              <a:rPr lang="zh-TW" sz="1200"/>
              <a:t>Approach: direct mapping</a:t>
            </a:r>
            <a:endParaRPr sz="1200"/>
          </a:p>
          <a:p>
            <a:pPr marL="914400" lvl="1" indent="-304800" algn="l" rtl="0">
              <a:spcBef>
                <a:spcPts val="0"/>
              </a:spcBef>
              <a:spcAft>
                <a:spcPts val="0"/>
              </a:spcAft>
              <a:buSzPts val="1200"/>
              <a:buChar char="○"/>
            </a:pPr>
            <a:r>
              <a:rPr lang="zh-TW" sz="1200"/>
              <a:t>Write policy: write back</a:t>
            </a:r>
            <a:endParaRPr sz="1200"/>
          </a:p>
          <a:p>
            <a:pPr marL="914400" lvl="0" indent="0" algn="l" rtl="0">
              <a:spcBef>
                <a:spcPts val="1600"/>
              </a:spcBef>
              <a:spcAft>
                <a:spcPts val="0"/>
              </a:spcAft>
              <a:buNone/>
            </a:pPr>
            <a:endParaRPr sz="1400"/>
          </a:p>
          <a:p>
            <a:pPr marL="457200" lvl="0" indent="-317500" algn="l" rtl="0">
              <a:spcBef>
                <a:spcPts val="1600"/>
              </a:spcBef>
              <a:spcAft>
                <a:spcPts val="0"/>
              </a:spcAft>
              <a:buSzPts val="1400"/>
              <a:buChar char="●"/>
            </a:pPr>
            <a:r>
              <a:rPr lang="zh-TW" sz="1400"/>
              <a:t>Data cache</a:t>
            </a:r>
            <a:endParaRPr sz="1400"/>
          </a:p>
          <a:p>
            <a:pPr marL="914400" lvl="1" indent="-304800" algn="l" rtl="0">
              <a:spcBef>
                <a:spcPts val="0"/>
              </a:spcBef>
              <a:spcAft>
                <a:spcPts val="0"/>
              </a:spcAft>
              <a:buSzPts val="1200"/>
              <a:buChar char="○"/>
            </a:pPr>
            <a:r>
              <a:rPr lang="zh-TW" sz="1200"/>
              <a:t>Mode: read/write available</a:t>
            </a:r>
            <a:endParaRPr sz="1200"/>
          </a:p>
          <a:p>
            <a:pPr marL="914400" lvl="1" indent="-304800" algn="l" rtl="0">
              <a:spcBef>
                <a:spcPts val="0"/>
              </a:spcBef>
              <a:spcAft>
                <a:spcPts val="0"/>
              </a:spcAft>
              <a:buSzPts val="1200"/>
              <a:buChar char="○"/>
            </a:pPr>
            <a:r>
              <a:rPr lang="zh-TW" sz="1200"/>
              <a:t>Size: 32 words (8 blocks * 4 words)</a:t>
            </a:r>
            <a:endParaRPr sz="1200"/>
          </a:p>
          <a:p>
            <a:pPr marL="914400" lvl="1" indent="-304800" algn="l" rtl="0">
              <a:spcBef>
                <a:spcPts val="0"/>
              </a:spcBef>
              <a:spcAft>
                <a:spcPts val="0"/>
              </a:spcAft>
              <a:buSzPts val="1200"/>
              <a:buChar char="○"/>
            </a:pPr>
            <a:r>
              <a:rPr lang="zh-TW" sz="1200"/>
              <a:t>Approach: direct mapping</a:t>
            </a:r>
            <a:endParaRPr sz="1200"/>
          </a:p>
          <a:p>
            <a:pPr marL="914400" lvl="1" indent="-304800" algn="l" rtl="0">
              <a:spcBef>
                <a:spcPts val="0"/>
              </a:spcBef>
              <a:spcAft>
                <a:spcPts val="0"/>
              </a:spcAft>
              <a:buSzPts val="1200"/>
              <a:buChar char="○"/>
            </a:pPr>
            <a:r>
              <a:rPr lang="zh-TW" sz="1200"/>
              <a:t>Write policy: write back</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FSM</a:t>
            </a:r>
            <a:endParaRPr/>
          </a:p>
        </p:txBody>
      </p:sp>
      <p:pic>
        <p:nvPicPr>
          <p:cNvPr id="367" name="Google Shape;367;p25"/>
          <p:cNvPicPr preferRelativeResize="0"/>
          <p:nvPr/>
        </p:nvPicPr>
        <p:blipFill>
          <a:blip r:embed="rId3">
            <a:alphaModFix/>
          </a:blip>
          <a:stretch>
            <a:fillRect/>
          </a:stretch>
        </p:blipFill>
        <p:spPr>
          <a:xfrm>
            <a:off x="1909750" y="1532950"/>
            <a:ext cx="5324475" cy="310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Why not 2-way associative cache?</a:t>
            </a:r>
            <a:endParaRPr/>
          </a:p>
        </p:txBody>
      </p:sp>
      <p:graphicFrame>
        <p:nvGraphicFramePr>
          <p:cNvPr id="373" name="Google Shape;373;p26"/>
          <p:cNvGraphicFramePr/>
          <p:nvPr/>
        </p:nvGraphicFramePr>
        <p:xfrm>
          <a:off x="952500" y="2000250"/>
          <a:ext cx="3000000" cy="3000000"/>
        </p:xfrm>
        <a:graphic>
          <a:graphicData uri="http://schemas.openxmlformats.org/drawingml/2006/table">
            <a:tbl>
              <a:tblPr>
                <a:noFill/>
                <a:tableStyleId>{4AFA9434-F584-4B64-A145-BB060079AB6F}</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zh-TW">
                          <a:latin typeface="Nunito"/>
                          <a:ea typeface="Nunito"/>
                          <a:cs typeface="Nunito"/>
                          <a:sym typeface="Nunito"/>
                        </a:rPr>
                        <a:t>area (um^2)</a:t>
                      </a:r>
                      <a:endParaRPr>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Nunito"/>
                          <a:ea typeface="Nunito"/>
                          <a:cs typeface="Nunito"/>
                          <a:sym typeface="Nunito"/>
                        </a:rPr>
                        <a:t>testbench clock (ns)</a:t>
                      </a:r>
                      <a:endParaRPr>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Nunito"/>
                          <a:ea typeface="Nunito"/>
                          <a:cs typeface="Nunito"/>
                          <a:sym typeface="Nunito"/>
                        </a:rPr>
                        <a:t>operation time (ns)</a:t>
                      </a:r>
                      <a:endParaRPr>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Nunito"/>
                          <a:ea typeface="Nunito"/>
                          <a:cs typeface="Nunito"/>
                          <a:sym typeface="Nunito"/>
                        </a:rPr>
                        <a:t>cycle</a:t>
                      </a:r>
                      <a:endParaRPr>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Nunito"/>
                          <a:ea typeface="Nunito"/>
                          <a:cs typeface="Nunito"/>
                          <a:sym typeface="Nunito"/>
                        </a:rPr>
                        <a:t>sdc (ns)</a:t>
                      </a:r>
                      <a:endParaRPr>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latin typeface="Nunito"/>
                          <a:ea typeface="Nunito"/>
                          <a:cs typeface="Nunito"/>
                          <a:sym typeface="Nunito"/>
                        </a:rPr>
                        <a:t>Direct mapping</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249159</a:t>
                      </a:r>
                      <a:endParaRPr>
                        <a:latin typeface="Nunito"/>
                        <a:ea typeface="Nunito"/>
                        <a:cs typeface="Nunito"/>
                        <a:sym typeface="Nunito"/>
                      </a:endParaRPr>
                    </a:p>
                  </a:txBody>
                  <a:tcPr marL="91425" marR="91425" marT="91425" marB="91425">
                    <a:lnT w="9525" cap="flat" cmpd="sng">
                      <a:solidFill>
                        <a:srgbClr val="B7B7B7"/>
                      </a:solidFill>
                      <a:prstDash val="solid"/>
                      <a:round/>
                      <a:headEnd type="none" w="sm" len="sm"/>
                      <a:tailEnd type="none" w="sm" len="sm"/>
                    </a:lnT>
                  </a:tcPr>
                </a:tc>
                <a:tc>
                  <a:txBody>
                    <a:bodyPr/>
                    <a:lstStyle/>
                    <a:p>
                      <a:pPr marL="0" lvl="0" indent="0" algn="l" rtl="0">
                        <a:spcBef>
                          <a:spcPts val="0"/>
                        </a:spcBef>
                        <a:spcAft>
                          <a:spcPts val="0"/>
                        </a:spcAft>
                        <a:buNone/>
                      </a:pPr>
                      <a:r>
                        <a:rPr lang="zh-TW">
                          <a:latin typeface="Nunito"/>
                          <a:ea typeface="Nunito"/>
                          <a:cs typeface="Nunito"/>
                          <a:sym typeface="Nunito"/>
                        </a:rPr>
                        <a:t>4.47</a:t>
                      </a:r>
                      <a:endParaRPr>
                        <a:latin typeface="Nunito"/>
                        <a:ea typeface="Nunito"/>
                        <a:cs typeface="Nunito"/>
                        <a:sym typeface="Nunito"/>
                      </a:endParaRPr>
                    </a:p>
                  </a:txBody>
                  <a:tcPr marL="91425" marR="91425" marT="91425" marB="91425">
                    <a:lnT w="9525" cap="flat" cmpd="sng">
                      <a:solidFill>
                        <a:srgbClr val="B7B7B7"/>
                      </a:solidFill>
                      <a:prstDash val="solid"/>
                      <a:round/>
                      <a:headEnd type="none" w="sm" len="sm"/>
                      <a:tailEnd type="none" w="sm" len="sm"/>
                    </a:lnT>
                  </a:tcPr>
                </a:tc>
                <a:tc>
                  <a:txBody>
                    <a:bodyPr/>
                    <a:lstStyle/>
                    <a:p>
                      <a:pPr marL="0" lvl="0" indent="0" algn="l" rtl="0">
                        <a:spcBef>
                          <a:spcPts val="0"/>
                        </a:spcBef>
                        <a:spcAft>
                          <a:spcPts val="0"/>
                        </a:spcAft>
                        <a:buNone/>
                      </a:pPr>
                      <a:r>
                        <a:rPr lang="zh-TW">
                          <a:latin typeface="Nunito"/>
                          <a:ea typeface="Nunito"/>
                          <a:cs typeface="Nunito"/>
                          <a:sym typeface="Nunito"/>
                        </a:rPr>
                        <a:t>8187.19</a:t>
                      </a:r>
                      <a:endParaRPr>
                        <a:latin typeface="Nunito"/>
                        <a:ea typeface="Nunito"/>
                        <a:cs typeface="Nunito"/>
                        <a:sym typeface="Nunito"/>
                      </a:endParaRPr>
                    </a:p>
                  </a:txBody>
                  <a:tcPr marL="91425" marR="91425" marT="91425" marB="91425">
                    <a:lnT w="9525" cap="flat" cmpd="sng">
                      <a:solidFill>
                        <a:srgbClr val="B7B7B7"/>
                      </a:solidFill>
                      <a:prstDash val="solid"/>
                      <a:round/>
                      <a:headEnd type="none" w="sm" len="sm"/>
                      <a:tailEnd type="none" w="sm" len="sm"/>
                    </a:lnT>
                  </a:tcPr>
                </a:tc>
                <a:tc>
                  <a:txBody>
                    <a:bodyPr/>
                    <a:lstStyle/>
                    <a:p>
                      <a:pPr marL="0" lvl="0" indent="0" algn="l" rtl="0">
                        <a:spcBef>
                          <a:spcPts val="0"/>
                        </a:spcBef>
                        <a:spcAft>
                          <a:spcPts val="0"/>
                        </a:spcAft>
                        <a:buNone/>
                      </a:pPr>
                      <a:r>
                        <a:rPr lang="zh-TW">
                          <a:latin typeface="Nunito"/>
                          <a:ea typeface="Nunito"/>
                          <a:cs typeface="Nunito"/>
                          <a:sym typeface="Nunito"/>
                        </a:rPr>
                        <a:t>~1832</a:t>
                      </a:r>
                      <a:endParaRPr>
                        <a:latin typeface="Nunito"/>
                        <a:ea typeface="Nunito"/>
                        <a:cs typeface="Nunito"/>
                        <a:sym typeface="Nunito"/>
                      </a:endParaRPr>
                    </a:p>
                  </a:txBody>
                  <a:tcPr marL="91425" marR="91425" marT="91425" marB="91425">
                    <a:lnT w="9525" cap="flat" cmpd="sng">
                      <a:solidFill>
                        <a:srgbClr val="B7B7B7"/>
                      </a:solidFill>
                      <a:prstDash val="solid"/>
                      <a:round/>
                      <a:headEnd type="none" w="sm" len="sm"/>
                      <a:tailEnd type="none" w="sm" len="sm"/>
                    </a:lnT>
                  </a:tcPr>
                </a:tc>
                <a:tc>
                  <a:txBody>
                    <a:bodyPr/>
                    <a:lstStyle/>
                    <a:p>
                      <a:pPr marL="0" lvl="0" indent="0" algn="l" rtl="0">
                        <a:spcBef>
                          <a:spcPts val="0"/>
                        </a:spcBef>
                        <a:spcAft>
                          <a:spcPts val="0"/>
                        </a:spcAft>
                        <a:buNone/>
                      </a:pPr>
                      <a:r>
                        <a:rPr lang="zh-TW">
                          <a:latin typeface="Nunito"/>
                          <a:ea typeface="Nunito"/>
                          <a:cs typeface="Nunito"/>
                          <a:sym typeface="Nunito"/>
                        </a:rPr>
                        <a:t>3</a:t>
                      </a:r>
                      <a:endParaRPr>
                        <a:latin typeface="Nunito"/>
                        <a:ea typeface="Nunito"/>
                        <a:cs typeface="Nunito"/>
                        <a:sym typeface="Nunito"/>
                      </a:endParaRPr>
                    </a:p>
                  </a:txBody>
                  <a:tcPr marL="91425" marR="91425" marT="91425" marB="91425">
                    <a:lnT w="9525" cap="flat" cmpd="sng">
                      <a:solidFill>
                        <a:srgbClr val="B7B7B7"/>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latin typeface="Nunito"/>
                          <a:ea typeface="Nunito"/>
                          <a:cs typeface="Nunito"/>
                          <a:sym typeface="Nunito"/>
                        </a:rPr>
                        <a:t>2-way associative</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258395</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6.01</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10905</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~1818</a:t>
                      </a:r>
                      <a:endParaRPr>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zh-TW">
                          <a:latin typeface="Nunito"/>
                          <a:ea typeface="Nunito"/>
                          <a:cs typeface="Nunito"/>
                          <a:sym typeface="Nunito"/>
                        </a:rPr>
                        <a:t>3.5</a:t>
                      </a:r>
                      <a:endParaRPr>
                        <a:latin typeface="Nunito"/>
                        <a:ea typeface="Nunito"/>
                        <a:cs typeface="Nunito"/>
                        <a:sym typeface="Nuni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Extensions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Branch Prediction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9"/>
          <p:cNvSpPr txBox="1">
            <a:spLocks noGrp="1"/>
          </p:cNvSpPr>
          <p:nvPr>
            <p:ph type="title"/>
          </p:nvPr>
        </p:nvSpPr>
        <p:spPr>
          <a:xfrm>
            <a:off x="1303800" y="490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Architecture</a:t>
            </a:r>
            <a:endParaRPr/>
          </a:p>
        </p:txBody>
      </p:sp>
      <p:pic>
        <p:nvPicPr>
          <p:cNvPr id="389" name="Google Shape;389;p29"/>
          <p:cNvPicPr preferRelativeResize="0"/>
          <p:nvPr/>
        </p:nvPicPr>
        <p:blipFill>
          <a:blip r:embed="rId3">
            <a:alphaModFix/>
          </a:blip>
          <a:stretch>
            <a:fillRect/>
          </a:stretch>
        </p:blipFill>
        <p:spPr>
          <a:xfrm>
            <a:off x="98375" y="1489876"/>
            <a:ext cx="6293626" cy="3338525"/>
          </a:xfrm>
          <a:prstGeom prst="rect">
            <a:avLst/>
          </a:prstGeom>
          <a:noFill/>
          <a:ln>
            <a:noFill/>
          </a:ln>
        </p:spPr>
      </p:pic>
      <p:pic>
        <p:nvPicPr>
          <p:cNvPr id="390" name="Google Shape;390;p29"/>
          <p:cNvPicPr preferRelativeResize="0"/>
          <p:nvPr/>
        </p:nvPicPr>
        <p:blipFill>
          <a:blip r:embed="rId4">
            <a:alphaModFix/>
          </a:blip>
          <a:stretch>
            <a:fillRect/>
          </a:stretch>
        </p:blipFill>
        <p:spPr>
          <a:xfrm>
            <a:off x="5649274" y="110775"/>
            <a:ext cx="3425650" cy="1645900"/>
          </a:xfrm>
          <a:prstGeom prst="rect">
            <a:avLst/>
          </a:prstGeom>
          <a:noFill/>
          <a:ln>
            <a:noFill/>
          </a:ln>
        </p:spPr>
      </p:pic>
      <p:sp>
        <p:nvSpPr>
          <p:cNvPr id="391" name="Google Shape;391;p29"/>
          <p:cNvSpPr/>
          <p:nvPr/>
        </p:nvSpPr>
        <p:spPr>
          <a:xfrm>
            <a:off x="1937100" y="1784775"/>
            <a:ext cx="1110300" cy="5481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29"/>
          <p:cNvCxnSpPr>
            <a:stCxn id="391" idx="0"/>
            <a:endCxn id="390" idx="1"/>
          </p:cNvCxnSpPr>
          <p:nvPr/>
        </p:nvCxnSpPr>
        <p:spPr>
          <a:xfrm rot="10800000" flipH="1">
            <a:off x="2492250" y="933675"/>
            <a:ext cx="3156900" cy="851100"/>
          </a:xfrm>
          <a:prstGeom prst="straightConnector1">
            <a:avLst/>
          </a:prstGeom>
          <a:noFill/>
          <a:ln w="19050" cap="flat" cmpd="sng">
            <a:solidFill>
              <a:srgbClr val="FF0000"/>
            </a:solidFill>
            <a:prstDash val="solid"/>
            <a:round/>
            <a:headEnd type="none" w="med" len="med"/>
            <a:tailEnd type="none" w="med" len="med"/>
          </a:ln>
        </p:spPr>
      </p:cxnSp>
      <p:cxnSp>
        <p:nvCxnSpPr>
          <p:cNvPr id="393" name="Google Shape;393;p29"/>
          <p:cNvCxnSpPr>
            <a:stCxn id="391" idx="0"/>
            <a:endCxn id="390" idx="1"/>
          </p:cNvCxnSpPr>
          <p:nvPr/>
        </p:nvCxnSpPr>
        <p:spPr>
          <a:xfrm rot="10800000" flipH="1">
            <a:off x="2492250" y="933675"/>
            <a:ext cx="3156900" cy="8511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1-bit predict</a:t>
            </a:r>
            <a:endParaRPr/>
          </a:p>
        </p:txBody>
      </p:sp>
      <p:pic>
        <p:nvPicPr>
          <p:cNvPr id="399" name="Google Shape;399;p30"/>
          <p:cNvPicPr preferRelativeResize="0"/>
          <p:nvPr/>
        </p:nvPicPr>
        <p:blipFill>
          <a:blip r:embed="rId3">
            <a:alphaModFix/>
          </a:blip>
          <a:stretch>
            <a:fillRect/>
          </a:stretch>
        </p:blipFill>
        <p:spPr>
          <a:xfrm>
            <a:off x="634125" y="1771280"/>
            <a:ext cx="7875749" cy="219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2-bit predict</a:t>
            </a:r>
            <a:endParaRPr/>
          </a:p>
        </p:txBody>
      </p:sp>
      <p:pic>
        <p:nvPicPr>
          <p:cNvPr id="405" name="Google Shape;405;p31"/>
          <p:cNvPicPr preferRelativeResize="0"/>
          <p:nvPr/>
        </p:nvPicPr>
        <p:blipFill>
          <a:blip r:embed="rId3">
            <a:alphaModFix/>
          </a:blip>
          <a:stretch>
            <a:fillRect/>
          </a:stretch>
        </p:blipFill>
        <p:spPr>
          <a:xfrm>
            <a:off x="2049166" y="1452812"/>
            <a:ext cx="5045674" cy="3616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Table of Contents</a:t>
            </a:r>
            <a:endParaRPr/>
          </a:p>
        </p:txBody>
      </p:sp>
      <p:sp>
        <p:nvSpPr>
          <p:cNvPr id="284" name="Google Shape;284;p14"/>
          <p:cNvSpPr txBox="1">
            <a:spLocks noGrp="1"/>
          </p:cNvSpPr>
          <p:nvPr>
            <p:ph type="body" idx="1"/>
          </p:nvPr>
        </p:nvSpPr>
        <p:spPr>
          <a:xfrm>
            <a:off x="1303800" y="145665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zh-TW" sz="1600"/>
              <a:t>Baseline</a:t>
            </a:r>
            <a:endParaRPr sz="1600"/>
          </a:p>
          <a:p>
            <a:pPr marL="914400" lvl="1" indent="-330200" algn="l" rtl="0">
              <a:spcBef>
                <a:spcPts val="0"/>
              </a:spcBef>
              <a:spcAft>
                <a:spcPts val="0"/>
              </a:spcAft>
              <a:buSzPts val="1600"/>
              <a:buChar char="○"/>
            </a:pPr>
            <a:r>
              <a:rPr lang="zh-TW" sz="1600"/>
              <a:t>J/JR/JAL/JALR</a:t>
            </a:r>
            <a:endParaRPr sz="1600"/>
          </a:p>
          <a:p>
            <a:pPr marL="914400" lvl="1" indent="-330200" algn="l" rtl="0">
              <a:spcBef>
                <a:spcPts val="0"/>
              </a:spcBef>
              <a:spcAft>
                <a:spcPts val="0"/>
              </a:spcAft>
              <a:buSzPts val="1600"/>
              <a:buChar char="○"/>
            </a:pPr>
            <a:r>
              <a:rPr lang="zh-TW" sz="1600"/>
              <a:t>BEQ/BNE</a:t>
            </a:r>
            <a:endParaRPr sz="1600"/>
          </a:p>
          <a:p>
            <a:pPr marL="914400" lvl="1" indent="-330200" algn="l" rtl="0">
              <a:spcBef>
                <a:spcPts val="0"/>
              </a:spcBef>
              <a:spcAft>
                <a:spcPts val="0"/>
              </a:spcAft>
              <a:buSzPts val="1600"/>
              <a:buChar char="○"/>
            </a:pPr>
            <a:r>
              <a:rPr lang="zh-TW" sz="1600"/>
              <a:t>Forwarding</a:t>
            </a:r>
            <a:endParaRPr sz="1600"/>
          </a:p>
          <a:p>
            <a:pPr marL="914400" lvl="1" indent="-330200" algn="l" rtl="0">
              <a:spcBef>
                <a:spcPts val="0"/>
              </a:spcBef>
              <a:spcAft>
                <a:spcPts val="0"/>
              </a:spcAft>
              <a:buSzPts val="1600"/>
              <a:buChar char="○"/>
            </a:pPr>
            <a:r>
              <a:rPr lang="zh-TW" sz="1600"/>
              <a:t>Stall</a:t>
            </a:r>
            <a:endParaRPr sz="1600"/>
          </a:p>
          <a:p>
            <a:pPr marL="914400" lvl="1" indent="-330200" algn="l" rtl="0">
              <a:spcBef>
                <a:spcPts val="0"/>
              </a:spcBef>
              <a:spcAft>
                <a:spcPts val="0"/>
              </a:spcAft>
              <a:buSzPts val="1600"/>
              <a:buChar char="○"/>
            </a:pPr>
            <a:r>
              <a:rPr lang="zh-TW" sz="1600"/>
              <a:t>Cache</a:t>
            </a:r>
            <a:endParaRPr sz="1600"/>
          </a:p>
          <a:p>
            <a:pPr marL="457200" lvl="0" indent="-330200" algn="l" rtl="0">
              <a:spcBef>
                <a:spcPts val="0"/>
              </a:spcBef>
              <a:spcAft>
                <a:spcPts val="0"/>
              </a:spcAft>
              <a:buSzPts val="1600"/>
              <a:buChar char="●"/>
            </a:pPr>
            <a:r>
              <a:rPr lang="zh-TW" sz="1600"/>
              <a:t>Extensions</a:t>
            </a:r>
            <a:endParaRPr sz="1600"/>
          </a:p>
          <a:p>
            <a:pPr marL="914400" lvl="1" indent="-330200" algn="l" rtl="0">
              <a:spcBef>
                <a:spcPts val="0"/>
              </a:spcBef>
              <a:spcAft>
                <a:spcPts val="0"/>
              </a:spcAft>
              <a:buSzPts val="1600"/>
              <a:buChar char="○"/>
            </a:pPr>
            <a:r>
              <a:rPr lang="zh-TW" sz="1600"/>
              <a:t>BrPred</a:t>
            </a:r>
            <a:endParaRPr sz="1600"/>
          </a:p>
          <a:p>
            <a:pPr marL="914400" lvl="1" indent="-330200" algn="l" rtl="0">
              <a:spcBef>
                <a:spcPts val="0"/>
              </a:spcBef>
              <a:spcAft>
                <a:spcPts val="0"/>
              </a:spcAft>
              <a:buSzPts val="1600"/>
              <a:buChar char="○"/>
            </a:pPr>
            <a:r>
              <a:rPr lang="zh-TW" sz="1600"/>
              <a:t>L2 Cache</a:t>
            </a:r>
            <a:endParaRPr sz="1600"/>
          </a:p>
          <a:p>
            <a:pPr marL="914400" lvl="1" indent="-330200" algn="l" rtl="0">
              <a:spcBef>
                <a:spcPts val="0"/>
              </a:spcBef>
              <a:spcAft>
                <a:spcPts val="0"/>
              </a:spcAft>
              <a:buSzPts val="1600"/>
              <a:buChar char="○"/>
            </a:pPr>
            <a:r>
              <a:rPr lang="zh-TW" sz="1600"/>
              <a:t>MultDiv</a:t>
            </a:r>
            <a:endParaRPr sz="1600"/>
          </a:p>
          <a:p>
            <a:pPr marL="457200" lvl="0" indent="-330200" algn="l" rtl="0">
              <a:spcBef>
                <a:spcPts val="0"/>
              </a:spcBef>
              <a:spcAft>
                <a:spcPts val="0"/>
              </a:spcAft>
              <a:buSzPts val="1600"/>
              <a:buChar char="●"/>
            </a:pPr>
            <a:r>
              <a:rPr lang="zh-TW" sz="1600"/>
              <a:t>Collaboration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RTL simulation results comparison</a:t>
            </a:r>
            <a:endParaRPr/>
          </a:p>
        </p:txBody>
      </p:sp>
      <p:graphicFrame>
        <p:nvGraphicFramePr>
          <p:cNvPr id="411" name="Google Shape;411;p32"/>
          <p:cNvGraphicFramePr/>
          <p:nvPr/>
        </p:nvGraphicFramePr>
        <p:xfrm>
          <a:off x="952500" y="2004100"/>
          <a:ext cx="3000000" cy="3000000"/>
        </p:xfrm>
        <a:graphic>
          <a:graphicData uri="http://schemas.openxmlformats.org/drawingml/2006/table">
            <a:tbl>
              <a:tblPr>
                <a:noFill/>
                <a:tableStyleId>{4AFA9434-F584-4B64-A145-BB060079AB6F}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zh-TW"/>
                        <a:t>Model</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a=10, b=20, c=30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a=1, b=50, c=1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a=1, b=1, c=50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t>Baseline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320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377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230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t>1-bit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305</a:t>
                      </a:r>
                      <a:r>
                        <a:rPr lang="zh-TW"/>
                        <a:t>/306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419/418</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178/177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t>2-bit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313/313/314/315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426/372/371/</a:t>
                      </a:r>
                      <a:r>
                        <a:rPr lang="zh-TW" b="1"/>
                        <a:t>371</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184/178/</a:t>
                      </a:r>
                      <a:r>
                        <a:rPr lang="zh-TW" b="1"/>
                        <a:t>176</a:t>
                      </a:r>
                      <a:r>
                        <a:rPr lang="zh-TW"/>
                        <a:t>/</a:t>
                      </a:r>
                      <a:r>
                        <a:rPr lang="zh-TW" b="1"/>
                        <a:t>176</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12" name="Google Shape;412;p32"/>
          <p:cNvSpPr txBox="1"/>
          <p:nvPr/>
        </p:nvSpPr>
        <p:spPr>
          <a:xfrm>
            <a:off x="952500" y="3625750"/>
            <a:ext cx="72390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latin typeface="Nunito"/>
                <a:ea typeface="Nunito"/>
                <a:cs typeface="Nunito"/>
                <a:sym typeface="Nunito"/>
              </a:rPr>
              <a:t>a = # of always not taken</a:t>
            </a:r>
            <a:endParaRPr sz="1600">
              <a:latin typeface="Nunito"/>
              <a:ea typeface="Nunito"/>
              <a:cs typeface="Nunito"/>
              <a:sym typeface="Nunito"/>
            </a:endParaRPr>
          </a:p>
          <a:p>
            <a:pPr marL="0" lvl="0" indent="0" algn="l" rtl="0">
              <a:spcBef>
                <a:spcPts val="0"/>
              </a:spcBef>
              <a:spcAft>
                <a:spcPts val="0"/>
              </a:spcAft>
              <a:buNone/>
            </a:pPr>
            <a:r>
              <a:rPr lang="zh-TW" sz="1600">
                <a:latin typeface="Nunito"/>
                <a:ea typeface="Nunito"/>
                <a:cs typeface="Nunito"/>
                <a:sym typeface="Nunito"/>
              </a:rPr>
              <a:t>b = # of interleaved branch</a:t>
            </a:r>
            <a:endParaRPr sz="1600">
              <a:latin typeface="Nunito"/>
              <a:ea typeface="Nunito"/>
              <a:cs typeface="Nunito"/>
              <a:sym typeface="Nunito"/>
            </a:endParaRPr>
          </a:p>
          <a:p>
            <a:pPr marL="0" lvl="0" indent="0" algn="l" rtl="0">
              <a:spcBef>
                <a:spcPts val="0"/>
              </a:spcBef>
              <a:spcAft>
                <a:spcPts val="0"/>
              </a:spcAft>
              <a:buNone/>
            </a:pPr>
            <a:r>
              <a:rPr lang="zh-TW" sz="1600">
                <a:latin typeface="Nunito"/>
                <a:ea typeface="Nunito"/>
                <a:cs typeface="Nunito"/>
                <a:sym typeface="Nunito"/>
              </a:rPr>
              <a:t>c = # of always taken</a:t>
            </a:r>
            <a:endParaRPr sz="1600">
              <a:latin typeface="Nunito"/>
              <a:ea typeface="Nunito"/>
              <a:cs typeface="Nunito"/>
              <a:sym typeface="Nunito"/>
            </a:endParaRPr>
          </a:p>
        </p:txBody>
      </p:sp>
      <p:sp>
        <p:nvSpPr>
          <p:cNvPr id="413" name="Google Shape;413;p32"/>
          <p:cNvSpPr txBox="1"/>
          <p:nvPr/>
        </p:nvSpPr>
        <p:spPr>
          <a:xfrm>
            <a:off x="952500" y="1545850"/>
            <a:ext cx="21924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latin typeface="Nunito"/>
                <a:ea typeface="Nunito"/>
                <a:cs typeface="Nunito"/>
                <a:sym typeface="Nunito"/>
              </a:rPr>
              <a:t># of cycles</a:t>
            </a:r>
            <a:endParaRPr sz="16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Gate-level simulation results comparison</a:t>
            </a:r>
            <a:endParaRPr/>
          </a:p>
        </p:txBody>
      </p:sp>
      <p:sp>
        <p:nvSpPr>
          <p:cNvPr id="419" name="Google Shape;419;p33"/>
          <p:cNvSpPr txBox="1">
            <a:spLocks noGrp="1"/>
          </p:cNvSpPr>
          <p:nvPr>
            <p:ph type="body" idx="1"/>
          </p:nvPr>
        </p:nvSpPr>
        <p:spPr>
          <a:xfrm>
            <a:off x="727625" y="1737100"/>
            <a:ext cx="7030500" cy="51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500"/>
              <a:t>a = 10, b = 20, c = 30</a:t>
            </a:r>
            <a:endParaRPr sz="1500"/>
          </a:p>
        </p:txBody>
      </p:sp>
      <p:graphicFrame>
        <p:nvGraphicFramePr>
          <p:cNvPr id="420" name="Google Shape;420;p33"/>
          <p:cNvGraphicFramePr/>
          <p:nvPr/>
        </p:nvGraphicFramePr>
        <p:xfrm>
          <a:off x="727613" y="2157275"/>
          <a:ext cx="3000000" cy="3000000"/>
        </p:xfrm>
        <a:graphic>
          <a:graphicData uri="http://schemas.openxmlformats.org/drawingml/2006/table">
            <a:tbl>
              <a:tblPr>
                <a:noFill/>
                <a:tableStyleId>{4AFA9434-F584-4B64-A145-BB060079AB6F}</a:tableStyleId>
              </a:tblPr>
              <a:tblGrid>
                <a:gridCol w="1537750">
                  <a:extLst>
                    <a:ext uri="{9D8B030D-6E8A-4147-A177-3AD203B41FA5}">
                      <a16:colId xmlns:a16="http://schemas.microsoft.com/office/drawing/2014/main" val="20000"/>
                    </a:ext>
                  </a:extLst>
                </a:gridCol>
                <a:gridCol w="1537750">
                  <a:extLst>
                    <a:ext uri="{9D8B030D-6E8A-4147-A177-3AD203B41FA5}">
                      <a16:colId xmlns:a16="http://schemas.microsoft.com/office/drawing/2014/main" val="20001"/>
                    </a:ext>
                  </a:extLst>
                </a:gridCol>
                <a:gridCol w="1537750">
                  <a:extLst>
                    <a:ext uri="{9D8B030D-6E8A-4147-A177-3AD203B41FA5}">
                      <a16:colId xmlns:a16="http://schemas.microsoft.com/office/drawing/2014/main" val="20002"/>
                    </a:ext>
                  </a:extLst>
                </a:gridCol>
                <a:gridCol w="1537750">
                  <a:extLst>
                    <a:ext uri="{9D8B030D-6E8A-4147-A177-3AD203B41FA5}">
                      <a16:colId xmlns:a16="http://schemas.microsoft.com/office/drawing/2014/main" val="20003"/>
                    </a:ext>
                  </a:extLst>
                </a:gridCol>
                <a:gridCol w="1537750">
                  <a:extLst>
                    <a:ext uri="{9D8B030D-6E8A-4147-A177-3AD203B41FA5}">
                      <a16:colId xmlns:a16="http://schemas.microsoft.com/office/drawing/2014/main" val="20004"/>
                    </a:ext>
                  </a:extLst>
                </a:gridCol>
              </a:tblGrid>
              <a:tr h="627900">
                <a:tc>
                  <a:txBody>
                    <a:bodyPr/>
                    <a:lstStyle/>
                    <a:p>
                      <a:pPr marL="0" lvl="0" indent="0" algn="l" rtl="0">
                        <a:spcBef>
                          <a:spcPts val="0"/>
                        </a:spcBef>
                        <a:spcAft>
                          <a:spcPts val="0"/>
                        </a:spcAft>
                        <a:buNone/>
                      </a:pPr>
                      <a:r>
                        <a:rPr lang="zh-TW"/>
                        <a:t>Model</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sdc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area(um^2)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tb pass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total execution time(ns)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9250">
                <a:tc>
                  <a:txBody>
                    <a:bodyPr/>
                    <a:lstStyle/>
                    <a:p>
                      <a:pPr marL="0" lvl="0" indent="0" algn="l" rtl="0">
                        <a:spcBef>
                          <a:spcPts val="0"/>
                        </a:spcBef>
                        <a:spcAft>
                          <a:spcPts val="0"/>
                        </a:spcAft>
                        <a:buNone/>
                      </a:pPr>
                      <a:r>
                        <a:rPr lang="zh-TW"/>
                        <a:t>Baseline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249159</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4.57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1541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9250">
                <a:tc>
                  <a:txBody>
                    <a:bodyPr/>
                    <a:lstStyle/>
                    <a:p>
                      <a:pPr marL="0" lvl="0" indent="0" algn="l" rtl="0">
                        <a:spcBef>
                          <a:spcPts val="0"/>
                        </a:spcBef>
                        <a:spcAft>
                          <a:spcPts val="0"/>
                        </a:spcAft>
                        <a:buNone/>
                      </a:pPr>
                      <a:r>
                        <a:rPr lang="zh-TW"/>
                        <a:t>1-bit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259936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1341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9250">
                <a:tc>
                  <a:txBody>
                    <a:bodyPr/>
                    <a:lstStyle/>
                    <a:p>
                      <a:pPr marL="0" lvl="0" indent="0" algn="l" rtl="0">
                        <a:spcBef>
                          <a:spcPts val="0"/>
                        </a:spcBef>
                        <a:spcAft>
                          <a:spcPts val="0"/>
                        </a:spcAft>
                        <a:buNone/>
                      </a:pPr>
                      <a:r>
                        <a:rPr lang="zh-TW"/>
                        <a:t>2-bit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267800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3.51</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1149</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Gate-level simulation results comparison</a:t>
            </a:r>
            <a:endParaRPr/>
          </a:p>
        </p:txBody>
      </p:sp>
      <p:sp>
        <p:nvSpPr>
          <p:cNvPr id="426" name="Google Shape;426;p34"/>
          <p:cNvSpPr txBox="1">
            <a:spLocks noGrp="1"/>
          </p:cNvSpPr>
          <p:nvPr>
            <p:ph type="body" idx="1"/>
          </p:nvPr>
        </p:nvSpPr>
        <p:spPr>
          <a:xfrm>
            <a:off x="746325" y="1734425"/>
            <a:ext cx="7030500" cy="48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500"/>
              <a:t>has Hazard</a:t>
            </a:r>
            <a:endParaRPr sz="1500"/>
          </a:p>
        </p:txBody>
      </p:sp>
      <p:graphicFrame>
        <p:nvGraphicFramePr>
          <p:cNvPr id="427" name="Google Shape;427;p34"/>
          <p:cNvGraphicFramePr/>
          <p:nvPr/>
        </p:nvGraphicFramePr>
        <p:xfrm>
          <a:off x="746313" y="2216513"/>
          <a:ext cx="7651375" cy="2088675"/>
        </p:xfrm>
        <a:graphic>
          <a:graphicData uri="http://schemas.openxmlformats.org/drawingml/2006/table">
            <a:tbl>
              <a:tblPr>
                <a:noFill/>
                <a:tableStyleId>{4AFA9434-F584-4B64-A145-BB060079AB6F}</a:tableStyleId>
              </a:tblPr>
              <a:tblGrid>
                <a:gridCol w="1530275">
                  <a:extLst>
                    <a:ext uri="{9D8B030D-6E8A-4147-A177-3AD203B41FA5}">
                      <a16:colId xmlns:a16="http://schemas.microsoft.com/office/drawing/2014/main" val="20000"/>
                    </a:ext>
                  </a:extLst>
                </a:gridCol>
                <a:gridCol w="1530275">
                  <a:extLst>
                    <a:ext uri="{9D8B030D-6E8A-4147-A177-3AD203B41FA5}">
                      <a16:colId xmlns:a16="http://schemas.microsoft.com/office/drawing/2014/main" val="20001"/>
                    </a:ext>
                  </a:extLst>
                </a:gridCol>
                <a:gridCol w="1530275">
                  <a:extLst>
                    <a:ext uri="{9D8B030D-6E8A-4147-A177-3AD203B41FA5}">
                      <a16:colId xmlns:a16="http://schemas.microsoft.com/office/drawing/2014/main" val="20002"/>
                    </a:ext>
                  </a:extLst>
                </a:gridCol>
                <a:gridCol w="1530275">
                  <a:extLst>
                    <a:ext uri="{9D8B030D-6E8A-4147-A177-3AD203B41FA5}">
                      <a16:colId xmlns:a16="http://schemas.microsoft.com/office/drawing/2014/main" val="20003"/>
                    </a:ext>
                  </a:extLst>
                </a:gridCol>
                <a:gridCol w="1530275">
                  <a:extLst>
                    <a:ext uri="{9D8B030D-6E8A-4147-A177-3AD203B41FA5}">
                      <a16:colId xmlns:a16="http://schemas.microsoft.com/office/drawing/2014/main" val="20004"/>
                    </a:ext>
                  </a:extLst>
                </a:gridCol>
              </a:tblGrid>
              <a:tr h="625800">
                <a:tc>
                  <a:txBody>
                    <a:bodyPr/>
                    <a:lstStyle/>
                    <a:p>
                      <a:pPr marL="0" lvl="0" indent="0" algn="l" rtl="0">
                        <a:spcBef>
                          <a:spcPts val="0"/>
                        </a:spcBef>
                        <a:spcAft>
                          <a:spcPts val="0"/>
                        </a:spcAft>
                        <a:buNone/>
                      </a:pPr>
                      <a:r>
                        <a:rPr lang="zh-TW"/>
                        <a:t>Model</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sdc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area(um^2)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tb pass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total execution time(ns)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7625">
                <a:tc>
                  <a:txBody>
                    <a:bodyPr/>
                    <a:lstStyle/>
                    <a:p>
                      <a:pPr marL="0" lvl="0" indent="0" algn="l" rtl="0">
                        <a:spcBef>
                          <a:spcPts val="0"/>
                        </a:spcBef>
                        <a:spcAft>
                          <a:spcPts val="0"/>
                        </a:spcAft>
                        <a:buNone/>
                      </a:pPr>
                      <a:r>
                        <a:rPr lang="zh-TW"/>
                        <a:t>Baseline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249159</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4.43</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a:t>8187</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7625">
                <a:tc>
                  <a:txBody>
                    <a:bodyPr/>
                    <a:lstStyle/>
                    <a:p>
                      <a:pPr marL="0" lvl="0" indent="0" algn="l" rtl="0">
                        <a:spcBef>
                          <a:spcPts val="0"/>
                        </a:spcBef>
                        <a:spcAft>
                          <a:spcPts val="0"/>
                        </a:spcAft>
                        <a:buNone/>
                      </a:pPr>
                      <a:r>
                        <a:rPr lang="zh-TW"/>
                        <a:t>1-bit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259936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4.91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9443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7625">
                <a:tc>
                  <a:txBody>
                    <a:bodyPr/>
                    <a:lstStyle/>
                    <a:p>
                      <a:pPr marL="0" lvl="0" indent="0" algn="l" rtl="0">
                        <a:spcBef>
                          <a:spcPts val="0"/>
                        </a:spcBef>
                        <a:spcAft>
                          <a:spcPts val="0"/>
                        </a:spcAft>
                        <a:buNone/>
                      </a:pPr>
                      <a:r>
                        <a:rPr lang="zh-TW"/>
                        <a:t>2-bit predict</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267800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5.05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9596</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L2 Cache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 unified 2-way associative cache</a:t>
            </a:r>
            <a:endParaRPr/>
          </a:p>
        </p:txBody>
      </p:sp>
      <p:sp>
        <p:nvSpPr>
          <p:cNvPr id="438" name="Google Shape;438;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zh-TW" sz="1600"/>
              <a:t>Total 256 words, 4 words for 1 block, 64 blocks in total</a:t>
            </a:r>
            <a:endParaRPr sz="1600"/>
          </a:p>
          <a:p>
            <a:pPr marL="457200" lvl="0" indent="-330200" algn="l" rtl="0">
              <a:spcBef>
                <a:spcPts val="0"/>
              </a:spcBef>
              <a:spcAft>
                <a:spcPts val="0"/>
              </a:spcAft>
              <a:buSzPts val="1600"/>
              <a:buChar char="●"/>
            </a:pPr>
            <a:r>
              <a:rPr lang="zh-TW" sz="1600"/>
              <a:t>Approach: 2-way associative</a:t>
            </a:r>
            <a:endParaRPr sz="1600"/>
          </a:p>
          <a:p>
            <a:pPr marL="457200" lvl="0" indent="-330200" algn="l" rtl="0">
              <a:spcBef>
                <a:spcPts val="0"/>
              </a:spcBef>
              <a:spcAft>
                <a:spcPts val="0"/>
              </a:spcAft>
              <a:buSzPts val="1600"/>
              <a:buChar char="●"/>
            </a:pPr>
            <a:r>
              <a:rPr lang="zh-TW" sz="1600"/>
              <a:t>Write policy: write back</a:t>
            </a:r>
            <a:endParaRPr sz="1600"/>
          </a:p>
          <a:p>
            <a:pPr marL="457200" lvl="0" indent="-330200" algn="l" rtl="0">
              <a:spcBef>
                <a:spcPts val="0"/>
              </a:spcBef>
              <a:spcAft>
                <a:spcPts val="0"/>
              </a:spcAft>
              <a:buSzPts val="1600"/>
              <a:buChar char="●"/>
            </a:pPr>
            <a:r>
              <a:rPr lang="zh-TW" sz="1600"/>
              <a:t>Replacement policy: LRU (Least Recently Used)</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Details in replacement</a:t>
            </a:r>
            <a:endParaRPr/>
          </a:p>
        </p:txBody>
      </p:sp>
      <p:sp>
        <p:nvSpPr>
          <p:cNvPr id="444" name="Google Shape;444;p37"/>
          <p:cNvSpPr txBox="1">
            <a:spLocks noGrp="1"/>
          </p:cNvSpPr>
          <p:nvPr>
            <p:ph type="body" idx="1"/>
          </p:nvPr>
        </p:nvSpPr>
        <p:spPr>
          <a:xfrm>
            <a:off x="1303800" y="1597875"/>
            <a:ext cx="7030500" cy="15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500">
                <a:solidFill>
                  <a:srgbClr val="000000"/>
                </a:solidFill>
                <a:latin typeface="Arial"/>
                <a:ea typeface="Arial"/>
                <a:cs typeface="Arial"/>
                <a:sym typeface="Arial"/>
              </a:rPr>
              <a:t>L2 cache is an unified cache, which means simultaneous access to same block could happen. In this situation, conditions for updating LRU should be specified. In our design, we always make the block storing D memory data the LRU block. This is because that since the instruction is usually fetched in order, normally it will be accessed on the next cycle, hence we should prevent it from being flushed.</a:t>
            </a:r>
            <a:endParaRPr sz="15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445" name="Google Shape;445;p37"/>
          <p:cNvSpPr txBox="1"/>
          <p:nvPr/>
        </p:nvSpPr>
        <p:spPr>
          <a:xfrm>
            <a:off x="1360500" y="3302525"/>
            <a:ext cx="6917100" cy="144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zh-TW" sz="1100">
                <a:latin typeface="Source Code Pro"/>
                <a:ea typeface="Source Code Pro"/>
                <a:cs typeface="Source Code Pro"/>
                <a:sym typeface="Source Code Pro"/>
              </a:rPr>
              <a:t>if(</a:t>
            </a:r>
            <a:r>
              <a:rPr lang="zh-TW" sz="1100" b="1">
                <a:latin typeface="Source Code Pro"/>
                <a:ea typeface="Source Code Pro"/>
                <a:cs typeface="Source Code Pro"/>
                <a:sym typeface="Source Code Pro"/>
              </a:rPr>
              <a:t>proc_addr_D[BLOCK_WIDTH-1:0]==proc_addr_I[BLOCK_WIDTH-1:0]</a:t>
            </a:r>
            <a:r>
              <a:rPr lang="zh-TW" sz="1100">
                <a:latin typeface="Source Code Pro"/>
                <a:ea typeface="Source Code Pro"/>
                <a:cs typeface="Source Code Pro"/>
                <a:sym typeface="Source Code Pro"/>
              </a:rPr>
              <a:t>)begin</a:t>
            </a:r>
            <a:endParaRPr sz="1100">
              <a:latin typeface="Source Code Pro"/>
              <a:ea typeface="Source Code Pro"/>
              <a:cs typeface="Source Code Pro"/>
              <a:sym typeface="Source Code Pro"/>
            </a:endParaRPr>
          </a:p>
          <a:p>
            <a:pPr marL="457200" lvl="0" indent="0" algn="just" rtl="0">
              <a:lnSpc>
                <a:spcPct val="115000"/>
              </a:lnSpc>
              <a:spcBef>
                <a:spcPts val="0"/>
              </a:spcBef>
              <a:spcAft>
                <a:spcPts val="0"/>
              </a:spcAft>
              <a:buNone/>
            </a:pPr>
            <a:r>
              <a:rPr lang="zh-TW" sz="1100">
                <a:latin typeface="Source Code Pro"/>
                <a:ea typeface="Source Code Pro"/>
                <a:cs typeface="Source Code Pro"/>
                <a:sym typeface="Source Code Pro"/>
              </a:rPr>
              <a:t>block_LRU[proc_addr_D[BLOCK_WIDTH-1:0]] &lt;=	(proc_addr_D[27:BLOCK_WIDTH]==block_tag[proc_addr_D[BLOCK_WIDTH-1:0]][TAG_WIDTH-1:0])?1'b0:1'b1;</a:t>
            </a:r>
            <a:r>
              <a:rPr lang="zh-TW" sz="1100">
                <a:solidFill>
                  <a:srgbClr val="666666"/>
                </a:solidFill>
                <a:latin typeface="Source Code Pro"/>
                <a:ea typeface="Source Code Pro"/>
                <a:cs typeface="Source Code Pro"/>
                <a:sym typeface="Source Code Pro"/>
              </a:rPr>
              <a:t>//treat D read hit as LRU</a:t>
            </a:r>
            <a:endParaRPr sz="1100">
              <a:solidFill>
                <a:srgbClr val="666666"/>
              </a:solidFill>
              <a:latin typeface="Source Code Pro"/>
              <a:ea typeface="Source Code Pro"/>
              <a:cs typeface="Source Code Pro"/>
              <a:sym typeface="Source Code Pro"/>
            </a:endParaRPr>
          </a:p>
          <a:p>
            <a:pPr marL="0" lvl="0" indent="0" algn="just" rtl="0">
              <a:lnSpc>
                <a:spcPct val="115000"/>
              </a:lnSpc>
              <a:spcBef>
                <a:spcPts val="0"/>
              </a:spcBef>
              <a:spcAft>
                <a:spcPts val="0"/>
              </a:spcAft>
              <a:buNone/>
            </a:pPr>
            <a:r>
              <a:rPr lang="zh-TW" sz="1100">
                <a:latin typeface="Source Code Pro"/>
                <a:ea typeface="Source Code Pro"/>
                <a:cs typeface="Source Code Pro"/>
                <a:sym typeface="Source Code Pro"/>
              </a:rPr>
              <a:t>end</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7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FSM</a:t>
            </a:r>
            <a:endParaRPr/>
          </a:p>
        </p:txBody>
      </p:sp>
      <p:sp>
        <p:nvSpPr>
          <p:cNvPr id="451" name="Google Shape;451;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52" name="Google Shape;452;p38"/>
          <p:cNvPicPr preferRelativeResize="0"/>
          <p:nvPr/>
        </p:nvPicPr>
        <p:blipFill>
          <a:blip r:embed="rId3">
            <a:alphaModFix/>
          </a:blip>
          <a:stretch>
            <a:fillRect/>
          </a:stretch>
        </p:blipFill>
        <p:spPr>
          <a:xfrm>
            <a:off x="2539300" y="1068725"/>
            <a:ext cx="4559499" cy="3990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miss rate</a:t>
            </a:r>
            <a:endParaRPr/>
          </a:p>
        </p:txBody>
      </p:sp>
      <p:sp>
        <p:nvSpPr>
          <p:cNvPr id="458" name="Google Shape;458;p39"/>
          <p:cNvSpPr txBox="1">
            <a:spLocks noGrp="1"/>
          </p:cNvSpPr>
          <p:nvPr>
            <p:ph type="body" idx="1"/>
          </p:nvPr>
        </p:nvSpPr>
        <p:spPr>
          <a:xfrm>
            <a:off x="754600" y="1441875"/>
            <a:ext cx="7030500" cy="4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500"/>
              <a:t>n=20 / n=30</a:t>
            </a:r>
            <a:endParaRPr sz="1500"/>
          </a:p>
        </p:txBody>
      </p:sp>
      <p:graphicFrame>
        <p:nvGraphicFramePr>
          <p:cNvPr id="459" name="Google Shape;459;p39"/>
          <p:cNvGraphicFramePr/>
          <p:nvPr/>
        </p:nvGraphicFramePr>
        <p:xfrm>
          <a:off x="754600" y="1925475"/>
          <a:ext cx="3000000" cy="3000000"/>
        </p:xfrm>
        <a:graphic>
          <a:graphicData uri="http://schemas.openxmlformats.org/drawingml/2006/table">
            <a:tbl>
              <a:tblPr>
                <a:noFill/>
                <a:tableStyleId>{4AFA9434-F584-4B64-A145-BB060079AB6F}</a:tableStyleId>
              </a:tblPr>
              <a:tblGrid>
                <a:gridCol w="1908700">
                  <a:extLst>
                    <a:ext uri="{9D8B030D-6E8A-4147-A177-3AD203B41FA5}">
                      <a16:colId xmlns:a16="http://schemas.microsoft.com/office/drawing/2014/main" val="20000"/>
                    </a:ext>
                  </a:extLst>
                </a:gridCol>
                <a:gridCol w="1908700">
                  <a:extLst>
                    <a:ext uri="{9D8B030D-6E8A-4147-A177-3AD203B41FA5}">
                      <a16:colId xmlns:a16="http://schemas.microsoft.com/office/drawing/2014/main" val="20001"/>
                    </a:ext>
                  </a:extLst>
                </a:gridCol>
                <a:gridCol w="1908700">
                  <a:extLst>
                    <a:ext uri="{9D8B030D-6E8A-4147-A177-3AD203B41FA5}">
                      <a16:colId xmlns:a16="http://schemas.microsoft.com/office/drawing/2014/main" val="20002"/>
                    </a:ext>
                  </a:extLst>
                </a:gridCol>
                <a:gridCol w="1908700">
                  <a:extLst>
                    <a:ext uri="{9D8B030D-6E8A-4147-A177-3AD203B41FA5}">
                      <a16:colId xmlns:a16="http://schemas.microsoft.com/office/drawing/2014/main" val="20003"/>
                    </a:ext>
                  </a:extLst>
                </a:gridCol>
              </a:tblGrid>
              <a:tr h="514525">
                <a:tc>
                  <a:txBody>
                    <a:bodyPr/>
                    <a:lstStyle/>
                    <a:p>
                      <a:pPr marL="0" lvl="0" indent="0" algn="l" rtl="0">
                        <a:spcBef>
                          <a:spcPts val="0"/>
                        </a:spcBef>
                        <a:spcAft>
                          <a:spcPts val="0"/>
                        </a:spcAft>
                        <a:buNone/>
                      </a:pPr>
                      <a:r>
                        <a:rPr lang="zh-TW"/>
                        <a:t>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 of access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 of miss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miss rate(%)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4525">
                <a:tc>
                  <a:txBody>
                    <a:bodyPr/>
                    <a:lstStyle/>
                    <a:p>
                      <a:pPr marL="0" lvl="0" indent="0" algn="l" rtl="0">
                        <a:spcBef>
                          <a:spcPts val="0"/>
                        </a:spcBef>
                        <a:spcAft>
                          <a:spcPts val="0"/>
                        </a:spcAft>
                        <a:buNone/>
                      </a:pPr>
                      <a:r>
                        <a:rPr lang="zh-TW"/>
                        <a:t>I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30545/67435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20/20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0.07/0.03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4525">
                <a:tc>
                  <a:txBody>
                    <a:bodyPr/>
                    <a:lstStyle/>
                    <a:p>
                      <a:pPr marL="0" lvl="0" indent="0" algn="l" rtl="0">
                        <a:spcBef>
                          <a:spcPts val="0"/>
                        </a:spcBef>
                        <a:spcAft>
                          <a:spcPts val="0"/>
                        </a:spcAft>
                        <a:buNone/>
                      </a:pPr>
                      <a:r>
                        <a:rPr lang="zh-TW"/>
                        <a:t>D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6587/14707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3144/9734</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47.73/66.19</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514525">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1310/3405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37/47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2.82/1.38</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3"/>
                  </a:ext>
                </a:extLst>
              </a:tr>
            </a:tbl>
          </a:graphicData>
        </a:graphic>
      </p:graphicFrame>
      <p:sp>
        <p:nvSpPr>
          <p:cNvPr id="460" name="Google Shape;460;p39"/>
          <p:cNvSpPr txBox="1"/>
          <p:nvPr/>
        </p:nvSpPr>
        <p:spPr>
          <a:xfrm>
            <a:off x="756625" y="4145725"/>
            <a:ext cx="7715400" cy="7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500">
                <a:latin typeface="Nunito"/>
                <a:ea typeface="Nunito"/>
                <a:cs typeface="Nunito"/>
                <a:sym typeface="Nunito"/>
              </a:rPr>
              <a:t>n = 20: 40934 → 35914 (# of cycles)</a:t>
            </a:r>
            <a:endParaRPr sz="1500">
              <a:latin typeface="Nunito"/>
              <a:ea typeface="Nunito"/>
              <a:cs typeface="Nunito"/>
              <a:sym typeface="Nunito"/>
            </a:endParaRPr>
          </a:p>
          <a:p>
            <a:pPr marL="0" lvl="0" indent="0" algn="l" rtl="0">
              <a:spcBef>
                <a:spcPts val="0"/>
              </a:spcBef>
              <a:spcAft>
                <a:spcPts val="0"/>
              </a:spcAft>
              <a:buNone/>
            </a:pPr>
            <a:r>
              <a:rPr lang="zh-TW" sz="1500">
                <a:latin typeface="Nunito"/>
                <a:ea typeface="Nunito"/>
                <a:cs typeface="Nunito"/>
                <a:sym typeface="Nunito"/>
              </a:rPr>
              <a:t>n = 30: 93333 → 79993 (# of cycles)</a:t>
            </a:r>
            <a:endParaRPr sz="15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gate-level simulation results comparison</a:t>
            </a:r>
            <a:endParaRPr/>
          </a:p>
        </p:txBody>
      </p:sp>
      <p:sp>
        <p:nvSpPr>
          <p:cNvPr id="466" name="Google Shape;466;p40"/>
          <p:cNvSpPr txBox="1">
            <a:spLocks noGrp="1"/>
          </p:cNvSpPr>
          <p:nvPr>
            <p:ph type="body" idx="1"/>
          </p:nvPr>
        </p:nvSpPr>
        <p:spPr>
          <a:xfrm>
            <a:off x="952500" y="1597875"/>
            <a:ext cx="7030500" cy="42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500"/>
              <a:t>n=20 / n=30</a:t>
            </a:r>
            <a:endParaRPr sz="1500"/>
          </a:p>
        </p:txBody>
      </p:sp>
      <p:graphicFrame>
        <p:nvGraphicFramePr>
          <p:cNvPr id="467" name="Google Shape;467;p40"/>
          <p:cNvGraphicFramePr/>
          <p:nvPr>
            <p:extLst>
              <p:ext uri="{D42A27DB-BD31-4B8C-83A1-F6EECF244321}">
                <p14:modId xmlns:p14="http://schemas.microsoft.com/office/powerpoint/2010/main" val="1274899364"/>
              </p:ext>
            </p:extLst>
          </p:nvPr>
        </p:nvGraphicFramePr>
        <p:xfrm>
          <a:off x="952500" y="2091500"/>
          <a:ext cx="7239000" cy="2839720"/>
        </p:xfrm>
        <a:graphic>
          <a:graphicData uri="http://schemas.openxmlformats.org/drawingml/2006/table">
            <a:tbl>
              <a:tblPr>
                <a:noFill/>
                <a:tableStyleId>{4AFA9434-F584-4B64-A145-BB060079AB6F}</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zh-TW"/>
                        <a:t>Model</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sdc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area(um^2)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tb pass cycle(ns)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total execution time(ns)</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10</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849752</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N/A</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N/A</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778617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N/A</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N/A</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4</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809814</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5.71</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zh-TW">
                          <a:solidFill>
                            <a:srgbClr val="9900FF"/>
                          </a:solidFill>
                        </a:rPr>
                        <a:t>205636</a:t>
                      </a:r>
                      <a:r>
                        <a:rPr lang="zh-TW" b="1"/>
                        <a:t>/457825</a:t>
                      </a:r>
                      <a:endParaRPr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856394</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5.75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solidFill>
                            <a:srgbClr val="9900FF"/>
                          </a:solidFill>
                        </a:rPr>
                        <a:t>207074</a:t>
                      </a:r>
                      <a:r>
                        <a:rPr lang="zh-TW"/>
                        <a:t>/461027</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a:t>L2 cache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856394</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5.75</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solidFill>
                            <a:srgbClr val="9900FF"/>
                          </a:solidFill>
                        </a:rPr>
                        <a:t>207074</a:t>
                      </a:r>
                      <a:r>
                        <a:rPr lang="zh-TW"/>
                        <a:t>/461027</a:t>
                      </a:r>
                      <a:endParaRPr>
                        <a:solidFill>
                          <a:srgbClr val="9900FF"/>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zh-TW"/>
                        <a:t>Baseline</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3</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a:t>249159</a:t>
                      </a: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b="1" dirty="0"/>
                        <a:t>4.</a:t>
                      </a:r>
                      <a:r>
                        <a:rPr lang="en-US" altLang="zh-TW" b="1"/>
                        <a:t>5</a:t>
                      </a:r>
                      <a:r>
                        <a:rPr lang="zh-TW" b="1"/>
                        <a:t>7</a:t>
                      </a:r>
                      <a:endParaRPr b="1"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zh-TW" b="1" dirty="0">
                          <a:solidFill>
                            <a:srgbClr val="9900FF"/>
                          </a:solidFill>
                        </a:rPr>
                        <a:t>199470</a:t>
                      </a:r>
                      <a:r>
                        <a:rPr lang="zh-TW" b="1" dirty="0"/>
                        <a:t>/</a:t>
                      </a:r>
                      <a:r>
                        <a:rPr lang="zh-TW" dirty="0"/>
                        <a:t>458648</a:t>
                      </a:r>
                      <a:endParaRPr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Multiplication/Division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Baseline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Implemented Instructions</a:t>
            </a:r>
            <a:endParaRPr/>
          </a:p>
        </p:txBody>
      </p:sp>
      <p:graphicFrame>
        <p:nvGraphicFramePr>
          <p:cNvPr id="478" name="Google Shape;478;p42"/>
          <p:cNvGraphicFramePr/>
          <p:nvPr/>
        </p:nvGraphicFramePr>
        <p:xfrm>
          <a:off x="1224075" y="1597875"/>
          <a:ext cx="3000000" cy="3000000"/>
        </p:xfrm>
        <a:graphic>
          <a:graphicData uri="http://schemas.openxmlformats.org/drawingml/2006/table">
            <a:tbl>
              <a:tblPr>
                <a:noFill/>
                <a:tableStyleId>{0D75F3BB-1077-4C89-A584-5E3E49476CB2}</a:tableStyleId>
              </a:tblPr>
              <a:tblGrid>
                <a:gridCol w="2231950">
                  <a:extLst>
                    <a:ext uri="{9D8B030D-6E8A-4147-A177-3AD203B41FA5}">
                      <a16:colId xmlns:a16="http://schemas.microsoft.com/office/drawing/2014/main" val="20000"/>
                    </a:ext>
                  </a:extLst>
                </a:gridCol>
                <a:gridCol w="2231950">
                  <a:extLst>
                    <a:ext uri="{9D8B030D-6E8A-4147-A177-3AD203B41FA5}">
                      <a16:colId xmlns:a16="http://schemas.microsoft.com/office/drawing/2014/main" val="20001"/>
                    </a:ext>
                  </a:extLst>
                </a:gridCol>
                <a:gridCol w="2231950">
                  <a:extLst>
                    <a:ext uri="{9D8B030D-6E8A-4147-A177-3AD203B41FA5}">
                      <a16:colId xmlns:a16="http://schemas.microsoft.com/office/drawing/2014/main" val="20002"/>
                    </a:ext>
                  </a:extLst>
                </a:gridCol>
              </a:tblGrid>
              <a:tr h="524025">
                <a:tc>
                  <a:txBody>
                    <a:bodyPr/>
                    <a:lstStyle/>
                    <a:p>
                      <a:pPr marL="0" lvl="0" indent="0" algn="l" rtl="0">
                        <a:spcBef>
                          <a:spcPts val="0"/>
                        </a:spcBef>
                        <a:spcAft>
                          <a:spcPts val="0"/>
                        </a:spcAft>
                        <a:buNone/>
                      </a:pPr>
                      <a:r>
                        <a:rPr lang="zh-TW" sz="1200">
                          <a:latin typeface="Nunito"/>
                          <a:ea typeface="Nunito"/>
                          <a:cs typeface="Nunito"/>
                          <a:sym typeface="Nunito"/>
                        </a:rPr>
                        <a:t>MIPS Instruction</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Op/funct</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Operation</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mult $rs $rt (signed)</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0/24</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{$HI, $LO} = $rs*$rt</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500775">
                <a:tc>
                  <a:txBody>
                    <a:bodyPr/>
                    <a:lstStyle/>
                    <a:p>
                      <a:pPr marL="0" lvl="0" indent="0" algn="l" rtl="0">
                        <a:spcBef>
                          <a:spcPts val="0"/>
                        </a:spcBef>
                        <a:spcAft>
                          <a:spcPts val="0"/>
                        </a:spcAft>
                        <a:buNone/>
                      </a:pPr>
                      <a:r>
                        <a:rPr lang="zh-TW" sz="1200">
                          <a:latin typeface="Nunito"/>
                          <a:ea typeface="Nunito"/>
                          <a:cs typeface="Nunito"/>
                          <a:sym typeface="Nunito"/>
                        </a:rPr>
                        <a:t>div $rs $rt (signed)</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0/26</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{$HI, $LO} = {$rs%$rt, $rs/$rt}</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mfhi $rd</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0/16</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$rd = $HI</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3"/>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mflo $rd</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0/18</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$rd = $LO</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Multiplier/Divider Architecture (I)</a:t>
            </a:r>
            <a:endParaRPr/>
          </a:p>
          <a:p>
            <a:pPr marL="457200" lvl="0" indent="-406400" algn="l" rtl="0">
              <a:spcBef>
                <a:spcPts val="0"/>
              </a:spcBef>
              <a:spcAft>
                <a:spcPts val="0"/>
              </a:spcAft>
              <a:buSzPts val="2800"/>
              <a:buChar char="-"/>
            </a:pPr>
            <a:r>
              <a:rPr lang="zh-TW"/>
              <a:t>Verilog Arithmetic Operators</a:t>
            </a:r>
            <a:endParaRPr/>
          </a:p>
        </p:txBody>
      </p:sp>
      <p:sp>
        <p:nvSpPr>
          <p:cNvPr id="484" name="Google Shape;484;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MULT: begin</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result_o = 32'b0;</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{HI_o, LO_o} = $signed(data1_i) </a:t>
            </a:r>
            <a:r>
              <a:rPr lang="zh-TW" sz="1200" b="1">
                <a:latin typeface="Source Code Pro"/>
                <a:ea typeface="Source Code Pro"/>
                <a:cs typeface="Source Code Pro"/>
                <a:sym typeface="Source Code Pro"/>
              </a:rPr>
              <a:t>*</a:t>
            </a:r>
            <a:r>
              <a:rPr lang="zh-TW" sz="1200">
                <a:latin typeface="Source Code Pro"/>
                <a:ea typeface="Source Code Pro"/>
                <a:cs typeface="Source Code Pro"/>
                <a:sym typeface="Source Code Pro"/>
              </a:rPr>
              <a:t> $signed(data2_i);</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end</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DIV: begin</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result_o = 32'b0;</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HI_o = $signed(data1_i) </a:t>
            </a:r>
            <a:r>
              <a:rPr lang="zh-TW" sz="1200" b="1">
                <a:latin typeface="Source Code Pro"/>
                <a:ea typeface="Source Code Pro"/>
                <a:cs typeface="Source Code Pro"/>
                <a:sym typeface="Source Code Pro"/>
              </a:rPr>
              <a:t>%</a:t>
            </a:r>
            <a:r>
              <a:rPr lang="zh-TW" sz="1200">
                <a:latin typeface="Source Code Pro"/>
                <a:ea typeface="Source Code Pro"/>
                <a:cs typeface="Source Code Pro"/>
                <a:sym typeface="Source Code Pro"/>
              </a:rPr>
              <a:t> $signed(data2_i);</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LO_o = $signed(data1_i) </a:t>
            </a:r>
            <a:r>
              <a:rPr lang="zh-TW" sz="1200" b="1">
                <a:latin typeface="Source Code Pro"/>
                <a:ea typeface="Source Code Pro"/>
                <a:cs typeface="Source Code Pro"/>
                <a:sym typeface="Source Code Pro"/>
              </a:rPr>
              <a:t>/</a:t>
            </a:r>
            <a:r>
              <a:rPr lang="zh-TW" sz="1200">
                <a:latin typeface="Source Code Pro"/>
                <a:ea typeface="Source Code Pro"/>
                <a:cs typeface="Source Code Pro"/>
                <a:sym typeface="Source Code Pro"/>
              </a:rPr>
              <a:t> $signed(data2_i);</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end</a:t>
            </a:r>
            <a:endParaRPr sz="1200">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Multiplier/Divider Architecture (II)</a:t>
            </a:r>
            <a:endParaRPr/>
          </a:p>
          <a:p>
            <a:pPr marL="457200" lvl="0" indent="-406400" algn="l" rtl="0">
              <a:spcBef>
                <a:spcPts val="0"/>
              </a:spcBef>
              <a:spcAft>
                <a:spcPts val="0"/>
              </a:spcAft>
              <a:buSzPts val="2800"/>
              <a:buChar char="-"/>
            </a:pPr>
            <a:r>
              <a:rPr lang="zh-TW"/>
              <a:t>Iterative Multiplication</a:t>
            </a:r>
            <a:endParaRPr/>
          </a:p>
        </p:txBody>
      </p:sp>
      <p:sp>
        <p:nvSpPr>
          <p:cNvPr id="490" name="Google Shape;490;p44"/>
          <p:cNvSpPr txBox="1">
            <a:spLocks noGrp="1"/>
          </p:cNvSpPr>
          <p:nvPr>
            <p:ph type="body" idx="1"/>
          </p:nvPr>
        </p:nvSpPr>
        <p:spPr>
          <a:xfrm>
            <a:off x="1303800" y="22948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if (product[0]) begin //1</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if (</a:t>
            </a:r>
            <a:r>
              <a:rPr lang="zh-TW" sz="1200" b="1">
                <a:latin typeface="Source Code Pro"/>
                <a:ea typeface="Source Code Pro"/>
                <a:cs typeface="Source Code Pro"/>
                <a:sym typeface="Source Code Pro"/>
              </a:rPr>
              <a:t>count != 6'd31</a:t>
            </a:r>
            <a:r>
              <a:rPr lang="zh-TW" sz="1200">
                <a:latin typeface="Source Code Pro"/>
                <a:ea typeface="Source Code Pro"/>
                <a:cs typeface="Source Code Pro"/>
                <a:sym typeface="Source Code Pro"/>
              </a:rPr>
              <a:t>) next_product = $signed({product[63:32]</a:t>
            </a:r>
            <a:r>
              <a:rPr lang="zh-TW" sz="1200" b="1">
                <a:latin typeface="Source Code Pro"/>
                <a:ea typeface="Source Code Pro"/>
                <a:cs typeface="Source Code Pro"/>
                <a:sym typeface="Source Code Pro"/>
              </a:rPr>
              <a:t> + multiplicand</a:t>
            </a:r>
            <a:r>
              <a:rPr lang="zh-TW" sz="1200">
                <a:latin typeface="Source Code Pro"/>
                <a:ea typeface="Source Code Pro"/>
                <a:cs typeface="Source Code Pro"/>
                <a:sym typeface="Source Code Pro"/>
              </a:rPr>
              <a:t>, product[31:0]}) </a:t>
            </a:r>
            <a:r>
              <a:rPr lang="zh-TW" sz="1200" b="1">
                <a:latin typeface="Source Code Pro"/>
                <a:ea typeface="Source Code Pro"/>
                <a:cs typeface="Source Code Pro"/>
                <a:sym typeface="Source Code Pro"/>
              </a:rPr>
              <a:t>&gt;&gt;&gt; 1'b1</a:t>
            </a:r>
            <a:r>
              <a:rPr lang="zh-TW" sz="1200">
                <a:latin typeface="Source Code Pro"/>
                <a:ea typeface="Source Code Pro"/>
                <a:cs typeface="Source Code Pro"/>
                <a:sym typeface="Source Code Pro"/>
              </a:rPr>
              <a:t>;</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else next_product = $signed({product[63:32] </a:t>
            </a:r>
            <a:r>
              <a:rPr lang="zh-TW" sz="1200" b="1">
                <a:latin typeface="Source Code Pro"/>
                <a:ea typeface="Source Code Pro"/>
                <a:cs typeface="Source Code Pro"/>
                <a:sym typeface="Source Code Pro"/>
              </a:rPr>
              <a:t>+ ~multiplicand + 1'b1</a:t>
            </a:r>
            <a:r>
              <a:rPr lang="zh-TW" sz="1200">
                <a:latin typeface="Source Code Pro"/>
                <a:ea typeface="Source Code Pro"/>
                <a:cs typeface="Source Code Pro"/>
                <a:sym typeface="Source Code Pro"/>
              </a:rPr>
              <a:t>, product[31:0]}) &gt;&gt;&gt; 1'b1; </a:t>
            </a:r>
            <a:r>
              <a:rPr lang="zh-TW" sz="1200" b="1">
                <a:latin typeface="Source Code Pro"/>
                <a:ea typeface="Source Code Pro"/>
                <a:cs typeface="Source Code Pro"/>
                <a:sym typeface="Source Code Pro"/>
              </a:rPr>
              <a:t>//last shift-and-add</a:t>
            </a:r>
            <a:endParaRPr sz="1200" b="1">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end else next_product = $signed(product) </a:t>
            </a:r>
            <a:r>
              <a:rPr lang="zh-TW" sz="1200" b="1">
                <a:latin typeface="Source Code Pro"/>
                <a:ea typeface="Source Code Pro"/>
                <a:cs typeface="Source Code Pro"/>
                <a:sym typeface="Source Code Pro"/>
              </a:rPr>
              <a:t>&gt;&gt;&gt; 1'b1</a:t>
            </a:r>
            <a:r>
              <a:rPr lang="zh-TW" sz="1200">
                <a:latin typeface="Source Code Pro"/>
                <a:ea typeface="Source Code Pro"/>
                <a:cs typeface="Source Code Pro"/>
                <a:sym typeface="Source Code Pro"/>
              </a:rPr>
              <a:t>; //0</a:t>
            </a:r>
            <a:endParaRPr sz="1200">
              <a:latin typeface="Source Code Pro"/>
              <a:ea typeface="Source Code Pro"/>
              <a:cs typeface="Source Code Pro"/>
              <a:sym typeface="Source Code Pro"/>
            </a:endParaRPr>
          </a:p>
        </p:txBody>
      </p:sp>
      <p:pic>
        <p:nvPicPr>
          <p:cNvPr id="491" name="Google Shape;491;p44"/>
          <p:cNvPicPr preferRelativeResize="0"/>
          <p:nvPr/>
        </p:nvPicPr>
        <p:blipFill>
          <a:blip r:embed="rId3">
            <a:alphaModFix/>
          </a:blip>
          <a:stretch>
            <a:fillRect/>
          </a:stretch>
        </p:blipFill>
        <p:spPr>
          <a:xfrm>
            <a:off x="6791750" y="933450"/>
            <a:ext cx="2333625" cy="1714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Multiplier/Divider Architecture (II)</a:t>
            </a:r>
            <a:endParaRPr/>
          </a:p>
          <a:p>
            <a:pPr marL="457200" lvl="0" indent="-406400" algn="l" rtl="0">
              <a:spcBef>
                <a:spcPts val="0"/>
              </a:spcBef>
              <a:spcAft>
                <a:spcPts val="0"/>
              </a:spcAft>
              <a:buSzPts val="2800"/>
              <a:buChar char="-"/>
            </a:pPr>
            <a:r>
              <a:rPr lang="zh-TW"/>
              <a:t>Iterative Division</a:t>
            </a:r>
            <a:endParaRPr/>
          </a:p>
        </p:txBody>
      </p:sp>
      <p:sp>
        <p:nvSpPr>
          <p:cNvPr id="497" name="Google Shape;497;p45"/>
          <p:cNvSpPr txBox="1">
            <a:spLocks noGrp="1"/>
          </p:cNvSpPr>
          <p:nvPr>
            <p:ph type="body" idx="1"/>
          </p:nvPr>
        </p:nvSpPr>
        <p:spPr>
          <a:xfrm>
            <a:off x="1303800" y="28003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if (count &lt; 6'd32) begin</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{next_remainder, next_quotient} = diff_positive ? {</a:t>
            </a:r>
            <a:r>
              <a:rPr lang="zh-TW" sz="1200" b="1">
                <a:latin typeface="Source Code Pro"/>
                <a:ea typeface="Source Code Pro"/>
                <a:cs typeface="Source Code Pro"/>
                <a:sym typeface="Source Code Pro"/>
              </a:rPr>
              <a:t>difference</a:t>
            </a:r>
            <a:r>
              <a:rPr lang="zh-TW" sz="1200">
                <a:latin typeface="Source Code Pro"/>
                <a:ea typeface="Source Code Pro"/>
                <a:cs typeface="Source Code Pro"/>
                <a:sym typeface="Source Code Pro"/>
              </a:rPr>
              <a:t>, quotient[30:0], </a:t>
            </a:r>
            <a:r>
              <a:rPr lang="zh-TW" sz="1200" b="1">
                <a:latin typeface="Source Code Pro"/>
                <a:ea typeface="Source Code Pro"/>
                <a:cs typeface="Source Code Pro"/>
                <a:sym typeface="Source Code Pro"/>
              </a:rPr>
              <a:t>1'b1</a:t>
            </a:r>
            <a:r>
              <a:rPr lang="zh-TW" sz="1200">
                <a:latin typeface="Source Code Pro"/>
                <a:ea typeface="Source Code Pro"/>
                <a:cs typeface="Source Code Pro"/>
                <a:sym typeface="Source Code Pro"/>
              </a:rPr>
              <a:t>} : {</a:t>
            </a:r>
            <a:r>
              <a:rPr lang="zh-TW" sz="1200" b="1">
                <a:latin typeface="Source Code Pro"/>
                <a:ea typeface="Source Code Pro"/>
                <a:cs typeface="Source Code Pro"/>
                <a:sym typeface="Source Code Pro"/>
              </a:rPr>
              <a:t>shifted_remainder</a:t>
            </a:r>
            <a:r>
              <a:rPr lang="zh-TW" sz="1200">
                <a:latin typeface="Source Code Pro"/>
                <a:ea typeface="Source Code Pro"/>
                <a:cs typeface="Source Code Pro"/>
                <a:sym typeface="Source Code Pro"/>
              </a:rPr>
              <a:t>, quotient[30:0], </a:t>
            </a:r>
            <a:r>
              <a:rPr lang="zh-TW" sz="1200" b="1">
                <a:latin typeface="Source Code Pro"/>
                <a:ea typeface="Source Code Pro"/>
                <a:cs typeface="Source Code Pro"/>
                <a:sym typeface="Source Code Pro"/>
              </a:rPr>
              <a:t>1'b0</a:t>
            </a:r>
            <a:r>
              <a:rPr lang="zh-TW" sz="1200">
                <a:latin typeface="Source Code Pro"/>
                <a:ea typeface="Source Code Pro"/>
                <a:cs typeface="Source Code Pro"/>
                <a:sym typeface="Source Code Pro"/>
              </a:rPr>
              <a:t>};</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end else begin </a:t>
            </a:r>
            <a:r>
              <a:rPr lang="zh-TW" sz="1200" b="1">
                <a:latin typeface="Source Code Pro"/>
                <a:ea typeface="Source Code Pro"/>
                <a:cs typeface="Source Code Pro"/>
                <a:sym typeface="Source Code Pro"/>
              </a:rPr>
              <a:t>//negate the sign of quotient and remainder if negative</a:t>
            </a:r>
            <a:endParaRPr sz="1200" b="1">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next_quotient = quotient_sign ? ~quotient  + 1'b1 : quotient;</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	next_remainder = remainder_sign ? ~remainder + 1'b1 : remainder;</a:t>
            </a:r>
            <a:endParaRPr sz="1200">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1200">
                <a:latin typeface="Source Code Pro"/>
                <a:ea typeface="Source Code Pro"/>
                <a:cs typeface="Source Code Pro"/>
                <a:sym typeface="Source Code Pro"/>
              </a:rPr>
              <a:t>end</a:t>
            </a:r>
            <a:endParaRPr sz="1200">
              <a:latin typeface="Source Code Pro"/>
              <a:ea typeface="Source Code Pro"/>
              <a:cs typeface="Source Code Pro"/>
              <a:sym typeface="Source Code Pro"/>
            </a:endParaRPr>
          </a:p>
        </p:txBody>
      </p:sp>
      <p:pic>
        <p:nvPicPr>
          <p:cNvPr id="498" name="Google Shape;498;p45"/>
          <p:cNvPicPr preferRelativeResize="0"/>
          <p:nvPr/>
        </p:nvPicPr>
        <p:blipFill>
          <a:blip r:embed="rId3">
            <a:alphaModFix/>
          </a:blip>
          <a:stretch>
            <a:fillRect/>
          </a:stretch>
        </p:blipFill>
        <p:spPr>
          <a:xfrm>
            <a:off x="6334125" y="1259750"/>
            <a:ext cx="2733675" cy="1714500"/>
          </a:xfrm>
          <a:prstGeom prst="rect">
            <a:avLst/>
          </a:prstGeom>
          <a:noFill/>
          <a:ln>
            <a:noFill/>
          </a:ln>
        </p:spPr>
      </p:pic>
      <p:sp>
        <p:nvSpPr>
          <p:cNvPr id="499" name="Google Shape;499;p45"/>
          <p:cNvSpPr txBox="1">
            <a:spLocks noGrp="1"/>
          </p:cNvSpPr>
          <p:nvPr>
            <p:ph type="body" idx="1"/>
          </p:nvPr>
        </p:nvSpPr>
        <p:spPr>
          <a:xfrm>
            <a:off x="1151400" y="1674075"/>
            <a:ext cx="7030500" cy="130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TW" sz="1100"/>
              <a:t>Convert dividend and divisor to positive</a:t>
            </a:r>
            <a:endParaRPr sz="1100"/>
          </a:p>
          <a:p>
            <a:pPr marL="457200" lvl="0" indent="-298450" algn="l" rtl="0">
              <a:spcBef>
                <a:spcPts val="0"/>
              </a:spcBef>
              <a:spcAft>
                <a:spcPts val="0"/>
              </a:spcAft>
              <a:buSzPts val="1100"/>
              <a:buChar char="●"/>
            </a:pPr>
            <a:r>
              <a:rPr lang="zh-TW" sz="1100"/>
              <a:t>Perform unsigned division</a:t>
            </a:r>
            <a:endParaRPr sz="1100"/>
          </a:p>
          <a:p>
            <a:pPr marL="457200" lvl="0" indent="-298450" algn="l" rtl="0">
              <a:spcBef>
                <a:spcPts val="0"/>
              </a:spcBef>
              <a:spcAft>
                <a:spcPts val="0"/>
              </a:spcAft>
              <a:buSzPts val="1100"/>
              <a:buChar char="●"/>
            </a:pPr>
            <a:r>
              <a:rPr lang="zh-TW" sz="1100"/>
              <a:t>Quotient sign = dividend sign XOR divisor sign</a:t>
            </a:r>
            <a:endParaRPr sz="1100"/>
          </a:p>
          <a:p>
            <a:pPr marL="457200" lvl="0" indent="-298450" algn="l" rtl="0">
              <a:spcBef>
                <a:spcPts val="0"/>
              </a:spcBef>
              <a:spcAft>
                <a:spcPts val="0"/>
              </a:spcAft>
              <a:buSzPts val="1100"/>
              <a:buChar char="●"/>
            </a:pPr>
            <a:r>
              <a:rPr lang="zh-TW" sz="1100"/>
              <a:t>Remainder sign = dividend sign</a:t>
            </a:r>
            <a:endParaRPr sz="1100"/>
          </a:p>
          <a:p>
            <a:pPr marL="457200" lvl="0" indent="-298450" algn="l" rtl="0">
              <a:spcBef>
                <a:spcPts val="0"/>
              </a:spcBef>
              <a:spcAft>
                <a:spcPts val="0"/>
              </a:spcAft>
              <a:buSzPts val="1100"/>
              <a:buChar char="●"/>
            </a:pPr>
            <a:r>
              <a:rPr lang="zh-TW" sz="1100"/>
              <a:t>Negate the sign of quotient and remainder if their signs are negative</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Multiplier Architecture (III)</a:t>
            </a:r>
            <a:endParaRPr/>
          </a:p>
          <a:p>
            <a:pPr marL="457200" lvl="0" indent="-406400" algn="l" rtl="0">
              <a:spcBef>
                <a:spcPts val="0"/>
              </a:spcBef>
              <a:spcAft>
                <a:spcPts val="0"/>
              </a:spcAft>
              <a:buSzPts val="2800"/>
              <a:buChar char="-"/>
            </a:pPr>
            <a:r>
              <a:rPr lang="zh-TW"/>
              <a:t>Radix-4 Booth Encoding</a:t>
            </a:r>
            <a:endParaRPr/>
          </a:p>
        </p:txBody>
      </p:sp>
      <p:graphicFrame>
        <p:nvGraphicFramePr>
          <p:cNvPr id="505" name="Google Shape;505;p46"/>
          <p:cNvGraphicFramePr/>
          <p:nvPr/>
        </p:nvGraphicFramePr>
        <p:xfrm>
          <a:off x="1706400" y="1826475"/>
          <a:ext cx="3000000" cy="3000000"/>
        </p:xfrm>
        <a:graphic>
          <a:graphicData uri="http://schemas.openxmlformats.org/drawingml/2006/table">
            <a:tbl>
              <a:tblPr>
                <a:noFill/>
                <a:tableStyleId>{0D75F3BB-1077-4C89-A584-5E3E49476CB2}</a:tableStyleId>
              </a:tblPr>
              <a:tblGrid>
                <a:gridCol w="1432800">
                  <a:extLst>
                    <a:ext uri="{9D8B030D-6E8A-4147-A177-3AD203B41FA5}">
                      <a16:colId xmlns:a16="http://schemas.microsoft.com/office/drawing/2014/main" val="20000"/>
                    </a:ext>
                  </a:extLst>
                </a:gridCol>
                <a:gridCol w="1432800">
                  <a:extLst>
                    <a:ext uri="{9D8B030D-6E8A-4147-A177-3AD203B41FA5}">
                      <a16:colId xmlns:a16="http://schemas.microsoft.com/office/drawing/2014/main" val="20001"/>
                    </a:ext>
                  </a:extLst>
                </a:gridCol>
                <a:gridCol w="1432800">
                  <a:extLst>
                    <a:ext uri="{9D8B030D-6E8A-4147-A177-3AD203B41FA5}">
                      <a16:colId xmlns:a16="http://schemas.microsoft.com/office/drawing/2014/main" val="20002"/>
                    </a:ext>
                  </a:extLst>
                </a:gridCol>
                <a:gridCol w="14328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zh-TW" sz="1200"/>
                        <a:t>X_2i+1</a:t>
                      </a:r>
                      <a:endParaRPr sz="1200"/>
                    </a:p>
                  </a:txBody>
                  <a:tcPr marL="63500" marR="63500" marT="63500" marB="63500"/>
                </a:tc>
                <a:tc>
                  <a:txBody>
                    <a:bodyPr/>
                    <a:lstStyle/>
                    <a:p>
                      <a:pPr marL="0" lvl="0" indent="0" algn="l" rtl="0">
                        <a:spcBef>
                          <a:spcPts val="0"/>
                        </a:spcBef>
                        <a:spcAft>
                          <a:spcPts val="0"/>
                        </a:spcAft>
                        <a:buNone/>
                      </a:pPr>
                      <a:r>
                        <a:rPr lang="zh-TW" sz="1200"/>
                        <a:t>X_2i</a:t>
                      </a:r>
                      <a:endParaRPr sz="1200"/>
                    </a:p>
                  </a:txBody>
                  <a:tcPr marL="63500" marR="63500" marT="63500" marB="63500"/>
                </a:tc>
                <a:tc>
                  <a:txBody>
                    <a:bodyPr/>
                    <a:lstStyle/>
                    <a:p>
                      <a:pPr marL="0" lvl="0" indent="0" algn="l" rtl="0">
                        <a:spcBef>
                          <a:spcPts val="0"/>
                        </a:spcBef>
                        <a:spcAft>
                          <a:spcPts val="0"/>
                        </a:spcAft>
                        <a:buNone/>
                      </a:pPr>
                      <a:r>
                        <a:rPr lang="zh-TW" sz="1200"/>
                        <a:t>X_2i-1</a:t>
                      </a:r>
                      <a:endParaRPr sz="1200"/>
                    </a:p>
                  </a:txBody>
                  <a:tcPr marL="63500" marR="63500" marT="63500" marB="63500"/>
                </a:tc>
                <a:tc>
                  <a:txBody>
                    <a:bodyPr/>
                    <a:lstStyle/>
                    <a:p>
                      <a:pPr marL="0" lvl="0" indent="0" algn="l" rtl="0">
                        <a:spcBef>
                          <a:spcPts val="0"/>
                        </a:spcBef>
                        <a:spcAft>
                          <a:spcPts val="0"/>
                        </a:spcAft>
                        <a:buNone/>
                      </a:pPr>
                      <a:r>
                        <a:rPr lang="zh-TW" sz="1200"/>
                        <a:t>Operation</a:t>
                      </a:r>
                      <a:endParaRPr sz="1200"/>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+y</a:t>
                      </a:r>
                      <a:endParaRPr sz="120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+y</a:t>
                      </a:r>
                      <a:endParaRPr sz="1200"/>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+2y (&lt;&lt;1)</a:t>
                      </a:r>
                      <a:endParaRPr sz="1200"/>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-2y (&lt;&lt;1)</a:t>
                      </a:r>
                      <a:endParaRPr sz="1200"/>
                    </a:p>
                  </a:txBody>
                  <a:tcPr marL="63500" marR="63500" marT="63500" marB="635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-y</a:t>
                      </a:r>
                      <a:endParaRPr sz="1200"/>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tc>
                  <a:txBody>
                    <a:bodyPr/>
                    <a:lstStyle/>
                    <a:p>
                      <a:pPr marL="0" lvl="0" indent="0" algn="l" rtl="0">
                        <a:spcBef>
                          <a:spcPts val="0"/>
                        </a:spcBef>
                        <a:spcAft>
                          <a:spcPts val="0"/>
                        </a:spcAft>
                        <a:buNone/>
                      </a:pPr>
                      <a:r>
                        <a:rPr lang="zh-TW" sz="1200"/>
                        <a:t>-y</a:t>
                      </a:r>
                      <a:endParaRPr sz="1200"/>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1</a:t>
                      </a:r>
                      <a:endParaRPr sz="1200"/>
                    </a:p>
                  </a:txBody>
                  <a:tcPr marL="63500" marR="63500" marT="63500" marB="63500"/>
                </a:tc>
                <a:tc>
                  <a:txBody>
                    <a:bodyPr/>
                    <a:lstStyle/>
                    <a:p>
                      <a:pPr marL="0" lvl="0" indent="0" algn="l" rtl="0">
                        <a:spcBef>
                          <a:spcPts val="0"/>
                        </a:spcBef>
                        <a:spcAft>
                          <a:spcPts val="0"/>
                        </a:spcAft>
                        <a:buNone/>
                      </a:pPr>
                      <a:r>
                        <a:rPr lang="zh-TW" sz="1200"/>
                        <a:t>-0</a:t>
                      </a:r>
                      <a:endParaRPr sz="1200"/>
                    </a:p>
                  </a:txBody>
                  <a:tcPr marL="63500" marR="63500" marT="63500" marB="63500"/>
                </a:tc>
                <a:extLst>
                  <a:ext uri="{0D108BD9-81ED-4DB2-BD59-A6C34878D82A}">
                    <a16:rowId xmlns:a16="http://schemas.microsoft.com/office/drawing/2014/main" val="10008"/>
                  </a:ext>
                </a:extLst>
              </a:tr>
            </a:tbl>
          </a:graphicData>
        </a:graphic>
      </p:graphicFrame>
      <p:pic>
        <p:nvPicPr>
          <p:cNvPr id="506" name="Google Shape;506;p46"/>
          <p:cNvPicPr preferRelativeResize="0"/>
          <p:nvPr/>
        </p:nvPicPr>
        <p:blipFill>
          <a:blip r:embed="rId3">
            <a:alphaModFix/>
          </a:blip>
          <a:stretch>
            <a:fillRect/>
          </a:stretch>
        </p:blipFill>
        <p:spPr>
          <a:xfrm>
            <a:off x="6180750" y="769362"/>
            <a:ext cx="2665475" cy="657725"/>
          </a:xfrm>
          <a:prstGeom prst="rect">
            <a:avLst/>
          </a:prstGeom>
          <a:noFill/>
          <a:ln>
            <a:noFill/>
          </a:ln>
        </p:spPr>
      </p:pic>
      <p:sp>
        <p:nvSpPr>
          <p:cNvPr id="507" name="Google Shape;507;p46"/>
          <p:cNvSpPr txBox="1"/>
          <p:nvPr/>
        </p:nvSpPr>
        <p:spPr>
          <a:xfrm>
            <a:off x="6180750" y="1349075"/>
            <a:ext cx="2963400" cy="6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000">
                <a:latin typeface="Nunito"/>
                <a:ea typeface="Nunito"/>
                <a:cs typeface="Nunito"/>
                <a:sym typeface="Nunito"/>
              </a:rPr>
              <a:t>Only 4 cycles needed for 8-bit multiplication</a:t>
            </a:r>
            <a:endParaRPr sz="1000">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Multiplier Architecture (III)</a:t>
            </a:r>
            <a:endParaRPr/>
          </a:p>
          <a:p>
            <a:pPr marL="457200" lvl="0" indent="-406400" algn="l" rtl="0">
              <a:spcBef>
                <a:spcPts val="0"/>
              </a:spcBef>
              <a:spcAft>
                <a:spcPts val="0"/>
              </a:spcAft>
              <a:buSzPts val="2800"/>
              <a:buChar char="-"/>
            </a:pPr>
            <a:r>
              <a:rPr lang="zh-TW"/>
              <a:t>Radix-4 Booth Encoding Example</a:t>
            </a:r>
            <a:endParaRPr/>
          </a:p>
        </p:txBody>
      </p:sp>
      <p:sp>
        <p:nvSpPr>
          <p:cNvPr id="513" name="Google Shape;513;p47"/>
          <p:cNvSpPr txBox="1"/>
          <p:nvPr/>
        </p:nvSpPr>
        <p:spPr>
          <a:xfrm>
            <a:off x="1591500" y="1597875"/>
            <a:ext cx="5961000" cy="6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Nunito"/>
                <a:ea typeface="Nunito"/>
                <a:cs typeface="Nunito"/>
                <a:sym typeface="Nunito"/>
              </a:rPr>
              <a:t>(-3) * (-7) = 1101 * 1001 (y * x) = 00010101 = 21 -&gt; 2 cycles operation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zh-TW">
                <a:latin typeface="Nunito"/>
                <a:ea typeface="Nunito"/>
                <a:cs typeface="Nunito"/>
                <a:sym typeface="Nunito"/>
              </a:rPr>
              <a:t>{1001, 0} -&gt; 100 (-2y), 010(+y)</a:t>
            </a:r>
            <a:endParaRPr>
              <a:latin typeface="Nunito"/>
              <a:ea typeface="Nunito"/>
              <a:cs typeface="Nunito"/>
              <a:sym typeface="Nunito"/>
            </a:endParaRPr>
          </a:p>
        </p:txBody>
      </p:sp>
      <p:sp>
        <p:nvSpPr>
          <p:cNvPr id="514" name="Google Shape;514;p47"/>
          <p:cNvSpPr txBox="1"/>
          <p:nvPr/>
        </p:nvSpPr>
        <p:spPr>
          <a:xfrm>
            <a:off x="2086725" y="2343150"/>
            <a:ext cx="2990700" cy="69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zh-TW" sz="2300">
                <a:latin typeface="Nunito"/>
                <a:ea typeface="Nunito"/>
                <a:cs typeface="Nunito"/>
                <a:sym typeface="Nunito"/>
              </a:rPr>
              <a:t>1101</a:t>
            </a:r>
            <a:endParaRPr sz="2300">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x)  -2+1</a:t>
            </a:r>
            <a:endParaRPr sz="2300">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a:t>
            </a:r>
            <a:endParaRPr sz="2300">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11111101</a:t>
            </a:r>
            <a:endParaRPr sz="2300">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  000110</a:t>
            </a:r>
            <a:r>
              <a:rPr lang="zh-TW" sz="2300">
                <a:solidFill>
                  <a:srgbClr val="FFFFFF"/>
                </a:solidFill>
                <a:latin typeface="Nunito"/>
                <a:ea typeface="Nunito"/>
                <a:cs typeface="Nunito"/>
                <a:sym typeface="Nunito"/>
              </a:rPr>
              <a:t>00</a:t>
            </a:r>
            <a:endParaRPr sz="2300">
              <a:solidFill>
                <a:srgbClr val="FFFFFF"/>
              </a:solidFill>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a:t>
            </a:r>
            <a:endParaRPr sz="2300">
              <a:latin typeface="Nunito"/>
              <a:ea typeface="Nunito"/>
              <a:cs typeface="Nunito"/>
              <a:sym typeface="Nunito"/>
            </a:endParaRPr>
          </a:p>
          <a:p>
            <a:pPr marL="0" lvl="0" indent="0" algn="r" rtl="0">
              <a:spcBef>
                <a:spcPts val="0"/>
              </a:spcBef>
              <a:spcAft>
                <a:spcPts val="0"/>
              </a:spcAft>
              <a:buNone/>
            </a:pPr>
            <a:r>
              <a:rPr lang="zh-TW" sz="2300">
                <a:latin typeface="Nunito"/>
                <a:ea typeface="Nunito"/>
                <a:cs typeface="Nunito"/>
                <a:sym typeface="Nunito"/>
              </a:rPr>
              <a:t>00010101</a:t>
            </a:r>
            <a:endParaRPr sz="2300">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Non-algorithmic optimization</a:t>
            </a:r>
            <a:endParaRPr/>
          </a:p>
        </p:txBody>
      </p:sp>
      <p:sp>
        <p:nvSpPr>
          <p:cNvPr id="520" name="Google Shape;520;p48"/>
          <p:cNvSpPr txBox="1">
            <a:spLocks noGrp="1"/>
          </p:cNvSpPr>
          <p:nvPr>
            <p:ph type="body" idx="1"/>
          </p:nvPr>
        </p:nvSpPr>
        <p:spPr>
          <a:xfrm>
            <a:off x="1303800" y="1685250"/>
            <a:ext cx="7030500" cy="2541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zh-TW"/>
              <a:t>Multiplication</a:t>
            </a:r>
            <a:endParaRPr/>
          </a:p>
          <a:p>
            <a:pPr marL="914400" lvl="1" indent="-311150" algn="l" rtl="0">
              <a:lnSpc>
                <a:spcPct val="115000"/>
              </a:lnSpc>
              <a:spcBef>
                <a:spcPts val="0"/>
              </a:spcBef>
              <a:spcAft>
                <a:spcPts val="0"/>
              </a:spcAft>
              <a:buSzPts val="1300"/>
              <a:buChar char="○"/>
            </a:pPr>
            <a:r>
              <a:rPr lang="zh-TW" sz="1300"/>
              <a:t>multiplicand/multiplier == 0</a:t>
            </a:r>
            <a:endParaRPr sz="1300"/>
          </a:p>
          <a:p>
            <a:pPr marL="914400" lvl="1" indent="-311150" algn="l" rtl="0">
              <a:lnSpc>
                <a:spcPct val="115000"/>
              </a:lnSpc>
              <a:spcBef>
                <a:spcPts val="0"/>
              </a:spcBef>
              <a:spcAft>
                <a:spcPts val="0"/>
              </a:spcAft>
              <a:buSzPts val="1300"/>
              <a:buChar char="○"/>
            </a:pPr>
            <a:r>
              <a:rPr lang="zh-TW" sz="1300"/>
              <a:t>multiplicand/multiplier == 1</a:t>
            </a:r>
            <a:endParaRPr sz="1300"/>
          </a:p>
          <a:p>
            <a:pPr marL="914400" lvl="1" indent="-311150" algn="l" rtl="0">
              <a:lnSpc>
                <a:spcPct val="115000"/>
              </a:lnSpc>
              <a:spcBef>
                <a:spcPts val="0"/>
              </a:spcBef>
              <a:spcAft>
                <a:spcPts val="0"/>
              </a:spcAft>
              <a:buSzPts val="1300"/>
              <a:buChar char="○"/>
            </a:pPr>
            <a:r>
              <a:rPr lang="zh-TW" sz="1300"/>
              <a:t>multiplicand/multiplier == 2, 4, 8, … (2^n) -&gt; shift left logic</a:t>
            </a:r>
            <a:endParaRPr sz="1300"/>
          </a:p>
          <a:p>
            <a:pPr marL="914400" lvl="0" indent="0" algn="l" rtl="0">
              <a:lnSpc>
                <a:spcPct val="115000"/>
              </a:lnSpc>
              <a:spcBef>
                <a:spcPts val="1600"/>
              </a:spcBef>
              <a:spcAft>
                <a:spcPts val="0"/>
              </a:spcAft>
              <a:buNone/>
            </a:pPr>
            <a:endParaRPr/>
          </a:p>
          <a:p>
            <a:pPr marL="457200" lvl="0" indent="-311150" algn="l" rtl="0">
              <a:lnSpc>
                <a:spcPct val="115000"/>
              </a:lnSpc>
              <a:spcBef>
                <a:spcPts val="1600"/>
              </a:spcBef>
              <a:spcAft>
                <a:spcPts val="0"/>
              </a:spcAft>
              <a:buSzPts val="1300"/>
              <a:buChar char="●"/>
            </a:pPr>
            <a:r>
              <a:rPr lang="zh-TW"/>
              <a:t>Division</a:t>
            </a:r>
            <a:endParaRPr/>
          </a:p>
          <a:p>
            <a:pPr marL="914400" lvl="1" indent="-311150" algn="l" rtl="0">
              <a:lnSpc>
                <a:spcPct val="115000"/>
              </a:lnSpc>
              <a:spcBef>
                <a:spcPts val="0"/>
              </a:spcBef>
              <a:spcAft>
                <a:spcPts val="0"/>
              </a:spcAft>
              <a:buSzPts val="1300"/>
              <a:buChar char="○"/>
            </a:pPr>
            <a:r>
              <a:rPr lang="zh-TW" sz="1300"/>
              <a:t>dividend == 0</a:t>
            </a:r>
            <a:endParaRPr sz="1300"/>
          </a:p>
          <a:p>
            <a:pPr marL="914400" lvl="1" indent="-311150" algn="l" rtl="0">
              <a:lnSpc>
                <a:spcPct val="115000"/>
              </a:lnSpc>
              <a:spcBef>
                <a:spcPts val="0"/>
              </a:spcBef>
              <a:spcAft>
                <a:spcPts val="0"/>
              </a:spcAft>
              <a:buSzPts val="1300"/>
              <a:buChar char="○"/>
            </a:pPr>
            <a:r>
              <a:rPr lang="zh-TW" sz="1300"/>
              <a:t>dividend == divisor</a:t>
            </a:r>
            <a:endParaRPr sz="1300"/>
          </a:p>
          <a:p>
            <a:pPr marL="914400" lvl="1" indent="-311150" algn="l" rtl="0">
              <a:lnSpc>
                <a:spcPct val="115000"/>
              </a:lnSpc>
              <a:spcBef>
                <a:spcPts val="0"/>
              </a:spcBef>
              <a:spcAft>
                <a:spcPts val="0"/>
              </a:spcAft>
              <a:buSzPts val="1300"/>
              <a:buChar char="○"/>
            </a:pPr>
            <a:r>
              <a:rPr lang="zh-TW" sz="1300"/>
              <a:t>divisor == 1</a:t>
            </a:r>
            <a:endParaRPr sz="1300"/>
          </a:p>
          <a:p>
            <a:pPr marL="914400" lvl="1" indent="-311150" algn="l" rtl="0">
              <a:lnSpc>
                <a:spcPct val="115000"/>
              </a:lnSpc>
              <a:spcBef>
                <a:spcPts val="0"/>
              </a:spcBef>
              <a:spcAft>
                <a:spcPts val="0"/>
              </a:spcAft>
              <a:buSzPts val="1300"/>
              <a:buChar char="○"/>
            </a:pPr>
            <a:r>
              <a:rPr lang="zh-TW" sz="1300"/>
              <a:t>divisor == 2, 4, 8, … (2^n) -&gt; shift right logic</a:t>
            </a:r>
            <a:endParaRPr sz="13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Overall Comparison</a:t>
            </a:r>
            <a:endParaRPr/>
          </a:p>
        </p:txBody>
      </p:sp>
      <p:graphicFrame>
        <p:nvGraphicFramePr>
          <p:cNvPr id="526" name="Google Shape;526;p49"/>
          <p:cNvGraphicFramePr/>
          <p:nvPr/>
        </p:nvGraphicFramePr>
        <p:xfrm>
          <a:off x="1706400" y="1377350"/>
          <a:ext cx="3000000" cy="3000000"/>
        </p:xfrm>
        <a:graphic>
          <a:graphicData uri="http://schemas.openxmlformats.org/drawingml/2006/table">
            <a:tbl>
              <a:tblPr>
                <a:noFill/>
                <a:tableStyleId>{0D75F3BB-1077-4C89-A584-5E3E49476CB2}</a:tableStyleId>
              </a:tblPr>
              <a:tblGrid>
                <a:gridCol w="955200">
                  <a:extLst>
                    <a:ext uri="{9D8B030D-6E8A-4147-A177-3AD203B41FA5}">
                      <a16:colId xmlns:a16="http://schemas.microsoft.com/office/drawing/2014/main" val="20000"/>
                    </a:ext>
                  </a:extLst>
                </a:gridCol>
                <a:gridCol w="955200">
                  <a:extLst>
                    <a:ext uri="{9D8B030D-6E8A-4147-A177-3AD203B41FA5}">
                      <a16:colId xmlns:a16="http://schemas.microsoft.com/office/drawing/2014/main" val="20001"/>
                    </a:ext>
                  </a:extLst>
                </a:gridCol>
                <a:gridCol w="955200">
                  <a:extLst>
                    <a:ext uri="{9D8B030D-6E8A-4147-A177-3AD203B41FA5}">
                      <a16:colId xmlns:a16="http://schemas.microsoft.com/office/drawing/2014/main" val="20002"/>
                    </a:ext>
                  </a:extLst>
                </a:gridCol>
                <a:gridCol w="955200">
                  <a:extLst>
                    <a:ext uri="{9D8B030D-6E8A-4147-A177-3AD203B41FA5}">
                      <a16:colId xmlns:a16="http://schemas.microsoft.com/office/drawing/2014/main" val="20003"/>
                    </a:ext>
                  </a:extLst>
                </a:gridCol>
                <a:gridCol w="955200">
                  <a:extLst>
                    <a:ext uri="{9D8B030D-6E8A-4147-A177-3AD203B41FA5}">
                      <a16:colId xmlns:a16="http://schemas.microsoft.com/office/drawing/2014/main" val="20004"/>
                    </a:ext>
                  </a:extLst>
                </a:gridCol>
                <a:gridCol w="955200">
                  <a:extLst>
                    <a:ext uri="{9D8B030D-6E8A-4147-A177-3AD203B41FA5}">
                      <a16:colId xmlns:a16="http://schemas.microsoft.com/office/drawing/2014/main" val="20005"/>
                    </a:ext>
                  </a:extLst>
                </a:gridCol>
              </a:tblGrid>
              <a:tr h="0">
                <a:tc>
                  <a:txBody>
                    <a:bodyPr/>
                    <a:lstStyle/>
                    <a:p>
                      <a:pPr marL="0" lvl="0" indent="0" algn="l" rtl="0">
                        <a:spcBef>
                          <a:spcPts val="0"/>
                        </a:spcBef>
                        <a:spcAft>
                          <a:spcPts val="0"/>
                        </a:spcAft>
                        <a:buNone/>
                      </a:pP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area (um^2)</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testbench clock (ns)</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operation time (ns)</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cycle</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sdc (ns)</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zh-TW" sz="1200">
                          <a:latin typeface="Nunito"/>
                          <a:ea typeface="Nunito"/>
                          <a:cs typeface="Nunito"/>
                          <a:sym typeface="Nunito"/>
                        </a:rPr>
                        <a:t>Arithmetic Operator (*, /, %)</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~590000</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N/A</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N/A</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N/A</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10</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zh-TW" sz="1200">
                          <a:latin typeface="Nunito"/>
                          <a:ea typeface="Nunito"/>
                          <a:cs typeface="Nunito"/>
                          <a:sym typeface="Nunito"/>
                        </a:rPr>
                        <a:t>Iterative Approach</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b="1">
                          <a:latin typeface="Nunito"/>
                          <a:ea typeface="Nunito"/>
                          <a:cs typeface="Nunito"/>
                          <a:sym typeface="Nunito"/>
                        </a:rPr>
                        <a:t>268584.69</a:t>
                      </a:r>
                      <a:endParaRPr sz="1200" b="1">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4.71</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3707.55</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~787</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3.5</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zh-TW" sz="1200">
                          <a:latin typeface="Nunito"/>
                          <a:ea typeface="Nunito"/>
                          <a:cs typeface="Nunito"/>
                          <a:sym typeface="Nunito"/>
                        </a:rPr>
                        <a:t>Optimized Iterative Approach</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278926.95</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b="1">
                          <a:latin typeface="Nunito"/>
                          <a:ea typeface="Nunito"/>
                          <a:cs typeface="Nunito"/>
                          <a:sym typeface="Nunito"/>
                        </a:rPr>
                        <a:t>4.17</a:t>
                      </a:r>
                      <a:endParaRPr sz="1200" b="1">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2100.44</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~504</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3.2</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zh-TW" sz="1200">
                          <a:latin typeface="Nunito"/>
                          <a:ea typeface="Nunito"/>
                          <a:cs typeface="Nunito"/>
                          <a:sym typeface="Nunito"/>
                        </a:rPr>
                        <a:t>Booth encoding multiplier + Iterative divider</a:t>
                      </a:r>
                      <a:endParaRPr sz="1200">
                        <a:latin typeface="Nunito"/>
                        <a:ea typeface="Nunito"/>
                        <a:cs typeface="Nunito"/>
                        <a:sym typeface="Nunito"/>
                      </a:endParaRPr>
                    </a:p>
                  </a:txBody>
                  <a:tcPr marL="63500" marR="63500" marT="63500" marB="63500">
                    <a:solidFill>
                      <a:srgbClr val="FFFF00"/>
                    </a:solidFill>
                  </a:tcPr>
                </a:tc>
                <a:tc>
                  <a:txBody>
                    <a:bodyPr/>
                    <a:lstStyle/>
                    <a:p>
                      <a:pPr marL="0" lvl="0" indent="0" algn="l" rtl="0">
                        <a:spcBef>
                          <a:spcPts val="0"/>
                        </a:spcBef>
                        <a:spcAft>
                          <a:spcPts val="0"/>
                        </a:spcAft>
                        <a:buNone/>
                      </a:pPr>
                      <a:r>
                        <a:rPr lang="zh-TW" sz="1200">
                          <a:latin typeface="Nunito"/>
                          <a:ea typeface="Nunito"/>
                          <a:cs typeface="Nunito"/>
                          <a:sym typeface="Nunito"/>
                        </a:rPr>
                        <a:t>284726.97</a:t>
                      </a:r>
                      <a:endParaRPr sz="1200">
                        <a:latin typeface="Nunito"/>
                        <a:ea typeface="Nunito"/>
                        <a:cs typeface="Nunito"/>
                        <a:sym typeface="Nunito"/>
                      </a:endParaRPr>
                    </a:p>
                  </a:txBody>
                  <a:tcPr marL="63500" marR="63500" marT="63500" marB="63500">
                    <a:solidFill>
                      <a:srgbClr val="FFFF00"/>
                    </a:solidFill>
                  </a:tcPr>
                </a:tc>
                <a:tc>
                  <a:txBody>
                    <a:bodyPr/>
                    <a:lstStyle/>
                    <a:p>
                      <a:pPr marL="0" lvl="0" indent="0" algn="l" rtl="0">
                        <a:spcBef>
                          <a:spcPts val="0"/>
                        </a:spcBef>
                        <a:spcAft>
                          <a:spcPts val="0"/>
                        </a:spcAft>
                        <a:buNone/>
                      </a:pPr>
                      <a:r>
                        <a:rPr lang="zh-TW" sz="1200">
                          <a:latin typeface="Nunito"/>
                          <a:ea typeface="Nunito"/>
                          <a:cs typeface="Nunito"/>
                          <a:sym typeface="Nunito"/>
                        </a:rPr>
                        <a:t>4.21</a:t>
                      </a:r>
                      <a:endParaRPr sz="1200">
                        <a:latin typeface="Nunito"/>
                        <a:ea typeface="Nunito"/>
                        <a:cs typeface="Nunito"/>
                        <a:sym typeface="Nunito"/>
                      </a:endParaRPr>
                    </a:p>
                  </a:txBody>
                  <a:tcPr marL="63500" marR="63500" marT="63500" marB="63500">
                    <a:solidFill>
                      <a:srgbClr val="FFFF00"/>
                    </a:solidFill>
                  </a:tcPr>
                </a:tc>
                <a:tc>
                  <a:txBody>
                    <a:bodyPr/>
                    <a:lstStyle/>
                    <a:p>
                      <a:pPr marL="0" lvl="0" indent="0" algn="l" rtl="0">
                        <a:spcBef>
                          <a:spcPts val="0"/>
                        </a:spcBef>
                        <a:spcAft>
                          <a:spcPts val="0"/>
                        </a:spcAft>
                        <a:buNone/>
                      </a:pPr>
                      <a:r>
                        <a:rPr lang="zh-TW" sz="1200" b="1">
                          <a:latin typeface="Nunito"/>
                          <a:ea typeface="Nunito"/>
                          <a:cs typeface="Nunito"/>
                          <a:sym typeface="Nunito"/>
                        </a:rPr>
                        <a:t>1917.98</a:t>
                      </a:r>
                      <a:endParaRPr sz="1200" b="1">
                        <a:latin typeface="Nunito"/>
                        <a:ea typeface="Nunito"/>
                        <a:cs typeface="Nunito"/>
                        <a:sym typeface="Nunito"/>
                      </a:endParaRPr>
                    </a:p>
                  </a:txBody>
                  <a:tcPr marL="63500" marR="63500" marT="63500" marB="63500">
                    <a:solidFill>
                      <a:srgbClr val="FFFF00"/>
                    </a:solidFill>
                  </a:tcPr>
                </a:tc>
                <a:tc>
                  <a:txBody>
                    <a:bodyPr/>
                    <a:lstStyle/>
                    <a:p>
                      <a:pPr marL="0" lvl="0" indent="0" algn="l" rtl="0">
                        <a:spcBef>
                          <a:spcPts val="0"/>
                        </a:spcBef>
                        <a:spcAft>
                          <a:spcPts val="0"/>
                        </a:spcAft>
                        <a:buNone/>
                      </a:pPr>
                      <a:r>
                        <a:rPr lang="zh-TW" sz="1200" b="1">
                          <a:latin typeface="Nunito"/>
                          <a:ea typeface="Nunito"/>
                          <a:cs typeface="Nunito"/>
                          <a:sym typeface="Nunito"/>
                        </a:rPr>
                        <a:t>~456</a:t>
                      </a:r>
                      <a:endParaRPr sz="1200" b="1">
                        <a:latin typeface="Nunito"/>
                        <a:ea typeface="Nunito"/>
                        <a:cs typeface="Nunito"/>
                        <a:sym typeface="Nunito"/>
                      </a:endParaRPr>
                    </a:p>
                  </a:txBody>
                  <a:tcPr marL="63500" marR="63500" marT="63500" marB="63500">
                    <a:solidFill>
                      <a:srgbClr val="FFFF00"/>
                    </a:solidFill>
                  </a:tcPr>
                </a:tc>
                <a:tc>
                  <a:txBody>
                    <a:bodyPr/>
                    <a:lstStyle/>
                    <a:p>
                      <a:pPr marL="0" lvl="0" indent="0" algn="l" rtl="0">
                        <a:spcBef>
                          <a:spcPts val="0"/>
                        </a:spcBef>
                        <a:spcAft>
                          <a:spcPts val="0"/>
                        </a:spcAft>
                        <a:buNone/>
                      </a:pPr>
                      <a:r>
                        <a:rPr lang="zh-TW" sz="1200" b="1">
                          <a:latin typeface="Nunito"/>
                          <a:ea typeface="Nunito"/>
                          <a:cs typeface="Nunito"/>
                          <a:sym typeface="Nunito"/>
                        </a:rPr>
                        <a:t>3</a:t>
                      </a:r>
                      <a:endParaRPr sz="1200" b="1">
                        <a:latin typeface="Nunito"/>
                        <a:ea typeface="Nunito"/>
                        <a:cs typeface="Nunito"/>
                        <a:sym typeface="Nunito"/>
                      </a:endParaRPr>
                    </a:p>
                  </a:txBody>
                  <a:tcPr marL="63500" marR="63500" marT="63500" marB="63500">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0"/>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t>42% cycle reduction</a:t>
            </a:r>
            <a:endParaRPr/>
          </a:p>
        </p:txBody>
      </p:sp>
      <p:sp>
        <p:nvSpPr>
          <p:cNvPr id="532" name="Google Shape;532;p50"/>
          <p:cNvSpPr txBox="1">
            <a:spLocks noGrp="1"/>
          </p:cNvSpPr>
          <p:nvPr>
            <p:ph type="body" idx="1"/>
          </p:nvPr>
        </p:nvSpPr>
        <p:spPr>
          <a:xfrm>
            <a:off x="1388625" y="29409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t>achieved by Booth-encoding (787 -&gt; 456)</a:t>
            </a:r>
            <a:endParaRPr/>
          </a:p>
          <a:p>
            <a:pPr marL="0" lvl="0" indent="0" algn="ctr" rtl="0">
              <a:spcBef>
                <a:spcPts val="1600"/>
              </a:spcBef>
              <a:spcAft>
                <a:spcPts val="0"/>
              </a:spcAft>
              <a:buNone/>
            </a:pPr>
            <a:r>
              <a:rPr lang="zh-TW"/>
              <a:t>Operation time &lt; 2 (us)</a:t>
            </a:r>
            <a:endParaRPr/>
          </a:p>
          <a:p>
            <a:pPr marL="0" lvl="0" indent="0" algn="ctr" rtl="0">
              <a:spcBef>
                <a:spcPts val="1600"/>
              </a:spcBef>
              <a:spcAft>
                <a:spcPts val="1600"/>
              </a:spcAft>
              <a:buNone/>
            </a:pPr>
            <a:r>
              <a:rPr lang="zh-TW"/>
              <a:t>6% area increase (268000 -&gt; 284000)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1"/>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Collaboration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Overall Architecture</a:t>
            </a:r>
            <a:endParaRPr/>
          </a:p>
        </p:txBody>
      </p:sp>
      <p:pic>
        <p:nvPicPr>
          <p:cNvPr id="295" name="Google Shape;295;p16"/>
          <p:cNvPicPr preferRelativeResize="0"/>
          <p:nvPr/>
        </p:nvPicPr>
        <p:blipFill>
          <a:blip r:embed="rId3">
            <a:alphaModFix/>
          </a:blip>
          <a:stretch>
            <a:fillRect/>
          </a:stretch>
        </p:blipFill>
        <p:spPr>
          <a:xfrm>
            <a:off x="1572213" y="1435125"/>
            <a:ext cx="5999553" cy="3420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aphicFrame>
        <p:nvGraphicFramePr>
          <p:cNvPr id="542" name="Google Shape;542;p52"/>
          <p:cNvGraphicFramePr/>
          <p:nvPr/>
        </p:nvGraphicFramePr>
        <p:xfrm>
          <a:off x="1706400" y="1646875"/>
          <a:ext cx="3000000" cy="3000000"/>
        </p:xfrm>
        <a:graphic>
          <a:graphicData uri="http://schemas.openxmlformats.org/drawingml/2006/table">
            <a:tbl>
              <a:tblPr>
                <a:noFill/>
                <a:tableStyleId>{0D75F3BB-1077-4C89-A584-5E3E49476CB2}</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zh-TW" sz="1200" b="1">
                          <a:latin typeface="Nunito"/>
                          <a:ea typeface="Nunito"/>
                          <a:cs typeface="Nunito"/>
                          <a:sym typeface="Nunito"/>
                        </a:rPr>
                        <a:t>B05901014 吳靖平</a:t>
                      </a:r>
                      <a:endParaRPr sz="1200" b="1">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b="1">
                          <a:latin typeface="Nunito"/>
                          <a:ea typeface="Nunito"/>
                          <a:cs typeface="Nunito"/>
                          <a:sym typeface="Nunito"/>
                        </a:rPr>
                        <a:t>B05901013 張景皓</a:t>
                      </a:r>
                      <a:endParaRPr sz="1200" b="1">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zh-TW" sz="1200">
                          <a:latin typeface="Nunito"/>
                          <a:ea typeface="Nunito"/>
                          <a:cs typeface="Nunito"/>
                          <a:sym typeface="Nunito"/>
                        </a:rPr>
                        <a:t>Baseline: cache</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Baseline: other modules</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zh-TW" sz="1200">
                          <a:latin typeface="Nunito"/>
                          <a:ea typeface="Nunito"/>
                          <a:cs typeface="Nunito"/>
                          <a:sym typeface="Nunito"/>
                        </a:rPr>
                        <a:t>Baseline: connect modules (i_MIPS)</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Baseline: logic synthesis</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zh-TW" sz="1200">
                          <a:latin typeface="Nunito"/>
                          <a:ea typeface="Nunito"/>
                          <a:cs typeface="Nunito"/>
                          <a:sym typeface="Nunito"/>
                        </a:rPr>
                        <a:t>Baseline: troubleshooting</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Baseline: troubleshooting</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zh-TW" sz="1200">
                          <a:latin typeface="Nunito"/>
                          <a:ea typeface="Nunito"/>
                          <a:cs typeface="Nunito"/>
                          <a:sym typeface="Nunito"/>
                        </a:rPr>
                        <a:t>Extension: BrPred</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Extension: MultDiv</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zh-TW" sz="1200">
                          <a:latin typeface="Nunito"/>
                          <a:ea typeface="Nunito"/>
                          <a:cs typeface="Nunito"/>
                          <a:sym typeface="Nunito"/>
                        </a:rPr>
                        <a:t>Extension: L2 Cache</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endParaRPr sz="1200" b="1">
                        <a:latin typeface="Nunito"/>
                        <a:ea typeface="Nunito"/>
                        <a:cs typeface="Nunito"/>
                        <a:sym typeface="Nunito"/>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Jump-related Instructions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Implemented Instructions</a:t>
            </a:r>
            <a:endParaRPr/>
          </a:p>
        </p:txBody>
      </p:sp>
      <p:graphicFrame>
        <p:nvGraphicFramePr>
          <p:cNvPr id="306" name="Google Shape;306;p18"/>
          <p:cNvGraphicFramePr/>
          <p:nvPr/>
        </p:nvGraphicFramePr>
        <p:xfrm>
          <a:off x="1471125" y="1597875"/>
          <a:ext cx="3000000" cy="3000000"/>
        </p:xfrm>
        <a:graphic>
          <a:graphicData uri="http://schemas.openxmlformats.org/drawingml/2006/table">
            <a:tbl>
              <a:tblPr>
                <a:noFill/>
                <a:tableStyleId>{0D75F3BB-1077-4C89-A584-5E3E49476CB2}</a:tableStyleId>
              </a:tblPr>
              <a:tblGrid>
                <a:gridCol w="2231950">
                  <a:extLst>
                    <a:ext uri="{9D8B030D-6E8A-4147-A177-3AD203B41FA5}">
                      <a16:colId xmlns:a16="http://schemas.microsoft.com/office/drawing/2014/main" val="20000"/>
                    </a:ext>
                  </a:extLst>
                </a:gridCol>
                <a:gridCol w="2231950">
                  <a:extLst>
                    <a:ext uri="{9D8B030D-6E8A-4147-A177-3AD203B41FA5}">
                      <a16:colId xmlns:a16="http://schemas.microsoft.com/office/drawing/2014/main" val="20001"/>
                    </a:ext>
                  </a:extLst>
                </a:gridCol>
                <a:gridCol w="2231950">
                  <a:extLst>
                    <a:ext uri="{9D8B030D-6E8A-4147-A177-3AD203B41FA5}">
                      <a16:colId xmlns:a16="http://schemas.microsoft.com/office/drawing/2014/main" val="20002"/>
                    </a:ext>
                  </a:extLst>
                </a:gridCol>
              </a:tblGrid>
              <a:tr h="524025">
                <a:tc>
                  <a:txBody>
                    <a:bodyPr/>
                    <a:lstStyle/>
                    <a:p>
                      <a:pPr marL="0" lvl="0" indent="0" algn="l" rtl="0">
                        <a:spcBef>
                          <a:spcPts val="0"/>
                        </a:spcBef>
                        <a:spcAft>
                          <a:spcPts val="0"/>
                        </a:spcAft>
                        <a:buNone/>
                      </a:pPr>
                      <a:r>
                        <a:rPr lang="zh-TW" sz="1200">
                          <a:latin typeface="Nunito"/>
                          <a:ea typeface="Nunito"/>
                          <a:cs typeface="Nunito"/>
                          <a:sym typeface="Nunito"/>
                        </a:rPr>
                        <a:t>MIPS Instruction</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Op/funct</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Operation</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j destination</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2</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PC = address * 4</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500775">
                <a:tc>
                  <a:txBody>
                    <a:bodyPr/>
                    <a:lstStyle/>
                    <a:p>
                      <a:pPr marL="0" lvl="0" indent="0" algn="l" rtl="0">
                        <a:spcBef>
                          <a:spcPts val="0"/>
                        </a:spcBef>
                        <a:spcAft>
                          <a:spcPts val="0"/>
                        </a:spcAft>
                        <a:buNone/>
                      </a:pPr>
                      <a:r>
                        <a:rPr lang="zh-TW" sz="1200">
                          <a:latin typeface="Nunito"/>
                          <a:ea typeface="Nunito"/>
                          <a:cs typeface="Nunito"/>
                          <a:sym typeface="Nunito"/>
                        </a:rPr>
                        <a:t>jal destination</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3</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$ra = PC; PC = address * 4</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jr $rs</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0/8</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PC = $rs</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3"/>
                  </a:ext>
                </a:extLst>
              </a:tr>
              <a:tr h="524025">
                <a:tc>
                  <a:txBody>
                    <a:bodyPr/>
                    <a:lstStyle/>
                    <a:p>
                      <a:pPr marL="0" lvl="0" indent="0" algn="l" rtl="0">
                        <a:spcBef>
                          <a:spcPts val="0"/>
                        </a:spcBef>
                        <a:spcAft>
                          <a:spcPts val="0"/>
                        </a:spcAft>
                        <a:buNone/>
                      </a:pPr>
                      <a:r>
                        <a:rPr lang="zh-TW" sz="1200">
                          <a:latin typeface="Nunito"/>
                          <a:ea typeface="Nunito"/>
                          <a:cs typeface="Nunito"/>
                          <a:sym typeface="Nunito"/>
                        </a:rPr>
                        <a:t>jalr $rt $rs</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0/9</a:t>
                      </a:r>
                      <a:endParaRPr sz="12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zh-TW" sz="1200">
                          <a:latin typeface="Nunito"/>
                          <a:ea typeface="Nunito"/>
                          <a:cs typeface="Nunito"/>
                          <a:sym typeface="Nunito"/>
                        </a:rPr>
                        <a:t>$rt = PC; PC = $rs</a:t>
                      </a:r>
                      <a:endParaRPr sz="1200">
                        <a:latin typeface="Nunito"/>
                        <a:ea typeface="Nunito"/>
                        <a:cs typeface="Nunito"/>
                        <a:sym typeface="Nunito"/>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Flush IF/ID</a:t>
            </a:r>
            <a:endParaRPr/>
          </a:p>
        </p:txBody>
      </p:sp>
      <p:sp>
        <p:nvSpPr>
          <p:cNvPr id="312" name="Google Shape;312;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a:solidFill>
                  <a:srgbClr val="000000"/>
                </a:solidFill>
                <a:latin typeface="Source Code Pro"/>
                <a:ea typeface="Source Code Pro"/>
                <a:cs typeface="Source Code Pro"/>
                <a:sym typeface="Source Code Pro"/>
              </a:rPr>
              <a:t>//IF_ID is stalled to refetch new instruction when nop_FD is HIGH</a:t>
            </a:r>
            <a:endParaRPr>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a:solidFill>
                  <a:srgbClr val="000000"/>
                </a:solidFill>
                <a:latin typeface="Source Code Pro"/>
                <a:ea typeface="Source Code Pro"/>
                <a:cs typeface="Source Code Pro"/>
                <a:sym typeface="Source Code Pro"/>
              </a:rPr>
              <a:t>assign nop_FD  = </a:t>
            </a:r>
            <a:r>
              <a:rPr lang="zh-TW" b="1">
                <a:solidFill>
                  <a:srgbClr val="000000"/>
                </a:solidFill>
                <a:latin typeface="Source Code Pro"/>
                <a:ea typeface="Source Code Pro"/>
                <a:cs typeface="Source Code Pro"/>
                <a:sym typeface="Source Code Pro"/>
              </a:rPr>
              <a:t>(Jump[1] ^ Jump[0])</a:t>
            </a:r>
            <a:r>
              <a:rPr lang="zh-TW">
                <a:solidFill>
                  <a:srgbClr val="000000"/>
                </a:solidFill>
                <a:latin typeface="Source Code Pro"/>
                <a:ea typeface="Source Code Pro"/>
                <a:cs typeface="Source Code Pro"/>
                <a:sym typeface="Source Code Pro"/>
              </a:rPr>
              <a:t> ? 1'b1 : 1'b0;</a:t>
            </a:r>
            <a:endParaRPr>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a:solidFill>
                  <a:srgbClr val="000000"/>
                </a:solidFill>
                <a:latin typeface="Source Code Pro"/>
                <a:ea typeface="Source Code Pro"/>
                <a:cs typeface="Source Code Pro"/>
                <a:sym typeface="Source Code Pro"/>
              </a:rPr>
              <a:t>// j/jal: Jump = 2’b01</a:t>
            </a:r>
            <a:endParaRPr>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a:solidFill>
                  <a:srgbClr val="000000"/>
                </a:solidFill>
                <a:latin typeface="Source Code Pro"/>
                <a:ea typeface="Source Code Pro"/>
                <a:cs typeface="Source Code Pro"/>
                <a:sym typeface="Source Code Pro"/>
              </a:rPr>
              <a:t>//jr/jalr: Jump = 2’b10</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Forwarding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Forwarding Conditions</a:t>
            </a:r>
            <a:endParaRPr/>
          </a:p>
        </p:txBody>
      </p:sp>
      <p:sp>
        <p:nvSpPr>
          <p:cNvPr id="323" name="Google Shape;323;p21"/>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900">
                <a:solidFill>
                  <a:srgbClr val="000000"/>
                </a:solidFill>
                <a:latin typeface="Source Code Pro"/>
                <a:ea typeface="Source Code Pro"/>
                <a:cs typeface="Source Code Pro"/>
                <a:sym typeface="Source Code Pro"/>
              </a:rPr>
              <a:t>assign ForwardAD = (</a:t>
            </a:r>
            <a:r>
              <a:rPr lang="zh-TW" sz="900" b="1">
                <a:solidFill>
                  <a:srgbClr val="000000"/>
                </a:solidFill>
                <a:latin typeface="Source Code Pro"/>
                <a:ea typeface="Source Code Pro"/>
                <a:cs typeface="Source Code Pro"/>
                <a:sym typeface="Source Code Pro"/>
              </a:rPr>
              <a:t>RegWrite_IE &amp; (RegisterRd_IE != 5'b0) &amp; (RegisterRd_IE == RegisterRs_FD)</a:t>
            </a:r>
            <a:r>
              <a:rPr lang="zh-TW" sz="900">
                <a:solidFill>
                  <a:srgbClr val="000000"/>
                </a:solidFill>
                <a:latin typeface="Source Code Pro"/>
                <a:ea typeface="Source Code Pro"/>
                <a:cs typeface="Source Code Pro"/>
                <a:sym typeface="Source Code Pro"/>
              </a:rPr>
              <a:t>) ? 2'b11 : (</a:t>
            </a:r>
            <a:r>
              <a:rPr lang="zh-TW" sz="900" b="1">
                <a:solidFill>
                  <a:srgbClr val="000000"/>
                </a:solidFill>
                <a:latin typeface="Source Code Pro"/>
                <a:ea typeface="Source Code Pro"/>
                <a:cs typeface="Source Code Pro"/>
                <a:sym typeface="Source Code Pro"/>
              </a:rPr>
              <a:t>RegWrite_EM &amp; (RegisterRd_EM != 5'b0) &amp; (RegisterRd_EM == RegisterRs_FD)</a:t>
            </a:r>
            <a:r>
              <a:rPr lang="zh-TW" sz="900">
                <a:solidFill>
                  <a:srgbClr val="000000"/>
                </a:solidFill>
                <a:latin typeface="Source Code Pro"/>
                <a:ea typeface="Source Code Pro"/>
                <a:cs typeface="Source Code Pro"/>
                <a:sym typeface="Source Code Pro"/>
              </a:rPr>
              <a:t>) ? 2'b10 : (</a:t>
            </a:r>
            <a:r>
              <a:rPr lang="zh-TW" sz="900" b="1">
                <a:solidFill>
                  <a:srgbClr val="000000"/>
                </a:solidFill>
                <a:latin typeface="Source Code Pro"/>
                <a:ea typeface="Source Code Pro"/>
                <a:cs typeface="Source Code Pro"/>
                <a:sym typeface="Source Code Pro"/>
              </a:rPr>
              <a:t>RegWrite_MW &amp; (RegisterRd_MW != 5'b0) &amp; (RegisterRd_MW == RegisterRs_FD)</a:t>
            </a:r>
            <a:r>
              <a:rPr lang="zh-TW" sz="900">
                <a:solidFill>
                  <a:srgbClr val="000000"/>
                </a:solidFill>
                <a:latin typeface="Source Code Pro"/>
                <a:ea typeface="Source Code Pro"/>
                <a:cs typeface="Source Code Pro"/>
                <a:sym typeface="Source Code Pro"/>
              </a:rPr>
              <a:t>) ? 2'b01 : 2'b00;</a:t>
            </a: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900">
                <a:solidFill>
                  <a:srgbClr val="000000"/>
                </a:solidFill>
                <a:latin typeface="Source Code Pro"/>
                <a:ea typeface="Source Code Pro"/>
                <a:cs typeface="Source Code Pro"/>
                <a:sym typeface="Source Code Pro"/>
              </a:rPr>
              <a:t>assign ForwardBD = (</a:t>
            </a:r>
            <a:r>
              <a:rPr lang="zh-TW" sz="900" b="1">
                <a:solidFill>
                  <a:srgbClr val="000000"/>
                </a:solidFill>
                <a:latin typeface="Source Code Pro"/>
                <a:ea typeface="Source Code Pro"/>
                <a:cs typeface="Source Code Pro"/>
                <a:sym typeface="Source Code Pro"/>
              </a:rPr>
              <a:t>RegWrite_IE &amp; (RegisterRd_IE != 5'b0) &amp; (RegisterRd_IE == RegisterRt_FD)</a:t>
            </a:r>
            <a:r>
              <a:rPr lang="zh-TW" sz="900">
                <a:solidFill>
                  <a:srgbClr val="000000"/>
                </a:solidFill>
                <a:latin typeface="Source Code Pro"/>
                <a:ea typeface="Source Code Pro"/>
                <a:cs typeface="Source Code Pro"/>
                <a:sym typeface="Source Code Pro"/>
              </a:rPr>
              <a:t>) ? 2'b10 : (</a:t>
            </a:r>
            <a:r>
              <a:rPr lang="zh-TW" sz="900" b="1">
                <a:solidFill>
                  <a:srgbClr val="000000"/>
                </a:solidFill>
                <a:latin typeface="Source Code Pro"/>
                <a:ea typeface="Source Code Pro"/>
                <a:cs typeface="Source Code Pro"/>
                <a:sym typeface="Source Code Pro"/>
              </a:rPr>
              <a:t>RegWrite_MW &amp; (RegisterRd_MW != 5'b0) &amp; (RegisterRd_MW == RegisterRt_FD)</a:t>
            </a:r>
            <a:r>
              <a:rPr lang="zh-TW" sz="900">
                <a:solidFill>
                  <a:srgbClr val="000000"/>
                </a:solidFill>
                <a:latin typeface="Source Code Pro"/>
                <a:ea typeface="Source Code Pro"/>
                <a:cs typeface="Source Code Pro"/>
                <a:sym typeface="Source Code Pro"/>
              </a:rPr>
              <a:t>) ? 2'b01 : 2'b00;</a:t>
            </a: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900">
                <a:solidFill>
                  <a:srgbClr val="000000"/>
                </a:solidFill>
                <a:latin typeface="Source Code Pro"/>
                <a:ea typeface="Source Code Pro"/>
                <a:cs typeface="Source Code Pro"/>
                <a:sym typeface="Source Code Pro"/>
              </a:rPr>
              <a:t>assign ForwardAE = (</a:t>
            </a:r>
            <a:r>
              <a:rPr lang="zh-TW" sz="900" b="1">
                <a:solidFill>
                  <a:srgbClr val="000000"/>
                </a:solidFill>
                <a:latin typeface="Source Code Pro"/>
                <a:ea typeface="Source Code Pro"/>
                <a:cs typeface="Source Code Pro"/>
                <a:sym typeface="Source Code Pro"/>
              </a:rPr>
              <a:t>RegWrite_EM &amp; (RegisterRd_EM != 5'b0) &amp; (RegisterRd_EM == RegisterRs_IE)</a:t>
            </a:r>
            <a:r>
              <a:rPr lang="zh-TW" sz="900">
                <a:solidFill>
                  <a:srgbClr val="000000"/>
                </a:solidFill>
                <a:latin typeface="Source Code Pro"/>
                <a:ea typeface="Source Code Pro"/>
                <a:cs typeface="Source Code Pro"/>
                <a:sym typeface="Source Code Pro"/>
              </a:rPr>
              <a:t>) ? 2'b10 : (</a:t>
            </a:r>
            <a:r>
              <a:rPr lang="zh-TW" sz="900" b="1">
                <a:solidFill>
                  <a:srgbClr val="000000"/>
                </a:solidFill>
                <a:latin typeface="Source Code Pro"/>
                <a:ea typeface="Source Code Pro"/>
                <a:cs typeface="Source Code Pro"/>
                <a:sym typeface="Source Code Pro"/>
              </a:rPr>
              <a:t>RegWrite_MW &amp; (RegisterRd_MW != 5'b0) &amp; (RegisterRd_MW == RegisterRs_IE)</a:t>
            </a:r>
            <a:r>
              <a:rPr lang="zh-TW" sz="900">
                <a:solidFill>
                  <a:srgbClr val="000000"/>
                </a:solidFill>
                <a:latin typeface="Source Code Pro"/>
                <a:ea typeface="Source Code Pro"/>
                <a:cs typeface="Source Code Pro"/>
                <a:sym typeface="Source Code Pro"/>
              </a:rPr>
              <a:t>) ? 2'b01 : 2'b00;</a:t>
            </a: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endParaRPr sz="900">
              <a:solidFill>
                <a:srgbClr val="000000"/>
              </a:solidFill>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zh-TW" sz="900">
                <a:solidFill>
                  <a:srgbClr val="000000"/>
                </a:solidFill>
                <a:latin typeface="Source Code Pro"/>
                <a:ea typeface="Source Code Pro"/>
                <a:cs typeface="Source Code Pro"/>
                <a:sym typeface="Source Code Pro"/>
              </a:rPr>
              <a:t>assign ForwardBE = (</a:t>
            </a:r>
            <a:r>
              <a:rPr lang="zh-TW" sz="900" b="1">
                <a:solidFill>
                  <a:srgbClr val="000000"/>
                </a:solidFill>
                <a:latin typeface="Source Code Pro"/>
                <a:ea typeface="Source Code Pro"/>
                <a:cs typeface="Source Code Pro"/>
                <a:sym typeface="Source Code Pro"/>
              </a:rPr>
              <a:t>RegWrite_EM &amp; (RegisterRd_EM != 5'b0) &amp; (RegisterRd_EM == RegisterRt_IE)</a:t>
            </a:r>
            <a:r>
              <a:rPr lang="zh-TW" sz="900">
                <a:solidFill>
                  <a:srgbClr val="000000"/>
                </a:solidFill>
                <a:latin typeface="Source Code Pro"/>
                <a:ea typeface="Source Code Pro"/>
                <a:cs typeface="Source Code Pro"/>
                <a:sym typeface="Source Code Pro"/>
              </a:rPr>
              <a:t>) ? 2'b10 : (</a:t>
            </a:r>
            <a:r>
              <a:rPr lang="zh-TW" sz="900" b="1">
                <a:solidFill>
                  <a:srgbClr val="000000"/>
                </a:solidFill>
                <a:latin typeface="Source Code Pro"/>
                <a:ea typeface="Source Code Pro"/>
                <a:cs typeface="Source Code Pro"/>
                <a:sym typeface="Source Code Pro"/>
              </a:rPr>
              <a:t>RegWrite_MW &amp; (RegisterRd_MW != 5'b0) &amp; (RegisterRd_MW == RegisterRt_IE)</a:t>
            </a:r>
            <a:r>
              <a:rPr lang="zh-TW" sz="900">
                <a:solidFill>
                  <a:srgbClr val="000000"/>
                </a:solidFill>
                <a:latin typeface="Source Code Pro"/>
                <a:ea typeface="Source Code Pro"/>
                <a:cs typeface="Source Code Pro"/>
                <a:sym typeface="Source Code Pro"/>
              </a:rPr>
              <a:t>) ? 2'b01 : 2'b00;</a:t>
            </a:r>
            <a:endParaRPr sz="9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2162</Words>
  <Application>Microsoft Macintosh PowerPoint</Application>
  <PresentationFormat>On-screen Show (16:9)</PresentationFormat>
  <Paragraphs>386</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Nunito</vt:lpstr>
      <vt:lpstr>Source Code Pro</vt:lpstr>
      <vt:lpstr>Arial</vt:lpstr>
      <vt:lpstr>Maven Pro</vt:lpstr>
      <vt:lpstr>Momentum</vt:lpstr>
      <vt:lpstr>DSD Final Presentation (MIPS)</vt:lpstr>
      <vt:lpstr>Table of Contents</vt:lpstr>
      <vt:lpstr>Baseline</vt:lpstr>
      <vt:lpstr>Overall Architecture</vt:lpstr>
      <vt:lpstr>Jump-related Instructions</vt:lpstr>
      <vt:lpstr>Implemented Instructions</vt:lpstr>
      <vt:lpstr>Flush IF/ID</vt:lpstr>
      <vt:lpstr>Forwarding</vt:lpstr>
      <vt:lpstr>Forwarding Conditions</vt:lpstr>
      <vt:lpstr>PowerPoint Presentation</vt:lpstr>
      <vt:lpstr>Cache</vt:lpstr>
      <vt:lpstr>Specification</vt:lpstr>
      <vt:lpstr>FSM</vt:lpstr>
      <vt:lpstr>Why not 2-way associative cache?</vt:lpstr>
      <vt:lpstr>Extensions</vt:lpstr>
      <vt:lpstr>Branch Prediction</vt:lpstr>
      <vt:lpstr>Architecture</vt:lpstr>
      <vt:lpstr>1-bit predict</vt:lpstr>
      <vt:lpstr>2-bit predict</vt:lpstr>
      <vt:lpstr>RTL simulation results comparison</vt:lpstr>
      <vt:lpstr>Gate-level simulation results comparison</vt:lpstr>
      <vt:lpstr>Gate-level simulation results comparison</vt:lpstr>
      <vt:lpstr>L2 Cache</vt:lpstr>
      <vt:lpstr>A unified 2-way associative cache</vt:lpstr>
      <vt:lpstr>Details in replacement</vt:lpstr>
      <vt:lpstr>FSM</vt:lpstr>
      <vt:lpstr>miss rate</vt:lpstr>
      <vt:lpstr>gate-level simulation results comparison</vt:lpstr>
      <vt:lpstr>Multiplication/Division</vt:lpstr>
      <vt:lpstr>Implemented Instructions</vt:lpstr>
      <vt:lpstr>Multiplier/Divider Architecture (I) Verilog Arithmetic Operators</vt:lpstr>
      <vt:lpstr>Multiplier/Divider Architecture (II) Iterative Multiplication</vt:lpstr>
      <vt:lpstr>Multiplier/Divider Architecture (II) Iterative Division</vt:lpstr>
      <vt:lpstr>Multiplier Architecture (III) Radix-4 Booth Encoding</vt:lpstr>
      <vt:lpstr>Multiplier Architecture (III) Radix-4 Booth Encoding Example</vt:lpstr>
      <vt:lpstr>Non-algorithmic optimization</vt:lpstr>
      <vt:lpstr>Overall Comparison</vt:lpstr>
      <vt:lpstr>42% cycle reduction</vt:lpstr>
      <vt:lpstr>Collaboration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DSD Final Presentation (MIPS)</dc:title>
  <cp:lastModifiedBy>Henry Chang</cp:lastModifiedBy>
  <cp:revision>1</cp:revision>
  <dcterms:modified xsi:type="dcterms:W3CDTF">2020-06-28T18:54:30Z</dcterms:modified>
</cp:coreProperties>
</file>