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7315200" cy="9601200"/>
  <p:embeddedFontLs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0060"/>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0060"/>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4a9d5fb83_0_148: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14a9d5fb83_0_148: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4" name="Google Shape;224;g114a9d5fb83_0_148: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4a9d5fb83_0_159: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4a9d5fb83_0_159: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4" name="Google Shape;234;g114a9d5fb83_0_159: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14a9d5fb83_0_169: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14a9d5fb83_0_169: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5" name="Google Shape;245;g114a9d5fb83_0_169: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4a9d5fb83_0_184: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4a9d5fb83_0_184: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7" name="Google Shape;257;g114a9d5fb83_0_184: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4a9d5fb83_0_196: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14a9d5fb83_0_196: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9" name="Google Shape;269;g114a9d5fb83_0_196: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4a9d5fb83_0_211: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4a9d5fb83_0_211: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80" name="Google Shape;280;g114a9d5fb83_0_211: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4a9d5fb83_0_28: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14a9d5fb83_0_28: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89" name="Google Shape;289;g114a9d5fb83_0_28: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14a9d5fb83_0_24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14a9d5fb83_0_240: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7" name="Google Shape;297;g114a9d5fb83_0_240: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4a9d5fb83_0_219: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4a9d5fb83_0_219: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06" name="Google Shape;306;g114a9d5fb83_0_219: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14a9d5fb83_0_231: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14a9d5fb83_0_231: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19" name="Google Shape;319;g114a9d5fb83_0_231: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3eb4f6127_0_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3eb4f6127_0_0: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0" name="Google Shape;90;g113eb4f6127_0_0: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4a9d5fb83_0_248: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4a9d5fb83_0_248: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28" name="Google Shape;328;g114a9d5fb83_0_248: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3: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44" name="Google Shape;344;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7" name="Google Shape;97;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4a9d5fb83_0_1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4a9d5fb83_0_10: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5" name="Google Shape;105;g114a9d5fb83_0_10: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4a9d5fb83_0_38: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4a9d5fb83_0_38: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9" name="Google Shape;119;g114a9d5fb83_0_38: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4a9d5fb83_0_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4a9d5fb83_0_0: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3" name="Google Shape;133;g114a9d5fb83_0_0: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4a9d5fb83_0_19: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4a9d5fb83_0_19: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2" name="Google Shape;142;g114a9d5fb83_0_19: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4a9d5fb83_0_57: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4a9d5fb83_0_57: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1" name="Google Shape;151;g114a9d5fb83_0_57: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4a9d5fb83_0_137: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4a9d5fb83_0_137: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4" name="Google Shape;214;g114a9d5fb83_0_137: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 name="Shape 14"/>
        <p:cNvGrpSpPr/>
        <p:nvPr/>
      </p:nvGrpSpPr>
      <p:grpSpPr>
        <a:xfrm>
          <a:off x="0" y="0"/>
          <a:ext cx="0" cy="0"/>
          <a:chOff x="0" y="0"/>
          <a:chExt cx="0" cy="0"/>
        </a:xfrm>
      </p:grpSpPr>
      <p:sp>
        <p:nvSpPr>
          <p:cNvPr id="15" name="Google Shape;15;p2"/>
          <p:cNvSpPr/>
          <p:nvPr/>
        </p:nvSpPr>
        <p:spPr>
          <a:xfrm>
            <a:off x="0" y="17585"/>
            <a:ext cx="9144000" cy="6858000"/>
          </a:xfrm>
          <a:prstGeom prst="rect">
            <a:avLst/>
          </a:prstGeom>
          <a:solidFill>
            <a:srgbClr val="36609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 name="Google Shape;16;p2"/>
          <p:cNvSpPr txBox="1"/>
          <p:nvPr>
            <p:ph idx="1" type="subTitle"/>
          </p:nvPr>
        </p:nvSpPr>
        <p:spPr>
          <a:xfrm>
            <a:off x="1333500" y="2057400"/>
            <a:ext cx="6591300" cy="2209800"/>
          </a:xfrm>
          <a:prstGeom prst="rect">
            <a:avLst/>
          </a:prstGeom>
          <a:noFill/>
          <a:ln>
            <a:noFill/>
          </a:ln>
        </p:spPr>
        <p:txBody>
          <a:bodyPr anchorCtr="0" anchor="t" bIns="45700" lIns="91425" spcFirstLastPara="1" rIns="91425" wrap="square" tIns="45700">
            <a:normAutofit/>
          </a:bodyPr>
          <a:lstStyle>
            <a:lvl1pPr lvl="0" algn="ctr">
              <a:spcBef>
                <a:spcPts val="720"/>
              </a:spcBef>
              <a:spcAft>
                <a:spcPts val="0"/>
              </a:spcAft>
              <a:buClr>
                <a:srgbClr val="FFFF00"/>
              </a:buClr>
              <a:buSzPts val="2880"/>
              <a:buNone/>
              <a:defRPr sz="3600">
                <a:solidFill>
                  <a:srgbClr val="FFFF00"/>
                </a:solidFill>
              </a:defRPr>
            </a:lvl1pPr>
            <a:lvl2pPr lvl="1" algn="ctr">
              <a:spcBef>
                <a:spcPts val="400"/>
              </a:spcBef>
              <a:spcAft>
                <a:spcPts val="0"/>
              </a:spcAft>
              <a:buClr>
                <a:srgbClr val="888888"/>
              </a:buClr>
              <a:buSzPts val="20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280"/>
              </a:spcBef>
              <a:spcAft>
                <a:spcPts val="0"/>
              </a:spcAft>
              <a:buClr>
                <a:srgbClr val="888888"/>
              </a:buClr>
              <a:buSzPts val="14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7" name="Google Shape;17;p2"/>
          <p:cNvSpPr txBox="1"/>
          <p:nvPr>
            <p:ph idx="12" type="sldNum"/>
          </p:nvPr>
        </p:nvSpPr>
        <p:spPr>
          <a:xfrm>
            <a:off x="8382000" y="6477001"/>
            <a:ext cx="685800" cy="38446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i="0" sz="1200" u="none" cap="none" strike="noStrike">
                <a:solidFill>
                  <a:schemeClr val="lt1"/>
                </a:solidFill>
                <a:latin typeface="Calibri"/>
                <a:ea typeface="Calibri"/>
                <a:cs typeface="Calibri"/>
                <a:sym typeface="Calibri"/>
              </a:defRPr>
            </a:lvl1pPr>
            <a:lvl2pPr indent="0" lvl="1" marL="0" algn="r">
              <a:spcBef>
                <a:spcPts val="0"/>
              </a:spcBef>
              <a:buNone/>
              <a:defRPr b="1" i="0" sz="1200" u="none" cap="none" strike="noStrike">
                <a:solidFill>
                  <a:schemeClr val="lt1"/>
                </a:solidFill>
                <a:latin typeface="Calibri"/>
                <a:ea typeface="Calibri"/>
                <a:cs typeface="Calibri"/>
                <a:sym typeface="Calibri"/>
              </a:defRPr>
            </a:lvl2pPr>
            <a:lvl3pPr indent="0" lvl="2" marL="0" algn="r">
              <a:spcBef>
                <a:spcPts val="0"/>
              </a:spcBef>
              <a:buNone/>
              <a:defRPr b="1" i="0" sz="1200" u="none" cap="none" strike="noStrike">
                <a:solidFill>
                  <a:schemeClr val="lt1"/>
                </a:solidFill>
                <a:latin typeface="Calibri"/>
                <a:ea typeface="Calibri"/>
                <a:cs typeface="Calibri"/>
                <a:sym typeface="Calibri"/>
              </a:defRPr>
            </a:lvl3pPr>
            <a:lvl4pPr indent="0" lvl="3" marL="0" algn="r">
              <a:spcBef>
                <a:spcPts val="0"/>
              </a:spcBef>
              <a:buNone/>
              <a:defRPr b="1" i="0" sz="1200" u="none" cap="none" strike="noStrike">
                <a:solidFill>
                  <a:schemeClr val="lt1"/>
                </a:solidFill>
                <a:latin typeface="Calibri"/>
                <a:ea typeface="Calibri"/>
                <a:cs typeface="Calibri"/>
                <a:sym typeface="Calibri"/>
              </a:defRPr>
            </a:lvl4pPr>
            <a:lvl5pPr indent="0" lvl="4" marL="0" algn="r">
              <a:spcBef>
                <a:spcPts val="0"/>
              </a:spcBef>
              <a:buNone/>
              <a:defRPr b="1" i="0" sz="1200" u="none" cap="none" strike="noStrike">
                <a:solidFill>
                  <a:schemeClr val="lt1"/>
                </a:solidFill>
                <a:latin typeface="Calibri"/>
                <a:ea typeface="Calibri"/>
                <a:cs typeface="Calibri"/>
                <a:sym typeface="Calibri"/>
              </a:defRPr>
            </a:lvl5pPr>
            <a:lvl6pPr indent="0" lvl="5" marL="0" algn="r">
              <a:spcBef>
                <a:spcPts val="0"/>
              </a:spcBef>
              <a:buNone/>
              <a:defRPr b="1" i="0" sz="1200" u="none" cap="none" strike="noStrike">
                <a:solidFill>
                  <a:schemeClr val="lt1"/>
                </a:solidFill>
                <a:latin typeface="Calibri"/>
                <a:ea typeface="Calibri"/>
                <a:cs typeface="Calibri"/>
                <a:sym typeface="Calibri"/>
              </a:defRPr>
            </a:lvl6pPr>
            <a:lvl7pPr indent="0" lvl="6" marL="0" algn="r">
              <a:spcBef>
                <a:spcPts val="0"/>
              </a:spcBef>
              <a:buNone/>
              <a:defRPr b="1" i="0" sz="1200" u="none" cap="none" strike="noStrike">
                <a:solidFill>
                  <a:schemeClr val="lt1"/>
                </a:solidFill>
                <a:latin typeface="Calibri"/>
                <a:ea typeface="Calibri"/>
                <a:cs typeface="Calibri"/>
                <a:sym typeface="Calibri"/>
              </a:defRPr>
            </a:lvl7pPr>
            <a:lvl8pPr indent="0" lvl="7" marL="0" algn="r">
              <a:spcBef>
                <a:spcPts val="0"/>
              </a:spcBef>
              <a:buNone/>
              <a:defRPr b="1" i="0" sz="1200" u="none" cap="none" strike="noStrike">
                <a:solidFill>
                  <a:schemeClr val="lt1"/>
                </a:solidFill>
                <a:latin typeface="Calibri"/>
                <a:ea typeface="Calibri"/>
                <a:cs typeface="Calibri"/>
                <a:sym typeface="Calibri"/>
              </a:defRPr>
            </a:lvl8pPr>
            <a:lvl9pPr indent="0" lvl="8" marL="0" algn="r">
              <a:spcBef>
                <a:spcPts val="0"/>
              </a:spcBef>
              <a:buNone/>
              <a:defRPr b="1"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152400" y="0"/>
            <a:ext cx="8686800" cy="838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1981200" y="-533400"/>
            <a:ext cx="5257800" cy="83058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Clr>
                <a:schemeClr val="dk1"/>
              </a:buClr>
              <a:buSzPts val="144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0" y="650326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492877"/>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934200" y="649634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3"/>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2"/>
            <a:ext cx="5851525" cy="60198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Clr>
                <a:schemeClr val="dk1"/>
              </a:buClr>
              <a:buSzPts val="144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0" y="650326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492877"/>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934200" y="649634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p:nvPr/>
        </p:nvSpPr>
        <p:spPr>
          <a:xfrm>
            <a:off x="0" y="0"/>
            <a:ext cx="9144000" cy="838200"/>
          </a:xfrm>
          <a:prstGeom prst="rect">
            <a:avLst/>
          </a:prstGeom>
          <a:solidFill>
            <a:srgbClr val="366092"/>
          </a:solidFill>
          <a:ln cap="flat" cmpd="sng" w="9525">
            <a:solidFill>
              <a:srgbClr val="1131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3"/>
          <p:cNvSpPr txBox="1"/>
          <p:nvPr>
            <p:ph type="title"/>
          </p:nvPr>
        </p:nvSpPr>
        <p:spPr>
          <a:xfrm>
            <a:off x="152400" y="0"/>
            <a:ext cx="8686800" cy="838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3200"/>
              <a:buFont typeface="Calibri"/>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457200" y="990600"/>
            <a:ext cx="8305800" cy="5257800"/>
          </a:xfrm>
          <a:prstGeom prst="rect">
            <a:avLst/>
          </a:prstGeom>
          <a:noFill/>
          <a:ln>
            <a:noFill/>
          </a:ln>
        </p:spPr>
        <p:txBody>
          <a:bodyPr anchorCtr="0" anchor="t" bIns="45700" lIns="91425" spcFirstLastPara="1" rIns="91425" wrap="square" tIns="45700">
            <a:normAutofit/>
          </a:bodyPr>
          <a:lstStyle>
            <a:lvl1pPr indent="-391160" lvl="0" marL="457200" algn="l">
              <a:spcBef>
                <a:spcPts val="640"/>
              </a:spcBef>
              <a:spcAft>
                <a:spcPts val="0"/>
              </a:spcAft>
              <a:buClr>
                <a:schemeClr val="dk1"/>
              </a:buClr>
              <a:buSzPts val="2560"/>
              <a:buChar char="⮚"/>
              <a:defRPr sz="3200">
                <a:solidFill>
                  <a:schemeClr val="dk1"/>
                </a:solidFill>
              </a:defRPr>
            </a:lvl1pPr>
            <a:lvl2pPr indent="-381000" lvl="1" marL="914400" algn="l">
              <a:spcBef>
                <a:spcPts val="480"/>
              </a:spcBef>
              <a:spcAft>
                <a:spcPts val="0"/>
              </a:spcAft>
              <a:buClr>
                <a:schemeClr val="dk1"/>
              </a:buClr>
              <a:buSzPts val="2400"/>
              <a:buChar char="–"/>
              <a:defRPr b="1" sz="2400">
                <a:solidFill>
                  <a:schemeClr val="dk1"/>
                </a:solidFill>
              </a:defRPr>
            </a:lvl2pPr>
            <a:lvl3pPr indent="-355600" lvl="2" marL="1371600" algn="l">
              <a:spcBef>
                <a:spcPts val="400"/>
              </a:spcBef>
              <a:spcAft>
                <a:spcPts val="0"/>
              </a:spcAft>
              <a:buClr>
                <a:schemeClr val="dk1"/>
              </a:buClr>
              <a:buSzPts val="2000"/>
              <a:buChar char="•"/>
              <a:defRPr b="1" sz="2000">
                <a:solidFill>
                  <a:schemeClr val="dk1"/>
                </a:solidFill>
              </a:defRPr>
            </a:lvl3pPr>
            <a:lvl4pPr indent="-342900" lvl="3" marL="1828800" algn="l">
              <a:spcBef>
                <a:spcPts val="360"/>
              </a:spcBef>
              <a:spcAft>
                <a:spcPts val="0"/>
              </a:spcAft>
              <a:buClr>
                <a:schemeClr val="dk1"/>
              </a:buClr>
              <a:buSzPts val="1800"/>
              <a:buChar char="–"/>
              <a:defRPr b="1" sz="1800">
                <a:solidFill>
                  <a:schemeClr val="dk1"/>
                </a:solidFill>
              </a:defRPr>
            </a:lvl4pPr>
            <a:lvl5pPr indent="-330200" lvl="4" marL="2286000" algn="l">
              <a:spcBef>
                <a:spcPts val="320"/>
              </a:spcBef>
              <a:spcAft>
                <a:spcPts val="0"/>
              </a:spcAft>
              <a:buClr>
                <a:schemeClr val="dk1"/>
              </a:buClr>
              <a:buSzPts val="1600"/>
              <a:buChar char="»"/>
              <a:defRPr b="1" sz="1600">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3"/>
          <p:cNvSpPr txBox="1"/>
          <p:nvPr>
            <p:ph idx="12" type="sldNum"/>
          </p:nvPr>
        </p:nvSpPr>
        <p:spPr>
          <a:xfrm>
            <a:off x="8229600" y="6477001"/>
            <a:ext cx="838200" cy="38446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i="0" sz="1600" u="none" cap="none" strike="noStrike">
                <a:solidFill>
                  <a:schemeClr val="dk1"/>
                </a:solidFill>
                <a:latin typeface="Calibri"/>
                <a:ea typeface="Calibri"/>
                <a:cs typeface="Calibri"/>
                <a:sym typeface="Calibri"/>
              </a:defRPr>
            </a:lvl1pPr>
            <a:lvl2pPr indent="0" lvl="1" marL="0" algn="r">
              <a:spcBef>
                <a:spcPts val="0"/>
              </a:spcBef>
              <a:buNone/>
              <a:defRPr b="1" i="0" sz="1600" u="none" cap="none" strike="noStrike">
                <a:solidFill>
                  <a:schemeClr val="dk1"/>
                </a:solidFill>
                <a:latin typeface="Calibri"/>
                <a:ea typeface="Calibri"/>
                <a:cs typeface="Calibri"/>
                <a:sym typeface="Calibri"/>
              </a:defRPr>
            </a:lvl2pPr>
            <a:lvl3pPr indent="0" lvl="2" marL="0" algn="r">
              <a:spcBef>
                <a:spcPts val="0"/>
              </a:spcBef>
              <a:buNone/>
              <a:defRPr b="1" i="0" sz="1600" u="none" cap="none" strike="noStrike">
                <a:solidFill>
                  <a:schemeClr val="dk1"/>
                </a:solidFill>
                <a:latin typeface="Calibri"/>
                <a:ea typeface="Calibri"/>
                <a:cs typeface="Calibri"/>
                <a:sym typeface="Calibri"/>
              </a:defRPr>
            </a:lvl3pPr>
            <a:lvl4pPr indent="0" lvl="3" marL="0" algn="r">
              <a:spcBef>
                <a:spcPts val="0"/>
              </a:spcBef>
              <a:buNone/>
              <a:defRPr b="1" i="0" sz="1600" u="none" cap="none" strike="noStrike">
                <a:solidFill>
                  <a:schemeClr val="dk1"/>
                </a:solidFill>
                <a:latin typeface="Calibri"/>
                <a:ea typeface="Calibri"/>
                <a:cs typeface="Calibri"/>
                <a:sym typeface="Calibri"/>
              </a:defRPr>
            </a:lvl4pPr>
            <a:lvl5pPr indent="0" lvl="4" marL="0" algn="r">
              <a:spcBef>
                <a:spcPts val="0"/>
              </a:spcBef>
              <a:buNone/>
              <a:defRPr b="1" i="0" sz="1600" u="none" cap="none" strike="noStrike">
                <a:solidFill>
                  <a:schemeClr val="dk1"/>
                </a:solidFill>
                <a:latin typeface="Calibri"/>
                <a:ea typeface="Calibri"/>
                <a:cs typeface="Calibri"/>
                <a:sym typeface="Calibri"/>
              </a:defRPr>
            </a:lvl5pPr>
            <a:lvl6pPr indent="0" lvl="5" marL="0" algn="r">
              <a:spcBef>
                <a:spcPts val="0"/>
              </a:spcBef>
              <a:buNone/>
              <a:defRPr b="1" i="0" sz="1600" u="none" cap="none" strike="noStrike">
                <a:solidFill>
                  <a:schemeClr val="dk1"/>
                </a:solidFill>
                <a:latin typeface="Calibri"/>
                <a:ea typeface="Calibri"/>
                <a:cs typeface="Calibri"/>
                <a:sym typeface="Calibri"/>
              </a:defRPr>
            </a:lvl6pPr>
            <a:lvl7pPr indent="0" lvl="6" marL="0" algn="r">
              <a:spcBef>
                <a:spcPts val="0"/>
              </a:spcBef>
              <a:buNone/>
              <a:defRPr b="1" i="0" sz="1600" u="none" cap="none" strike="noStrike">
                <a:solidFill>
                  <a:schemeClr val="dk1"/>
                </a:solidFill>
                <a:latin typeface="Calibri"/>
                <a:ea typeface="Calibri"/>
                <a:cs typeface="Calibri"/>
                <a:sym typeface="Calibri"/>
              </a:defRPr>
            </a:lvl7pPr>
            <a:lvl8pPr indent="0" lvl="7" marL="0" algn="r">
              <a:spcBef>
                <a:spcPts val="0"/>
              </a:spcBef>
              <a:buNone/>
              <a:defRPr b="1" i="0" sz="1600" u="none" cap="none" strike="noStrike">
                <a:solidFill>
                  <a:schemeClr val="dk1"/>
                </a:solidFill>
                <a:latin typeface="Calibri"/>
                <a:ea typeface="Calibri"/>
                <a:cs typeface="Calibri"/>
                <a:sym typeface="Calibri"/>
              </a:defRPr>
            </a:lvl8pPr>
            <a:lvl9pPr indent="0" lvl="8" marL="0" algn="r">
              <a:spcBef>
                <a:spcPts val="0"/>
              </a:spcBef>
              <a:buNone/>
              <a:defRPr b="1" i="0" sz="16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2"/>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16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0" y="650326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492877"/>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934200" y="649634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152400" y="0"/>
            <a:ext cx="8686800" cy="838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2"/>
            <a:ext cx="4038600" cy="4525963"/>
          </a:xfrm>
          <a:prstGeom prst="rect">
            <a:avLst/>
          </a:prstGeom>
          <a:noFill/>
          <a:ln>
            <a:noFill/>
          </a:ln>
        </p:spPr>
        <p:txBody>
          <a:bodyPr anchorCtr="0" anchor="t" bIns="45700" lIns="91425" spcFirstLastPara="1" rIns="91425" wrap="square" tIns="45700">
            <a:normAutofit/>
          </a:bodyPr>
          <a:lstStyle>
            <a:lvl1pPr indent="-370840" lvl="0" marL="457200" algn="l">
              <a:spcBef>
                <a:spcPts val="560"/>
              </a:spcBef>
              <a:spcAft>
                <a:spcPts val="0"/>
              </a:spcAft>
              <a:buClr>
                <a:schemeClr val="dk1"/>
              </a:buClr>
              <a:buSzPts val="224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2"/>
            <a:ext cx="4038600" cy="4525963"/>
          </a:xfrm>
          <a:prstGeom prst="rect">
            <a:avLst/>
          </a:prstGeom>
          <a:noFill/>
          <a:ln>
            <a:noFill/>
          </a:ln>
        </p:spPr>
        <p:txBody>
          <a:bodyPr anchorCtr="0" anchor="t" bIns="45700" lIns="91425" spcFirstLastPara="1" rIns="91425" wrap="square" tIns="45700">
            <a:normAutofit/>
          </a:bodyPr>
          <a:lstStyle>
            <a:lvl1pPr indent="-370840" lvl="0" marL="457200" algn="l">
              <a:spcBef>
                <a:spcPts val="560"/>
              </a:spcBef>
              <a:spcAft>
                <a:spcPts val="0"/>
              </a:spcAft>
              <a:buClr>
                <a:schemeClr val="dk1"/>
              </a:buClr>
              <a:buSzPts val="224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0" y="650326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492877"/>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934200" y="649634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152400" y="0"/>
            <a:ext cx="8686800" cy="838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2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192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50520" lvl="0" marL="457200" algn="l">
              <a:spcBef>
                <a:spcPts val="480"/>
              </a:spcBef>
              <a:spcAft>
                <a:spcPts val="0"/>
              </a:spcAft>
              <a:buClr>
                <a:schemeClr val="dk1"/>
              </a:buClr>
              <a:buSzPts val="192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6"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192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6" y="2174875"/>
            <a:ext cx="4041775" cy="3951288"/>
          </a:xfrm>
          <a:prstGeom prst="rect">
            <a:avLst/>
          </a:prstGeom>
          <a:noFill/>
          <a:ln>
            <a:noFill/>
          </a:ln>
        </p:spPr>
        <p:txBody>
          <a:bodyPr anchorCtr="0" anchor="t" bIns="45700" lIns="91425" spcFirstLastPara="1" rIns="91425" wrap="square" tIns="45700">
            <a:normAutofit/>
          </a:bodyPr>
          <a:lstStyle>
            <a:lvl1pPr indent="-350520" lvl="0" marL="457200" algn="l">
              <a:spcBef>
                <a:spcPts val="480"/>
              </a:spcBef>
              <a:spcAft>
                <a:spcPts val="0"/>
              </a:spcAft>
              <a:buClr>
                <a:schemeClr val="dk1"/>
              </a:buClr>
              <a:buSzPts val="192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0" y="650326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492877"/>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934200" y="649634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152400" y="0"/>
            <a:ext cx="8686800" cy="838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0" y="650326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492877"/>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934200" y="649634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0" y="650326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492877"/>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934200" y="649634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1"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2"/>
            <a:ext cx="5111750" cy="5853113"/>
          </a:xfrm>
          <a:prstGeom prst="rect">
            <a:avLst/>
          </a:prstGeom>
          <a:noFill/>
          <a:ln>
            <a:noFill/>
          </a:ln>
        </p:spPr>
        <p:txBody>
          <a:bodyPr anchorCtr="0" anchor="t" bIns="45700" lIns="91425" spcFirstLastPara="1" rIns="91425" wrap="square" tIns="45700">
            <a:normAutofit/>
          </a:bodyPr>
          <a:lstStyle>
            <a:lvl1pPr indent="-391160" lvl="0" marL="457200" algn="l">
              <a:spcBef>
                <a:spcPts val="640"/>
              </a:spcBef>
              <a:spcAft>
                <a:spcPts val="0"/>
              </a:spcAft>
              <a:buClr>
                <a:schemeClr val="dk1"/>
              </a:buClr>
              <a:buSzPts val="256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1" y="1435102"/>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12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0" y="650326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492877"/>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934200" y="649634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12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0" y="650326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492877"/>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934200" y="649634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6858000"/>
          </a:xfrm>
          <a:prstGeom prst="rect">
            <a:avLst/>
          </a:prstGeom>
          <a:solidFill>
            <a:srgbClr val="F2F2F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 name="Google Shape;11;p1"/>
          <p:cNvSpPr txBox="1"/>
          <p:nvPr>
            <p:ph type="title"/>
          </p:nvPr>
        </p:nvSpPr>
        <p:spPr>
          <a:xfrm>
            <a:off x="152400" y="0"/>
            <a:ext cx="8686800" cy="8382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2400"/>
              <a:buFont typeface="Calibri"/>
              <a:buNone/>
              <a:defRPr b="1" i="0" sz="2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457200" y="990600"/>
            <a:ext cx="8305800" cy="5257800"/>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400"/>
              </a:spcBef>
              <a:spcAft>
                <a:spcPts val="0"/>
              </a:spcAft>
              <a:buClr>
                <a:schemeClr val="dk1"/>
              </a:buClr>
              <a:buSzPts val="1600"/>
              <a:buFont typeface="Noto Sans Symbols"/>
              <a:buChar char="⮚"/>
              <a:defRPr b="1" i="0" sz="20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 name="Google Shape;13;p1"/>
          <p:cNvSpPr txBox="1"/>
          <p:nvPr>
            <p:ph idx="12" type="sldNum"/>
          </p:nvPr>
        </p:nvSpPr>
        <p:spPr>
          <a:xfrm>
            <a:off x="6934200" y="6496341"/>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dk1"/>
                </a:solidFill>
                <a:latin typeface="Calibri"/>
                <a:ea typeface="Calibri"/>
                <a:cs typeface="Calibri"/>
                <a:sym typeface="Calibri"/>
              </a:defRPr>
            </a:lvl1pPr>
            <a:lvl2pPr indent="0" lvl="1" marL="0" marR="0" rtl="0" algn="r">
              <a:spcBef>
                <a:spcPts val="0"/>
              </a:spcBef>
              <a:buNone/>
              <a:defRPr b="1" i="0" sz="1200" u="none" cap="none" strike="noStrike">
                <a:solidFill>
                  <a:schemeClr val="dk1"/>
                </a:solidFill>
                <a:latin typeface="Calibri"/>
                <a:ea typeface="Calibri"/>
                <a:cs typeface="Calibri"/>
                <a:sym typeface="Calibri"/>
              </a:defRPr>
            </a:lvl2pPr>
            <a:lvl3pPr indent="0" lvl="2" marL="0" marR="0" rtl="0" algn="r">
              <a:spcBef>
                <a:spcPts val="0"/>
              </a:spcBef>
              <a:buNone/>
              <a:defRPr b="1" i="0" sz="1200" u="none" cap="none" strike="noStrike">
                <a:solidFill>
                  <a:schemeClr val="dk1"/>
                </a:solidFill>
                <a:latin typeface="Calibri"/>
                <a:ea typeface="Calibri"/>
                <a:cs typeface="Calibri"/>
                <a:sym typeface="Calibri"/>
              </a:defRPr>
            </a:lvl3pPr>
            <a:lvl4pPr indent="0" lvl="3" marL="0" marR="0" rtl="0" algn="r">
              <a:spcBef>
                <a:spcPts val="0"/>
              </a:spcBef>
              <a:buNone/>
              <a:defRPr b="1" i="0" sz="1200" u="none" cap="none" strike="noStrike">
                <a:solidFill>
                  <a:schemeClr val="dk1"/>
                </a:solidFill>
                <a:latin typeface="Calibri"/>
                <a:ea typeface="Calibri"/>
                <a:cs typeface="Calibri"/>
                <a:sym typeface="Calibri"/>
              </a:defRPr>
            </a:lvl4pPr>
            <a:lvl5pPr indent="0" lvl="4" marL="0" marR="0" rtl="0" algn="r">
              <a:spcBef>
                <a:spcPts val="0"/>
              </a:spcBef>
              <a:buNone/>
              <a:defRPr b="1" i="0" sz="1200" u="none" cap="none" strike="noStrike">
                <a:solidFill>
                  <a:schemeClr val="dk1"/>
                </a:solidFill>
                <a:latin typeface="Calibri"/>
                <a:ea typeface="Calibri"/>
                <a:cs typeface="Calibri"/>
                <a:sym typeface="Calibri"/>
              </a:defRPr>
            </a:lvl5pPr>
            <a:lvl6pPr indent="0" lvl="5" marL="0" marR="0" rtl="0" algn="r">
              <a:spcBef>
                <a:spcPts val="0"/>
              </a:spcBef>
              <a:buNone/>
              <a:defRPr b="1" i="0" sz="1200" u="none" cap="none" strike="noStrike">
                <a:solidFill>
                  <a:schemeClr val="dk1"/>
                </a:solidFill>
                <a:latin typeface="Calibri"/>
                <a:ea typeface="Calibri"/>
                <a:cs typeface="Calibri"/>
                <a:sym typeface="Calibri"/>
              </a:defRPr>
            </a:lvl6pPr>
            <a:lvl7pPr indent="0" lvl="6" marL="0" marR="0" rtl="0" algn="r">
              <a:spcBef>
                <a:spcPts val="0"/>
              </a:spcBef>
              <a:buNone/>
              <a:defRPr b="1" i="0" sz="1200" u="none" cap="none" strike="noStrike">
                <a:solidFill>
                  <a:schemeClr val="dk1"/>
                </a:solidFill>
                <a:latin typeface="Calibri"/>
                <a:ea typeface="Calibri"/>
                <a:cs typeface="Calibri"/>
                <a:sym typeface="Calibri"/>
              </a:defRPr>
            </a:lvl7pPr>
            <a:lvl8pPr indent="0" lvl="7" marL="0" marR="0" rtl="0" algn="r">
              <a:spcBef>
                <a:spcPts val="0"/>
              </a:spcBef>
              <a:buNone/>
              <a:defRPr b="1" i="0" sz="1200" u="none" cap="none" strike="noStrike">
                <a:solidFill>
                  <a:schemeClr val="dk1"/>
                </a:solidFill>
                <a:latin typeface="Calibri"/>
                <a:ea typeface="Calibri"/>
                <a:cs typeface="Calibri"/>
                <a:sym typeface="Calibri"/>
              </a:defRPr>
            </a:lvl8pPr>
            <a:lvl9pPr indent="0" lvl="8" marL="0" marR="0" rtl="0" algn="r">
              <a:spcBef>
                <a:spcPts val="0"/>
              </a:spcBef>
              <a:buNone/>
              <a:defRPr b="1"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towardsdatascience.com/illustrated-guide-to-lstms-and-gru-s-a-step-by-step-explanation-44e9eb85bf2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idx="1" type="subTitle"/>
          </p:nvPr>
        </p:nvSpPr>
        <p:spPr>
          <a:xfrm>
            <a:off x="533400" y="1143000"/>
            <a:ext cx="8001000" cy="1371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FF00"/>
              </a:buClr>
              <a:buSzPts val="3200"/>
              <a:buNone/>
            </a:pPr>
            <a:r>
              <a:rPr lang="en-US" sz="4000"/>
              <a:t>ECE 157B Section</a:t>
            </a:r>
            <a:endParaRPr/>
          </a:p>
          <a:p>
            <a:pPr indent="0" lvl="0" marL="0" rtl="0" algn="ctr">
              <a:spcBef>
                <a:spcPts val="640"/>
              </a:spcBef>
              <a:spcAft>
                <a:spcPts val="0"/>
              </a:spcAft>
              <a:buClr>
                <a:srgbClr val="FFFF00"/>
              </a:buClr>
              <a:buSzPts val="2560"/>
              <a:buNone/>
            </a:pPr>
            <a:r>
              <a:rPr lang="en-US" sz="3200"/>
              <a:t>Homework 4.1 </a:t>
            </a:r>
            <a:endParaRPr/>
          </a:p>
        </p:txBody>
      </p:sp>
      <p:sp>
        <p:nvSpPr>
          <p:cNvPr id="85" name="Google Shape;85;p13"/>
          <p:cNvSpPr txBox="1"/>
          <p:nvPr>
            <p:ph idx="12" type="sldNum"/>
          </p:nvPr>
        </p:nvSpPr>
        <p:spPr>
          <a:xfrm>
            <a:off x="8382000" y="6477001"/>
            <a:ext cx="685800" cy="38446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6" name="Google Shape;86;p13"/>
          <p:cNvSpPr txBox="1"/>
          <p:nvPr/>
        </p:nvSpPr>
        <p:spPr>
          <a:xfrm>
            <a:off x="762000" y="3200400"/>
            <a:ext cx="7315200" cy="2154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DE9D8"/>
                </a:solidFill>
                <a:latin typeface="Calibri"/>
                <a:ea typeface="Calibri"/>
                <a:cs typeface="Calibri"/>
                <a:sym typeface="Calibri"/>
              </a:rPr>
              <a:t>Text Processing</a:t>
            </a:r>
            <a:endParaRPr b="1" sz="2400">
              <a:solidFill>
                <a:srgbClr val="FDE9D8"/>
              </a:solidFill>
              <a:latin typeface="Calibri"/>
              <a:ea typeface="Calibri"/>
              <a:cs typeface="Calibri"/>
              <a:sym typeface="Calibri"/>
            </a:endParaRPr>
          </a:p>
          <a:p>
            <a:pPr indent="0" lvl="0" marL="0" marR="0" rtl="0" algn="ctr">
              <a:spcBef>
                <a:spcPts val="0"/>
              </a:spcBef>
              <a:spcAft>
                <a:spcPts val="0"/>
              </a:spcAft>
              <a:buNone/>
            </a:pPr>
            <a:r>
              <a:rPr b="1" lang="en-US" sz="2400">
                <a:solidFill>
                  <a:srgbClr val="FDE9D8"/>
                </a:solidFill>
                <a:latin typeface="Calibri"/>
                <a:ea typeface="Calibri"/>
                <a:cs typeface="Calibri"/>
                <a:sym typeface="Calibri"/>
              </a:rPr>
              <a:t>Part 1: LSTM</a:t>
            </a:r>
            <a:endParaRPr b="1" sz="2400">
              <a:solidFill>
                <a:srgbClr val="FDE9D8"/>
              </a:solidFill>
              <a:latin typeface="Calibri"/>
              <a:ea typeface="Calibri"/>
              <a:cs typeface="Calibri"/>
              <a:sym typeface="Calibri"/>
            </a:endParaRPr>
          </a:p>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a:p>
            <a:pPr indent="0" lvl="0" marL="0" marR="0" rtl="0" algn="l">
              <a:spcBef>
                <a:spcPts val="0"/>
              </a:spcBef>
              <a:spcAft>
                <a:spcPts val="0"/>
              </a:spcAft>
              <a:buNone/>
            </a:pPr>
            <a:r>
              <a:t/>
            </a:r>
            <a:endParaRPr/>
          </a:p>
          <a:p>
            <a:pPr indent="0" lvl="0" marL="0" marR="0" rtl="0" algn="ctr">
              <a:spcBef>
                <a:spcPts val="0"/>
              </a:spcBef>
              <a:spcAft>
                <a:spcPts val="0"/>
              </a:spcAft>
              <a:buNone/>
            </a:pPr>
            <a:r>
              <a:rPr b="0" i="0" lang="en-US" sz="2400" u="none" cap="none" strike="noStrike">
                <a:solidFill>
                  <a:schemeClr val="lt1"/>
                </a:solidFill>
                <a:latin typeface="Calibri"/>
                <a:ea typeface="Calibri"/>
                <a:cs typeface="Calibri"/>
                <a:sym typeface="Calibri"/>
              </a:rPr>
              <a:t>University of CA, Santa Barbara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2"/>
          <p:cNvSpPr txBox="1"/>
          <p:nvPr>
            <p:ph type="title"/>
          </p:nvPr>
        </p:nvSpPr>
        <p:spPr>
          <a:xfrm>
            <a:off x="152400" y="0"/>
            <a:ext cx="8686800" cy="838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LSTM Review </a:t>
            </a:r>
            <a:r>
              <a:rPr baseline="30000" lang="en-US"/>
              <a:t>1</a:t>
            </a:r>
            <a:endParaRPr baseline="30000"/>
          </a:p>
        </p:txBody>
      </p:sp>
      <p:sp>
        <p:nvSpPr>
          <p:cNvPr id="227" name="Google Shape;227;p22"/>
          <p:cNvSpPr txBox="1"/>
          <p:nvPr>
            <p:ph idx="12" type="sldNum"/>
          </p:nvPr>
        </p:nvSpPr>
        <p:spPr>
          <a:xfrm>
            <a:off x="8229600" y="6477001"/>
            <a:ext cx="838200" cy="38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28" name="Google Shape;228;p22"/>
          <p:cNvSpPr txBox="1"/>
          <p:nvPr>
            <p:ph idx="1" type="body"/>
          </p:nvPr>
        </p:nvSpPr>
        <p:spPr>
          <a:xfrm>
            <a:off x="457200" y="990600"/>
            <a:ext cx="8305800" cy="52578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n-US"/>
              <a:t>Solution: add “gates” that control when we:</a:t>
            </a:r>
            <a:endParaRPr/>
          </a:p>
          <a:p>
            <a:pPr indent="-340360" lvl="0" marL="457200" rtl="0" algn="l">
              <a:spcBef>
                <a:spcPts val="640"/>
              </a:spcBef>
              <a:spcAft>
                <a:spcPts val="0"/>
              </a:spcAft>
              <a:buSzPts val="1760"/>
              <a:buAutoNum type="arabicPeriod"/>
            </a:pPr>
            <a:r>
              <a:rPr lang="en-US" sz="2400"/>
              <a:t>Forget the state</a:t>
            </a:r>
            <a:endParaRPr sz="2400"/>
          </a:p>
          <a:p>
            <a:pPr indent="-340360" lvl="0" marL="457200" rtl="0" algn="l">
              <a:spcBef>
                <a:spcPts val="0"/>
              </a:spcBef>
              <a:spcAft>
                <a:spcPts val="0"/>
              </a:spcAft>
              <a:buSzPts val="1760"/>
              <a:buAutoNum type="arabicPeriod"/>
            </a:pPr>
            <a:r>
              <a:rPr lang="en-US" sz="2400"/>
              <a:t>Use the input</a:t>
            </a:r>
            <a:endParaRPr sz="2400"/>
          </a:p>
          <a:p>
            <a:pPr indent="-340360" lvl="0" marL="457200" rtl="0" algn="l">
              <a:spcBef>
                <a:spcPts val="0"/>
              </a:spcBef>
              <a:spcAft>
                <a:spcPts val="0"/>
              </a:spcAft>
              <a:buSzPts val="1760"/>
              <a:buAutoNum type="arabicPeriod"/>
            </a:pPr>
            <a:r>
              <a:rPr lang="en-US" sz="2400"/>
              <a:t>Output</a:t>
            </a:r>
            <a:endParaRPr sz="2400"/>
          </a:p>
          <a:p>
            <a:pPr indent="0" lvl="0" marL="0" rtl="0" algn="l">
              <a:spcBef>
                <a:spcPts val="640"/>
              </a:spcBef>
              <a:spcAft>
                <a:spcPts val="0"/>
              </a:spcAft>
              <a:buNone/>
            </a:pPr>
            <a:r>
              <a:t/>
            </a:r>
            <a:endParaRPr sz="2400"/>
          </a:p>
          <a:p>
            <a:pPr indent="0" lvl="0" marL="0" rtl="0" algn="l">
              <a:spcBef>
                <a:spcPts val="640"/>
              </a:spcBef>
              <a:spcAft>
                <a:spcPts val="0"/>
              </a:spcAft>
              <a:buNone/>
            </a:pPr>
            <a:r>
              <a:rPr lang="en-US" sz="2400"/>
              <a:t>Also, adds a “cell state” on </a:t>
            </a:r>
            <a:endParaRPr sz="2400"/>
          </a:p>
          <a:p>
            <a:pPr indent="0" lvl="0" marL="0" rtl="0" algn="l">
              <a:spcBef>
                <a:spcPts val="640"/>
              </a:spcBef>
              <a:spcAft>
                <a:spcPts val="0"/>
              </a:spcAft>
              <a:buNone/>
            </a:pPr>
            <a:r>
              <a:rPr lang="en-US" sz="2400"/>
              <a:t>top of the “hidden state”.</a:t>
            </a:r>
            <a:endParaRPr sz="2400"/>
          </a:p>
          <a:p>
            <a:pPr indent="0" lvl="0" marL="0" rtl="0" algn="l">
              <a:spcBef>
                <a:spcPts val="640"/>
              </a:spcBef>
              <a:spcAft>
                <a:spcPts val="0"/>
              </a:spcAft>
              <a:buNone/>
            </a:pPr>
            <a:r>
              <a:t/>
            </a:r>
            <a:endParaRPr/>
          </a:p>
        </p:txBody>
      </p:sp>
      <p:pic>
        <p:nvPicPr>
          <p:cNvPr id="229" name="Google Shape;229;p22"/>
          <p:cNvPicPr preferRelativeResize="0"/>
          <p:nvPr/>
        </p:nvPicPr>
        <p:blipFill rotWithShape="1">
          <a:blip r:embed="rId3">
            <a:alphaModFix/>
          </a:blip>
          <a:srcRect b="34430" l="0" r="52155" t="0"/>
          <a:stretch/>
        </p:blipFill>
        <p:spPr>
          <a:xfrm>
            <a:off x="4108763" y="1650146"/>
            <a:ext cx="4375000" cy="3811425"/>
          </a:xfrm>
          <a:prstGeom prst="rect">
            <a:avLst/>
          </a:prstGeom>
          <a:noFill/>
          <a:ln>
            <a:noFill/>
          </a:ln>
        </p:spPr>
      </p:pic>
      <p:pic>
        <p:nvPicPr>
          <p:cNvPr id="230" name="Google Shape;230;p22"/>
          <p:cNvPicPr preferRelativeResize="0"/>
          <p:nvPr/>
        </p:nvPicPr>
        <p:blipFill rotWithShape="1">
          <a:blip r:embed="rId3">
            <a:alphaModFix/>
          </a:blip>
          <a:srcRect b="0" l="0" r="0" t="73960"/>
          <a:stretch/>
        </p:blipFill>
        <p:spPr>
          <a:xfrm>
            <a:off x="3176599" y="5461578"/>
            <a:ext cx="5307176" cy="8785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3"/>
          <p:cNvSpPr txBox="1"/>
          <p:nvPr>
            <p:ph type="title"/>
          </p:nvPr>
        </p:nvSpPr>
        <p:spPr>
          <a:xfrm>
            <a:off x="152400" y="0"/>
            <a:ext cx="8686800" cy="838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Forget Gate </a:t>
            </a:r>
            <a:r>
              <a:rPr baseline="30000" lang="en-US"/>
              <a:t>1</a:t>
            </a:r>
            <a:endParaRPr baseline="30000"/>
          </a:p>
        </p:txBody>
      </p:sp>
      <p:sp>
        <p:nvSpPr>
          <p:cNvPr id="237" name="Google Shape;237;p23"/>
          <p:cNvSpPr txBox="1"/>
          <p:nvPr>
            <p:ph idx="1" type="body"/>
          </p:nvPr>
        </p:nvSpPr>
        <p:spPr>
          <a:xfrm>
            <a:off x="457200" y="990600"/>
            <a:ext cx="8305800" cy="52578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n-US" sz="2000"/>
              <a:t>Purpose as english:  </a:t>
            </a:r>
            <a:r>
              <a:rPr lang="en-US" sz="2000"/>
              <a:t>“Do we keep (parts of) the hidden state?”</a:t>
            </a:r>
            <a:endParaRPr sz="2000"/>
          </a:p>
          <a:p>
            <a:pPr indent="0" lvl="0" marL="0" rtl="0" algn="l">
              <a:spcBef>
                <a:spcPts val="640"/>
              </a:spcBef>
              <a:spcAft>
                <a:spcPts val="0"/>
              </a:spcAft>
              <a:buNone/>
            </a:pPr>
            <a:r>
              <a:rPr lang="en-US" sz="2000"/>
              <a:t>Decides based on previous hidden state and new input</a:t>
            </a:r>
            <a:endParaRPr sz="2000"/>
          </a:p>
        </p:txBody>
      </p:sp>
      <p:sp>
        <p:nvSpPr>
          <p:cNvPr id="238" name="Google Shape;238;p23"/>
          <p:cNvSpPr txBox="1"/>
          <p:nvPr>
            <p:ph idx="12" type="sldNum"/>
          </p:nvPr>
        </p:nvSpPr>
        <p:spPr>
          <a:xfrm>
            <a:off x="8229600" y="6477001"/>
            <a:ext cx="838200" cy="38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39" name="Google Shape;239;p23"/>
          <p:cNvPicPr preferRelativeResize="0"/>
          <p:nvPr/>
        </p:nvPicPr>
        <p:blipFill>
          <a:blip r:embed="rId3">
            <a:alphaModFix/>
          </a:blip>
          <a:stretch>
            <a:fillRect/>
          </a:stretch>
        </p:blipFill>
        <p:spPr>
          <a:xfrm>
            <a:off x="630363" y="2299525"/>
            <a:ext cx="7730874" cy="4068875"/>
          </a:xfrm>
          <a:prstGeom prst="rect">
            <a:avLst/>
          </a:prstGeom>
          <a:noFill/>
          <a:ln>
            <a:noFill/>
          </a:ln>
        </p:spPr>
      </p:pic>
      <p:sp>
        <p:nvSpPr>
          <p:cNvPr id="240" name="Google Shape;240;p23"/>
          <p:cNvSpPr/>
          <p:nvPr/>
        </p:nvSpPr>
        <p:spPr>
          <a:xfrm>
            <a:off x="630375" y="2299525"/>
            <a:ext cx="6026400" cy="1542000"/>
          </a:xfrm>
          <a:prstGeom prst="rect">
            <a:avLst/>
          </a:prstGeom>
          <a:solidFill>
            <a:srgbClr val="EEECE1">
              <a:alpha val="72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a:off x="2508200" y="3841450"/>
            <a:ext cx="5853000" cy="2526900"/>
          </a:xfrm>
          <a:prstGeom prst="rect">
            <a:avLst/>
          </a:prstGeom>
          <a:solidFill>
            <a:srgbClr val="EEECE1">
              <a:alpha val="72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4"/>
          <p:cNvSpPr txBox="1"/>
          <p:nvPr>
            <p:ph type="title"/>
          </p:nvPr>
        </p:nvSpPr>
        <p:spPr>
          <a:xfrm>
            <a:off x="152400" y="0"/>
            <a:ext cx="8686800" cy="838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Input Gate </a:t>
            </a:r>
            <a:r>
              <a:rPr baseline="30000" lang="en-US"/>
              <a:t>1</a:t>
            </a:r>
            <a:endParaRPr baseline="30000"/>
          </a:p>
        </p:txBody>
      </p:sp>
      <p:sp>
        <p:nvSpPr>
          <p:cNvPr id="248" name="Google Shape;248;p24"/>
          <p:cNvSpPr txBox="1"/>
          <p:nvPr>
            <p:ph idx="12" type="sldNum"/>
          </p:nvPr>
        </p:nvSpPr>
        <p:spPr>
          <a:xfrm>
            <a:off x="8229600" y="6477001"/>
            <a:ext cx="838200" cy="38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49" name="Google Shape;249;p24"/>
          <p:cNvSpPr txBox="1"/>
          <p:nvPr>
            <p:ph idx="1" type="body"/>
          </p:nvPr>
        </p:nvSpPr>
        <p:spPr>
          <a:xfrm>
            <a:off x="457200" y="990600"/>
            <a:ext cx="8305800" cy="52578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n-US" sz="2000"/>
              <a:t>Purpose as english: </a:t>
            </a:r>
            <a:r>
              <a:rPr lang="en-US" sz="2000"/>
              <a:t>“Which part of the input should I use to update?”</a:t>
            </a:r>
            <a:endParaRPr sz="2000"/>
          </a:p>
          <a:p>
            <a:pPr indent="0" lvl="0" marL="0" rtl="0" algn="l">
              <a:spcBef>
                <a:spcPts val="640"/>
              </a:spcBef>
              <a:spcAft>
                <a:spcPts val="0"/>
              </a:spcAft>
              <a:buNone/>
            </a:pPr>
            <a:r>
              <a:rPr lang="en-US" sz="2000"/>
              <a:t>Decides based on previous hidden state and new input</a:t>
            </a:r>
            <a:endParaRPr sz="2000"/>
          </a:p>
        </p:txBody>
      </p:sp>
      <p:pic>
        <p:nvPicPr>
          <p:cNvPr id="250" name="Google Shape;250;p24"/>
          <p:cNvPicPr preferRelativeResize="0"/>
          <p:nvPr/>
        </p:nvPicPr>
        <p:blipFill>
          <a:blip r:embed="rId3">
            <a:alphaModFix/>
          </a:blip>
          <a:stretch>
            <a:fillRect/>
          </a:stretch>
        </p:blipFill>
        <p:spPr>
          <a:xfrm>
            <a:off x="630300" y="2299525"/>
            <a:ext cx="7731000" cy="3662059"/>
          </a:xfrm>
          <a:prstGeom prst="rect">
            <a:avLst/>
          </a:prstGeom>
          <a:noFill/>
          <a:ln>
            <a:noFill/>
          </a:ln>
        </p:spPr>
      </p:pic>
      <p:sp>
        <p:nvSpPr>
          <p:cNvPr id="251" name="Google Shape;251;p24"/>
          <p:cNvSpPr/>
          <p:nvPr/>
        </p:nvSpPr>
        <p:spPr>
          <a:xfrm>
            <a:off x="630375" y="2299525"/>
            <a:ext cx="1877700" cy="2338200"/>
          </a:xfrm>
          <a:prstGeom prst="rect">
            <a:avLst/>
          </a:prstGeom>
          <a:solidFill>
            <a:srgbClr val="EEECE1">
              <a:alpha val="72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4"/>
          <p:cNvSpPr/>
          <p:nvPr/>
        </p:nvSpPr>
        <p:spPr>
          <a:xfrm>
            <a:off x="4120550" y="2299525"/>
            <a:ext cx="2257200" cy="3662100"/>
          </a:xfrm>
          <a:prstGeom prst="rect">
            <a:avLst/>
          </a:prstGeom>
          <a:solidFill>
            <a:srgbClr val="EEECE1">
              <a:alpha val="72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4"/>
          <p:cNvSpPr/>
          <p:nvPr/>
        </p:nvSpPr>
        <p:spPr>
          <a:xfrm>
            <a:off x="2508075" y="2299525"/>
            <a:ext cx="1612500" cy="1197300"/>
          </a:xfrm>
          <a:prstGeom prst="rect">
            <a:avLst/>
          </a:prstGeom>
          <a:solidFill>
            <a:srgbClr val="EEECE1">
              <a:alpha val="72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25"/>
          <p:cNvPicPr preferRelativeResize="0"/>
          <p:nvPr/>
        </p:nvPicPr>
        <p:blipFill>
          <a:blip r:embed="rId3">
            <a:alphaModFix/>
          </a:blip>
          <a:stretch>
            <a:fillRect/>
          </a:stretch>
        </p:blipFill>
        <p:spPr>
          <a:xfrm>
            <a:off x="630300" y="1892613"/>
            <a:ext cx="7731000" cy="4068966"/>
          </a:xfrm>
          <a:prstGeom prst="rect">
            <a:avLst/>
          </a:prstGeom>
          <a:noFill/>
          <a:ln>
            <a:noFill/>
          </a:ln>
        </p:spPr>
      </p:pic>
      <p:sp>
        <p:nvSpPr>
          <p:cNvPr id="260" name="Google Shape;260;p25"/>
          <p:cNvSpPr txBox="1"/>
          <p:nvPr>
            <p:ph type="title"/>
          </p:nvPr>
        </p:nvSpPr>
        <p:spPr>
          <a:xfrm>
            <a:off x="152400" y="0"/>
            <a:ext cx="8686800" cy="838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Update</a:t>
            </a:r>
            <a:r>
              <a:rPr baseline="30000" lang="en-US"/>
              <a:t> 1</a:t>
            </a:r>
            <a:endParaRPr baseline="30000"/>
          </a:p>
        </p:txBody>
      </p:sp>
      <p:sp>
        <p:nvSpPr>
          <p:cNvPr id="261" name="Google Shape;261;p25"/>
          <p:cNvSpPr txBox="1"/>
          <p:nvPr>
            <p:ph idx="12" type="sldNum"/>
          </p:nvPr>
        </p:nvSpPr>
        <p:spPr>
          <a:xfrm>
            <a:off x="8229600" y="6477001"/>
            <a:ext cx="838200" cy="38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2" name="Google Shape;262;p25"/>
          <p:cNvSpPr txBox="1"/>
          <p:nvPr>
            <p:ph idx="1" type="body"/>
          </p:nvPr>
        </p:nvSpPr>
        <p:spPr>
          <a:xfrm>
            <a:off x="457200" y="990600"/>
            <a:ext cx="8305800" cy="13089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n-US" sz="2000"/>
              <a:t>Now, do a normal RNN Update but using (state after forgetting) and (input that I decided was important)</a:t>
            </a:r>
            <a:endParaRPr sz="2000"/>
          </a:p>
        </p:txBody>
      </p:sp>
      <p:sp>
        <p:nvSpPr>
          <p:cNvPr id="263" name="Google Shape;263;p25"/>
          <p:cNvSpPr/>
          <p:nvPr/>
        </p:nvSpPr>
        <p:spPr>
          <a:xfrm>
            <a:off x="630300" y="3792225"/>
            <a:ext cx="1877700" cy="1666200"/>
          </a:xfrm>
          <a:prstGeom prst="rect">
            <a:avLst/>
          </a:prstGeom>
          <a:solidFill>
            <a:srgbClr val="EEECE1">
              <a:alpha val="72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p:nvPr/>
        </p:nvSpPr>
        <p:spPr>
          <a:xfrm>
            <a:off x="5417450" y="1892675"/>
            <a:ext cx="1313400" cy="3565800"/>
          </a:xfrm>
          <a:prstGeom prst="rect">
            <a:avLst/>
          </a:prstGeom>
          <a:solidFill>
            <a:srgbClr val="EEECE1">
              <a:alpha val="72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p:nvPr/>
        </p:nvSpPr>
        <p:spPr>
          <a:xfrm>
            <a:off x="2508000" y="3429000"/>
            <a:ext cx="2909400" cy="2029500"/>
          </a:xfrm>
          <a:prstGeom prst="rect">
            <a:avLst/>
          </a:prstGeom>
          <a:solidFill>
            <a:srgbClr val="EEECE1">
              <a:alpha val="72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6"/>
          <p:cNvSpPr txBox="1"/>
          <p:nvPr>
            <p:ph type="title"/>
          </p:nvPr>
        </p:nvSpPr>
        <p:spPr>
          <a:xfrm>
            <a:off x="152400" y="0"/>
            <a:ext cx="8686800" cy="838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Output gate</a:t>
            </a:r>
            <a:r>
              <a:rPr baseline="30000" lang="en-US"/>
              <a:t> 1</a:t>
            </a:r>
            <a:endParaRPr baseline="30000"/>
          </a:p>
        </p:txBody>
      </p:sp>
      <p:sp>
        <p:nvSpPr>
          <p:cNvPr id="272" name="Google Shape;272;p26"/>
          <p:cNvSpPr txBox="1"/>
          <p:nvPr>
            <p:ph idx="12" type="sldNum"/>
          </p:nvPr>
        </p:nvSpPr>
        <p:spPr>
          <a:xfrm>
            <a:off x="8229600" y="6477001"/>
            <a:ext cx="838200" cy="38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73" name="Google Shape;273;p26"/>
          <p:cNvSpPr txBox="1"/>
          <p:nvPr>
            <p:ph idx="1" type="body"/>
          </p:nvPr>
        </p:nvSpPr>
        <p:spPr>
          <a:xfrm>
            <a:off x="457200" y="990600"/>
            <a:ext cx="8305800" cy="52578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n-US" sz="2000"/>
              <a:t>Purpose as english: “From my updated state, what should I use as output?”</a:t>
            </a:r>
            <a:endParaRPr sz="2000"/>
          </a:p>
          <a:p>
            <a:pPr indent="0" lvl="0" marL="0" rtl="0" algn="l">
              <a:spcBef>
                <a:spcPts val="640"/>
              </a:spcBef>
              <a:spcAft>
                <a:spcPts val="0"/>
              </a:spcAft>
              <a:buNone/>
            </a:pPr>
            <a:r>
              <a:rPr lang="en-US" sz="2000"/>
              <a:t>Decides based on previous hidden state and new input</a:t>
            </a:r>
            <a:endParaRPr sz="2000"/>
          </a:p>
        </p:txBody>
      </p:sp>
      <p:pic>
        <p:nvPicPr>
          <p:cNvPr id="274" name="Google Shape;274;p26"/>
          <p:cNvPicPr preferRelativeResize="0"/>
          <p:nvPr/>
        </p:nvPicPr>
        <p:blipFill>
          <a:blip r:embed="rId3">
            <a:alphaModFix/>
          </a:blip>
          <a:stretch>
            <a:fillRect/>
          </a:stretch>
        </p:blipFill>
        <p:spPr>
          <a:xfrm>
            <a:off x="592150" y="2003991"/>
            <a:ext cx="7807300" cy="3698184"/>
          </a:xfrm>
          <a:prstGeom prst="rect">
            <a:avLst/>
          </a:prstGeom>
          <a:noFill/>
          <a:ln>
            <a:noFill/>
          </a:ln>
        </p:spPr>
      </p:pic>
      <p:sp>
        <p:nvSpPr>
          <p:cNvPr id="275" name="Google Shape;275;p26"/>
          <p:cNvSpPr/>
          <p:nvPr/>
        </p:nvSpPr>
        <p:spPr>
          <a:xfrm>
            <a:off x="592150" y="2004000"/>
            <a:ext cx="3347700" cy="2518800"/>
          </a:xfrm>
          <a:prstGeom prst="rect">
            <a:avLst/>
          </a:prstGeom>
          <a:solidFill>
            <a:srgbClr val="EEECE1">
              <a:alpha val="72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6"/>
          <p:cNvSpPr/>
          <p:nvPr/>
        </p:nvSpPr>
        <p:spPr>
          <a:xfrm>
            <a:off x="3939925" y="2004000"/>
            <a:ext cx="838200" cy="1812900"/>
          </a:xfrm>
          <a:prstGeom prst="rect">
            <a:avLst/>
          </a:prstGeom>
          <a:solidFill>
            <a:srgbClr val="EEECE1">
              <a:alpha val="72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7"/>
          <p:cNvSpPr txBox="1"/>
          <p:nvPr>
            <p:ph type="title"/>
          </p:nvPr>
        </p:nvSpPr>
        <p:spPr>
          <a:xfrm>
            <a:off x="152400" y="0"/>
            <a:ext cx="8686800" cy="838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LSTM Review</a:t>
            </a:r>
            <a:r>
              <a:rPr baseline="30000" lang="en-US"/>
              <a:t> 1</a:t>
            </a:r>
            <a:endParaRPr baseline="30000"/>
          </a:p>
        </p:txBody>
      </p:sp>
      <p:sp>
        <p:nvSpPr>
          <p:cNvPr id="283" name="Google Shape;283;p27"/>
          <p:cNvSpPr txBox="1"/>
          <p:nvPr>
            <p:ph idx="1" type="body"/>
          </p:nvPr>
        </p:nvSpPr>
        <p:spPr>
          <a:xfrm>
            <a:off x="457200" y="990600"/>
            <a:ext cx="8305800" cy="52578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n-US"/>
              <a:t>Otherwise, the structure is the same!</a:t>
            </a:r>
            <a:endParaRPr/>
          </a:p>
          <a:p>
            <a:pPr indent="0" lvl="0" marL="0" rtl="0" algn="l">
              <a:spcBef>
                <a:spcPts val="640"/>
              </a:spcBef>
              <a:spcAft>
                <a:spcPts val="0"/>
              </a:spcAft>
              <a:buNone/>
            </a:pPr>
            <a:r>
              <a:rPr lang="en-US" sz="1800"/>
              <a:t>The forget gates let us keep information as long as we need, then we can get rid of it.</a:t>
            </a:r>
            <a:endParaRPr sz="1800"/>
          </a:p>
          <a:p>
            <a:pPr indent="0" lvl="0" marL="0" rtl="0" algn="l">
              <a:spcBef>
                <a:spcPts val="640"/>
              </a:spcBef>
              <a:spcAft>
                <a:spcPts val="0"/>
              </a:spcAft>
              <a:buNone/>
            </a:pPr>
            <a:r>
              <a:rPr lang="en-US" sz="1800"/>
              <a:t>The input gates let us decide to use an input now or use it later</a:t>
            </a:r>
            <a:endParaRPr sz="1800"/>
          </a:p>
          <a:p>
            <a:pPr indent="0" lvl="0" marL="0" rtl="0" algn="l">
              <a:spcBef>
                <a:spcPts val="640"/>
              </a:spcBef>
              <a:spcAft>
                <a:spcPts val="0"/>
              </a:spcAft>
              <a:buNone/>
            </a:pPr>
            <a:r>
              <a:rPr lang="en-US" sz="1800"/>
              <a:t>The output gates let us decide when to (finally) use the information we’ve gathered.</a:t>
            </a:r>
            <a:endParaRPr sz="1800"/>
          </a:p>
        </p:txBody>
      </p:sp>
      <p:sp>
        <p:nvSpPr>
          <p:cNvPr id="284" name="Google Shape;284;p27"/>
          <p:cNvSpPr txBox="1"/>
          <p:nvPr>
            <p:ph idx="12" type="sldNum"/>
          </p:nvPr>
        </p:nvSpPr>
        <p:spPr>
          <a:xfrm>
            <a:off x="8229600" y="6477001"/>
            <a:ext cx="838200" cy="38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85" name="Google Shape;285;p27"/>
          <p:cNvPicPr preferRelativeResize="0"/>
          <p:nvPr/>
        </p:nvPicPr>
        <p:blipFill rotWithShape="1">
          <a:blip r:embed="rId3">
            <a:alphaModFix/>
          </a:blip>
          <a:srcRect b="5142" l="0" r="0" t="23627"/>
          <a:stretch/>
        </p:blipFill>
        <p:spPr>
          <a:xfrm>
            <a:off x="705875" y="3472100"/>
            <a:ext cx="7395650" cy="29631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8"/>
          <p:cNvSpPr txBox="1"/>
          <p:nvPr>
            <p:ph type="title"/>
          </p:nvPr>
        </p:nvSpPr>
        <p:spPr>
          <a:xfrm>
            <a:off x="152400" y="0"/>
            <a:ext cx="8686800" cy="838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Review Reference</a:t>
            </a:r>
            <a:endParaRPr/>
          </a:p>
        </p:txBody>
      </p:sp>
      <p:sp>
        <p:nvSpPr>
          <p:cNvPr id="292" name="Google Shape;292;p28"/>
          <p:cNvSpPr txBox="1"/>
          <p:nvPr>
            <p:ph idx="1" type="body"/>
          </p:nvPr>
        </p:nvSpPr>
        <p:spPr>
          <a:xfrm>
            <a:off x="457200" y="990600"/>
            <a:ext cx="8305800" cy="5257800"/>
          </a:xfrm>
          <a:prstGeom prst="rect">
            <a:avLst/>
          </a:prstGeom>
        </p:spPr>
        <p:txBody>
          <a:bodyPr anchorCtr="0" anchor="t" bIns="45700" lIns="91425" spcFirstLastPara="1" rIns="91425" wrap="square" tIns="45700">
            <a:normAutofit/>
          </a:bodyPr>
          <a:lstStyle/>
          <a:p>
            <a:pPr indent="-368300" lvl="0" marL="457200" rtl="0" algn="l">
              <a:spcBef>
                <a:spcPts val="640"/>
              </a:spcBef>
              <a:spcAft>
                <a:spcPts val="0"/>
              </a:spcAft>
              <a:buSzPts val="2200"/>
              <a:buFont typeface="Calibri"/>
              <a:buAutoNum type="arabicPeriod"/>
            </a:pPr>
            <a:r>
              <a:rPr b="0" lang="en-US" sz="2200" u="sng">
                <a:solidFill>
                  <a:schemeClr val="hlink"/>
                </a:solidFill>
                <a:hlinkClick r:id="rId3"/>
              </a:rPr>
              <a:t>Illustrated Guide to LSTM’s and GRU’s: A step by step explanation | by Michael Phi | Towards Data Science</a:t>
            </a:r>
            <a:endParaRPr sz="4300"/>
          </a:p>
        </p:txBody>
      </p:sp>
      <p:sp>
        <p:nvSpPr>
          <p:cNvPr id="293" name="Google Shape;293;p28"/>
          <p:cNvSpPr txBox="1"/>
          <p:nvPr>
            <p:ph idx="12" type="sldNum"/>
          </p:nvPr>
        </p:nvSpPr>
        <p:spPr>
          <a:xfrm>
            <a:off x="8229600" y="6477001"/>
            <a:ext cx="838200" cy="38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9"/>
          <p:cNvSpPr txBox="1"/>
          <p:nvPr>
            <p:ph type="title"/>
          </p:nvPr>
        </p:nvSpPr>
        <p:spPr>
          <a:xfrm>
            <a:off x="152400" y="0"/>
            <a:ext cx="8686800" cy="838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Code: Tensorflow Datasets</a:t>
            </a:r>
            <a:endParaRPr/>
          </a:p>
        </p:txBody>
      </p:sp>
      <p:sp>
        <p:nvSpPr>
          <p:cNvPr id="300" name="Google Shape;300;p29"/>
          <p:cNvSpPr txBox="1"/>
          <p:nvPr>
            <p:ph idx="1" type="body"/>
          </p:nvPr>
        </p:nvSpPr>
        <p:spPr>
          <a:xfrm>
            <a:off x="5557000" y="990600"/>
            <a:ext cx="3206100" cy="52578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n-US" sz="1800"/>
              <a:t>The tutorial is pretty clear on loading the datasets initially, but it’s hard to use after that.</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rPr lang="en-US" sz="1800"/>
              <a:t>You can’t always index normally. It might be organized in batches.</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rPr lang="en-US" sz="1800"/>
              <a:t>You can iterate through batches.</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rPr lang="en-US" sz="1800"/>
              <a:t>You can get some batches/values by using “take”</a:t>
            </a:r>
            <a:endParaRPr sz="1800"/>
          </a:p>
        </p:txBody>
      </p:sp>
      <p:sp>
        <p:nvSpPr>
          <p:cNvPr id="301" name="Google Shape;301;p29"/>
          <p:cNvSpPr txBox="1"/>
          <p:nvPr>
            <p:ph idx="12" type="sldNum"/>
          </p:nvPr>
        </p:nvSpPr>
        <p:spPr>
          <a:xfrm>
            <a:off x="8229600" y="6477001"/>
            <a:ext cx="838200" cy="38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02" name="Google Shape;302;p29"/>
          <p:cNvSpPr txBox="1"/>
          <p:nvPr>
            <p:ph idx="1" type="body"/>
          </p:nvPr>
        </p:nvSpPr>
        <p:spPr>
          <a:xfrm>
            <a:off x="152400" y="990600"/>
            <a:ext cx="5158200" cy="5732100"/>
          </a:xfrm>
          <a:prstGeom prst="rect">
            <a:avLst/>
          </a:prstGeom>
          <a:solidFill>
            <a:srgbClr val="1E1E1E"/>
          </a:solidFill>
        </p:spPr>
        <p:txBody>
          <a:bodyPr anchorCtr="0" anchor="t" bIns="45700" lIns="91425" spcFirstLastPara="1" rIns="91425" wrap="square" tIns="45700">
            <a:normAutofit/>
          </a:bodyPr>
          <a:lstStyle/>
          <a:p>
            <a:pPr indent="0" lvl="0" marL="0" rtl="0" algn="l">
              <a:lnSpc>
                <a:spcPct val="135714"/>
              </a:lnSpc>
              <a:spcBef>
                <a:spcPts val="0"/>
              </a:spcBef>
              <a:spcAft>
                <a:spcPts val="0"/>
              </a:spcAft>
              <a:buNone/>
            </a:pPr>
            <a:r>
              <a:rPr b="0" lang="en-US" sz="1050">
                <a:solidFill>
                  <a:srgbClr val="888888"/>
                </a:solidFill>
                <a:latin typeface="Courier New"/>
                <a:ea typeface="Courier New"/>
                <a:cs typeface="Courier New"/>
                <a:sym typeface="Courier New"/>
              </a:rPr>
              <a:t># Load a dataset</a:t>
            </a:r>
            <a:endParaRPr b="0" sz="1050">
              <a:solidFill>
                <a:srgbClr val="888888"/>
              </a:solidFill>
              <a:latin typeface="Courier New"/>
              <a:ea typeface="Courier New"/>
              <a:cs typeface="Courier New"/>
              <a:sym typeface="Courier New"/>
            </a:endParaRPr>
          </a:p>
          <a:p>
            <a:pPr indent="0" lvl="0" marL="0" rtl="0" algn="l">
              <a:lnSpc>
                <a:spcPct val="135714"/>
              </a:lnSpc>
              <a:spcBef>
                <a:spcPts val="0"/>
              </a:spcBef>
              <a:spcAft>
                <a:spcPts val="0"/>
              </a:spcAft>
              <a:buNone/>
            </a:pPr>
            <a:r>
              <a:rPr b="0" lang="en-US" sz="1050">
                <a:solidFill>
                  <a:srgbClr val="D4D4D4"/>
                </a:solidFill>
                <a:latin typeface="Courier New"/>
                <a:ea typeface="Courier New"/>
                <a:cs typeface="Courier New"/>
                <a:sym typeface="Courier New"/>
              </a:rPr>
              <a:t>data_raw </a:t>
            </a:r>
            <a:r>
              <a:rPr b="0" lang="en-US" sz="1050">
                <a:solidFill>
                  <a:srgbClr val="F92672"/>
                </a:solidFill>
                <a:latin typeface="Courier New"/>
                <a:ea typeface="Courier New"/>
                <a:cs typeface="Courier New"/>
                <a:sym typeface="Courier New"/>
              </a:rPr>
              <a:t>=</a:t>
            </a:r>
            <a:r>
              <a:rPr b="0" lang="en-US" sz="1050">
                <a:solidFill>
                  <a:srgbClr val="D4D4D4"/>
                </a:solidFill>
                <a:latin typeface="Courier New"/>
                <a:ea typeface="Courier New"/>
                <a:cs typeface="Courier New"/>
                <a:sym typeface="Courier New"/>
              </a:rPr>
              <a:t> preprocessing.text_dataset_from_directory</a:t>
            </a:r>
            <a:r>
              <a:rPr b="0" lang="en-US" sz="1050">
                <a:solidFill>
                  <a:srgbClr val="DCDCDC"/>
                </a:solidFill>
                <a:latin typeface="Courier New"/>
                <a:ea typeface="Courier New"/>
                <a:cs typeface="Courier New"/>
                <a:sym typeface="Courier New"/>
              </a:rPr>
              <a:t>(</a:t>
            </a:r>
            <a:endParaRPr b="0" sz="105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None/>
            </a:pPr>
            <a:r>
              <a:rPr b="0" lang="en-US" sz="1050">
                <a:solidFill>
                  <a:srgbClr val="D4D4D4"/>
                </a:solidFill>
                <a:latin typeface="Courier New"/>
                <a:ea typeface="Courier New"/>
                <a:cs typeface="Courier New"/>
                <a:sym typeface="Courier New"/>
              </a:rPr>
              <a:t>    data_dir</a:t>
            </a:r>
            <a:r>
              <a:rPr b="0" lang="en-US" sz="1050">
                <a:solidFill>
                  <a:srgbClr val="DCDCDC"/>
                </a:solidFill>
                <a:latin typeface="Courier New"/>
                <a:ea typeface="Courier New"/>
                <a:cs typeface="Courier New"/>
                <a:sym typeface="Courier New"/>
              </a:rPr>
              <a:t>,</a:t>
            </a:r>
            <a:endParaRPr b="0" sz="105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None/>
            </a:pPr>
            <a:r>
              <a:rPr b="0" lang="en-US" sz="1050">
                <a:solidFill>
                  <a:srgbClr val="D4D4D4"/>
                </a:solidFill>
                <a:latin typeface="Courier New"/>
                <a:ea typeface="Courier New"/>
                <a:cs typeface="Courier New"/>
                <a:sym typeface="Courier New"/>
              </a:rPr>
              <a:t>    </a:t>
            </a:r>
            <a:r>
              <a:rPr b="0" lang="en-US" sz="1050">
                <a:solidFill>
                  <a:srgbClr val="F92672"/>
                </a:solidFill>
                <a:latin typeface="Courier New"/>
                <a:ea typeface="Courier New"/>
                <a:cs typeface="Courier New"/>
                <a:sym typeface="Courier New"/>
              </a:rPr>
              <a:t>**</a:t>
            </a:r>
            <a:r>
              <a:rPr b="0" lang="en-US" sz="1050">
                <a:solidFill>
                  <a:srgbClr val="D4D4D4"/>
                </a:solidFill>
                <a:latin typeface="Courier New"/>
                <a:ea typeface="Courier New"/>
                <a:cs typeface="Courier New"/>
                <a:sym typeface="Courier New"/>
              </a:rPr>
              <a:t>dataset_args</a:t>
            </a:r>
            <a:endParaRPr b="0"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0" lang="en-US" sz="1050">
                <a:solidFill>
                  <a:srgbClr val="DCDCDC"/>
                </a:solidFill>
                <a:latin typeface="Courier New"/>
                <a:ea typeface="Courier New"/>
                <a:cs typeface="Courier New"/>
                <a:sym typeface="Courier New"/>
              </a:rPr>
              <a:t>)</a:t>
            </a:r>
            <a:endParaRPr b="0" sz="105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0" sz="105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None/>
            </a:pPr>
            <a:r>
              <a:rPr b="0" lang="en-US" sz="1050">
                <a:solidFill>
                  <a:srgbClr val="888888"/>
                </a:solidFill>
                <a:latin typeface="Courier New"/>
                <a:ea typeface="Courier New"/>
                <a:cs typeface="Courier New"/>
                <a:sym typeface="Courier New"/>
              </a:rPr>
              <a:t># Look at 1 value in BATCHED?</a:t>
            </a:r>
            <a:endParaRPr b="0" sz="1050">
              <a:solidFill>
                <a:srgbClr val="888888"/>
              </a:solidFill>
              <a:latin typeface="Courier New"/>
              <a:ea typeface="Courier New"/>
              <a:cs typeface="Courier New"/>
              <a:sym typeface="Courier New"/>
            </a:endParaRPr>
          </a:p>
          <a:p>
            <a:pPr indent="0" lvl="0" marL="0" rtl="0" algn="l">
              <a:lnSpc>
                <a:spcPct val="135714"/>
              </a:lnSpc>
              <a:spcBef>
                <a:spcPts val="0"/>
              </a:spcBef>
              <a:spcAft>
                <a:spcPts val="0"/>
              </a:spcAft>
              <a:buNone/>
            </a:pPr>
            <a:r>
              <a:rPr b="0" lang="en-US" sz="1050">
                <a:solidFill>
                  <a:srgbClr val="888888"/>
                </a:solidFill>
                <a:latin typeface="Courier New"/>
                <a:ea typeface="Courier New"/>
                <a:cs typeface="Courier New"/>
                <a:sym typeface="Courier New"/>
              </a:rPr>
              <a:t># Actually have to go through batches first</a:t>
            </a:r>
            <a:endParaRPr b="0" sz="1050">
              <a:solidFill>
                <a:srgbClr val="888888"/>
              </a:solidFill>
              <a:latin typeface="Courier New"/>
              <a:ea typeface="Courier New"/>
              <a:cs typeface="Courier New"/>
              <a:sym typeface="Courier New"/>
            </a:endParaRPr>
          </a:p>
          <a:p>
            <a:pPr indent="0" lvl="0" marL="0" rtl="0" algn="l">
              <a:lnSpc>
                <a:spcPct val="135714"/>
              </a:lnSpc>
              <a:spcBef>
                <a:spcPts val="0"/>
              </a:spcBef>
              <a:spcAft>
                <a:spcPts val="0"/>
              </a:spcAft>
              <a:buNone/>
            </a:pPr>
            <a:r>
              <a:rPr b="0" lang="en-US" sz="1050">
                <a:solidFill>
                  <a:srgbClr val="F92672"/>
                </a:solidFill>
                <a:latin typeface="Courier New"/>
                <a:ea typeface="Courier New"/>
                <a:cs typeface="Courier New"/>
                <a:sym typeface="Courier New"/>
              </a:rPr>
              <a:t>for</a:t>
            </a:r>
            <a:r>
              <a:rPr b="0" lang="en-US" sz="1050">
                <a:solidFill>
                  <a:srgbClr val="F2F2F2"/>
                </a:solidFill>
                <a:latin typeface="Courier New"/>
                <a:ea typeface="Courier New"/>
                <a:cs typeface="Courier New"/>
                <a:sym typeface="Courier New"/>
              </a:rPr>
              <a:t> batch_x, batch_y in data_raw:</a:t>
            </a:r>
            <a:endParaRPr b="0" sz="1050">
              <a:solidFill>
                <a:srgbClr val="F2F2F2"/>
              </a:solidFill>
              <a:latin typeface="Courier New"/>
              <a:ea typeface="Courier New"/>
              <a:cs typeface="Courier New"/>
              <a:sym typeface="Courier New"/>
            </a:endParaRPr>
          </a:p>
          <a:p>
            <a:pPr indent="0" lvl="0" marL="0" rtl="0" algn="l">
              <a:lnSpc>
                <a:spcPct val="135714"/>
              </a:lnSpc>
              <a:spcBef>
                <a:spcPts val="0"/>
              </a:spcBef>
              <a:spcAft>
                <a:spcPts val="0"/>
              </a:spcAft>
              <a:buNone/>
            </a:pPr>
            <a:r>
              <a:rPr b="0" lang="en-US" sz="1050">
                <a:solidFill>
                  <a:srgbClr val="F2F2F2"/>
                </a:solidFill>
                <a:latin typeface="Courier New"/>
                <a:ea typeface="Courier New"/>
                <a:cs typeface="Courier New"/>
                <a:sym typeface="Courier New"/>
              </a:rPr>
              <a:t>	print(batch_x[0], batch_y[0])</a:t>
            </a:r>
            <a:endParaRPr b="0" sz="1050">
              <a:solidFill>
                <a:srgbClr val="F2F2F2"/>
              </a:solidFill>
              <a:latin typeface="Courier New"/>
              <a:ea typeface="Courier New"/>
              <a:cs typeface="Courier New"/>
              <a:sym typeface="Courier New"/>
            </a:endParaRPr>
          </a:p>
          <a:p>
            <a:pPr indent="0" lvl="0" marL="0" rtl="0" algn="l">
              <a:lnSpc>
                <a:spcPct val="135714"/>
              </a:lnSpc>
              <a:spcBef>
                <a:spcPts val="0"/>
              </a:spcBef>
              <a:spcAft>
                <a:spcPts val="0"/>
              </a:spcAft>
              <a:buNone/>
            </a:pPr>
            <a:r>
              <a:rPr b="0" lang="en-US" sz="1050">
                <a:solidFill>
                  <a:srgbClr val="F2F2F2"/>
                </a:solidFill>
                <a:latin typeface="Courier New"/>
                <a:ea typeface="Courier New"/>
                <a:cs typeface="Courier New"/>
                <a:sym typeface="Courier New"/>
              </a:rPr>
              <a:t>	</a:t>
            </a:r>
            <a:r>
              <a:rPr b="0" lang="en-US" sz="1050">
                <a:solidFill>
                  <a:srgbClr val="F92672"/>
                </a:solidFill>
                <a:latin typeface="Courier New"/>
                <a:ea typeface="Courier New"/>
                <a:cs typeface="Courier New"/>
                <a:sym typeface="Courier New"/>
              </a:rPr>
              <a:t>break</a:t>
            </a:r>
            <a:endParaRPr b="0" sz="1050">
              <a:solidFill>
                <a:srgbClr val="F92672"/>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0" sz="1050">
              <a:solidFill>
                <a:srgbClr val="F2F2F2"/>
              </a:solidFill>
              <a:latin typeface="Courier New"/>
              <a:ea typeface="Courier New"/>
              <a:cs typeface="Courier New"/>
              <a:sym typeface="Courier New"/>
            </a:endParaRPr>
          </a:p>
          <a:p>
            <a:pPr indent="0" lvl="0" marL="0" rtl="0" algn="l">
              <a:lnSpc>
                <a:spcPct val="135714"/>
              </a:lnSpc>
              <a:spcBef>
                <a:spcPts val="0"/>
              </a:spcBef>
              <a:spcAft>
                <a:spcPts val="0"/>
              </a:spcAft>
              <a:buNone/>
            </a:pPr>
            <a:r>
              <a:rPr b="0" lang="en-US" sz="1050">
                <a:solidFill>
                  <a:srgbClr val="888888"/>
                </a:solidFill>
                <a:latin typeface="Courier New"/>
                <a:ea typeface="Courier New"/>
                <a:cs typeface="Courier New"/>
                <a:sym typeface="Courier New"/>
              </a:rPr>
              <a:t># Look at 1 value in BATCHED? Equivalent</a:t>
            </a:r>
            <a:endParaRPr b="0" sz="1050">
              <a:solidFill>
                <a:srgbClr val="888888"/>
              </a:solidFill>
              <a:latin typeface="Courier New"/>
              <a:ea typeface="Courier New"/>
              <a:cs typeface="Courier New"/>
              <a:sym typeface="Courier New"/>
            </a:endParaRPr>
          </a:p>
          <a:p>
            <a:pPr indent="0" lvl="0" marL="0" rtl="0" algn="l">
              <a:lnSpc>
                <a:spcPct val="135714"/>
              </a:lnSpc>
              <a:spcBef>
                <a:spcPts val="0"/>
              </a:spcBef>
              <a:spcAft>
                <a:spcPts val="0"/>
              </a:spcAft>
              <a:buNone/>
            </a:pPr>
            <a:r>
              <a:rPr b="0" lang="en-US" sz="1050">
                <a:solidFill>
                  <a:srgbClr val="888888"/>
                </a:solidFill>
                <a:latin typeface="Courier New"/>
                <a:ea typeface="Courier New"/>
                <a:cs typeface="Courier New"/>
                <a:sym typeface="Courier New"/>
              </a:rPr>
              <a:t># Actually have to go through batches first</a:t>
            </a:r>
            <a:endParaRPr b="0" sz="1050">
              <a:solidFill>
                <a:srgbClr val="F2F2F2"/>
              </a:solidFill>
              <a:latin typeface="Courier New"/>
              <a:ea typeface="Courier New"/>
              <a:cs typeface="Courier New"/>
              <a:sym typeface="Courier New"/>
            </a:endParaRPr>
          </a:p>
          <a:p>
            <a:pPr indent="0" lvl="0" marL="0" rtl="0" algn="l">
              <a:lnSpc>
                <a:spcPct val="135714"/>
              </a:lnSpc>
              <a:spcBef>
                <a:spcPts val="0"/>
              </a:spcBef>
              <a:spcAft>
                <a:spcPts val="0"/>
              </a:spcAft>
              <a:buNone/>
            </a:pPr>
            <a:r>
              <a:rPr b="0" lang="en-US" sz="1050">
                <a:solidFill>
                  <a:srgbClr val="F92672"/>
                </a:solidFill>
                <a:latin typeface="Courier New"/>
                <a:ea typeface="Courier New"/>
                <a:cs typeface="Courier New"/>
                <a:sym typeface="Courier New"/>
              </a:rPr>
              <a:t>for</a:t>
            </a:r>
            <a:r>
              <a:rPr b="0" lang="en-US" sz="1050">
                <a:solidFill>
                  <a:srgbClr val="F2F2F2"/>
                </a:solidFill>
                <a:latin typeface="Courier New"/>
                <a:ea typeface="Courier New"/>
                <a:cs typeface="Courier New"/>
                <a:sym typeface="Courier New"/>
              </a:rPr>
              <a:t> batch_x, batch_y in data_raw.take(1):</a:t>
            </a:r>
            <a:endParaRPr b="0" sz="1050">
              <a:solidFill>
                <a:srgbClr val="F2F2F2"/>
              </a:solidFill>
              <a:latin typeface="Courier New"/>
              <a:ea typeface="Courier New"/>
              <a:cs typeface="Courier New"/>
              <a:sym typeface="Courier New"/>
            </a:endParaRPr>
          </a:p>
          <a:p>
            <a:pPr indent="0" lvl="0" marL="0" rtl="0" algn="l">
              <a:lnSpc>
                <a:spcPct val="135714"/>
              </a:lnSpc>
              <a:spcBef>
                <a:spcPts val="0"/>
              </a:spcBef>
              <a:spcAft>
                <a:spcPts val="0"/>
              </a:spcAft>
              <a:buNone/>
            </a:pPr>
            <a:r>
              <a:rPr b="0" lang="en-US" sz="1050">
                <a:solidFill>
                  <a:srgbClr val="F2F2F2"/>
                </a:solidFill>
                <a:latin typeface="Courier New"/>
                <a:ea typeface="Courier New"/>
                <a:cs typeface="Courier New"/>
                <a:sym typeface="Courier New"/>
              </a:rPr>
              <a:t>	print(batch_x[0], batch_y[0])</a:t>
            </a:r>
            <a:endParaRPr b="0" sz="1050">
              <a:solidFill>
                <a:srgbClr val="F2F2F2"/>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0"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0" sz="1050">
              <a:solidFill>
                <a:srgbClr val="F2F2F2"/>
              </a:solidFill>
              <a:latin typeface="Courier New"/>
              <a:ea typeface="Courier New"/>
              <a:cs typeface="Courier New"/>
              <a:sym typeface="Courier New"/>
            </a:endParaRPr>
          </a:p>
          <a:p>
            <a:pPr indent="0" lvl="0" marL="0" rtl="0" algn="l">
              <a:lnSpc>
                <a:spcPct val="135714"/>
              </a:lnSpc>
              <a:spcBef>
                <a:spcPts val="0"/>
              </a:spcBef>
              <a:spcAft>
                <a:spcPts val="0"/>
              </a:spcAft>
              <a:buNone/>
            </a:pPr>
            <a:r>
              <a:rPr b="0" lang="en-US" sz="1050">
                <a:solidFill>
                  <a:srgbClr val="888888"/>
                </a:solidFill>
                <a:latin typeface="Courier New"/>
                <a:ea typeface="Courier New"/>
                <a:cs typeface="Courier New"/>
                <a:sym typeface="Courier New"/>
              </a:rPr>
              <a:t># Look at 1 value in NON-BATCHED?</a:t>
            </a:r>
            <a:endParaRPr b="0" sz="1050">
              <a:solidFill>
                <a:srgbClr val="888888"/>
              </a:solidFill>
              <a:latin typeface="Courier New"/>
              <a:ea typeface="Courier New"/>
              <a:cs typeface="Courier New"/>
              <a:sym typeface="Courier New"/>
            </a:endParaRPr>
          </a:p>
          <a:p>
            <a:pPr indent="0" lvl="0" marL="0" rtl="0" algn="l">
              <a:lnSpc>
                <a:spcPct val="135714"/>
              </a:lnSpc>
              <a:spcBef>
                <a:spcPts val="0"/>
              </a:spcBef>
              <a:spcAft>
                <a:spcPts val="0"/>
              </a:spcAft>
              <a:buNone/>
            </a:pPr>
            <a:r>
              <a:rPr b="0" lang="en-US" sz="1050">
                <a:solidFill>
                  <a:srgbClr val="888888"/>
                </a:solidFill>
                <a:latin typeface="Courier New"/>
                <a:ea typeface="Courier New"/>
                <a:cs typeface="Courier New"/>
                <a:sym typeface="Courier New"/>
              </a:rPr>
              <a:t># Here, we wouldn’t need to look through a batch  index first </a:t>
            </a:r>
            <a:endParaRPr b="0" sz="1050">
              <a:solidFill>
                <a:srgbClr val="888888"/>
              </a:solidFill>
              <a:latin typeface="Courier New"/>
              <a:ea typeface="Courier New"/>
              <a:cs typeface="Courier New"/>
              <a:sym typeface="Courier New"/>
            </a:endParaRPr>
          </a:p>
          <a:p>
            <a:pPr indent="0" lvl="0" marL="0" rtl="0" algn="l">
              <a:lnSpc>
                <a:spcPct val="135714"/>
              </a:lnSpc>
              <a:spcBef>
                <a:spcPts val="0"/>
              </a:spcBef>
              <a:spcAft>
                <a:spcPts val="0"/>
              </a:spcAft>
              <a:buNone/>
            </a:pPr>
            <a:r>
              <a:rPr b="0" lang="en-US" sz="1050">
                <a:solidFill>
                  <a:srgbClr val="F92672"/>
                </a:solidFill>
                <a:latin typeface="Courier New"/>
                <a:ea typeface="Courier New"/>
                <a:cs typeface="Courier New"/>
                <a:sym typeface="Courier New"/>
              </a:rPr>
              <a:t>for</a:t>
            </a:r>
            <a:r>
              <a:rPr b="0" lang="en-US" sz="1050">
                <a:solidFill>
                  <a:srgbClr val="F2F2F2"/>
                </a:solidFill>
                <a:latin typeface="Courier New"/>
                <a:ea typeface="Courier New"/>
                <a:cs typeface="Courier New"/>
                <a:sym typeface="Courier New"/>
              </a:rPr>
              <a:t> x, y in data_raw.take(1):</a:t>
            </a:r>
            <a:endParaRPr b="0" sz="1050">
              <a:solidFill>
                <a:srgbClr val="F2F2F2"/>
              </a:solidFill>
              <a:latin typeface="Courier New"/>
              <a:ea typeface="Courier New"/>
              <a:cs typeface="Courier New"/>
              <a:sym typeface="Courier New"/>
            </a:endParaRPr>
          </a:p>
          <a:p>
            <a:pPr indent="0" lvl="0" marL="0" rtl="0" algn="l">
              <a:lnSpc>
                <a:spcPct val="135714"/>
              </a:lnSpc>
              <a:spcBef>
                <a:spcPts val="0"/>
              </a:spcBef>
              <a:spcAft>
                <a:spcPts val="0"/>
              </a:spcAft>
              <a:buNone/>
            </a:pPr>
            <a:r>
              <a:rPr b="0" lang="en-US" sz="1050">
                <a:solidFill>
                  <a:srgbClr val="F2F2F2"/>
                </a:solidFill>
                <a:latin typeface="Courier New"/>
                <a:ea typeface="Courier New"/>
                <a:cs typeface="Courier New"/>
                <a:sym typeface="Courier New"/>
              </a:rPr>
              <a:t>	print(x, y)</a:t>
            </a:r>
            <a:endParaRPr b="0" sz="1050">
              <a:solidFill>
                <a:schemeClr val="lt1"/>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0"/>
          <p:cNvSpPr txBox="1"/>
          <p:nvPr>
            <p:ph type="title"/>
          </p:nvPr>
        </p:nvSpPr>
        <p:spPr>
          <a:xfrm>
            <a:off x="152400" y="0"/>
            <a:ext cx="8686800" cy="838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Code: Maps</a:t>
            </a:r>
            <a:endParaRPr/>
          </a:p>
        </p:txBody>
      </p:sp>
      <p:sp>
        <p:nvSpPr>
          <p:cNvPr id="309" name="Google Shape;309;p30"/>
          <p:cNvSpPr txBox="1"/>
          <p:nvPr>
            <p:ph idx="1" type="body"/>
          </p:nvPr>
        </p:nvSpPr>
        <p:spPr>
          <a:xfrm>
            <a:off x="457200" y="990600"/>
            <a:ext cx="4155900" cy="5257800"/>
          </a:xfrm>
          <a:prstGeom prst="rect">
            <a:avLst/>
          </a:prstGeom>
          <a:solidFill>
            <a:srgbClr val="181818"/>
          </a:solidFill>
        </p:spPr>
        <p:txBody>
          <a:bodyPr anchorCtr="0" anchor="t" bIns="45700" lIns="91425" spcFirstLastPara="1" rIns="91425" wrap="square" tIns="45700">
            <a:normAutofit/>
          </a:bodyPr>
          <a:lstStyle/>
          <a:p>
            <a:pPr indent="0" lvl="0" marL="0" rtl="0" algn="l">
              <a:spcBef>
                <a:spcPts val="640"/>
              </a:spcBef>
              <a:spcAft>
                <a:spcPts val="0"/>
              </a:spcAft>
              <a:buNone/>
            </a:pPr>
            <a:r>
              <a:rPr lang="en-US" sz="2200">
                <a:solidFill>
                  <a:schemeClr val="lt1"/>
                </a:solidFill>
                <a:latin typeface="Courier New"/>
                <a:ea typeface="Courier New"/>
                <a:cs typeface="Courier New"/>
                <a:sym typeface="Courier New"/>
              </a:rPr>
              <a:t>x = [1, 2, 3, 4]</a:t>
            </a:r>
            <a:endParaRPr sz="2200">
              <a:solidFill>
                <a:schemeClr val="lt1"/>
              </a:solidFill>
              <a:latin typeface="Courier New"/>
              <a:ea typeface="Courier New"/>
              <a:cs typeface="Courier New"/>
              <a:sym typeface="Courier New"/>
            </a:endParaRPr>
          </a:p>
          <a:p>
            <a:pPr indent="0" lvl="0" marL="0" rtl="0" algn="l">
              <a:spcBef>
                <a:spcPts val="640"/>
              </a:spcBef>
              <a:spcAft>
                <a:spcPts val="0"/>
              </a:spcAft>
              <a:buNone/>
            </a:pPr>
            <a:r>
              <a:t/>
            </a:r>
            <a:endParaRPr sz="2200">
              <a:solidFill>
                <a:schemeClr val="lt1"/>
              </a:solidFill>
              <a:latin typeface="Courier New"/>
              <a:ea typeface="Courier New"/>
              <a:cs typeface="Courier New"/>
              <a:sym typeface="Courier New"/>
            </a:endParaRPr>
          </a:p>
          <a:p>
            <a:pPr indent="0" lvl="0" marL="0" rtl="0" algn="l">
              <a:spcBef>
                <a:spcPts val="640"/>
              </a:spcBef>
              <a:spcAft>
                <a:spcPts val="0"/>
              </a:spcAft>
              <a:buNone/>
            </a:pPr>
            <a:r>
              <a:rPr lang="en-US" sz="2200">
                <a:solidFill>
                  <a:srgbClr val="FF00FF"/>
                </a:solidFill>
                <a:latin typeface="Courier New"/>
                <a:ea typeface="Courier New"/>
                <a:cs typeface="Courier New"/>
                <a:sym typeface="Courier New"/>
              </a:rPr>
              <a:t>def</a:t>
            </a:r>
            <a:r>
              <a:rPr lang="en-US" sz="2200">
                <a:solidFill>
                  <a:schemeClr val="lt1"/>
                </a:solidFill>
                <a:latin typeface="Courier New"/>
                <a:ea typeface="Courier New"/>
                <a:cs typeface="Courier New"/>
                <a:sym typeface="Courier New"/>
              </a:rPr>
              <a:t> </a:t>
            </a:r>
            <a:r>
              <a:rPr lang="en-US" sz="2200">
                <a:solidFill>
                  <a:srgbClr val="00FFFF"/>
                </a:solidFill>
                <a:latin typeface="Courier New"/>
                <a:ea typeface="Courier New"/>
                <a:cs typeface="Courier New"/>
                <a:sym typeface="Courier New"/>
              </a:rPr>
              <a:t>dbl</a:t>
            </a:r>
            <a:r>
              <a:rPr lang="en-US" sz="2200">
                <a:solidFill>
                  <a:schemeClr val="lt1"/>
                </a:solidFill>
                <a:latin typeface="Courier New"/>
                <a:ea typeface="Courier New"/>
                <a:cs typeface="Courier New"/>
                <a:sym typeface="Courier New"/>
              </a:rPr>
              <a:t>(x): </a:t>
            </a:r>
            <a:endParaRPr sz="2200">
              <a:solidFill>
                <a:schemeClr val="lt1"/>
              </a:solidFill>
              <a:latin typeface="Courier New"/>
              <a:ea typeface="Courier New"/>
              <a:cs typeface="Courier New"/>
              <a:sym typeface="Courier New"/>
            </a:endParaRPr>
          </a:p>
          <a:p>
            <a:pPr indent="457200" lvl="0" marL="0" rtl="0" algn="l">
              <a:spcBef>
                <a:spcPts val="640"/>
              </a:spcBef>
              <a:spcAft>
                <a:spcPts val="0"/>
              </a:spcAft>
              <a:buNone/>
            </a:pPr>
            <a:r>
              <a:rPr lang="en-US" sz="2200">
                <a:solidFill>
                  <a:schemeClr val="lt1"/>
                </a:solidFill>
                <a:latin typeface="Courier New"/>
                <a:ea typeface="Courier New"/>
                <a:cs typeface="Courier New"/>
                <a:sym typeface="Courier New"/>
              </a:rPr>
              <a:t>return 2*x</a:t>
            </a:r>
            <a:endParaRPr sz="2200">
              <a:solidFill>
                <a:schemeClr val="lt1"/>
              </a:solidFill>
              <a:latin typeface="Courier New"/>
              <a:ea typeface="Courier New"/>
              <a:cs typeface="Courier New"/>
              <a:sym typeface="Courier New"/>
            </a:endParaRPr>
          </a:p>
          <a:p>
            <a:pPr indent="0" lvl="0" marL="0" rtl="0" algn="l">
              <a:spcBef>
                <a:spcPts val="640"/>
              </a:spcBef>
              <a:spcAft>
                <a:spcPts val="0"/>
              </a:spcAft>
              <a:buNone/>
            </a:pPr>
            <a:r>
              <a:t/>
            </a:r>
            <a:endParaRPr sz="2200">
              <a:solidFill>
                <a:schemeClr val="lt1"/>
              </a:solidFill>
              <a:latin typeface="Courier New"/>
              <a:ea typeface="Courier New"/>
              <a:cs typeface="Courier New"/>
              <a:sym typeface="Courier New"/>
            </a:endParaRPr>
          </a:p>
          <a:p>
            <a:pPr indent="0" lvl="0" marL="0" rtl="0" algn="l">
              <a:spcBef>
                <a:spcPts val="640"/>
              </a:spcBef>
              <a:spcAft>
                <a:spcPts val="0"/>
              </a:spcAft>
              <a:buNone/>
            </a:pPr>
            <a:r>
              <a:rPr lang="en-US" sz="2200">
                <a:solidFill>
                  <a:schemeClr val="lt1"/>
                </a:solidFill>
                <a:latin typeface="Courier New"/>
                <a:ea typeface="Courier New"/>
                <a:cs typeface="Courier New"/>
                <a:sym typeface="Courier New"/>
              </a:rPr>
              <a:t>y = map(dlb, x)</a:t>
            </a:r>
            <a:endParaRPr sz="2200">
              <a:solidFill>
                <a:schemeClr val="lt1"/>
              </a:solidFill>
              <a:latin typeface="Courier New"/>
              <a:ea typeface="Courier New"/>
              <a:cs typeface="Courier New"/>
              <a:sym typeface="Courier New"/>
            </a:endParaRPr>
          </a:p>
          <a:p>
            <a:pPr indent="0" lvl="0" marL="0" rtl="0" algn="l">
              <a:spcBef>
                <a:spcPts val="640"/>
              </a:spcBef>
              <a:spcAft>
                <a:spcPts val="0"/>
              </a:spcAft>
              <a:buNone/>
            </a:pPr>
            <a:r>
              <a:t/>
            </a:r>
            <a:endParaRPr sz="2200">
              <a:solidFill>
                <a:schemeClr val="lt1"/>
              </a:solidFill>
              <a:latin typeface="Courier New"/>
              <a:ea typeface="Courier New"/>
              <a:cs typeface="Courier New"/>
              <a:sym typeface="Courier New"/>
            </a:endParaRPr>
          </a:p>
          <a:p>
            <a:pPr indent="0" lvl="0" marL="0" rtl="0" algn="l">
              <a:spcBef>
                <a:spcPts val="640"/>
              </a:spcBef>
              <a:spcAft>
                <a:spcPts val="0"/>
              </a:spcAft>
              <a:buNone/>
            </a:pPr>
            <a:r>
              <a:rPr lang="en-US" sz="2200">
                <a:solidFill>
                  <a:schemeClr val="lt1"/>
                </a:solidFill>
                <a:latin typeface="Courier New"/>
                <a:ea typeface="Courier New"/>
                <a:cs typeface="Courier New"/>
                <a:sym typeface="Courier New"/>
              </a:rPr>
              <a:t>print(y)</a:t>
            </a:r>
            <a:endParaRPr sz="2200">
              <a:solidFill>
                <a:schemeClr val="lt1"/>
              </a:solidFill>
              <a:latin typeface="Courier New"/>
              <a:ea typeface="Courier New"/>
              <a:cs typeface="Courier New"/>
              <a:sym typeface="Courier New"/>
            </a:endParaRPr>
          </a:p>
          <a:p>
            <a:pPr indent="0" lvl="0" marL="0" rtl="0" algn="l">
              <a:spcBef>
                <a:spcPts val="640"/>
              </a:spcBef>
              <a:spcAft>
                <a:spcPts val="0"/>
              </a:spcAft>
              <a:buNone/>
            </a:pPr>
            <a:r>
              <a:rPr lang="en-US" sz="2200">
                <a:solidFill>
                  <a:schemeClr val="lt1"/>
                </a:solidFill>
                <a:latin typeface="Courier New"/>
                <a:ea typeface="Courier New"/>
                <a:cs typeface="Courier New"/>
                <a:sym typeface="Courier New"/>
              </a:rPr>
              <a:t>print(list(y))</a:t>
            </a:r>
            <a:endParaRPr sz="2200">
              <a:solidFill>
                <a:schemeClr val="lt1"/>
              </a:solidFill>
              <a:latin typeface="Courier New"/>
              <a:ea typeface="Courier New"/>
              <a:cs typeface="Courier New"/>
              <a:sym typeface="Courier New"/>
            </a:endParaRPr>
          </a:p>
          <a:p>
            <a:pPr indent="0" lvl="0" marL="0" rtl="0" algn="l">
              <a:spcBef>
                <a:spcPts val="640"/>
              </a:spcBef>
              <a:spcAft>
                <a:spcPts val="0"/>
              </a:spcAft>
              <a:buNone/>
            </a:pPr>
            <a:r>
              <a:t/>
            </a:r>
            <a:endParaRPr sz="2200">
              <a:latin typeface="Courier New"/>
              <a:ea typeface="Courier New"/>
              <a:cs typeface="Courier New"/>
              <a:sym typeface="Courier New"/>
            </a:endParaRPr>
          </a:p>
          <a:p>
            <a:pPr indent="0" lvl="0" marL="0" rtl="0" algn="l">
              <a:spcBef>
                <a:spcPts val="640"/>
              </a:spcBef>
              <a:spcAft>
                <a:spcPts val="0"/>
              </a:spcAft>
              <a:buNone/>
            </a:pPr>
            <a:r>
              <a:rPr lang="en-US" sz="2200">
                <a:solidFill>
                  <a:srgbClr val="62EBAD"/>
                </a:solidFill>
                <a:latin typeface="Courier New"/>
                <a:ea typeface="Courier New"/>
                <a:cs typeface="Courier New"/>
                <a:sym typeface="Courier New"/>
              </a:rPr>
              <a:t>&gt;&gt; map object</a:t>
            </a:r>
            <a:endParaRPr sz="2200">
              <a:solidFill>
                <a:srgbClr val="62EBAD"/>
              </a:solidFill>
              <a:latin typeface="Courier New"/>
              <a:ea typeface="Courier New"/>
              <a:cs typeface="Courier New"/>
              <a:sym typeface="Courier New"/>
            </a:endParaRPr>
          </a:p>
          <a:p>
            <a:pPr indent="0" lvl="0" marL="0" rtl="0" algn="l">
              <a:spcBef>
                <a:spcPts val="640"/>
              </a:spcBef>
              <a:spcAft>
                <a:spcPts val="0"/>
              </a:spcAft>
              <a:buNone/>
            </a:pPr>
            <a:r>
              <a:rPr lang="en-US" sz="2200">
                <a:solidFill>
                  <a:srgbClr val="62EBAD"/>
                </a:solidFill>
                <a:latin typeface="Courier New"/>
                <a:ea typeface="Courier New"/>
                <a:cs typeface="Courier New"/>
                <a:sym typeface="Courier New"/>
              </a:rPr>
              <a:t>&gt;&gt; [2, 4, 6, 8]</a:t>
            </a:r>
            <a:endParaRPr sz="2200">
              <a:solidFill>
                <a:srgbClr val="62EBAD"/>
              </a:solidFill>
              <a:latin typeface="Courier New"/>
              <a:ea typeface="Courier New"/>
              <a:cs typeface="Courier New"/>
              <a:sym typeface="Courier New"/>
            </a:endParaRPr>
          </a:p>
        </p:txBody>
      </p:sp>
      <p:sp>
        <p:nvSpPr>
          <p:cNvPr id="310" name="Google Shape;310;p30"/>
          <p:cNvSpPr txBox="1"/>
          <p:nvPr>
            <p:ph idx="12" type="sldNum"/>
          </p:nvPr>
        </p:nvSpPr>
        <p:spPr>
          <a:xfrm>
            <a:off x="8229600" y="6477001"/>
            <a:ext cx="838200" cy="38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11" name="Google Shape;311;p30"/>
          <p:cNvSpPr txBox="1"/>
          <p:nvPr/>
        </p:nvSpPr>
        <p:spPr>
          <a:xfrm>
            <a:off x="5294325" y="4292900"/>
            <a:ext cx="313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general python maps are “lazy”. They don’t evaluate until you ask them to.</a:t>
            </a:r>
            <a:endParaRPr>
              <a:latin typeface="Calibri"/>
              <a:ea typeface="Calibri"/>
              <a:cs typeface="Calibri"/>
              <a:sym typeface="Calibri"/>
            </a:endParaRPr>
          </a:p>
        </p:txBody>
      </p:sp>
      <p:cxnSp>
        <p:nvCxnSpPr>
          <p:cNvPr id="312" name="Google Shape;312;p30"/>
          <p:cNvCxnSpPr>
            <a:stCxn id="311" idx="1"/>
          </p:cNvCxnSpPr>
          <p:nvPr/>
        </p:nvCxnSpPr>
        <p:spPr>
          <a:xfrm rot="10800000">
            <a:off x="2027325" y="4178000"/>
            <a:ext cx="3267000" cy="422700"/>
          </a:xfrm>
          <a:prstGeom prst="straightConnector1">
            <a:avLst/>
          </a:prstGeom>
          <a:noFill/>
          <a:ln cap="flat" cmpd="sng" w="19050">
            <a:solidFill>
              <a:srgbClr val="FF0000"/>
            </a:solidFill>
            <a:prstDash val="solid"/>
            <a:round/>
            <a:headEnd len="med" w="med" type="none"/>
            <a:tailEnd len="med" w="med" type="triangle"/>
          </a:ln>
        </p:spPr>
      </p:cxnSp>
      <p:cxnSp>
        <p:nvCxnSpPr>
          <p:cNvPr id="313" name="Google Shape;313;p30"/>
          <p:cNvCxnSpPr>
            <a:stCxn id="311" idx="1"/>
          </p:cNvCxnSpPr>
          <p:nvPr/>
        </p:nvCxnSpPr>
        <p:spPr>
          <a:xfrm flipH="1">
            <a:off x="2913825" y="4600700"/>
            <a:ext cx="2380500" cy="767400"/>
          </a:xfrm>
          <a:prstGeom prst="straightConnector1">
            <a:avLst/>
          </a:prstGeom>
          <a:noFill/>
          <a:ln cap="flat" cmpd="sng" w="19050">
            <a:solidFill>
              <a:srgbClr val="FF0000"/>
            </a:solidFill>
            <a:prstDash val="solid"/>
            <a:round/>
            <a:headEnd len="med" w="med" type="none"/>
            <a:tailEnd len="med" w="med" type="triangle"/>
          </a:ln>
        </p:spPr>
      </p:cxnSp>
      <p:sp>
        <p:nvSpPr>
          <p:cNvPr id="314" name="Google Shape;314;p30"/>
          <p:cNvSpPr txBox="1"/>
          <p:nvPr/>
        </p:nvSpPr>
        <p:spPr>
          <a:xfrm>
            <a:off x="5422100" y="2146975"/>
            <a:ext cx="313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map takes a function and an iterable</a:t>
            </a:r>
            <a:endParaRPr>
              <a:latin typeface="Calibri"/>
              <a:ea typeface="Calibri"/>
              <a:cs typeface="Calibri"/>
              <a:sym typeface="Calibri"/>
            </a:endParaRPr>
          </a:p>
        </p:txBody>
      </p:sp>
      <p:cxnSp>
        <p:nvCxnSpPr>
          <p:cNvPr id="315" name="Google Shape;315;p30"/>
          <p:cNvCxnSpPr/>
          <p:nvPr/>
        </p:nvCxnSpPr>
        <p:spPr>
          <a:xfrm flipH="1">
            <a:off x="3168500" y="2347075"/>
            <a:ext cx="2253600" cy="952800"/>
          </a:xfrm>
          <a:prstGeom prst="straightConnector1">
            <a:avLst/>
          </a:prstGeom>
          <a:noFill/>
          <a:ln cap="flat" cmpd="sng" w="28575">
            <a:solidFill>
              <a:srgbClr val="00FFFF"/>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1"/>
          <p:cNvSpPr txBox="1"/>
          <p:nvPr>
            <p:ph type="title"/>
          </p:nvPr>
        </p:nvSpPr>
        <p:spPr>
          <a:xfrm>
            <a:off x="152400" y="0"/>
            <a:ext cx="8686800" cy="838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Code: Maps with Tensorflow Dataset</a:t>
            </a:r>
            <a:endParaRPr/>
          </a:p>
        </p:txBody>
      </p:sp>
      <p:sp>
        <p:nvSpPr>
          <p:cNvPr id="322" name="Google Shape;322;p31"/>
          <p:cNvSpPr txBox="1"/>
          <p:nvPr>
            <p:ph idx="1" type="body"/>
          </p:nvPr>
        </p:nvSpPr>
        <p:spPr>
          <a:xfrm>
            <a:off x="152400" y="1056250"/>
            <a:ext cx="5158200" cy="5469300"/>
          </a:xfrm>
          <a:prstGeom prst="rect">
            <a:avLst/>
          </a:prstGeom>
          <a:solidFill>
            <a:srgbClr val="1E1E1E"/>
          </a:solidFill>
        </p:spPr>
        <p:txBody>
          <a:bodyPr anchorCtr="0" anchor="t" bIns="45700" lIns="91425" spcFirstLastPara="1" rIns="91425" wrap="square" tIns="45700">
            <a:normAutofit/>
          </a:bodyPr>
          <a:lstStyle/>
          <a:p>
            <a:pPr indent="0" lvl="0" marL="0" rtl="0" algn="l">
              <a:lnSpc>
                <a:spcPct val="135714"/>
              </a:lnSpc>
              <a:spcBef>
                <a:spcPts val="0"/>
              </a:spcBef>
              <a:spcAft>
                <a:spcPts val="0"/>
              </a:spcAft>
              <a:buNone/>
            </a:pPr>
            <a:r>
              <a:rPr b="0" lang="en-US" sz="1050">
                <a:solidFill>
                  <a:srgbClr val="888888"/>
                </a:solidFill>
                <a:latin typeface="Courier New"/>
                <a:ea typeface="Courier New"/>
                <a:cs typeface="Courier New"/>
                <a:sym typeface="Courier New"/>
              </a:rPr>
              <a:t># Load a dataset</a:t>
            </a:r>
            <a:endParaRPr b="0" sz="1050">
              <a:solidFill>
                <a:srgbClr val="888888"/>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0" lang="en-US" sz="1050">
                <a:solidFill>
                  <a:srgbClr val="D4D4D4"/>
                </a:solidFill>
                <a:latin typeface="Courier New"/>
                <a:ea typeface="Courier New"/>
                <a:cs typeface="Courier New"/>
                <a:sym typeface="Courier New"/>
              </a:rPr>
              <a:t>data_raw </a:t>
            </a:r>
            <a:r>
              <a:rPr b="0" lang="en-US" sz="1050">
                <a:solidFill>
                  <a:srgbClr val="F92672"/>
                </a:solidFill>
                <a:latin typeface="Courier New"/>
                <a:ea typeface="Courier New"/>
                <a:cs typeface="Courier New"/>
                <a:sym typeface="Courier New"/>
              </a:rPr>
              <a:t>=</a:t>
            </a:r>
            <a:r>
              <a:rPr b="0" lang="en-US" sz="1050">
                <a:solidFill>
                  <a:srgbClr val="D4D4D4"/>
                </a:solidFill>
                <a:latin typeface="Courier New"/>
                <a:ea typeface="Courier New"/>
                <a:cs typeface="Courier New"/>
                <a:sym typeface="Courier New"/>
              </a:rPr>
              <a:t> preprocessing.text_dataset_from_directory</a:t>
            </a:r>
            <a:r>
              <a:rPr b="0" lang="en-US" sz="1050">
                <a:solidFill>
                  <a:srgbClr val="DCDCDC"/>
                </a:solidFill>
                <a:latin typeface="Courier New"/>
                <a:ea typeface="Courier New"/>
                <a:cs typeface="Courier New"/>
                <a:sym typeface="Courier New"/>
              </a:rPr>
              <a:t>(</a:t>
            </a:r>
            <a:endParaRPr b="0" sz="105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0" lang="en-US" sz="1050">
                <a:solidFill>
                  <a:srgbClr val="D4D4D4"/>
                </a:solidFill>
                <a:latin typeface="Courier New"/>
                <a:ea typeface="Courier New"/>
                <a:cs typeface="Courier New"/>
                <a:sym typeface="Courier New"/>
              </a:rPr>
              <a:t>    data_dir</a:t>
            </a:r>
            <a:r>
              <a:rPr b="0" lang="en-US" sz="1050">
                <a:solidFill>
                  <a:srgbClr val="DCDCDC"/>
                </a:solidFill>
                <a:latin typeface="Courier New"/>
                <a:ea typeface="Courier New"/>
                <a:cs typeface="Courier New"/>
                <a:sym typeface="Courier New"/>
              </a:rPr>
              <a:t>,</a:t>
            </a:r>
            <a:endParaRPr b="0" sz="105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0" lang="en-US" sz="1050">
                <a:solidFill>
                  <a:srgbClr val="D4D4D4"/>
                </a:solidFill>
                <a:latin typeface="Courier New"/>
                <a:ea typeface="Courier New"/>
                <a:cs typeface="Courier New"/>
                <a:sym typeface="Courier New"/>
              </a:rPr>
              <a:t>    </a:t>
            </a:r>
            <a:r>
              <a:rPr b="0" lang="en-US" sz="1050">
                <a:solidFill>
                  <a:srgbClr val="F92672"/>
                </a:solidFill>
                <a:latin typeface="Courier New"/>
                <a:ea typeface="Courier New"/>
                <a:cs typeface="Courier New"/>
                <a:sym typeface="Courier New"/>
              </a:rPr>
              <a:t>**</a:t>
            </a:r>
            <a:r>
              <a:rPr b="0" lang="en-US" sz="1050">
                <a:solidFill>
                  <a:srgbClr val="D4D4D4"/>
                </a:solidFill>
                <a:latin typeface="Courier New"/>
                <a:ea typeface="Courier New"/>
                <a:cs typeface="Courier New"/>
                <a:sym typeface="Courier New"/>
              </a:rPr>
              <a:t>dataset_args</a:t>
            </a:r>
            <a:endParaRPr b="0"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0" lang="en-US" sz="1050">
                <a:solidFill>
                  <a:srgbClr val="DCDCDC"/>
                </a:solidFill>
                <a:latin typeface="Courier New"/>
                <a:ea typeface="Courier New"/>
                <a:cs typeface="Courier New"/>
                <a:sym typeface="Courier New"/>
              </a:rPr>
              <a:t>)</a:t>
            </a:r>
            <a:endParaRPr b="0" sz="105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0" sz="105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None/>
            </a:pPr>
            <a:r>
              <a:rPr b="0" lang="en-US" sz="1050">
                <a:solidFill>
                  <a:srgbClr val="888888"/>
                </a:solidFill>
                <a:latin typeface="Courier New"/>
                <a:ea typeface="Courier New"/>
                <a:cs typeface="Courier New"/>
                <a:sym typeface="Courier New"/>
              </a:rPr>
              <a:t># Load a version that is text only by passing function to be</a:t>
            </a:r>
            <a:endParaRPr b="0" sz="1050">
              <a:solidFill>
                <a:srgbClr val="888888"/>
              </a:solidFill>
              <a:latin typeface="Courier New"/>
              <a:ea typeface="Courier New"/>
              <a:cs typeface="Courier New"/>
              <a:sym typeface="Courier New"/>
            </a:endParaRPr>
          </a:p>
          <a:p>
            <a:pPr indent="0" lvl="0" marL="0" rtl="0" algn="l">
              <a:lnSpc>
                <a:spcPct val="135714"/>
              </a:lnSpc>
              <a:spcBef>
                <a:spcPts val="0"/>
              </a:spcBef>
              <a:spcAft>
                <a:spcPts val="0"/>
              </a:spcAft>
              <a:buNone/>
            </a:pPr>
            <a:r>
              <a:rPr b="0" lang="en-US" sz="1050">
                <a:solidFill>
                  <a:srgbClr val="888888"/>
                </a:solidFill>
                <a:latin typeface="Courier New"/>
                <a:ea typeface="Courier New"/>
                <a:cs typeface="Courier New"/>
                <a:sym typeface="Courier New"/>
              </a:rPr>
              <a:t># a lambda function on a tuple (q,l) that only returns the</a:t>
            </a:r>
            <a:endParaRPr b="0" sz="1050">
              <a:solidFill>
                <a:srgbClr val="888888"/>
              </a:solidFill>
              <a:latin typeface="Courier New"/>
              <a:ea typeface="Courier New"/>
              <a:cs typeface="Courier New"/>
              <a:sym typeface="Courier New"/>
            </a:endParaRPr>
          </a:p>
          <a:p>
            <a:pPr indent="0" lvl="0" marL="0" rtl="0" algn="l">
              <a:lnSpc>
                <a:spcPct val="135714"/>
              </a:lnSpc>
              <a:spcBef>
                <a:spcPts val="0"/>
              </a:spcBef>
              <a:spcAft>
                <a:spcPts val="0"/>
              </a:spcAft>
              <a:buNone/>
            </a:pPr>
            <a:r>
              <a:rPr b="0" lang="en-US" sz="1050">
                <a:solidFill>
                  <a:srgbClr val="888888"/>
                </a:solidFill>
                <a:latin typeface="Courier New"/>
                <a:ea typeface="Courier New"/>
                <a:cs typeface="Courier New"/>
                <a:sym typeface="Courier New"/>
              </a:rPr>
              <a:t># first value q</a:t>
            </a:r>
            <a:endParaRPr b="0" sz="1050">
              <a:solidFill>
                <a:srgbClr val="888888"/>
              </a:solidFill>
              <a:latin typeface="Courier New"/>
              <a:ea typeface="Courier New"/>
              <a:cs typeface="Courier New"/>
              <a:sym typeface="Courier New"/>
            </a:endParaRPr>
          </a:p>
          <a:p>
            <a:pPr indent="0" lvl="0" marL="0" rtl="0" algn="l">
              <a:lnSpc>
                <a:spcPct val="135714"/>
              </a:lnSpc>
              <a:spcBef>
                <a:spcPts val="0"/>
              </a:spcBef>
              <a:spcAft>
                <a:spcPts val="0"/>
              </a:spcAft>
              <a:buNone/>
            </a:pPr>
            <a:r>
              <a:rPr b="0" lang="en-US" sz="1050">
                <a:solidFill>
                  <a:schemeClr val="lt1"/>
                </a:solidFill>
                <a:latin typeface="Courier New"/>
                <a:ea typeface="Courier New"/>
                <a:cs typeface="Courier New"/>
                <a:sym typeface="Courier New"/>
              </a:rPr>
              <a:t>remove_label = </a:t>
            </a:r>
            <a:r>
              <a:rPr b="0" lang="en-US" sz="1050">
                <a:solidFill>
                  <a:srgbClr val="62EBAD"/>
                </a:solidFill>
                <a:latin typeface="Courier New"/>
                <a:ea typeface="Courier New"/>
                <a:cs typeface="Courier New"/>
                <a:sym typeface="Courier New"/>
              </a:rPr>
              <a:t>lambda</a:t>
            </a:r>
            <a:r>
              <a:rPr b="0" lang="en-US" sz="1050">
                <a:solidFill>
                  <a:srgbClr val="DCDCDC"/>
                </a:solidFill>
                <a:latin typeface="Courier New"/>
                <a:ea typeface="Courier New"/>
                <a:cs typeface="Courier New"/>
                <a:sym typeface="Courier New"/>
              </a:rPr>
              <a:t> question, label : question</a:t>
            </a:r>
            <a:endParaRPr b="0" sz="105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None/>
            </a:pPr>
            <a:r>
              <a:rPr b="0" lang="en-US" sz="1050">
                <a:solidFill>
                  <a:srgbClr val="DCDCDC"/>
                </a:solidFill>
                <a:latin typeface="Courier New"/>
                <a:ea typeface="Courier New"/>
                <a:cs typeface="Courier New"/>
                <a:sym typeface="Courier New"/>
              </a:rPr>
              <a:t>text_only = data_raw.</a:t>
            </a:r>
            <a:r>
              <a:rPr b="0" lang="en-US" sz="1050">
                <a:solidFill>
                  <a:srgbClr val="62EBAD"/>
                </a:solidFill>
                <a:latin typeface="Courier New"/>
                <a:ea typeface="Courier New"/>
                <a:cs typeface="Courier New"/>
                <a:sym typeface="Courier New"/>
              </a:rPr>
              <a:t>map</a:t>
            </a:r>
            <a:r>
              <a:rPr b="0" lang="en-US" sz="1050">
                <a:solidFill>
                  <a:srgbClr val="DCDCDC"/>
                </a:solidFill>
                <a:latin typeface="Courier New"/>
                <a:ea typeface="Courier New"/>
                <a:cs typeface="Courier New"/>
                <a:sym typeface="Courier New"/>
              </a:rPr>
              <a:t>(remove_label)</a:t>
            </a:r>
            <a:endParaRPr b="0" sz="105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0" sz="105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None/>
            </a:pPr>
            <a:r>
              <a:rPr b="0" lang="en-US" sz="1050">
                <a:solidFill>
                  <a:srgbClr val="888888"/>
                </a:solidFill>
                <a:latin typeface="Courier New"/>
                <a:ea typeface="Courier New"/>
                <a:cs typeface="Courier New"/>
                <a:sym typeface="Courier New"/>
              </a:rPr>
              <a:t># Use that text only version to make a dataset with the </a:t>
            </a:r>
            <a:endParaRPr b="0" sz="1050">
              <a:solidFill>
                <a:srgbClr val="888888"/>
              </a:solidFill>
              <a:latin typeface="Courier New"/>
              <a:ea typeface="Courier New"/>
              <a:cs typeface="Courier New"/>
              <a:sym typeface="Courier New"/>
            </a:endParaRPr>
          </a:p>
          <a:p>
            <a:pPr indent="0" lvl="0" marL="0" rtl="0" algn="l">
              <a:lnSpc>
                <a:spcPct val="135714"/>
              </a:lnSpc>
              <a:spcBef>
                <a:spcPts val="0"/>
              </a:spcBef>
              <a:spcAft>
                <a:spcPts val="0"/>
              </a:spcAft>
              <a:buNone/>
            </a:pPr>
            <a:r>
              <a:rPr b="0" lang="en-US" sz="1050">
                <a:solidFill>
                  <a:srgbClr val="888888"/>
                </a:solidFill>
                <a:latin typeface="Courier New"/>
                <a:ea typeface="Courier New"/>
                <a:cs typeface="Courier New"/>
                <a:sym typeface="Courier New"/>
              </a:rPr>
              <a:t># vectorized values</a:t>
            </a:r>
            <a:endParaRPr b="0" sz="105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None/>
            </a:pPr>
            <a:r>
              <a:rPr b="0" lang="en-US" sz="1050">
                <a:solidFill>
                  <a:srgbClr val="DCDCDC"/>
                </a:solidFill>
                <a:latin typeface="Courier New"/>
                <a:ea typeface="Courier New"/>
                <a:cs typeface="Courier New"/>
                <a:sym typeface="Courier New"/>
              </a:rPr>
              <a:t>vectorize = </a:t>
            </a:r>
            <a:r>
              <a:rPr b="0" lang="en-US" sz="1050">
                <a:solidFill>
                  <a:srgbClr val="888888"/>
                </a:solidFill>
                <a:latin typeface="Courier New"/>
                <a:ea typeface="Courier New"/>
                <a:cs typeface="Courier New"/>
                <a:sym typeface="Courier New"/>
              </a:rPr>
              <a:t># follow the tutorial(s) to find this line</a:t>
            </a:r>
            <a:endParaRPr b="0" sz="105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None/>
            </a:pPr>
            <a:r>
              <a:rPr b="0" lang="en-US" sz="1050">
                <a:solidFill>
                  <a:srgbClr val="DCDCDC"/>
                </a:solidFill>
                <a:latin typeface="Courier New"/>
                <a:ea typeface="Courier New"/>
                <a:cs typeface="Courier New"/>
                <a:sym typeface="Courier New"/>
              </a:rPr>
              <a:t>encoded_text = text_only.map(vectorize)</a:t>
            </a:r>
            <a:endParaRPr/>
          </a:p>
        </p:txBody>
      </p:sp>
      <p:sp>
        <p:nvSpPr>
          <p:cNvPr id="323" name="Google Shape;323;p31"/>
          <p:cNvSpPr txBox="1"/>
          <p:nvPr>
            <p:ph idx="12" type="sldNum"/>
          </p:nvPr>
        </p:nvSpPr>
        <p:spPr>
          <a:xfrm>
            <a:off x="8229600" y="6477001"/>
            <a:ext cx="838200" cy="38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24" name="Google Shape;324;p31"/>
          <p:cNvSpPr txBox="1"/>
          <p:nvPr/>
        </p:nvSpPr>
        <p:spPr>
          <a:xfrm>
            <a:off x="5565225" y="1056250"/>
            <a:ext cx="3348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Calibri"/>
                <a:ea typeface="Calibri"/>
                <a:cs typeface="Calibri"/>
                <a:sym typeface="Calibri"/>
              </a:rPr>
              <a:t>Using the “map” in tensorflow datasets similar. It changes each entry.</a:t>
            </a:r>
            <a:endParaRPr b="1"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152400" y="0"/>
            <a:ext cx="8686800" cy="838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HW Goal</a:t>
            </a:r>
            <a:endParaRPr/>
          </a:p>
        </p:txBody>
      </p:sp>
      <p:sp>
        <p:nvSpPr>
          <p:cNvPr id="93" name="Google Shape;93;p14"/>
          <p:cNvSpPr txBox="1"/>
          <p:nvPr>
            <p:ph idx="1" type="body"/>
          </p:nvPr>
        </p:nvSpPr>
        <p:spPr>
          <a:xfrm>
            <a:off x="457200" y="990600"/>
            <a:ext cx="8305800" cy="52578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n-US"/>
              <a:t>X: stackoverflow questions</a:t>
            </a:r>
            <a:endParaRPr/>
          </a:p>
          <a:p>
            <a:pPr indent="0" lvl="0" marL="0" rtl="0" algn="l">
              <a:spcBef>
                <a:spcPts val="640"/>
              </a:spcBef>
              <a:spcAft>
                <a:spcPts val="0"/>
              </a:spcAft>
              <a:buNone/>
            </a:pPr>
            <a:r>
              <a:rPr lang="en-US">
                <a:latin typeface="Courier New"/>
                <a:ea typeface="Courier New"/>
                <a:cs typeface="Courier New"/>
                <a:sym typeface="Courier New"/>
              </a:rPr>
              <a:t>How do I make an OrderedDict?</a:t>
            </a:r>
            <a:endParaRPr>
              <a:latin typeface="Courier New"/>
              <a:ea typeface="Courier New"/>
              <a:cs typeface="Courier New"/>
              <a:sym typeface="Courier New"/>
            </a:endParaRPr>
          </a:p>
          <a:p>
            <a:pPr indent="0" lvl="0" marL="0" rtl="0" algn="l">
              <a:spcBef>
                <a:spcPts val="640"/>
              </a:spcBef>
              <a:spcAft>
                <a:spcPts val="0"/>
              </a:spcAft>
              <a:buNone/>
            </a:pPr>
            <a:r>
              <a:t/>
            </a:r>
            <a:endParaRPr>
              <a:latin typeface="Courier New"/>
              <a:ea typeface="Courier New"/>
              <a:cs typeface="Courier New"/>
              <a:sym typeface="Courier New"/>
            </a:endParaRPr>
          </a:p>
          <a:p>
            <a:pPr indent="0" lvl="0" marL="0" rtl="0" algn="l">
              <a:spcBef>
                <a:spcPts val="640"/>
              </a:spcBef>
              <a:spcAft>
                <a:spcPts val="0"/>
              </a:spcAft>
              <a:buNone/>
            </a:pPr>
            <a:r>
              <a:rPr lang="en-US"/>
              <a:t>Y (classification): what language? Java, C#, JS, Python?</a:t>
            </a:r>
            <a:endParaRPr/>
          </a:p>
          <a:p>
            <a:pPr indent="0" lvl="0" marL="0" rtl="0" algn="l">
              <a:spcBef>
                <a:spcPts val="640"/>
              </a:spcBef>
              <a:spcAft>
                <a:spcPts val="0"/>
              </a:spcAft>
              <a:buNone/>
            </a:pPr>
            <a:r>
              <a:rPr lang="en-US">
                <a:latin typeface="Courier New"/>
                <a:ea typeface="Courier New"/>
                <a:cs typeface="Courier New"/>
                <a:sym typeface="Courier New"/>
              </a:rPr>
              <a:t>Python</a:t>
            </a:r>
            <a:endParaRPr>
              <a:latin typeface="Courier New"/>
              <a:ea typeface="Courier New"/>
              <a:cs typeface="Courier New"/>
              <a:sym typeface="Courier New"/>
            </a:endParaRPr>
          </a:p>
        </p:txBody>
      </p:sp>
      <p:sp>
        <p:nvSpPr>
          <p:cNvPr id="94" name="Google Shape;94;p14"/>
          <p:cNvSpPr txBox="1"/>
          <p:nvPr>
            <p:ph idx="12" type="sldNum"/>
          </p:nvPr>
        </p:nvSpPr>
        <p:spPr>
          <a:xfrm>
            <a:off x="8229600" y="6477001"/>
            <a:ext cx="838200" cy="38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2"/>
          <p:cNvSpPr txBox="1"/>
          <p:nvPr>
            <p:ph type="title"/>
          </p:nvPr>
        </p:nvSpPr>
        <p:spPr>
          <a:xfrm>
            <a:off x="152400" y="0"/>
            <a:ext cx="8686800" cy="838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Code: Embedding layer</a:t>
            </a:r>
            <a:endParaRPr/>
          </a:p>
        </p:txBody>
      </p:sp>
      <p:sp>
        <p:nvSpPr>
          <p:cNvPr id="331" name="Google Shape;331;p32"/>
          <p:cNvSpPr txBox="1"/>
          <p:nvPr>
            <p:ph idx="1" type="body"/>
          </p:nvPr>
        </p:nvSpPr>
        <p:spPr>
          <a:xfrm>
            <a:off x="419100" y="1028700"/>
            <a:ext cx="8305800" cy="38469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n-US" sz="1800"/>
              <a:t>You’ll have code to make a “vectorizer” that converts words to integers. </a:t>
            </a:r>
            <a:br>
              <a:rPr lang="en-US" sz="1800"/>
            </a:br>
            <a:r>
              <a:rPr lang="en-US" sz="1800"/>
              <a:t>After that, there is an embedding layer!</a:t>
            </a:r>
            <a:endParaRPr sz="1800"/>
          </a:p>
          <a:p>
            <a:pPr indent="0" lvl="0" marL="0" rtl="0" algn="l">
              <a:spcBef>
                <a:spcPts val="640"/>
              </a:spcBef>
              <a:spcAft>
                <a:spcPts val="0"/>
              </a:spcAft>
              <a:buNone/>
            </a:pPr>
            <a:r>
              <a:t/>
            </a:r>
            <a:endParaRPr sz="1800"/>
          </a:p>
          <a:p>
            <a:pPr indent="0" lvl="0" marL="0" rtl="0" algn="l">
              <a:lnSpc>
                <a:spcPct val="135714"/>
              </a:lnSpc>
              <a:spcBef>
                <a:spcPts val="0"/>
              </a:spcBef>
              <a:spcAft>
                <a:spcPts val="0"/>
              </a:spcAft>
              <a:buClr>
                <a:schemeClr val="dk1"/>
              </a:buClr>
              <a:buSzPts val="1100"/>
              <a:buFont typeface="Arial"/>
              <a:buNone/>
            </a:pPr>
            <a:r>
              <a:rPr b="0" lang="en-US" sz="1250">
                <a:solidFill>
                  <a:srgbClr val="D4D4D4"/>
                </a:solidFill>
                <a:highlight>
                  <a:srgbClr val="1E1E1E"/>
                </a:highlight>
                <a:latin typeface="Courier New"/>
                <a:ea typeface="Courier New"/>
                <a:cs typeface="Courier New"/>
                <a:sym typeface="Courier New"/>
              </a:rPr>
              <a:t>layers.Embedding</a:t>
            </a:r>
            <a:r>
              <a:rPr b="0" lang="en-US" sz="1250">
                <a:solidFill>
                  <a:srgbClr val="DCDCDC"/>
                </a:solidFill>
                <a:highlight>
                  <a:srgbClr val="1E1E1E"/>
                </a:highlight>
                <a:latin typeface="Courier New"/>
                <a:ea typeface="Courier New"/>
                <a:cs typeface="Courier New"/>
                <a:sym typeface="Courier New"/>
              </a:rPr>
              <a:t>(</a:t>
            </a:r>
            <a:r>
              <a:rPr b="0" lang="en-US" sz="1250">
                <a:solidFill>
                  <a:srgbClr val="D4D4D4"/>
                </a:solidFill>
                <a:highlight>
                  <a:srgbClr val="1E1E1E"/>
                </a:highlight>
                <a:latin typeface="Courier New"/>
                <a:ea typeface="Courier New"/>
                <a:cs typeface="Courier New"/>
                <a:sym typeface="Courier New"/>
              </a:rPr>
              <a:t> input_dim </a:t>
            </a:r>
            <a:r>
              <a:rPr b="0" lang="en-US" sz="1250">
                <a:solidFill>
                  <a:srgbClr val="F92672"/>
                </a:solidFill>
                <a:highlight>
                  <a:srgbClr val="1E1E1E"/>
                </a:highlight>
                <a:latin typeface="Courier New"/>
                <a:ea typeface="Courier New"/>
                <a:cs typeface="Courier New"/>
                <a:sym typeface="Courier New"/>
              </a:rPr>
              <a:t>=</a:t>
            </a:r>
            <a:r>
              <a:rPr b="0" lang="en-US" sz="1250">
                <a:solidFill>
                  <a:srgbClr val="D4D4D4"/>
                </a:solidFill>
                <a:highlight>
                  <a:srgbClr val="1E1E1E"/>
                </a:highlight>
                <a:latin typeface="Courier New"/>
                <a:ea typeface="Courier New"/>
                <a:cs typeface="Courier New"/>
                <a:sym typeface="Courier New"/>
              </a:rPr>
              <a:t> vocab_length</a:t>
            </a:r>
            <a:r>
              <a:rPr b="0" lang="en-US" sz="1250">
                <a:solidFill>
                  <a:srgbClr val="DCDCDC"/>
                </a:solidFill>
                <a:highlight>
                  <a:srgbClr val="1E1E1E"/>
                </a:highlight>
                <a:latin typeface="Courier New"/>
                <a:ea typeface="Courier New"/>
                <a:cs typeface="Courier New"/>
                <a:sym typeface="Courier New"/>
              </a:rPr>
              <a:t>,</a:t>
            </a:r>
            <a:endParaRPr b="0" sz="12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0" lang="en-US" sz="1250">
                <a:solidFill>
                  <a:srgbClr val="D4D4D4"/>
                </a:solidFill>
                <a:highlight>
                  <a:srgbClr val="1E1E1E"/>
                </a:highlight>
                <a:latin typeface="Courier New"/>
                <a:ea typeface="Courier New"/>
                <a:cs typeface="Courier New"/>
                <a:sym typeface="Courier New"/>
              </a:rPr>
              <a:t>                  output_dim </a:t>
            </a:r>
            <a:r>
              <a:rPr b="0" lang="en-US" sz="1250">
                <a:solidFill>
                  <a:srgbClr val="F92672"/>
                </a:solidFill>
                <a:highlight>
                  <a:srgbClr val="1E1E1E"/>
                </a:highlight>
                <a:latin typeface="Courier New"/>
                <a:ea typeface="Courier New"/>
                <a:cs typeface="Courier New"/>
                <a:sym typeface="Courier New"/>
              </a:rPr>
              <a:t>=</a:t>
            </a:r>
            <a:r>
              <a:rPr b="0" lang="en-US" sz="1250">
                <a:solidFill>
                  <a:srgbClr val="D4D4D4"/>
                </a:solidFill>
                <a:highlight>
                  <a:srgbClr val="1E1E1E"/>
                </a:highlight>
                <a:latin typeface="Courier New"/>
                <a:ea typeface="Courier New"/>
                <a:cs typeface="Courier New"/>
                <a:sym typeface="Courier New"/>
              </a:rPr>
              <a:t> </a:t>
            </a:r>
            <a:r>
              <a:rPr b="0" lang="en-US" sz="1250">
                <a:solidFill>
                  <a:srgbClr val="AE81FF"/>
                </a:solidFill>
                <a:highlight>
                  <a:srgbClr val="1E1E1E"/>
                </a:highlight>
                <a:latin typeface="Courier New"/>
                <a:ea typeface="Courier New"/>
                <a:cs typeface="Courier New"/>
                <a:sym typeface="Courier New"/>
              </a:rPr>
              <a:t>32</a:t>
            </a:r>
            <a:r>
              <a:rPr b="0" lang="en-US" sz="1250">
                <a:solidFill>
                  <a:srgbClr val="DCDCDC"/>
                </a:solidFill>
                <a:highlight>
                  <a:srgbClr val="1E1E1E"/>
                </a:highlight>
                <a:latin typeface="Courier New"/>
                <a:ea typeface="Courier New"/>
                <a:cs typeface="Courier New"/>
                <a:sym typeface="Courier New"/>
              </a:rPr>
              <a:t>,</a:t>
            </a:r>
            <a:r>
              <a:rPr b="0" lang="en-US" sz="1250">
                <a:solidFill>
                  <a:srgbClr val="D4D4D4"/>
                </a:solidFill>
                <a:highlight>
                  <a:srgbClr val="1E1E1E"/>
                </a:highlight>
                <a:latin typeface="Courier New"/>
                <a:ea typeface="Courier New"/>
                <a:cs typeface="Courier New"/>
                <a:sym typeface="Courier New"/>
              </a:rPr>
              <a:t> </a:t>
            </a:r>
            <a:endParaRPr b="0" sz="12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0" lang="en-US" sz="1250">
                <a:solidFill>
                  <a:srgbClr val="D4D4D4"/>
                </a:solidFill>
                <a:highlight>
                  <a:srgbClr val="1E1E1E"/>
                </a:highlight>
                <a:latin typeface="Courier New"/>
                <a:ea typeface="Courier New"/>
                <a:cs typeface="Courier New"/>
                <a:sym typeface="Courier New"/>
              </a:rPr>
              <a:t>                  mask_zero </a:t>
            </a:r>
            <a:r>
              <a:rPr b="0" lang="en-US" sz="1250">
                <a:solidFill>
                  <a:srgbClr val="F92672"/>
                </a:solidFill>
                <a:highlight>
                  <a:srgbClr val="1E1E1E"/>
                </a:highlight>
                <a:latin typeface="Courier New"/>
                <a:ea typeface="Courier New"/>
                <a:cs typeface="Courier New"/>
                <a:sym typeface="Courier New"/>
              </a:rPr>
              <a:t>=</a:t>
            </a:r>
            <a:r>
              <a:rPr b="0" lang="en-US" sz="1250">
                <a:solidFill>
                  <a:srgbClr val="D4D4D4"/>
                </a:solidFill>
                <a:highlight>
                  <a:srgbClr val="1E1E1E"/>
                </a:highlight>
                <a:latin typeface="Courier New"/>
                <a:ea typeface="Courier New"/>
                <a:cs typeface="Courier New"/>
                <a:sym typeface="Courier New"/>
              </a:rPr>
              <a:t> </a:t>
            </a:r>
            <a:r>
              <a:rPr b="0" lang="en-US" sz="1250">
                <a:solidFill>
                  <a:srgbClr val="AE81FF"/>
                </a:solidFill>
                <a:highlight>
                  <a:srgbClr val="1E1E1E"/>
                </a:highlight>
                <a:latin typeface="Courier New"/>
                <a:ea typeface="Courier New"/>
                <a:cs typeface="Courier New"/>
                <a:sym typeface="Courier New"/>
              </a:rPr>
              <a:t>True</a:t>
            </a:r>
            <a:r>
              <a:rPr b="0" lang="en-US" sz="1250">
                <a:solidFill>
                  <a:srgbClr val="DCDCDC"/>
                </a:solidFill>
                <a:highlight>
                  <a:srgbClr val="1E1E1E"/>
                </a:highlight>
                <a:latin typeface="Courier New"/>
                <a:ea typeface="Courier New"/>
                <a:cs typeface="Courier New"/>
                <a:sym typeface="Courier New"/>
              </a:rPr>
              <a:t>,</a:t>
            </a:r>
            <a:endParaRPr b="0" sz="12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0" lang="en-US" sz="1250">
                <a:solidFill>
                  <a:srgbClr val="D4D4D4"/>
                </a:solidFill>
                <a:highlight>
                  <a:srgbClr val="1E1E1E"/>
                </a:highlight>
                <a:latin typeface="Courier New"/>
                <a:ea typeface="Courier New"/>
                <a:cs typeface="Courier New"/>
                <a:sym typeface="Courier New"/>
              </a:rPr>
              <a:t>                  input_length </a:t>
            </a:r>
            <a:r>
              <a:rPr b="0" lang="en-US" sz="1250">
                <a:solidFill>
                  <a:srgbClr val="F92672"/>
                </a:solidFill>
                <a:highlight>
                  <a:srgbClr val="1E1E1E"/>
                </a:highlight>
                <a:latin typeface="Courier New"/>
                <a:ea typeface="Courier New"/>
                <a:cs typeface="Courier New"/>
                <a:sym typeface="Courier New"/>
              </a:rPr>
              <a:t>=</a:t>
            </a:r>
            <a:r>
              <a:rPr b="0" lang="en-US" sz="1250">
                <a:solidFill>
                  <a:srgbClr val="D4D4D4"/>
                </a:solidFill>
                <a:highlight>
                  <a:srgbClr val="1E1E1E"/>
                </a:highlight>
                <a:latin typeface="Courier New"/>
                <a:ea typeface="Courier New"/>
                <a:cs typeface="Courier New"/>
                <a:sym typeface="Courier New"/>
              </a:rPr>
              <a:t> </a:t>
            </a:r>
            <a:r>
              <a:rPr b="0" lang="en-US" sz="1250">
                <a:solidFill>
                  <a:srgbClr val="AE81FF"/>
                </a:solidFill>
                <a:highlight>
                  <a:srgbClr val="1E1E1E"/>
                </a:highlight>
                <a:latin typeface="Courier New"/>
                <a:ea typeface="Courier New"/>
                <a:cs typeface="Courier New"/>
                <a:sym typeface="Courier New"/>
              </a:rPr>
              <a:t>250</a:t>
            </a:r>
            <a:r>
              <a:rPr b="0" lang="en-US" sz="1250">
                <a:solidFill>
                  <a:srgbClr val="DCDCDC"/>
                </a:solidFill>
                <a:highlight>
                  <a:srgbClr val="1E1E1E"/>
                </a:highlight>
                <a:latin typeface="Courier New"/>
                <a:ea typeface="Courier New"/>
                <a:cs typeface="Courier New"/>
                <a:sym typeface="Courier New"/>
              </a:rPr>
              <a:t>,</a:t>
            </a:r>
            <a:endParaRPr b="0" sz="12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US" sz="1250">
                <a:solidFill>
                  <a:srgbClr val="D4D4D4"/>
                </a:solidFill>
                <a:highlight>
                  <a:srgbClr val="1E1E1E"/>
                </a:highlight>
                <a:latin typeface="Courier New"/>
                <a:ea typeface="Courier New"/>
                <a:cs typeface="Courier New"/>
                <a:sym typeface="Courier New"/>
              </a:rPr>
              <a:t>                  name </a:t>
            </a:r>
            <a:r>
              <a:rPr b="0" lang="en-US" sz="1250">
                <a:solidFill>
                  <a:srgbClr val="F92672"/>
                </a:solidFill>
                <a:highlight>
                  <a:srgbClr val="1E1E1E"/>
                </a:highlight>
                <a:latin typeface="Courier New"/>
                <a:ea typeface="Courier New"/>
                <a:cs typeface="Courier New"/>
                <a:sym typeface="Courier New"/>
              </a:rPr>
              <a:t>=</a:t>
            </a:r>
            <a:r>
              <a:rPr b="0" lang="en-US" sz="1250">
                <a:solidFill>
                  <a:srgbClr val="D4D4D4"/>
                </a:solidFill>
                <a:highlight>
                  <a:srgbClr val="1E1E1E"/>
                </a:highlight>
                <a:latin typeface="Courier New"/>
                <a:ea typeface="Courier New"/>
                <a:cs typeface="Courier New"/>
                <a:sym typeface="Courier New"/>
              </a:rPr>
              <a:t> </a:t>
            </a:r>
            <a:r>
              <a:rPr b="0" lang="en-US" sz="1250">
                <a:solidFill>
                  <a:srgbClr val="E6DB74"/>
                </a:solidFill>
                <a:highlight>
                  <a:srgbClr val="1E1E1E"/>
                </a:highlight>
                <a:latin typeface="Courier New"/>
                <a:ea typeface="Courier New"/>
                <a:cs typeface="Courier New"/>
                <a:sym typeface="Courier New"/>
              </a:rPr>
              <a:t>'embedding'</a:t>
            </a:r>
            <a:endParaRPr b="0" sz="1250">
              <a:solidFill>
                <a:srgbClr val="E6DB7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0" lang="en-US" sz="1250">
                <a:solidFill>
                  <a:srgbClr val="DCDCDC"/>
                </a:solidFill>
                <a:highlight>
                  <a:srgbClr val="1E1E1E"/>
                </a:highlight>
                <a:latin typeface="Courier New"/>
                <a:ea typeface="Courier New"/>
                <a:cs typeface="Courier New"/>
                <a:sym typeface="Courier New"/>
              </a:rPr>
              <a:t>)</a:t>
            </a:r>
            <a:endParaRPr b="0" sz="12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b="0" sz="1050">
              <a:solidFill>
                <a:srgbClr val="DCDCDC"/>
              </a:solidFill>
              <a:highlight>
                <a:srgbClr val="1E1E1E"/>
              </a:highlight>
              <a:latin typeface="Courier New"/>
              <a:ea typeface="Courier New"/>
              <a:cs typeface="Courier New"/>
              <a:sym typeface="Courier New"/>
            </a:endParaRPr>
          </a:p>
          <a:p>
            <a:pPr indent="0" lvl="0" marL="0" rtl="0" algn="l">
              <a:spcBef>
                <a:spcPts val="640"/>
              </a:spcBef>
              <a:spcAft>
                <a:spcPts val="0"/>
              </a:spcAft>
              <a:buNone/>
            </a:pPr>
            <a:r>
              <a:rPr lang="en-US" sz="1800"/>
              <a:t>This changes each integer into a VECTOR of a length (here, 32).</a:t>
            </a:r>
            <a:endParaRPr sz="1800"/>
          </a:p>
          <a:p>
            <a:pPr indent="0" lvl="0" marL="0" rtl="0" algn="l">
              <a:spcBef>
                <a:spcPts val="640"/>
              </a:spcBef>
              <a:spcAft>
                <a:spcPts val="0"/>
              </a:spcAft>
              <a:buNone/>
            </a:pPr>
            <a:r>
              <a:rPr lang="en-US" sz="1800"/>
              <a:t>Keep in mind this is confusing with the names. </a:t>
            </a:r>
            <a:endParaRPr sz="1800"/>
          </a:p>
        </p:txBody>
      </p:sp>
      <p:sp>
        <p:nvSpPr>
          <p:cNvPr id="332" name="Google Shape;332;p32"/>
          <p:cNvSpPr txBox="1"/>
          <p:nvPr>
            <p:ph idx="12" type="sldNum"/>
          </p:nvPr>
        </p:nvSpPr>
        <p:spPr>
          <a:xfrm>
            <a:off x="8229600" y="6477001"/>
            <a:ext cx="838200" cy="38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33" name="Google Shape;333;p32"/>
          <p:cNvSpPr txBox="1"/>
          <p:nvPr/>
        </p:nvSpPr>
        <p:spPr>
          <a:xfrm>
            <a:off x="541725" y="4875600"/>
            <a:ext cx="14775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3 word sentence</a:t>
            </a:r>
            <a:endParaRPr>
              <a:latin typeface="Calibri"/>
              <a:ea typeface="Calibri"/>
              <a:cs typeface="Calibri"/>
              <a:sym typeface="Calibri"/>
            </a:endParaRPr>
          </a:p>
        </p:txBody>
      </p:sp>
      <p:sp>
        <p:nvSpPr>
          <p:cNvPr id="334" name="Google Shape;334;p32"/>
          <p:cNvSpPr txBox="1"/>
          <p:nvPr/>
        </p:nvSpPr>
        <p:spPr>
          <a:xfrm>
            <a:off x="2557400" y="4875600"/>
            <a:ext cx="1477500" cy="400200"/>
          </a:xfrm>
          <a:prstGeom prst="rect">
            <a:avLst/>
          </a:prstGeom>
          <a:solidFill>
            <a:srgbClr val="D4D4D4"/>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Vectorizer</a:t>
            </a:r>
            <a:endParaRPr>
              <a:latin typeface="Calibri"/>
              <a:ea typeface="Calibri"/>
              <a:cs typeface="Calibri"/>
              <a:sym typeface="Calibri"/>
            </a:endParaRPr>
          </a:p>
        </p:txBody>
      </p:sp>
      <p:sp>
        <p:nvSpPr>
          <p:cNvPr id="335" name="Google Shape;335;p32"/>
          <p:cNvSpPr txBox="1"/>
          <p:nvPr/>
        </p:nvSpPr>
        <p:spPr>
          <a:xfrm>
            <a:off x="4573075" y="4875600"/>
            <a:ext cx="14775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3 integer “vector”</a:t>
            </a:r>
            <a:endParaRPr>
              <a:latin typeface="Calibri"/>
              <a:ea typeface="Calibri"/>
              <a:cs typeface="Calibri"/>
              <a:sym typeface="Calibri"/>
            </a:endParaRPr>
          </a:p>
        </p:txBody>
      </p:sp>
      <p:sp>
        <p:nvSpPr>
          <p:cNvPr id="336" name="Google Shape;336;p32"/>
          <p:cNvSpPr txBox="1"/>
          <p:nvPr/>
        </p:nvSpPr>
        <p:spPr>
          <a:xfrm>
            <a:off x="2557388" y="5712950"/>
            <a:ext cx="1477500" cy="400200"/>
          </a:xfrm>
          <a:prstGeom prst="rect">
            <a:avLst/>
          </a:prstGeom>
          <a:solidFill>
            <a:srgbClr val="D4D4D4"/>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Embedding</a:t>
            </a:r>
            <a:endParaRPr>
              <a:latin typeface="Calibri"/>
              <a:ea typeface="Calibri"/>
              <a:cs typeface="Calibri"/>
              <a:sym typeface="Calibri"/>
            </a:endParaRPr>
          </a:p>
        </p:txBody>
      </p:sp>
      <p:sp>
        <p:nvSpPr>
          <p:cNvPr id="337" name="Google Shape;337;p32"/>
          <p:cNvSpPr txBox="1"/>
          <p:nvPr/>
        </p:nvSpPr>
        <p:spPr>
          <a:xfrm>
            <a:off x="4573063" y="5712950"/>
            <a:ext cx="14775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3 x 32 matrix</a:t>
            </a:r>
            <a:endParaRPr>
              <a:latin typeface="Calibri"/>
              <a:ea typeface="Calibri"/>
              <a:cs typeface="Calibri"/>
              <a:sym typeface="Calibri"/>
            </a:endParaRPr>
          </a:p>
        </p:txBody>
      </p:sp>
      <p:cxnSp>
        <p:nvCxnSpPr>
          <p:cNvPr id="338" name="Google Shape;338;p32"/>
          <p:cNvCxnSpPr>
            <a:stCxn id="333" idx="3"/>
            <a:endCxn id="334" idx="1"/>
          </p:cNvCxnSpPr>
          <p:nvPr/>
        </p:nvCxnSpPr>
        <p:spPr>
          <a:xfrm>
            <a:off x="2019225" y="5075700"/>
            <a:ext cx="538200" cy="0"/>
          </a:xfrm>
          <a:prstGeom prst="straightConnector1">
            <a:avLst/>
          </a:prstGeom>
          <a:noFill/>
          <a:ln cap="flat" cmpd="sng" w="9525">
            <a:solidFill>
              <a:schemeClr val="dk2"/>
            </a:solidFill>
            <a:prstDash val="solid"/>
            <a:round/>
            <a:headEnd len="med" w="med" type="none"/>
            <a:tailEnd len="med" w="med" type="triangle"/>
          </a:ln>
        </p:spPr>
      </p:cxnSp>
      <p:cxnSp>
        <p:nvCxnSpPr>
          <p:cNvPr id="339" name="Google Shape;339;p32"/>
          <p:cNvCxnSpPr>
            <a:stCxn id="334" idx="3"/>
            <a:endCxn id="335" idx="1"/>
          </p:cNvCxnSpPr>
          <p:nvPr/>
        </p:nvCxnSpPr>
        <p:spPr>
          <a:xfrm>
            <a:off x="4034900" y="5075700"/>
            <a:ext cx="538200" cy="0"/>
          </a:xfrm>
          <a:prstGeom prst="straightConnector1">
            <a:avLst/>
          </a:prstGeom>
          <a:noFill/>
          <a:ln cap="flat" cmpd="sng" w="9525">
            <a:solidFill>
              <a:schemeClr val="dk2"/>
            </a:solidFill>
            <a:prstDash val="solid"/>
            <a:round/>
            <a:headEnd len="med" w="med" type="none"/>
            <a:tailEnd len="med" w="med" type="triangle"/>
          </a:ln>
        </p:spPr>
      </p:cxnSp>
      <p:cxnSp>
        <p:nvCxnSpPr>
          <p:cNvPr id="340" name="Google Shape;340;p32"/>
          <p:cNvCxnSpPr>
            <a:stCxn id="336" idx="3"/>
            <a:endCxn id="337" idx="1"/>
          </p:cNvCxnSpPr>
          <p:nvPr/>
        </p:nvCxnSpPr>
        <p:spPr>
          <a:xfrm>
            <a:off x="4034888" y="5913050"/>
            <a:ext cx="538200" cy="0"/>
          </a:xfrm>
          <a:prstGeom prst="straightConnector1">
            <a:avLst/>
          </a:prstGeom>
          <a:noFill/>
          <a:ln cap="flat" cmpd="sng" w="9525">
            <a:solidFill>
              <a:schemeClr val="dk2"/>
            </a:solidFill>
            <a:prstDash val="solid"/>
            <a:round/>
            <a:headEnd len="med" w="med" type="none"/>
            <a:tailEnd len="med" w="med" type="triangle"/>
          </a:ln>
        </p:spPr>
      </p:cxnSp>
      <p:cxnSp>
        <p:nvCxnSpPr>
          <p:cNvPr id="341" name="Google Shape;341;p32"/>
          <p:cNvCxnSpPr>
            <a:stCxn id="335" idx="3"/>
            <a:endCxn id="336" idx="1"/>
          </p:cNvCxnSpPr>
          <p:nvPr/>
        </p:nvCxnSpPr>
        <p:spPr>
          <a:xfrm flipH="1">
            <a:off x="2557375" y="5075700"/>
            <a:ext cx="3493200" cy="837300"/>
          </a:xfrm>
          <a:prstGeom prst="bentConnector5">
            <a:avLst>
              <a:gd fmla="val -6817" name="adj1"/>
              <a:gd fmla="val 50003" name="adj2"/>
              <a:gd fmla="val 106816" name="adj3"/>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3"/>
          <p:cNvSpPr txBox="1"/>
          <p:nvPr>
            <p:ph type="title"/>
          </p:nvPr>
        </p:nvSpPr>
        <p:spPr>
          <a:xfrm>
            <a:off x="152400" y="0"/>
            <a:ext cx="8686800" cy="83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US"/>
              <a:t>Time for…</a:t>
            </a:r>
            <a:endParaRPr/>
          </a:p>
        </p:txBody>
      </p:sp>
      <p:sp>
        <p:nvSpPr>
          <p:cNvPr id="347" name="Google Shape;347;p33"/>
          <p:cNvSpPr txBox="1"/>
          <p:nvPr>
            <p:ph idx="1" type="body"/>
          </p:nvPr>
        </p:nvSpPr>
        <p:spPr>
          <a:xfrm>
            <a:off x="457200" y="990600"/>
            <a:ext cx="8305800" cy="5257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560"/>
              <a:buNone/>
            </a:pPr>
            <a:r>
              <a:t/>
            </a:r>
            <a:endParaRPr/>
          </a:p>
          <a:p>
            <a:pPr indent="0" lvl="0" marL="0" rtl="0" algn="ctr">
              <a:spcBef>
                <a:spcPts val="640"/>
              </a:spcBef>
              <a:spcAft>
                <a:spcPts val="0"/>
              </a:spcAft>
              <a:buClr>
                <a:schemeClr val="dk1"/>
              </a:buClr>
              <a:buSzPts val="2560"/>
              <a:buNone/>
            </a:pPr>
            <a:r>
              <a:t/>
            </a:r>
            <a:endParaRPr/>
          </a:p>
          <a:p>
            <a:pPr indent="0" lvl="0" marL="0" rtl="0" algn="ctr">
              <a:spcBef>
                <a:spcPts val="640"/>
              </a:spcBef>
              <a:spcAft>
                <a:spcPts val="0"/>
              </a:spcAft>
              <a:buClr>
                <a:schemeClr val="dk1"/>
              </a:buClr>
              <a:buSzPts val="2560"/>
              <a:buNone/>
            </a:pPr>
            <a:r>
              <a:t/>
            </a:r>
            <a:endParaRPr/>
          </a:p>
          <a:p>
            <a:pPr indent="0" lvl="0" marL="0" rtl="0" algn="ctr">
              <a:spcBef>
                <a:spcPts val="640"/>
              </a:spcBef>
              <a:spcAft>
                <a:spcPts val="0"/>
              </a:spcAft>
              <a:buClr>
                <a:schemeClr val="dk1"/>
              </a:buClr>
              <a:buSzPts val="2560"/>
              <a:buNone/>
            </a:pPr>
            <a:r>
              <a:t/>
            </a:r>
            <a:endParaRPr/>
          </a:p>
          <a:p>
            <a:pPr indent="0" lvl="0" marL="0" rtl="0" algn="ctr">
              <a:spcBef>
                <a:spcPts val="640"/>
              </a:spcBef>
              <a:spcAft>
                <a:spcPts val="0"/>
              </a:spcAft>
              <a:buClr>
                <a:schemeClr val="dk1"/>
              </a:buClr>
              <a:buSzPts val="2560"/>
              <a:buNone/>
            </a:pPr>
            <a:r>
              <a:rPr lang="en-US"/>
              <a:t>Questions?</a:t>
            </a:r>
            <a:endParaRPr/>
          </a:p>
          <a:p>
            <a:pPr indent="0" lvl="0" marL="0" rtl="0" algn="ctr">
              <a:spcBef>
                <a:spcPts val="640"/>
              </a:spcBef>
              <a:spcAft>
                <a:spcPts val="0"/>
              </a:spcAft>
              <a:buClr>
                <a:schemeClr val="dk1"/>
              </a:buClr>
              <a:buSzPts val="2560"/>
              <a:buNone/>
            </a:pPr>
            <a:r>
              <a:t/>
            </a:r>
            <a:endParaRPr/>
          </a:p>
          <a:p>
            <a:pPr indent="0" lvl="0" marL="0" rtl="0" algn="ctr">
              <a:spcBef>
                <a:spcPts val="640"/>
              </a:spcBef>
              <a:spcAft>
                <a:spcPts val="0"/>
              </a:spcAft>
              <a:buClr>
                <a:schemeClr val="dk1"/>
              </a:buClr>
              <a:buSzPts val="2560"/>
              <a:buNone/>
            </a:pPr>
            <a:r>
              <a:rPr lang="en-US"/>
              <a:t>(Before moving onto coding examples)</a:t>
            </a:r>
            <a:endParaRPr/>
          </a:p>
        </p:txBody>
      </p:sp>
      <p:sp>
        <p:nvSpPr>
          <p:cNvPr id="348" name="Google Shape;348;p33"/>
          <p:cNvSpPr txBox="1"/>
          <p:nvPr>
            <p:ph idx="12" type="sldNum"/>
          </p:nvPr>
        </p:nvSpPr>
        <p:spPr>
          <a:xfrm>
            <a:off x="8229600" y="6477001"/>
            <a:ext cx="838200" cy="38446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152400" y="0"/>
            <a:ext cx="8686800" cy="83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US"/>
              <a:t>Overview</a:t>
            </a:r>
            <a:endParaRPr/>
          </a:p>
        </p:txBody>
      </p:sp>
      <p:sp>
        <p:nvSpPr>
          <p:cNvPr id="100" name="Google Shape;100;p15"/>
          <p:cNvSpPr txBox="1"/>
          <p:nvPr>
            <p:ph idx="1" type="body"/>
          </p:nvPr>
        </p:nvSpPr>
        <p:spPr>
          <a:xfrm>
            <a:off x="457200" y="990600"/>
            <a:ext cx="83058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560"/>
              <a:buChar char="⮚"/>
            </a:pPr>
            <a:r>
              <a:rPr lang="en-US"/>
              <a:t>Preprocessing Text for Keras</a:t>
            </a:r>
            <a:endParaRPr/>
          </a:p>
          <a:p>
            <a:pPr indent="-285750" lvl="1" marL="742950" rtl="0" algn="l">
              <a:spcBef>
                <a:spcPts val="480"/>
              </a:spcBef>
              <a:spcAft>
                <a:spcPts val="0"/>
              </a:spcAft>
              <a:buClr>
                <a:schemeClr val="dk1"/>
              </a:buClr>
              <a:buSzPts val="2400"/>
              <a:buChar char="–"/>
            </a:pPr>
            <a:r>
              <a:rPr lang="en-US"/>
              <a:t>Load and preprocess text data</a:t>
            </a:r>
            <a:endParaRPr/>
          </a:p>
          <a:p>
            <a:pPr indent="-285750" lvl="1" marL="742950" rtl="0" algn="l">
              <a:spcBef>
                <a:spcPts val="480"/>
              </a:spcBef>
              <a:spcAft>
                <a:spcPts val="0"/>
              </a:spcAft>
              <a:buSzPts val="2400"/>
              <a:buChar char="–"/>
            </a:pPr>
            <a:r>
              <a:rPr lang="en-US"/>
              <a:t>Train a tokenizer (vectorizer)</a:t>
            </a:r>
            <a:endParaRPr/>
          </a:p>
          <a:p>
            <a:pPr indent="-133350" lvl="1" marL="742950" rtl="0" algn="l">
              <a:spcBef>
                <a:spcPts val="480"/>
              </a:spcBef>
              <a:spcAft>
                <a:spcPts val="0"/>
              </a:spcAft>
              <a:buClr>
                <a:schemeClr val="dk1"/>
              </a:buClr>
              <a:buSzPts val="2400"/>
              <a:buNone/>
            </a:pPr>
            <a:r>
              <a:t/>
            </a:r>
            <a:endParaRPr/>
          </a:p>
          <a:p>
            <a:pPr indent="-342900" lvl="0" marL="342900" rtl="0" algn="l">
              <a:spcBef>
                <a:spcPts val="640"/>
              </a:spcBef>
              <a:spcAft>
                <a:spcPts val="0"/>
              </a:spcAft>
              <a:buClr>
                <a:schemeClr val="dk1"/>
              </a:buClr>
              <a:buSzPts val="2560"/>
              <a:buChar char="⮚"/>
            </a:pPr>
            <a:r>
              <a:rPr lang="en-US"/>
              <a:t>RNN (LSTM) </a:t>
            </a:r>
            <a:r>
              <a:rPr lang="en-US"/>
              <a:t>Networks</a:t>
            </a:r>
            <a:endParaRPr/>
          </a:p>
          <a:p>
            <a:pPr indent="-285750" lvl="1" marL="742950" rtl="0" algn="l">
              <a:spcBef>
                <a:spcPts val="480"/>
              </a:spcBef>
              <a:spcAft>
                <a:spcPts val="0"/>
              </a:spcAft>
              <a:buClr>
                <a:schemeClr val="dk1"/>
              </a:buClr>
              <a:buSzPts val="2400"/>
              <a:buChar char="–"/>
            </a:pPr>
            <a:r>
              <a:rPr lang="en-US"/>
              <a:t>Architecture review</a:t>
            </a:r>
            <a:endParaRPr/>
          </a:p>
          <a:p>
            <a:pPr indent="-285750" lvl="1" marL="742950" rtl="0" algn="l">
              <a:spcBef>
                <a:spcPts val="480"/>
              </a:spcBef>
              <a:spcAft>
                <a:spcPts val="0"/>
              </a:spcAft>
              <a:buSzPts val="2400"/>
              <a:buChar char="–"/>
            </a:pPr>
            <a:r>
              <a:rPr lang="en-US"/>
              <a:t>Pros/cons</a:t>
            </a:r>
            <a:endParaRPr/>
          </a:p>
          <a:p>
            <a:pPr indent="0" lvl="0" marL="0" rtl="0" algn="l">
              <a:spcBef>
                <a:spcPts val="640"/>
              </a:spcBef>
              <a:spcAft>
                <a:spcPts val="0"/>
              </a:spcAft>
              <a:buClr>
                <a:schemeClr val="dk1"/>
              </a:buClr>
              <a:buSzPts val="2560"/>
              <a:buNone/>
            </a:pPr>
            <a:r>
              <a:t/>
            </a:r>
            <a:endParaRPr/>
          </a:p>
          <a:p>
            <a:pPr indent="-180340" lvl="0" marL="342900" rtl="0" algn="l">
              <a:spcBef>
                <a:spcPts val="640"/>
              </a:spcBef>
              <a:spcAft>
                <a:spcPts val="0"/>
              </a:spcAft>
              <a:buClr>
                <a:schemeClr val="dk1"/>
              </a:buClr>
              <a:buSzPts val="2560"/>
              <a:buNone/>
            </a:pPr>
            <a:r>
              <a:t/>
            </a:r>
            <a:endParaRPr/>
          </a:p>
        </p:txBody>
      </p:sp>
      <p:sp>
        <p:nvSpPr>
          <p:cNvPr id="101" name="Google Shape;101;p15"/>
          <p:cNvSpPr txBox="1"/>
          <p:nvPr>
            <p:ph idx="12" type="sldNum"/>
          </p:nvPr>
        </p:nvSpPr>
        <p:spPr>
          <a:xfrm>
            <a:off x="8229600" y="6477001"/>
            <a:ext cx="838200" cy="38446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500"/>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500"/>
                                        <p:tgtEl>
                                          <p:spTgt spid="1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Effect filter="fade" transition="in">
                                      <p:cBhvr>
                                        <p:cTn dur="500"/>
                                        <p:tgtEl>
                                          <p:spTgt spid="1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animEffect filter="fade" transition="in">
                                      <p:cBhvr>
                                        <p:cTn dur="500"/>
                                        <p:tgtEl>
                                          <p:spTgt spid="1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animEffect filter="fade" transition="in">
                                      <p:cBhvr>
                                        <p:cTn dur="500"/>
                                        <p:tgtEl>
                                          <p:spTgt spid="1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5" st="5"/>
                                            </p:txEl>
                                          </p:spTgt>
                                        </p:tgtEl>
                                        <p:attrNameLst>
                                          <p:attrName>style.visibility</p:attrName>
                                        </p:attrNameLst>
                                      </p:cBhvr>
                                      <p:to>
                                        <p:strVal val="visible"/>
                                      </p:to>
                                    </p:set>
                                    <p:animEffect filter="fade" transition="in">
                                      <p:cBhvr>
                                        <p:cTn dur="500"/>
                                        <p:tgtEl>
                                          <p:spTgt spid="10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6" st="6"/>
                                            </p:txEl>
                                          </p:spTgt>
                                        </p:tgtEl>
                                        <p:attrNameLst>
                                          <p:attrName>style.visibility</p:attrName>
                                        </p:attrNameLst>
                                      </p:cBhvr>
                                      <p:to>
                                        <p:strVal val="visible"/>
                                      </p:to>
                                    </p:set>
                                    <p:animEffect filter="fade" transition="in">
                                      <p:cBhvr>
                                        <p:cTn dur="500"/>
                                        <p:tgtEl>
                                          <p:spTgt spid="10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7" st="7"/>
                                            </p:txEl>
                                          </p:spTgt>
                                        </p:tgtEl>
                                        <p:attrNameLst>
                                          <p:attrName>style.visibility</p:attrName>
                                        </p:attrNameLst>
                                      </p:cBhvr>
                                      <p:to>
                                        <p:strVal val="visible"/>
                                      </p:to>
                                    </p:set>
                                    <p:animEffect filter="fade" transition="in">
                                      <p:cBhvr>
                                        <p:cTn dur="500"/>
                                        <p:tgtEl>
                                          <p:spTgt spid="10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8" st="8"/>
                                            </p:txEl>
                                          </p:spTgt>
                                        </p:tgtEl>
                                        <p:attrNameLst>
                                          <p:attrName>style.visibility</p:attrName>
                                        </p:attrNameLst>
                                      </p:cBhvr>
                                      <p:to>
                                        <p:strVal val="visible"/>
                                      </p:to>
                                    </p:set>
                                    <p:animEffect filter="fade" transition="in">
                                      <p:cBhvr>
                                        <p:cTn dur="500"/>
                                        <p:tgtEl>
                                          <p:spTgt spid="10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152400" y="0"/>
            <a:ext cx="8686800" cy="838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RNN Review</a:t>
            </a:r>
            <a:endParaRPr baseline="30000"/>
          </a:p>
        </p:txBody>
      </p:sp>
      <p:sp>
        <p:nvSpPr>
          <p:cNvPr id="108" name="Google Shape;108;p16"/>
          <p:cNvSpPr txBox="1"/>
          <p:nvPr>
            <p:ph idx="1" type="body"/>
          </p:nvPr>
        </p:nvSpPr>
        <p:spPr>
          <a:xfrm>
            <a:off x="457200" y="990600"/>
            <a:ext cx="8305800" cy="17262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n-US"/>
              <a:t>RNN is ?</a:t>
            </a:r>
            <a:endParaRPr/>
          </a:p>
          <a:p>
            <a:pPr indent="0" lvl="0" marL="0" rtl="0" algn="l">
              <a:spcBef>
                <a:spcPts val="640"/>
              </a:spcBef>
              <a:spcAft>
                <a:spcPts val="0"/>
              </a:spcAft>
              <a:buNone/>
            </a:pPr>
            <a:r>
              <a:rPr lang="en-US" sz="2000"/>
              <a:t>They always </a:t>
            </a:r>
            <a:r>
              <a:rPr lang="en-US" sz="2000"/>
              <a:t>draw them like this. What does that mean?</a:t>
            </a:r>
            <a:endParaRPr sz="2000"/>
          </a:p>
          <a:p>
            <a:pPr indent="0" lvl="0" marL="0" rtl="0" algn="l">
              <a:spcBef>
                <a:spcPts val="640"/>
              </a:spcBef>
              <a:spcAft>
                <a:spcPts val="0"/>
              </a:spcAft>
              <a:buNone/>
            </a:pPr>
            <a:r>
              <a:rPr lang="en-US" sz="2000"/>
              <a:t>Let’s </a:t>
            </a:r>
            <a:r>
              <a:rPr lang="en-US" sz="2000" u="sng"/>
              <a:t>unroll</a:t>
            </a:r>
            <a:r>
              <a:rPr lang="en-US" sz="2000"/>
              <a:t> …</a:t>
            </a:r>
            <a:endParaRPr sz="2000"/>
          </a:p>
        </p:txBody>
      </p:sp>
      <p:sp>
        <p:nvSpPr>
          <p:cNvPr id="109" name="Google Shape;109;p16"/>
          <p:cNvSpPr txBox="1"/>
          <p:nvPr>
            <p:ph idx="12" type="sldNum"/>
          </p:nvPr>
        </p:nvSpPr>
        <p:spPr>
          <a:xfrm>
            <a:off x="8229600" y="6477001"/>
            <a:ext cx="838200" cy="38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10" name="Google Shape;110;p16"/>
          <p:cNvSpPr/>
          <p:nvPr/>
        </p:nvSpPr>
        <p:spPr>
          <a:xfrm>
            <a:off x="3899688" y="3326025"/>
            <a:ext cx="1420800" cy="1420800"/>
          </a:xfrm>
          <a:prstGeom prst="roundRect">
            <a:avLst>
              <a:gd fmla="val 16667" name="adj"/>
            </a:avLst>
          </a:prstGeom>
          <a:solidFill>
            <a:srgbClr val="62EBA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900">
                <a:latin typeface="Calibri"/>
                <a:ea typeface="Calibri"/>
                <a:cs typeface="Calibri"/>
                <a:sym typeface="Calibri"/>
              </a:rPr>
              <a:t>RNN</a:t>
            </a:r>
            <a:endParaRPr sz="1900">
              <a:latin typeface="Calibri"/>
              <a:ea typeface="Calibri"/>
              <a:cs typeface="Calibri"/>
              <a:sym typeface="Calibri"/>
            </a:endParaRPr>
          </a:p>
        </p:txBody>
      </p:sp>
      <p:cxnSp>
        <p:nvCxnSpPr>
          <p:cNvPr id="111" name="Google Shape;111;p16"/>
          <p:cNvCxnSpPr>
            <a:stCxn id="110" idx="2"/>
            <a:endCxn id="112" idx="0"/>
          </p:cNvCxnSpPr>
          <p:nvPr/>
        </p:nvCxnSpPr>
        <p:spPr>
          <a:xfrm>
            <a:off x="4610088" y="4746825"/>
            <a:ext cx="4800" cy="847200"/>
          </a:xfrm>
          <a:prstGeom prst="straightConnector1">
            <a:avLst/>
          </a:prstGeom>
          <a:noFill/>
          <a:ln cap="flat" cmpd="sng" w="19050">
            <a:solidFill>
              <a:schemeClr val="dk2"/>
            </a:solidFill>
            <a:prstDash val="solid"/>
            <a:round/>
            <a:headEnd len="med" w="med" type="stealth"/>
            <a:tailEnd len="med" w="med" type="none"/>
          </a:ln>
        </p:spPr>
      </p:cxnSp>
      <p:sp>
        <p:nvSpPr>
          <p:cNvPr id="112" name="Google Shape;112;p16"/>
          <p:cNvSpPr/>
          <p:nvPr/>
        </p:nvSpPr>
        <p:spPr>
          <a:xfrm>
            <a:off x="4454813" y="5593975"/>
            <a:ext cx="320100" cy="26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X</a:t>
            </a:r>
            <a:endParaRPr/>
          </a:p>
        </p:txBody>
      </p:sp>
      <p:cxnSp>
        <p:nvCxnSpPr>
          <p:cNvPr id="113" name="Google Shape;113;p16"/>
          <p:cNvCxnSpPr>
            <a:stCxn id="110" idx="0"/>
            <a:endCxn id="110" idx="1"/>
          </p:cNvCxnSpPr>
          <p:nvPr/>
        </p:nvCxnSpPr>
        <p:spPr>
          <a:xfrm rot="5400000">
            <a:off x="3899688" y="3326025"/>
            <a:ext cx="710400" cy="710400"/>
          </a:xfrm>
          <a:prstGeom prst="bentConnector4">
            <a:avLst>
              <a:gd fmla="val -33520" name="adj1"/>
              <a:gd fmla="val 133520" name="adj2"/>
            </a:avLst>
          </a:prstGeom>
          <a:noFill/>
          <a:ln cap="flat" cmpd="sng" w="19050">
            <a:solidFill>
              <a:schemeClr val="dk2"/>
            </a:solidFill>
            <a:prstDash val="solid"/>
            <a:round/>
            <a:headEnd len="med" w="med" type="none"/>
            <a:tailEnd len="med" w="med" type="stealth"/>
          </a:ln>
        </p:spPr>
      </p:cxnSp>
      <p:cxnSp>
        <p:nvCxnSpPr>
          <p:cNvPr id="114" name="Google Shape;114;p16"/>
          <p:cNvCxnSpPr>
            <a:stCxn id="110" idx="0"/>
            <a:endCxn id="115" idx="2"/>
          </p:cNvCxnSpPr>
          <p:nvPr/>
        </p:nvCxnSpPr>
        <p:spPr>
          <a:xfrm flipH="1" rot="10800000">
            <a:off x="4610088" y="2478825"/>
            <a:ext cx="4800" cy="847200"/>
          </a:xfrm>
          <a:prstGeom prst="straightConnector1">
            <a:avLst/>
          </a:prstGeom>
          <a:noFill/>
          <a:ln cap="flat" cmpd="sng" w="19050">
            <a:solidFill>
              <a:schemeClr val="dk2"/>
            </a:solidFill>
            <a:prstDash val="solid"/>
            <a:round/>
            <a:headEnd len="med" w="med" type="none"/>
            <a:tailEnd len="med" w="med" type="stealth"/>
          </a:ln>
        </p:spPr>
      </p:cxnSp>
      <p:sp>
        <p:nvSpPr>
          <p:cNvPr id="115" name="Google Shape;115;p16"/>
          <p:cNvSpPr/>
          <p:nvPr/>
        </p:nvSpPr>
        <p:spPr>
          <a:xfrm>
            <a:off x="4454813" y="2216100"/>
            <a:ext cx="320100" cy="26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152400" y="0"/>
            <a:ext cx="8686800" cy="838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RNN Review </a:t>
            </a:r>
            <a:r>
              <a:rPr baseline="30000" lang="en-US"/>
              <a:t>1</a:t>
            </a:r>
            <a:endParaRPr baseline="30000"/>
          </a:p>
        </p:txBody>
      </p:sp>
      <p:sp>
        <p:nvSpPr>
          <p:cNvPr id="122" name="Google Shape;122;p17"/>
          <p:cNvSpPr txBox="1"/>
          <p:nvPr>
            <p:ph idx="1" type="body"/>
          </p:nvPr>
        </p:nvSpPr>
        <p:spPr>
          <a:xfrm>
            <a:off x="457200" y="990600"/>
            <a:ext cx="8305800" cy="52578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n-US"/>
              <a:t>RNN is made up of many cells.</a:t>
            </a:r>
            <a:endParaRPr/>
          </a:p>
          <a:p>
            <a:pPr indent="0" lvl="0" marL="0" rtl="0" algn="l">
              <a:spcBef>
                <a:spcPts val="640"/>
              </a:spcBef>
              <a:spcAft>
                <a:spcPts val="0"/>
              </a:spcAft>
              <a:buNone/>
            </a:pPr>
            <a:r>
              <a:rPr lang="en-US" sz="2000"/>
              <a:t>They process the input 1 vector at a time.</a:t>
            </a:r>
            <a:endParaRPr sz="2000"/>
          </a:p>
          <a:p>
            <a:pPr indent="0" lvl="0" marL="0" rtl="0" algn="l">
              <a:spcBef>
                <a:spcPts val="640"/>
              </a:spcBef>
              <a:spcAft>
                <a:spcPts val="0"/>
              </a:spcAft>
              <a:buNone/>
            </a:pPr>
            <a:r>
              <a:t/>
            </a:r>
            <a:endParaRPr/>
          </a:p>
        </p:txBody>
      </p:sp>
      <p:sp>
        <p:nvSpPr>
          <p:cNvPr id="123" name="Google Shape;123;p17"/>
          <p:cNvSpPr txBox="1"/>
          <p:nvPr>
            <p:ph idx="12" type="sldNum"/>
          </p:nvPr>
        </p:nvSpPr>
        <p:spPr>
          <a:xfrm>
            <a:off x="8229600" y="6477001"/>
            <a:ext cx="838200" cy="38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24" name="Google Shape;124;p17"/>
          <p:cNvPicPr preferRelativeResize="0"/>
          <p:nvPr/>
        </p:nvPicPr>
        <p:blipFill>
          <a:blip r:embed="rId3">
            <a:alphaModFix/>
          </a:blip>
          <a:stretch>
            <a:fillRect/>
          </a:stretch>
        </p:blipFill>
        <p:spPr>
          <a:xfrm>
            <a:off x="85725" y="2838000"/>
            <a:ext cx="9048750" cy="2381250"/>
          </a:xfrm>
          <a:prstGeom prst="rect">
            <a:avLst/>
          </a:prstGeom>
          <a:noFill/>
          <a:ln>
            <a:noFill/>
          </a:ln>
        </p:spPr>
      </p:pic>
      <p:sp>
        <p:nvSpPr>
          <p:cNvPr id="125" name="Google Shape;125;p17"/>
          <p:cNvSpPr/>
          <p:nvPr/>
        </p:nvSpPr>
        <p:spPr>
          <a:xfrm>
            <a:off x="564105" y="5298475"/>
            <a:ext cx="445500" cy="26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X1</a:t>
            </a:r>
            <a:endParaRPr/>
          </a:p>
        </p:txBody>
      </p:sp>
      <p:sp>
        <p:nvSpPr>
          <p:cNvPr id="126" name="Google Shape;126;p17"/>
          <p:cNvSpPr/>
          <p:nvPr/>
        </p:nvSpPr>
        <p:spPr>
          <a:xfrm>
            <a:off x="1463455" y="5298475"/>
            <a:ext cx="445500" cy="26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X2</a:t>
            </a:r>
            <a:endParaRPr/>
          </a:p>
        </p:txBody>
      </p:sp>
      <p:sp>
        <p:nvSpPr>
          <p:cNvPr id="127" name="Google Shape;127;p17"/>
          <p:cNvSpPr/>
          <p:nvPr/>
        </p:nvSpPr>
        <p:spPr>
          <a:xfrm>
            <a:off x="8157905" y="5298475"/>
            <a:ext cx="445500" cy="26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Xn</a:t>
            </a:r>
            <a:endParaRPr/>
          </a:p>
        </p:txBody>
      </p:sp>
      <p:sp>
        <p:nvSpPr>
          <p:cNvPr id="128" name="Google Shape;128;p17"/>
          <p:cNvSpPr/>
          <p:nvPr/>
        </p:nvSpPr>
        <p:spPr>
          <a:xfrm>
            <a:off x="2362805" y="5298475"/>
            <a:ext cx="445500" cy="26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X3</a:t>
            </a:r>
            <a:endParaRPr/>
          </a:p>
        </p:txBody>
      </p:sp>
      <p:cxnSp>
        <p:nvCxnSpPr>
          <p:cNvPr id="129" name="Google Shape;129;p17"/>
          <p:cNvCxnSpPr>
            <a:stCxn id="128" idx="3"/>
            <a:endCxn id="127" idx="1"/>
          </p:cNvCxnSpPr>
          <p:nvPr/>
        </p:nvCxnSpPr>
        <p:spPr>
          <a:xfrm>
            <a:off x="2808305" y="5429875"/>
            <a:ext cx="5349600" cy="0"/>
          </a:xfrm>
          <a:prstGeom prst="straightConnector1">
            <a:avLst/>
          </a:prstGeom>
          <a:noFill/>
          <a:ln cap="flat" cmpd="sng" w="9525">
            <a:solidFill>
              <a:schemeClr val="dk2"/>
            </a:solidFill>
            <a:prstDash val="dot"/>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idx="12" type="sldNum"/>
          </p:nvPr>
        </p:nvSpPr>
        <p:spPr>
          <a:xfrm>
            <a:off x="8229600" y="6477001"/>
            <a:ext cx="838200" cy="38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36" name="Google Shape;136;p18"/>
          <p:cNvSpPr txBox="1"/>
          <p:nvPr>
            <p:ph idx="1" type="body"/>
          </p:nvPr>
        </p:nvSpPr>
        <p:spPr>
          <a:xfrm>
            <a:off x="457200" y="990600"/>
            <a:ext cx="8305800" cy="52578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n-US"/>
              <a:t>The “recurrent” aspect</a:t>
            </a:r>
            <a:endParaRPr/>
          </a:p>
          <a:p>
            <a:pPr indent="0" lvl="0" marL="0" rtl="0" algn="l">
              <a:spcBef>
                <a:spcPts val="640"/>
              </a:spcBef>
              <a:spcAft>
                <a:spcPts val="0"/>
              </a:spcAft>
              <a:buNone/>
            </a:pPr>
            <a:r>
              <a:rPr lang="en-US" sz="2000"/>
              <a:t>Each cell uses the previous cell output (state) to construct the new state.</a:t>
            </a:r>
            <a:endParaRPr sz="2000"/>
          </a:p>
          <a:p>
            <a:pPr indent="0" lvl="0" marL="0" rtl="0" algn="l">
              <a:spcBef>
                <a:spcPts val="640"/>
              </a:spcBef>
              <a:spcAft>
                <a:spcPts val="0"/>
              </a:spcAft>
              <a:buNone/>
            </a:pPr>
            <a:r>
              <a:t/>
            </a:r>
            <a:endParaRPr/>
          </a:p>
        </p:txBody>
      </p:sp>
      <p:pic>
        <p:nvPicPr>
          <p:cNvPr id="137" name="Google Shape;137;p18"/>
          <p:cNvPicPr preferRelativeResize="0"/>
          <p:nvPr/>
        </p:nvPicPr>
        <p:blipFill>
          <a:blip r:embed="rId3">
            <a:alphaModFix/>
          </a:blip>
          <a:stretch>
            <a:fillRect/>
          </a:stretch>
        </p:blipFill>
        <p:spPr>
          <a:xfrm>
            <a:off x="47625" y="3429000"/>
            <a:ext cx="9048750" cy="2381250"/>
          </a:xfrm>
          <a:prstGeom prst="rect">
            <a:avLst/>
          </a:prstGeom>
          <a:noFill/>
          <a:ln>
            <a:noFill/>
          </a:ln>
        </p:spPr>
      </p:pic>
      <p:sp>
        <p:nvSpPr>
          <p:cNvPr id="138" name="Google Shape;138;p18"/>
          <p:cNvSpPr txBox="1"/>
          <p:nvPr>
            <p:ph type="title"/>
          </p:nvPr>
        </p:nvSpPr>
        <p:spPr>
          <a:xfrm>
            <a:off x="152400" y="0"/>
            <a:ext cx="8686800" cy="838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RNN Review </a:t>
            </a:r>
            <a:r>
              <a:rPr baseline="30000" lang="en-US"/>
              <a:t>1</a:t>
            </a:r>
            <a:endParaRPr baseline="30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idx="12" type="sldNum"/>
          </p:nvPr>
        </p:nvSpPr>
        <p:spPr>
          <a:xfrm>
            <a:off x="8229600" y="6477001"/>
            <a:ext cx="838200" cy="38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5" name="Google Shape;145;p19"/>
          <p:cNvPicPr preferRelativeResize="0"/>
          <p:nvPr/>
        </p:nvPicPr>
        <p:blipFill>
          <a:blip r:embed="rId3">
            <a:alphaModFix/>
          </a:blip>
          <a:stretch>
            <a:fillRect/>
          </a:stretch>
        </p:blipFill>
        <p:spPr>
          <a:xfrm>
            <a:off x="85725" y="2156875"/>
            <a:ext cx="9048750" cy="3581400"/>
          </a:xfrm>
          <a:prstGeom prst="rect">
            <a:avLst/>
          </a:prstGeom>
          <a:noFill/>
          <a:ln>
            <a:noFill/>
          </a:ln>
        </p:spPr>
      </p:pic>
      <p:sp>
        <p:nvSpPr>
          <p:cNvPr id="146" name="Google Shape;146;p19"/>
          <p:cNvSpPr txBox="1"/>
          <p:nvPr>
            <p:ph idx="1" type="body"/>
          </p:nvPr>
        </p:nvSpPr>
        <p:spPr>
          <a:xfrm>
            <a:off x="457200" y="990600"/>
            <a:ext cx="8305800" cy="52578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n-US"/>
              <a:t>The “recurrent” aspect</a:t>
            </a:r>
            <a:endParaRPr/>
          </a:p>
          <a:p>
            <a:pPr indent="0" lvl="0" marL="0" rtl="0" algn="l">
              <a:spcBef>
                <a:spcPts val="640"/>
              </a:spcBef>
              <a:spcAft>
                <a:spcPts val="0"/>
              </a:spcAft>
              <a:buNone/>
            </a:pPr>
            <a:r>
              <a:rPr lang="en-US" sz="2000"/>
              <a:t>Each cell uses the previous cell output (state) to construct the new state.</a:t>
            </a:r>
            <a:endParaRPr sz="2000"/>
          </a:p>
          <a:p>
            <a:pPr indent="0" lvl="0" marL="0" rtl="0" algn="l">
              <a:spcBef>
                <a:spcPts val="640"/>
              </a:spcBef>
              <a:spcAft>
                <a:spcPts val="0"/>
              </a:spcAft>
              <a:buNone/>
            </a:pPr>
            <a:r>
              <a:t/>
            </a:r>
            <a:endParaRPr/>
          </a:p>
        </p:txBody>
      </p:sp>
      <p:sp>
        <p:nvSpPr>
          <p:cNvPr id="147" name="Google Shape;147;p19"/>
          <p:cNvSpPr txBox="1"/>
          <p:nvPr>
            <p:ph type="title"/>
          </p:nvPr>
        </p:nvSpPr>
        <p:spPr>
          <a:xfrm>
            <a:off x="152400" y="0"/>
            <a:ext cx="8686800" cy="838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RNN Review </a:t>
            </a:r>
            <a:r>
              <a:rPr baseline="30000" lang="en-US"/>
              <a:t>1</a:t>
            </a:r>
            <a:endParaRPr baseline="30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152400" y="0"/>
            <a:ext cx="8686800" cy="838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RNN Review</a:t>
            </a:r>
            <a:r>
              <a:rPr baseline="30000" lang="en-US"/>
              <a:t> 1</a:t>
            </a:r>
            <a:endParaRPr baseline="30000"/>
          </a:p>
        </p:txBody>
      </p:sp>
      <p:sp>
        <p:nvSpPr>
          <p:cNvPr id="154" name="Google Shape;154;p20"/>
          <p:cNvSpPr txBox="1"/>
          <p:nvPr>
            <p:ph idx="1" type="body"/>
          </p:nvPr>
        </p:nvSpPr>
        <p:spPr>
          <a:xfrm>
            <a:off x="457200" y="990600"/>
            <a:ext cx="8305800" cy="1772100"/>
          </a:xfrm>
          <a:prstGeom prst="rect">
            <a:avLst/>
          </a:prstGeom>
        </p:spPr>
        <p:txBody>
          <a:bodyPr anchorCtr="0" anchor="t" bIns="45700" lIns="91425" spcFirstLastPara="1" rIns="91425" wrap="square" tIns="45700">
            <a:normAutofit fontScale="92500" lnSpcReduction="20000"/>
          </a:bodyPr>
          <a:lstStyle/>
          <a:p>
            <a:pPr indent="0" lvl="0" marL="0" rtl="0" algn="l">
              <a:spcBef>
                <a:spcPts val="640"/>
              </a:spcBef>
              <a:spcAft>
                <a:spcPts val="0"/>
              </a:spcAft>
              <a:buNone/>
            </a:pPr>
            <a:r>
              <a:rPr lang="en-US"/>
              <a:t>The main issue: memory!</a:t>
            </a:r>
            <a:endParaRPr/>
          </a:p>
          <a:p>
            <a:pPr indent="0" lvl="0" marL="0" rtl="0" algn="l">
              <a:lnSpc>
                <a:spcPct val="150000"/>
              </a:lnSpc>
              <a:spcBef>
                <a:spcPts val="0"/>
              </a:spcBef>
              <a:spcAft>
                <a:spcPts val="0"/>
              </a:spcAft>
              <a:buNone/>
            </a:pPr>
            <a:r>
              <a:rPr lang="en-US" sz="2017">
                <a:solidFill>
                  <a:srgbClr val="181818"/>
                </a:solidFill>
              </a:rPr>
              <a:t>Sometimes, people (@Dickens) like to write long sentences.</a:t>
            </a:r>
            <a:endParaRPr sz="2017">
              <a:solidFill>
                <a:srgbClr val="181818"/>
              </a:solidFill>
            </a:endParaRPr>
          </a:p>
          <a:p>
            <a:pPr indent="0" lvl="0" marL="0" rtl="0" algn="l">
              <a:lnSpc>
                <a:spcPct val="150000"/>
              </a:lnSpc>
              <a:spcBef>
                <a:spcPts val="1100"/>
              </a:spcBef>
              <a:spcAft>
                <a:spcPts val="1100"/>
              </a:spcAft>
              <a:buNone/>
            </a:pPr>
            <a:r>
              <a:rPr b="0" lang="en-US" sz="1050">
                <a:solidFill>
                  <a:srgbClr val="181818"/>
                </a:solidFill>
                <a:highlight>
                  <a:srgbClr val="FFFFFF"/>
                </a:highlight>
                <a:latin typeface="Merriweather"/>
                <a:ea typeface="Merriweather"/>
                <a:cs typeface="Merriweather"/>
                <a:sym typeface="Merriweather"/>
              </a:rPr>
              <a:t>“It was the best of times, it was the worst of times, it was the age of wisdom, it was the age of foolishness, it was the epoch of belief, it was the epoch of incredulity, it was the season of light, it was the season of darkness, it was the spring of hope, it was the winter of despair.”</a:t>
            </a:r>
            <a:endParaRPr/>
          </a:p>
        </p:txBody>
      </p:sp>
      <p:sp>
        <p:nvSpPr>
          <p:cNvPr id="155" name="Google Shape;155;p20"/>
          <p:cNvSpPr txBox="1"/>
          <p:nvPr>
            <p:ph idx="12" type="sldNum"/>
          </p:nvPr>
        </p:nvSpPr>
        <p:spPr>
          <a:xfrm>
            <a:off x="8229600" y="6477001"/>
            <a:ext cx="838200" cy="38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56" name="Google Shape;156;p20"/>
          <p:cNvSpPr/>
          <p:nvPr/>
        </p:nvSpPr>
        <p:spPr>
          <a:xfrm>
            <a:off x="560127" y="2762575"/>
            <a:ext cx="676800" cy="676800"/>
          </a:xfrm>
          <a:prstGeom prst="roundRect">
            <a:avLst>
              <a:gd fmla="val 16667" name="adj"/>
            </a:avLst>
          </a:prstGeom>
          <a:solidFill>
            <a:srgbClr val="62EBA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Calibri"/>
                <a:ea typeface="Calibri"/>
                <a:cs typeface="Calibri"/>
                <a:sym typeface="Calibri"/>
              </a:rPr>
              <a:t>It</a:t>
            </a:r>
            <a:endParaRPr sz="1100">
              <a:latin typeface="Calibri"/>
              <a:ea typeface="Calibri"/>
              <a:cs typeface="Calibri"/>
              <a:sym typeface="Calibri"/>
            </a:endParaRPr>
          </a:p>
        </p:txBody>
      </p:sp>
      <p:sp>
        <p:nvSpPr>
          <p:cNvPr id="157" name="Google Shape;157;p20"/>
          <p:cNvSpPr/>
          <p:nvPr/>
        </p:nvSpPr>
        <p:spPr>
          <a:xfrm>
            <a:off x="1462398" y="2762575"/>
            <a:ext cx="676800" cy="676800"/>
          </a:xfrm>
          <a:prstGeom prst="roundRect">
            <a:avLst>
              <a:gd fmla="val 16667" name="adj"/>
            </a:avLst>
          </a:prstGeom>
          <a:solidFill>
            <a:srgbClr val="62EBA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Calibri"/>
                <a:ea typeface="Calibri"/>
                <a:cs typeface="Calibri"/>
                <a:sym typeface="Calibri"/>
              </a:rPr>
              <a:t>was</a:t>
            </a:r>
            <a:endParaRPr sz="1100">
              <a:latin typeface="Calibri"/>
              <a:ea typeface="Calibri"/>
              <a:cs typeface="Calibri"/>
              <a:sym typeface="Calibri"/>
            </a:endParaRPr>
          </a:p>
        </p:txBody>
      </p:sp>
      <p:sp>
        <p:nvSpPr>
          <p:cNvPr id="158" name="Google Shape;158;p20"/>
          <p:cNvSpPr/>
          <p:nvPr/>
        </p:nvSpPr>
        <p:spPr>
          <a:xfrm>
            <a:off x="2364669" y="2762575"/>
            <a:ext cx="676800" cy="676800"/>
          </a:xfrm>
          <a:prstGeom prst="roundRect">
            <a:avLst>
              <a:gd fmla="val 16667" name="adj"/>
            </a:avLst>
          </a:prstGeom>
          <a:solidFill>
            <a:srgbClr val="62EBA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Calibri"/>
                <a:ea typeface="Calibri"/>
                <a:cs typeface="Calibri"/>
                <a:sym typeface="Calibri"/>
              </a:rPr>
              <a:t>the</a:t>
            </a:r>
            <a:endParaRPr sz="1100">
              <a:latin typeface="Calibri"/>
              <a:ea typeface="Calibri"/>
              <a:cs typeface="Calibri"/>
              <a:sym typeface="Calibri"/>
            </a:endParaRPr>
          </a:p>
        </p:txBody>
      </p:sp>
      <p:cxnSp>
        <p:nvCxnSpPr>
          <p:cNvPr id="159" name="Google Shape;159;p20"/>
          <p:cNvCxnSpPr>
            <a:stCxn id="156" idx="3"/>
            <a:endCxn id="157" idx="1"/>
          </p:cNvCxnSpPr>
          <p:nvPr/>
        </p:nvCxnSpPr>
        <p:spPr>
          <a:xfrm>
            <a:off x="1236927" y="3100975"/>
            <a:ext cx="225600" cy="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20"/>
          <p:cNvCxnSpPr>
            <a:stCxn id="157" idx="3"/>
            <a:endCxn id="158" idx="1"/>
          </p:cNvCxnSpPr>
          <p:nvPr/>
        </p:nvCxnSpPr>
        <p:spPr>
          <a:xfrm>
            <a:off x="2139198" y="3100975"/>
            <a:ext cx="225600" cy="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20"/>
          <p:cNvCxnSpPr>
            <a:stCxn id="156" idx="2"/>
          </p:cNvCxnSpPr>
          <p:nvPr/>
        </p:nvCxnSpPr>
        <p:spPr>
          <a:xfrm>
            <a:off x="898527" y="3439375"/>
            <a:ext cx="4200" cy="349800"/>
          </a:xfrm>
          <a:prstGeom prst="straightConnector1">
            <a:avLst/>
          </a:prstGeom>
          <a:noFill/>
          <a:ln cap="flat" cmpd="sng" w="9525">
            <a:solidFill>
              <a:schemeClr val="dk2"/>
            </a:solidFill>
            <a:prstDash val="solid"/>
            <a:round/>
            <a:headEnd len="med" w="med" type="stealth"/>
            <a:tailEnd len="med" w="med" type="none"/>
          </a:ln>
        </p:spPr>
      </p:cxnSp>
      <p:cxnSp>
        <p:nvCxnSpPr>
          <p:cNvPr id="162" name="Google Shape;162;p20"/>
          <p:cNvCxnSpPr>
            <a:stCxn id="157" idx="2"/>
          </p:cNvCxnSpPr>
          <p:nvPr/>
        </p:nvCxnSpPr>
        <p:spPr>
          <a:xfrm>
            <a:off x="1800798" y="3439375"/>
            <a:ext cx="8400" cy="380100"/>
          </a:xfrm>
          <a:prstGeom prst="straightConnector1">
            <a:avLst/>
          </a:prstGeom>
          <a:noFill/>
          <a:ln cap="flat" cmpd="sng" w="9525">
            <a:solidFill>
              <a:schemeClr val="dk2"/>
            </a:solidFill>
            <a:prstDash val="solid"/>
            <a:round/>
            <a:headEnd len="med" w="med" type="stealth"/>
            <a:tailEnd len="med" w="med" type="none"/>
          </a:ln>
        </p:spPr>
      </p:cxnSp>
      <p:cxnSp>
        <p:nvCxnSpPr>
          <p:cNvPr id="163" name="Google Shape;163;p20"/>
          <p:cNvCxnSpPr>
            <a:stCxn id="158" idx="2"/>
          </p:cNvCxnSpPr>
          <p:nvPr/>
        </p:nvCxnSpPr>
        <p:spPr>
          <a:xfrm flipH="1">
            <a:off x="2695869" y="3439375"/>
            <a:ext cx="7200" cy="329400"/>
          </a:xfrm>
          <a:prstGeom prst="straightConnector1">
            <a:avLst/>
          </a:prstGeom>
          <a:noFill/>
          <a:ln cap="flat" cmpd="sng" w="9525">
            <a:solidFill>
              <a:schemeClr val="dk2"/>
            </a:solidFill>
            <a:prstDash val="solid"/>
            <a:round/>
            <a:headEnd len="med" w="med" type="stealth"/>
            <a:tailEnd len="med" w="med" type="none"/>
          </a:ln>
        </p:spPr>
      </p:cxnSp>
      <p:sp>
        <p:nvSpPr>
          <p:cNvPr id="164" name="Google Shape;164;p20"/>
          <p:cNvSpPr/>
          <p:nvPr/>
        </p:nvSpPr>
        <p:spPr>
          <a:xfrm>
            <a:off x="3266940" y="2762575"/>
            <a:ext cx="676800" cy="676800"/>
          </a:xfrm>
          <a:prstGeom prst="roundRect">
            <a:avLst>
              <a:gd fmla="val 16667" name="adj"/>
            </a:avLst>
          </a:prstGeom>
          <a:solidFill>
            <a:srgbClr val="62EBA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Calibri"/>
                <a:ea typeface="Calibri"/>
                <a:cs typeface="Calibri"/>
                <a:sym typeface="Calibri"/>
              </a:rPr>
              <a:t>best</a:t>
            </a:r>
            <a:endParaRPr sz="1100">
              <a:latin typeface="Calibri"/>
              <a:ea typeface="Calibri"/>
              <a:cs typeface="Calibri"/>
              <a:sym typeface="Calibri"/>
            </a:endParaRPr>
          </a:p>
        </p:txBody>
      </p:sp>
      <p:sp>
        <p:nvSpPr>
          <p:cNvPr id="165" name="Google Shape;165;p20"/>
          <p:cNvSpPr/>
          <p:nvPr/>
        </p:nvSpPr>
        <p:spPr>
          <a:xfrm>
            <a:off x="4169211" y="2762575"/>
            <a:ext cx="676800" cy="676800"/>
          </a:xfrm>
          <a:prstGeom prst="roundRect">
            <a:avLst>
              <a:gd fmla="val 16667" name="adj"/>
            </a:avLst>
          </a:prstGeom>
          <a:solidFill>
            <a:srgbClr val="62EBA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Calibri"/>
                <a:ea typeface="Calibri"/>
                <a:cs typeface="Calibri"/>
                <a:sym typeface="Calibri"/>
              </a:rPr>
              <a:t>of</a:t>
            </a:r>
            <a:endParaRPr sz="1100">
              <a:latin typeface="Calibri"/>
              <a:ea typeface="Calibri"/>
              <a:cs typeface="Calibri"/>
              <a:sym typeface="Calibri"/>
            </a:endParaRPr>
          </a:p>
        </p:txBody>
      </p:sp>
      <p:sp>
        <p:nvSpPr>
          <p:cNvPr id="166" name="Google Shape;166;p20"/>
          <p:cNvSpPr/>
          <p:nvPr/>
        </p:nvSpPr>
        <p:spPr>
          <a:xfrm>
            <a:off x="5071482" y="2762575"/>
            <a:ext cx="676800" cy="676800"/>
          </a:xfrm>
          <a:prstGeom prst="roundRect">
            <a:avLst>
              <a:gd fmla="val 16667" name="adj"/>
            </a:avLst>
          </a:prstGeom>
          <a:solidFill>
            <a:srgbClr val="62EBA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Calibri"/>
                <a:ea typeface="Calibri"/>
                <a:cs typeface="Calibri"/>
                <a:sym typeface="Calibri"/>
              </a:rPr>
              <a:t>times</a:t>
            </a:r>
            <a:endParaRPr sz="1100">
              <a:latin typeface="Calibri"/>
              <a:ea typeface="Calibri"/>
              <a:cs typeface="Calibri"/>
              <a:sym typeface="Calibri"/>
            </a:endParaRPr>
          </a:p>
        </p:txBody>
      </p:sp>
      <p:cxnSp>
        <p:nvCxnSpPr>
          <p:cNvPr id="167" name="Google Shape;167;p20"/>
          <p:cNvCxnSpPr>
            <a:stCxn id="164" idx="3"/>
            <a:endCxn id="165" idx="1"/>
          </p:cNvCxnSpPr>
          <p:nvPr/>
        </p:nvCxnSpPr>
        <p:spPr>
          <a:xfrm>
            <a:off x="3943740" y="3100975"/>
            <a:ext cx="225600" cy="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20"/>
          <p:cNvCxnSpPr>
            <a:stCxn id="165" idx="3"/>
            <a:endCxn id="166" idx="1"/>
          </p:cNvCxnSpPr>
          <p:nvPr/>
        </p:nvCxnSpPr>
        <p:spPr>
          <a:xfrm>
            <a:off x="4846011" y="3100975"/>
            <a:ext cx="225600" cy="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20"/>
          <p:cNvCxnSpPr>
            <a:stCxn id="164" idx="2"/>
          </p:cNvCxnSpPr>
          <p:nvPr/>
        </p:nvCxnSpPr>
        <p:spPr>
          <a:xfrm>
            <a:off x="3605340" y="3439375"/>
            <a:ext cx="4200" cy="349800"/>
          </a:xfrm>
          <a:prstGeom prst="straightConnector1">
            <a:avLst/>
          </a:prstGeom>
          <a:noFill/>
          <a:ln cap="flat" cmpd="sng" w="9525">
            <a:solidFill>
              <a:schemeClr val="dk2"/>
            </a:solidFill>
            <a:prstDash val="solid"/>
            <a:round/>
            <a:headEnd len="med" w="med" type="stealth"/>
            <a:tailEnd len="med" w="med" type="none"/>
          </a:ln>
        </p:spPr>
      </p:cxnSp>
      <p:cxnSp>
        <p:nvCxnSpPr>
          <p:cNvPr id="170" name="Google Shape;170;p20"/>
          <p:cNvCxnSpPr>
            <a:stCxn id="165" idx="2"/>
          </p:cNvCxnSpPr>
          <p:nvPr/>
        </p:nvCxnSpPr>
        <p:spPr>
          <a:xfrm>
            <a:off x="4507611" y="3439375"/>
            <a:ext cx="8400" cy="380100"/>
          </a:xfrm>
          <a:prstGeom prst="straightConnector1">
            <a:avLst/>
          </a:prstGeom>
          <a:noFill/>
          <a:ln cap="flat" cmpd="sng" w="9525">
            <a:solidFill>
              <a:schemeClr val="dk2"/>
            </a:solidFill>
            <a:prstDash val="solid"/>
            <a:round/>
            <a:headEnd len="med" w="med" type="stealth"/>
            <a:tailEnd len="med" w="med" type="none"/>
          </a:ln>
        </p:spPr>
      </p:cxnSp>
      <p:cxnSp>
        <p:nvCxnSpPr>
          <p:cNvPr id="171" name="Google Shape;171;p20"/>
          <p:cNvCxnSpPr>
            <a:stCxn id="166" idx="2"/>
          </p:cNvCxnSpPr>
          <p:nvPr/>
        </p:nvCxnSpPr>
        <p:spPr>
          <a:xfrm flipH="1">
            <a:off x="5402682" y="3439375"/>
            <a:ext cx="7200" cy="329400"/>
          </a:xfrm>
          <a:prstGeom prst="straightConnector1">
            <a:avLst/>
          </a:prstGeom>
          <a:noFill/>
          <a:ln cap="flat" cmpd="sng" w="9525">
            <a:solidFill>
              <a:schemeClr val="dk2"/>
            </a:solidFill>
            <a:prstDash val="solid"/>
            <a:round/>
            <a:headEnd len="med" w="med" type="stealth"/>
            <a:tailEnd len="med" w="med" type="none"/>
          </a:ln>
        </p:spPr>
      </p:cxnSp>
      <p:cxnSp>
        <p:nvCxnSpPr>
          <p:cNvPr id="172" name="Google Shape;172;p20"/>
          <p:cNvCxnSpPr>
            <a:stCxn id="158" idx="3"/>
            <a:endCxn id="164" idx="1"/>
          </p:cNvCxnSpPr>
          <p:nvPr/>
        </p:nvCxnSpPr>
        <p:spPr>
          <a:xfrm>
            <a:off x="3041469" y="3100975"/>
            <a:ext cx="225600" cy="0"/>
          </a:xfrm>
          <a:prstGeom prst="straightConnector1">
            <a:avLst/>
          </a:prstGeom>
          <a:noFill/>
          <a:ln cap="flat" cmpd="sng" w="9525">
            <a:solidFill>
              <a:schemeClr val="dk2"/>
            </a:solidFill>
            <a:prstDash val="solid"/>
            <a:round/>
            <a:headEnd len="med" w="med" type="none"/>
            <a:tailEnd len="med" w="med" type="triangle"/>
          </a:ln>
        </p:spPr>
      </p:cxnSp>
      <p:sp>
        <p:nvSpPr>
          <p:cNvPr id="173" name="Google Shape;173;p20"/>
          <p:cNvSpPr/>
          <p:nvPr/>
        </p:nvSpPr>
        <p:spPr>
          <a:xfrm>
            <a:off x="5973753" y="2762575"/>
            <a:ext cx="676800" cy="676800"/>
          </a:xfrm>
          <a:prstGeom prst="roundRect">
            <a:avLst>
              <a:gd fmla="val 16667" name="adj"/>
            </a:avLst>
          </a:prstGeom>
          <a:solidFill>
            <a:srgbClr val="62EBA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p:txBody>
      </p:sp>
      <p:sp>
        <p:nvSpPr>
          <p:cNvPr id="174" name="Google Shape;174;p20"/>
          <p:cNvSpPr/>
          <p:nvPr/>
        </p:nvSpPr>
        <p:spPr>
          <a:xfrm>
            <a:off x="6876024" y="2762575"/>
            <a:ext cx="676800" cy="676800"/>
          </a:xfrm>
          <a:prstGeom prst="roundRect">
            <a:avLst>
              <a:gd fmla="val 16667" name="adj"/>
            </a:avLst>
          </a:prstGeom>
          <a:solidFill>
            <a:srgbClr val="62EBA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Calibri"/>
                <a:ea typeface="Calibri"/>
                <a:cs typeface="Calibri"/>
                <a:sym typeface="Calibri"/>
              </a:rPr>
              <a:t>it</a:t>
            </a:r>
            <a:endParaRPr sz="1100">
              <a:latin typeface="Calibri"/>
              <a:ea typeface="Calibri"/>
              <a:cs typeface="Calibri"/>
              <a:sym typeface="Calibri"/>
            </a:endParaRPr>
          </a:p>
        </p:txBody>
      </p:sp>
      <p:sp>
        <p:nvSpPr>
          <p:cNvPr id="175" name="Google Shape;175;p20"/>
          <p:cNvSpPr/>
          <p:nvPr/>
        </p:nvSpPr>
        <p:spPr>
          <a:xfrm>
            <a:off x="7778295" y="2762575"/>
            <a:ext cx="676800" cy="676800"/>
          </a:xfrm>
          <a:prstGeom prst="roundRect">
            <a:avLst>
              <a:gd fmla="val 16667" name="adj"/>
            </a:avLst>
          </a:prstGeom>
          <a:solidFill>
            <a:srgbClr val="62EBA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p:txBody>
      </p:sp>
      <p:cxnSp>
        <p:nvCxnSpPr>
          <p:cNvPr id="176" name="Google Shape;176;p20"/>
          <p:cNvCxnSpPr>
            <a:stCxn id="173" idx="3"/>
            <a:endCxn id="174" idx="1"/>
          </p:cNvCxnSpPr>
          <p:nvPr/>
        </p:nvCxnSpPr>
        <p:spPr>
          <a:xfrm>
            <a:off x="6650553" y="3100975"/>
            <a:ext cx="225600" cy="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20"/>
          <p:cNvCxnSpPr>
            <a:stCxn id="174" idx="3"/>
            <a:endCxn id="175" idx="1"/>
          </p:cNvCxnSpPr>
          <p:nvPr/>
        </p:nvCxnSpPr>
        <p:spPr>
          <a:xfrm>
            <a:off x="7552824" y="3100975"/>
            <a:ext cx="225600" cy="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20"/>
          <p:cNvCxnSpPr>
            <a:stCxn id="173" idx="2"/>
          </p:cNvCxnSpPr>
          <p:nvPr/>
        </p:nvCxnSpPr>
        <p:spPr>
          <a:xfrm>
            <a:off x="6312153" y="3439375"/>
            <a:ext cx="4200" cy="349800"/>
          </a:xfrm>
          <a:prstGeom prst="straightConnector1">
            <a:avLst/>
          </a:prstGeom>
          <a:noFill/>
          <a:ln cap="flat" cmpd="sng" w="9525">
            <a:solidFill>
              <a:schemeClr val="dk2"/>
            </a:solidFill>
            <a:prstDash val="solid"/>
            <a:round/>
            <a:headEnd len="med" w="med" type="stealth"/>
            <a:tailEnd len="med" w="med" type="none"/>
          </a:ln>
        </p:spPr>
      </p:cxnSp>
      <p:cxnSp>
        <p:nvCxnSpPr>
          <p:cNvPr id="179" name="Google Shape;179;p20"/>
          <p:cNvCxnSpPr>
            <a:stCxn id="174" idx="2"/>
          </p:cNvCxnSpPr>
          <p:nvPr/>
        </p:nvCxnSpPr>
        <p:spPr>
          <a:xfrm>
            <a:off x="7214424" y="3439375"/>
            <a:ext cx="8400" cy="380100"/>
          </a:xfrm>
          <a:prstGeom prst="straightConnector1">
            <a:avLst/>
          </a:prstGeom>
          <a:noFill/>
          <a:ln cap="flat" cmpd="sng" w="9525">
            <a:solidFill>
              <a:schemeClr val="dk2"/>
            </a:solidFill>
            <a:prstDash val="solid"/>
            <a:round/>
            <a:headEnd len="med" w="med" type="stealth"/>
            <a:tailEnd len="med" w="med" type="none"/>
          </a:ln>
        </p:spPr>
      </p:cxnSp>
      <p:cxnSp>
        <p:nvCxnSpPr>
          <p:cNvPr id="180" name="Google Shape;180;p20"/>
          <p:cNvCxnSpPr>
            <a:stCxn id="175" idx="2"/>
          </p:cNvCxnSpPr>
          <p:nvPr/>
        </p:nvCxnSpPr>
        <p:spPr>
          <a:xfrm flipH="1">
            <a:off x="8109495" y="3439375"/>
            <a:ext cx="7200" cy="329400"/>
          </a:xfrm>
          <a:prstGeom prst="straightConnector1">
            <a:avLst/>
          </a:prstGeom>
          <a:noFill/>
          <a:ln cap="flat" cmpd="sng" w="9525">
            <a:solidFill>
              <a:schemeClr val="dk2"/>
            </a:solidFill>
            <a:prstDash val="solid"/>
            <a:round/>
            <a:headEnd len="med" w="med" type="stealth"/>
            <a:tailEnd len="med" w="med" type="none"/>
          </a:ln>
        </p:spPr>
      </p:cxnSp>
      <p:cxnSp>
        <p:nvCxnSpPr>
          <p:cNvPr id="181" name="Google Shape;181;p20"/>
          <p:cNvCxnSpPr>
            <a:stCxn id="166" idx="3"/>
            <a:endCxn id="173" idx="1"/>
          </p:cNvCxnSpPr>
          <p:nvPr/>
        </p:nvCxnSpPr>
        <p:spPr>
          <a:xfrm>
            <a:off x="5748282" y="3100975"/>
            <a:ext cx="225600" cy="0"/>
          </a:xfrm>
          <a:prstGeom prst="straightConnector1">
            <a:avLst/>
          </a:prstGeom>
          <a:noFill/>
          <a:ln cap="flat" cmpd="sng" w="9525">
            <a:solidFill>
              <a:schemeClr val="dk2"/>
            </a:solidFill>
            <a:prstDash val="solid"/>
            <a:round/>
            <a:headEnd len="med" w="med" type="none"/>
            <a:tailEnd len="med" w="med" type="triangle"/>
          </a:ln>
        </p:spPr>
      </p:cxnSp>
      <p:sp>
        <p:nvSpPr>
          <p:cNvPr id="182" name="Google Shape;182;p20"/>
          <p:cNvSpPr/>
          <p:nvPr/>
        </p:nvSpPr>
        <p:spPr>
          <a:xfrm>
            <a:off x="622258" y="4984521"/>
            <a:ext cx="676800" cy="676800"/>
          </a:xfrm>
          <a:prstGeom prst="roundRect">
            <a:avLst>
              <a:gd fmla="val 16667" name="adj"/>
            </a:avLst>
          </a:prstGeom>
          <a:solidFill>
            <a:srgbClr val="62EBA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p:txBody>
      </p:sp>
      <p:sp>
        <p:nvSpPr>
          <p:cNvPr id="183" name="Google Shape;183;p20"/>
          <p:cNvSpPr/>
          <p:nvPr/>
        </p:nvSpPr>
        <p:spPr>
          <a:xfrm>
            <a:off x="1524529" y="4984521"/>
            <a:ext cx="676800" cy="676800"/>
          </a:xfrm>
          <a:prstGeom prst="roundRect">
            <a:avLst>
              <a:gd fmla="val 16667" name="adj"/>
            </a:avLst>
          </a:prstGeom>
          <a:solidFill>
            <a:srgbClr val="62EBA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p:txBody>
      </p:sp>
      <p:sp>
        <p:nvSpPr>
          <p:cNvPr id="184" name="Google Shape;184;p20"/>
          <p:cNvSpPr/>
          <p:nvPr/>
        </p:nvSpPr>
        <p:spPr>
          <a:xfrm>
            <a:off x="2426800" y="4984521"/>
            <a:ext cx="676800" cy="676800"/>
          </a:xfrm>
          <a:prstGeom prst="roundRect">
            <a:avLst>
              <a:gd fmla="val 16667" name="adj"/>
            </a:avLst>
          </a:prstGeom>
          <a:solidFill>
            <a:srgbClr val="62EBA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Calibri"/>
              <a:ea typeface="Calibri"/>
              <a:cs typeface="Calibri"/>
              <a:sym typeface="Calibri"/>
            </a:endParaRPr>
          </a:p>
        </p:txBody>
      </p:sp>
      <p:cxnSp>
        <p:nvCxnSpPr>
          <p:cNvPr id="185" name="Google Shape;185;p20"/>
          <p:cNvCxnSpPr>
            <a:stCxn id="182" idx="3"/>
            <a:endCxn id="183" idx="1"/>
          </p:cNvCxnSpPr>
          <p:nvPr/>
        </p:nvCxnSpPr>
        <p:spPr>
          <a:xfrm>
            <a:off x="1299058" y="5322921"/>
            <a:ext cx="225600" cy="0"/>
          </a:xfrm>
          <a:prstGeom prst="straightConnector1">
            <a:avLst/>
          </a:prstGeom>
          <a:noFill/>
          <a:ln cap="flat" cmpd="sng" w="9525">
            <a:solidFill>
              <a:schemeClr val="dk2"/>
            </a:solidFill>
            <a:prstDash val="solid"/>
            <a:round/>
            <a:headEnd len="med" w="med" type="none"/>
            <a:tailEnd len="med" w="med" type="triangle"/>
          </a:ln>
        </p:spPr>
      </p:cxnSp>
      <p:cxnSp>
        <p:nvCxnSpPr>
          <p:cNvPr id="186" name="Google Shape;186;p20"/>
          <p:cNvCxnSpPr>
            <a:stCxn id="183" idx="3"/>
            <a:endCxn id="184" idx="1"/>
          </p:cNvCxnSpPr>
          <p:nvPr/>
        </p:nvCxnSpPr>
        <p:spPr>
          <a:xfrm>
            <a:off x="2201329" y="5322921"/>
            <a:ext cx="225600" cy="0"/>
          </a:xfrm>
          <a:prstGeom prst="straightConnector1">
            <a:avLst/>
          </a:prstGeom>
          <a:noFill/>
          <a:ln cap="flat" cmpd="sng" w="9525">
            <a:solidFill>
              <a:schemeClr val="dk2"/>
            </a:solidFill>
            <a:prstDash val="solid"/>
            <a:round/>
            <a:headEnd len="med" w="med" type="none"/>
            <a:tailEnd len="med" w="med" type="triangle"/>
          </a:ln>
        </p:spPr>
      </p:cxnSp>
      <p:cxnSp>
        <p:nvCxnSpPr>
          <p:cNvPr id="187" name="Google Shape;187;p20"/>
          <p:cNvCxnSpPr>
            <a:stCxn id="182" idx="2"/>
          </p:cNvCxnSpPr>
          <p:nvPr/>
        </p:nvCxnSpPr>
        <p:spPr>
          <a:xfrm>
            <a:off x="960658" y="5661321"/>
            <a:ext cx="4200" cy="349800"/>
          </a:xfrm>
          <a:prstGeom prst="straightConnector1">
            <a:avLst/>
          </a:prstGeom>
          <a:noFill/>
          <a:ln cap="flat" cmpd="sng" w="9525">
            <a:solidFill>
              <a:schemeClr val="dk2"/>
            </a:solidFill>
            <a:prstDash val="solid"/>
            <a:round/>
            <a:headEnd len="med" w="med" type="stealth"/>
            <a:tailEnd len="med" w="med" type="none"/>
          </a:ln>
        </p:spPr>
      </p:cxnSp>
      <p:cxnSp>
        <p:nvCxnSpPr>
          <p:cNvPr id="188" name="Google Shape;188;p20"/>
          <p:cNvCxnSpPr>
            <a:stCxn id="183" idx="2"/>
          </p:cNvCxnSpPr>
          <p:nvPr/>
        </p:nvCxnSpPr>
        <p:spPr>
          <a:xfrm>
            <a:off x="1862929" y="5661321"/>
            <a:ext cx="8400" cy="380100"/>
          </a:xfrm>
          <a:prstGeom prst="straightConnector1">
            <a:avLst/>
          </a:prstGeom>
          <a:noFill/>
          <a:ln cap="flat" cmpd="sng" w="9525">
            <a:solidFill>
              <a:schemeClr val="dk2"/>
            </a:solidFill>
            <a:prstDash val="solid"/>
            <a:round/>
            <a:headEnd len="med" w="med" type="stealth"/>
            <a:tailEnd len="med" w="med" type="none"/>
          </a:ln>
        </p:spPr>
      </p:cxnSp>
      <p:cxnSp>
        <p:nvCxnSpPr>
          <p:cNvPr id="189" name="Google Shape;189;p20"/>
          <p:cNvCxnSpPr>
            <a:stCxn id="184" idx="2"/>
          </p:cNvCxnSpPr>
          <p:nvPr/>
        </p:nvCxnSpPr>
        <p:spPr>
          <a:xfrm flipH="1">
            <a:off x="2758000" y="5661321"/>
            <a:ext cx="7200" cy="329400"/>
          </a:xfrm>
          <a:prstGeom prst="straightConnector1">
            <a:avLst/>
          </a:prstGeom>
          <a:noFill/>
          <a:ln cap="flat" cmpd="sng" w="9525">
            <a:solidFill>
              <a:schemeClr val="dk2"/>
            </a:solidFill>
            <a:prstDash val="solid"/>
            <a:round/>
            <a:headEnd len="med" w="med" type="stealth"/>
            <a:tailEnd len="med" w="med" type="none"/>
          </a:ln>
        </p:spPr>
      </p:cxnSp>
      <p:sp>
        <p:nvSpPr>
          <p:cNvPr id="190" name="Google Shape;190;p20"/>
          <p:cNvSpPr/>
          <p:nvPr/>
        </p:nvSpPr>
        <p:spPr>
          <a:xfrm>
            <a:off x="3329071" y="4984521"/>
            <a:ext cx="676800" cy="676800"/>
          </a:xfrm>
          <a:prstGeom prst="roundRect">
            <a:avLst>
              <a:gd fmla="val 16667" name="adj"/>
            </a:avLst>
          </a:prstGeom>
          <a:solidFill>
            <a:srgbClr val="62EBA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Calibri"/>
              <a:ea typeface="Calibri"/>
              <a:cs typeface="Calibri"/>
              <a:sym typeface="Calibri"/>
            </a:endParaRPr>
          </a:p>
        </p:txBody>
      </p:sp>
      <p:sp>
        <p:nvSpPr>
          <p:cNvPr id="191" name="Google Shape;191;p20"/>
          <p:cNvSpPr/>
          <p:nvPr/>
        </p:nvSpPr>
        <p:spPr>
          <a:xfrm>
            <a:off x="4231342" y="4984521"/>
            <a:ext cx="676800" cy="676800"/>
          </a:xfrm>
          <a:prstGeom prst="roundRect">
            <a:avLst>
              <a:gd fmla="val 16667" name="adj"/>
            </a:avLst>
          </a:prstGeom>
          <a:solidFill>
            <a:srgbClr val="62EBA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Calibri"/>
              <a:ea typeface="Calibri"/>
              <a:cs typeface="Calibri"/>
              <a:sym typeface="Calibri"/>
            </a:endParaRPr>
          </a:p>
        </p:txBody>
      </p:sp>
      <p:sp>
        <p:nvSpPr>
          <p:cNvPr id="192" name="Google Shape;192;p20"/>
          <p:cNvSpPr/>
          <p:nvPr/>
        </p:nvSpPr>
        <p:spPr>
          <a:xfrm>
            <a:off x="5133613" y="4984521"/>
            <a:ext cx="676800" cy="676800"/>
          </a:xfrm>
          <a:prstGeom prst="roundRect">
            <a:avLst>
              <a:gd fmla="val 16667" name="adj"/>
            </a:avLst>
          </a:prstGeom>
          <a:solidFill>
            <a:srgbClr val="62EBA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Calibri"/>
              <a:ea typeface="Calibri"/>
              <a:cs typeface="Calibri"/>
              <a:sym typeface="Calibri"/>
            </a:endParaRPr>
          </a:p>
        </p:txBody>
      </p:sp>
      <p:cxnSp>
        <p:nvCxnSpPr>
          <p:cNvPr id="193" name="Google Shape;193;p20"/>
          <p:cNvCxnSpPr>
            <a:stCxn id="190" idx="3"/>
            <a:endCxn id="191" idx="1"/>
          </p:cNvCxnSpPr>
          <p:nvPr/>
        </p:nvCxnSpPr>
        <p:spPr>
          <a:xfrm>
            <a:off x="4005871" y="5322921"/>
            <a:ext cx="225600" cy="0"/>
          </a:xfrm>
          <a:prstGeom prst="straightConnector1">
            <a:avLst/>
          </a:prstGeom>
          <a:noFill/>
          <a:ln cap="flat" cmpd="sng" w="9525">
            <a:solidFill>
              <a:schemeClr val="dk2"/>
            </a:solidFill>
            <a:prstDash val="solid"/>
            <a:round/>
            <a:headEnd len="med" w="med" type="none"/>
            <a:tailEnd len="med" w="med" type="triangle"/>
          </a:ln>
        </p:spPr>
      </p:cxnSp>
      <p:cxnSp>
        <p:nvCxnSpPr>
          <p:cNvPr id="194" name="Google Shape;194;p20"/>
          <p:cNvCxnSpPr>
            <a:stCxn id="191" idx="3"/>
            <a:endCxn id="192" idx="1"/>
          </p:cNvCxnSpPr>
          <p:nvPr/>
        </p:nvCxnSpPr>
        <p:spPr>
          <a:xfrm>
            <a:off x="4908142" y="5322921"/>
            <a:ext cx="225600" cy="0"/>
          </a:xfrm>
          <a:prstGeom prst="straightConnector1">
            <a:avLst/>
          </a:prstGeom>
          <a:noFill/>
          <a:ln cap="flat" cmpd="sng" w="9525">
            <a:solidFill>
              <a:schemeClr val="dk2"/>
            </a:solidFill>
            <a:prstDash val="solid"/>
            <a:round/>
            <a:headEnd len="med" w="med" type="none"/>
            <a:tailEnd len="med" w="med" type="triangle"/>
          </a:ln>
        </p:spPr>
      </p:cxnSp>
      <p:cxnSp>
        <p:nvCxnSpPr>
          <p:cNvPr id="195" name="Google Shape;195;p20"/>
          <p:cNvCxnSpPr>
            <a:stCxn id="190" idx="2"/>
          </p:cNvCxnSpPr>
          <p:nvPr/>
        </p:nvCxnSpPr>
        <p:spPr>
          <a:xfrm>
            <a:off x="3667471" y="5661321"/>
            <a:ext cx="4200" cy="349800"/>
          </a:xfrm>
          <a:prstGeom prst="straightConnector1">
            <a:avLst/>
          </a:prstGeom>
          <a:noFill/>
          <a:ln cap="flat" cmpd="sng" w="9525">
            <a:solidFill>
              <a:schemeClr val="dk2"/>
            </a:solidFill>
            <a:prstDash val="solid"/>
            <a:round/>
            <a:headEnd len="med" w="med" type="stealth"/>
            <a:tailEnd len="med" w="med" type="none"/>
          </a:ln>
        </p:spPr>
      </p:cxnSp>
      <p:cxnSp>
        <p:nvCxnSpPr>
          <p:cNvPr id="196" name="Google Shape;196;p20"/>
          <p:cNvCxnSpPr>
            <a:stCxn id="191" idx="2"/>
          </p:cNvCxnSpPr>
          <p:nvPr/>
        </p:nvCxnSpPr>
        <p:spPr>
          <a:xfrm>
            <a:off x="4569742" y="5661321"/>
            <a:ext cx="8400" cy="380100"/>
          </a:xfrm>
          <a:prstGeom prst="straightConnector1">
            <a:avLst/>
          </a:prstGeom>
          <a:noFill/>
          <a:ln cap="flat" cmpd="sng" w="9525">
            <a:solidFill>
              <a:schemeClr val="dk2"/>
            </a:solidFill>
            <a:prstDash val="solid"/>
            <a:round/>
            <a:headEnd len="med" w="med" type="stealth"/>
            <a:tailEnd len="med" w="med" type="none"/>
          </a:ln>
        </p:spPr>
      </p:cxnSp>
      <p:cxnSp>
        <p:nvCxnSpPr>
          <p:cNvPr id="197" name="Google Shape;197;p20"/>
          <p:cNvCxnSpPr>
            <a:stCxn id="192" idx="2"/>
          </p:cNvCxnSpPr>
          <p:nvPr/>
        </p:nvCxnSpPr>
        <p:spPr>
          <a:xfrm flipH="1">
            <a:off x="5464813" y="5661321"/>
            <a:ext cx="7200" cy="329400"/>
          </a:xfrm>
          <a:prstGeom prst="straightConnector1">
            <a:avLst/>
          </a:prstGeom>
          <a:noFill/>
          <a:ln cap="flat" cmpd="sng" w="9525">
            <a:solidFill>
              <a:schemeClr val="dk2"/>
            </a:solidFill>
            <a:prstDash val="solid"/>
            <a:round/>
            <a:headEnd len="med" w="med" type="stealth"/>
            <a:tailEnd len="med" w="med" type="none"/>
          </a:ln>
        </p:spPr>
      </p:cxnSp>
      <p:cxnSp>
        <p:nvCxnSpPr>
          <p:cNvPr id="198" name="Google Shape;198;p20"/>
          <p:cNvCxnSpPr>
            <a:stCxn id="184" idx="3"/>
            <a:endCxn id="190" idx="1"/>
          </p:cNvCxnSpPr>
          <p:nvPr/>
        </p:nvCxnSpPr>
        <p:spPr>
          <a:xfrm>
            <a:off x="3103600" y="5322921"/>
            <a:ext cx="225600" cy="0"/>
          </a:xfrm>
          <a:prstGeom prst="straightConnector1">
            <a:avLst/>
          </a:prstGeom>
          <a:noFill/>
          <a:ln cap="flat" cmpd="sng" w="9525">
            <a:solidFill>
              <a:schemeClr val="dk2"/>
            </a:solidFill>
            <a:prstDash val="solid"/>
            <a:round/>
            <a:headEnd len="med" w="med" type="none"/>
            <a:tailEnd len="med" w="med" type="triangle"/>
          </a:ln>
        </p:spPr>
      </p:cxnSp>
      <p:sp>
        <p:nvSpPr>
          <p:cNvPr id="199" name="Google Shape;199;p20"/>
          <p:cNvSpPr/>
          <p:nvPr/>
        </p:nvSpPr>
        <p:spPr>
          <a:xfrm>
            <a:off x="6035884" y="4984521"/>
            <a:ext cx="676800" cy="676800"/>
          </a:xfrm>
          <a:prstGeom prst="roundRect">
            <a:avLst>
              <a:gd fmla="val 16667" name="adj"/>
            </a:avLst>
          </a:prstGeom>
          <a:solidFill>
            <a:srgbClr val="62EBA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Calibri"/>
                <a:ea typeface="Calibri"/>
                <a:cs typeface="Calibri"/>
                <a:sym typeface="Calibri"/>
              </a:rPr>
              <a:t>winter</a:t>
            </a:r>
            <a:endParaRPr sz="1100">
              <a:latin typeface="Calibri"/>
              <a:ea typeface="Calibri"/>
              <a:cs typeface="Calibri"/>
              <a:sym typeface="Calibri"/>
            </a:endParaRPr>
          </a:p>
        </p:txBody>
      </p:sp>
      <p:sp>
        <p:nvSpPr>
          <p:cNvPr id="200" name="Google Shape;200;p20"/>
          <p:cNvSpPr/>
          <p:nvPr/>
        </p:nvSpPr>
        <p:spPr>
          <a:xfrm>
            <a:off x="6938155" y="4984521"/>
            <a:ext cx="676800" cy="676800"/>
          </a:xfrm>
          <a:prstGeom prst="roundRect">
            <a:avLst>
              <a:gd fmla="val 16667" name="adj"/>
            </a:avLst>
          </a:prstGeom>
          <a:solidFill>
            <a:srgbClr val="62EBA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Calibri"/>
                <a:ea typeface="Calibri"/>
                <a:cs typeface="Calibri"/>
                <a:sym typeface="Calibri"/>
              </a:rPr>
              <a:t>of</a:t>
            </a:r>
            <a:endParaRPr sz="1100">
              <a:latin typeface="Calibri"/>
              <a:ea typeface="Calibri"/>
              <a:cs typeface="Calibri"/>
              <a:sym typeface="Calibri"/>
            </a:endParaRPr>
          </a:p>
        </p:txBody>
      </p:sp>
      <p:sp>
        <p:nvSpPr>
          <p:cNvPr id="201" name="Google Shape;201;p20"/>
          <p:cNvSpPr/>
          <p:nvPr/>
        </p:nvSpPr>
        <p:spPr>
          <a:xfrm>
            <a:off x="7840426" y="4984521"/>
            <a:ext cx="676800" cy="676800"/>
          </a:xfrm>
          <a:prstGeom prst="roundRect">
            <a:avLst>
              <a:gd fmla="val 16667" name="adj"/>
            </a:avLst>
          </a:prstGeom>
          <a:solidFill>
            <a:srgbClr val="62EBA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Calibri"/>
                <a:ea typeface="Calibri"/>
                <a:cs typeface="Calibri"/>
                <a:sym typeface="Calibri"/>
              </a:rPr>
              <a:t>despair</a:t>
            </a:r>
            <a:endParaRPr sz="1100">
              <a:latin typeface="Calibri"/>
              <a:ea typeface="Calibri"/>
              <a:cs typeface="Calibri"/>
              <a:sym typeface="Calibri"/>
            </a:endParaRPr>
          </a:p>
        </p:txBody>
      </p:sp>
      <p:cxnSp>
        <p:nvCxnSpPr>
          <p:cNvPr id="202" name="Google Shape;202;p20"/>
          <p:cNvCxnSpPr>
            <a:stCxn id="199" idx="3"/>
            <a:endCxn id="200" idx="1"/>
          </p:cNvCxnSpPr>
          <p:nvPr/>
        </p:nvCxnSpPr>
        <p:spPr>
          <a:xfrm>
            <a:off x="6712684" y="5322921"/>
            <a:ext cx="225600" cy="0"/>
          </a:xfrm>
          <a:prstGeom prst="straightConnector1">
            <a:avLst/>
          </a:prstGeom>
          <a:noFill/>
          <a:ln cap="flat" cmpd="sng" w="9525">
            <a:solidFill>
              <a:schemeClr val="dk2"/>
            </a:solidFill>
            <a:prstDash val="solid"/>
            <a:round/>
            <a:headEnd len="med" w="med" type="none"/>
            <a:tailEnd len="med" w="med" type="triangle"/>
          </a:ln>
        </p:spPr>
      </p:cxnSp>
      <p:cxnSp>
        <p:nvCxnSpPr>
          <p:cNvPr id="203" name="Google Shape;203;p20"/>
          <p:cNvCxnSpPr>
            <a:stCxn id="200" idx="3"/>
            <a:endCxn id="201" idx="1"/>
          </p:cNvCxnSpPr>
          <p:nvPr/>
        </p:nvCxnSpPr>
        <p:spPr>
          <a:xfrm>
            <a:off x="7614955" y="5322921"/>
            <a:ext cx="225600" cy="0"/>
          </a:xfrm>
          <a:prstGeom prst="straightConnector1">
            <a:avLst/>
          </a:prstGeom>
          <a:noFill/>
          <a:ln cap="flat" cmpd="sng" w="9525">
            <a:solidFill>
              <a:schemeClr val="dk2"/>
            </a:solidFill>
            <a:prstDash val="solid"/>
            <a:round/>
            <a:headEnd len="med" w="med" type="none"/>
            <a:tailEnd len="med" w="med" type="triangle"/>
          </a:ln>
        </p:spPr>
      </p:cxnSp>
      <p:cxnSp>
        <p:nvCxnSpPr>
          <p:cNvPr id="204" name="Google Shape;204;p20"/>
          <p:cNvCxnSpPr>
            <a:stCxn id="199" idx="2"/>
          </p:cNvCxnSpPr>
          <p:nvPr/>
        </p:nvCxnSpPr>
        <p:spPr>
          <a:xfrm>
            <a:off x="6374284" y="5661321"/>
            <a:ext cx="4200" cy="349800"/>
          </a:xfrm>
          <a:prstGeom prst="straightConnector1">
            <a:avLst/>
          </a:prstGeom>
          <a:noFill/>
          <a:ln cap="flat" cmpd="sng" w="9525">
            <a:solidFill>
              <a:schemeClr val="dk2"/>
            </a:solidFill>
            <a:prstDash val="solid"/>
            <a:round/>
            <a:headEnd len="med" w="med" type="stealth"/>
            <a:tailEnd len="med" w="med" type="none"/>
          </a:ln>
        </p:spPr>
      </p:cxnSp>
      <p:cxnSp>
        <p:nvCxnSpPr>
          <p:cNvPr id="205" name="Google Shape;205;p20"/>
          <p:cNvCxnSpPr>
            <a:stCxn id="200" idx="2"/>
          </p:cNvCxnSpPr>
          <p:nvPr/>
        </p:nvCxnSpPr>
        <p:spPr>
          <a:xfrm>
            <a:off x="7276555" y="5661321"/>
            <a:ext cx="8400" cy="380100"/>
          </a:xfrm>
          <a:prstGeom prst="straightConnector1">
            <a:avLst/>
          </a:prstGeom>
          <a:noFill/>
          <a:ln cap="flat" cmpd="sng" w="9525">
            <a:solidFill>
              <a:schemeClr val="dk2"/>
            </a:solidFill>
            <a:prstDash val="solid"/>
            <a:round/>
            <a:headEnd len="med" w="med" type="stealth"/>
            <a:tailEnd len="med" w="med" type="none"/>
          </a:ln>
        </p:spPr>
      </p:cxnSp>
      <p:cxnSp>
        <p:nvCxnSpPr>
          <p:cNvPr id="206" name="Google Shape;206;p20"/>
          <p:cNvCxnSpPr>
            <a:stCxn id="201" idx="2"/>
          </p:cNvCxnSpPr>
          <p:nvPr/>
        </p:nvCxnSpPr>
        <p:spPr>
          <a:xfrm flipH="1">
            <a:off x="8171626" y="5661321"/>
            <a:ext cx="7200" cy="329400"/>
          </a:xfrm>
          <a:prstGeom prst="straightConnector1">
            <a:avLst/>
          </a:prstGeom>
          <a:noFill/>
          <a:ln cap="flat" cmpd="sng" w="9525">
            <a:solidFill>
              <a:schemeClr val="dk2"/>
            </a:solidFill>
            <a:prstDash val="solid"/>
            <a:round/>
            <a:headEnd len="med" w="med" type="stealth"/>
            <a:tailEnd len="med" w="med" type="none"/>
          </a:ln>
        </p:spPr>
      </p:cxnSp>
      <p:cxnSp>
        <p:nvCxnSpPr>
          <p:cNvPr id="207" name="Google Shape;207;p20"/>
          <p:cNvCxnSpPr>
            <a:stCxn id="192" idx="3"/>
            <a:endCxn id="199" idx="1"/>
          </p:cNvCxnSpPr>
          <p:nvPr/>
        </p:nvCxnSpPr>
        <p:spPr>
          <a:xfrm>
            <a:off x="5810413" y="5322921"/>
            <a:ext cx="225600" cy="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p20"/>
          <p:cNvCxnSpPr>
            <a:stCxn id="175" idx="3"/>
            <a:endCxn id="182" idx="1"/>
          </p:cNvCxnSpPr>
          <p:nvPr/>
        </p:nvCxnSpPr>
        <p:spPr>
          <a:xfrm flipH="1">
            <a:off x="622395" y="3100975"/>
            <a:ext cx="7832700" cy="2221800"/>
          </a:xfrm>
          <a:prstGeom prst="bentConnector5">
            <a:avLst>
              <a:gd fmla="val -3040" name="adj1"/>
              <a:gd fmla="val 50003" name="adj2"/>
              <a:gd fmla="val 103042" name="adj3"/>
            </a:avLst>
          </a:prstGeom>
          <a:noFill/>
          <a:ln cap="flat" cmpd="sng" w="9525">
            <a:solidFill>
              <a:schemeClr val="dk2"/>
            </a:solidFill>
            <a:prstDash val="solid"/>
            <a:round/>
            <a:headEnd len="med" w="med" type="none"/>
            <a:tailEnd len="med" w="med" type="triangle"/>
          </a:ln>
        </p:spPr>
      </p:cxnSp>
      <p:cxnSp>
        <p:nvCxnSpPr>
          <p:cNvPr id="209" name="Google Shape;209;p20"/>
          <p:cNvCxnSpPr>
            <a:stCxn id="156" idx="2"/>
            <a:endCxn id="201" idx="0"/>
          </p:cNvCxnSpPr>
          <p:nvPr/>
        </p:nvCxnSpPr>
        <p:spPr>
          <a:xfrm>
            <a:off x="898527" y="3439375"/>
            <a:ext cx="7280400" cy="1545000"/>
          </a:xfrm>
          <a:prstGeom prst="straightConnector1">
            <a:avLst/>
          </a:prstGeom>
          <a:noFill/>
          <a:ln cap="flat" cmpd="sng" w="28575">
            <a:solidFill>
              <a:srgbClr val="FF0000"/>
            </a:solidFill>
            <a:prstDash val="solid"/>
            <a:round/>
            <a:headEnd len="med" w="med" type="none"/>
            <a:tailEnd len="med" w="med" type="stealth"/>
          </a:ln>
        </p:spPr>
      </p:cxnSp>
      <p:sp>
        <p:nvSpPr>
          <p:cNvPr id="210" name="Google Shape;210;p20"/>
          <p:cNvSpPr txBox="1"/>
          <p:nvPr/>
        </p:nvSpPr>
        <p:spPr>
          <a:xfrm>
            <a:off x="3840975" y="4407825"/>
            <a:ext cx="10671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60 tokens!</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1"/>
          <p:cNvSpPr txBox="1"/>
          <p:nvPr>
            <p:ph idx="12" type="sldNum"/>
          </p:nvPr>
        </p:nvSpPr>
        <p:spPr>
          <a:xfrm>
            <a:off x="8229600" y="6477001"/>
            <a:ext cx="838200" cy="38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7" name="Google Shape;217;p21"/>
          <p:cNvPicPr preferRelativeResize="0"/>
          <p:nvPr/>
        </p:nvPicPr>
        <p:blipFill>
          <a:blip r:embed="rId3">
            <a:alphaModFix/>
          </a:blip>
          <a:stretch>
            <a:fillRect/>
          </a:stretch>
        </p:blipFill>
        <p:spPr>
          <a:xfrm>
            <a:off x="47625" y="4430425"/>
            <a:ext cx="9048750" cy="2381250"/>
          </a:xfrm>
          <a:prstGeom prst="rect">
            <a:avLst/>
          </a:prstGeom>
          <a:noFill/>
          <a:ln>
            <a:noFill/>
          </a:ln>
        </p:spPr>
      </p:pic>
      <p:sp>
        <p:nvSpPr>
          <p:cNvPr id="218" name="Google Shape;218;p21"/>
          <p:cNvSpPr txBox="1"/>
          <p:nvPr>
            <p:ph type="title"/>
          </p:nvPr>
        </p:nvSpPr>
        <p:spPr>
          <a:xfrm>
            <a:off x="152400" y="0"/>
            <a:ext cx="8686800" cy="838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RNN Review </a:t>
            </a:r>
            <a:r>
              <a:rPr baseline="30000" lang="en-US"/>
              <a:t>1</a:t>
            </a:r>
            <a:endParaRPr baseline="30000"/>
          </a:p>
        </p:txBody>
      </p:sp>
      <p:sp>
        <p:nvSpPr>
          <p:cNvPr id="219" name="Google Shape;219;p21"/>
          <p:cNvSpPr txBox="1"/>
          <p:nvPr>
            <p:ph idx="1" type="body"/>
          </p:nvPr>
        </p:nvSpPr>
        <p:spPr>
          <a:xfrm>
            <a:off x="457200" y="990600"/>
            <a:ext cx="8305800" cy="1772100"/>
          </a:xfrm>
          <a:prstGeom prst="rect">
            <a:avLst/>
          </a:prstGeom>
        </p:spPr>
        <p:txBody>
          <a:bodyPr anchorCtr="0" anchor="t" bIns="45700" lIns="91425" spcFirstLastPara="1" rIns="91425" wrap="square" tIns="45700">
            <a:normAutofit fontScale="85000" lnSpcReduction="10000"/>
          </a:bodyPr>
          <a:lstStyle/>
          <a:p>
            <a:pPr indent="0" lvl="0" marL="0" rtl="0" algn="l">
              <a:spcBef>
                <a:spcPts val="640"/>
              </a:spcBef>
              <a:spcAft>
                <a:spcPts val="0"/>
              </a:spcAft>
              <a:buNone/>
            </a:pPr>
            <a:r>
              <a:rPr lang="en-US"/>
              <a:t>The main issue: memory!</a:t>
            </a:r>
            <a:endParaRPr/>
          </a:p>
          <a:p>
            <a:pPr indent="0" lvl="0" marL="0" rtl="0" algn="l">
              <a:lnSpc>
                <a:spcPct val="150000"/>
              </a:lnSpc>
              <a:spcBef>
                <a:spcPts val="0"/>
              </a:spcBef>
              <a:spcAft>
                <a:spcPts val="0"/>
              </a:spcAft>
              <a:buNone/>
            </a:pPr>
            <a:r>
              <a:rPr lang="en-US" sz="2017">
                <a:solidFill>
                  <a:srgbClr val="181818"/>
                </a:solidFill>
              </a:rPr>
              <a:t>Sometimes, people (@Dickens) like to write long sentences.</a:t>
            </a:r>
            <a:endParaRPr sz="2017">
              <a:solidFill>
                <a:srgbClr val="181818"/>
              </a:solidFill>
            </a:endParaRPr>
          </a:p>
          <a:p>
            <a:pPr indent="0" lvl="0" marL="0" rtl="0" algn="l">
              <a:lnSpc>
                <a:spcPct val="150000"/>
              </a:lnSpc>
              <a:spcBef>
                <a:spcPts val="1100"/>
              </a:spcBef>
              <a:spcAft>
                <a:spcPts val="0"/>
              </a:spcAft>
              <a:buNone/>
            </a:pPr>
            <a:r>
              <a:rPr b="0" lang="en-US" sz="1050">
                <a:solidFill>
                  <a:srgbClr val="181818"/>
                </a:solidFill>
                <a:highlight>
                  <a:srgbClr val="FFFFFF"/>
                </a:highlight>
                <a:latin typeface="Merriweather"/>
                <a:ea typeface="Merriweather"/>
                <a:cs typeface="Merriweather"/>
                <a:sym typeface="Merriweather"/>
              </a:rPr>
              <a:t>“It was the best of times, it was the worst of times, it was the age of wisdom, it was the age of foolishness, it was the epoch of belief, it was the epoch of incredulity, it was the season of light, it was the season of darkness, it was the spring of hope, it was the winter of </a:t>
            </a:r>
            <a:r>
              <a:rPr lang="en-US" sz="1050">
                <a:solidFill>
                  <a:srgbClr val="974806"/>
                </a:solidFill>
                <a:highlight>
                  <a:srgbClr val="FFFFFF"/>
                </a:highlight>
                <a:latin typeface="Merriweather"/>
                <a:ea typeface="Merriweather"/>
                <a:cs typeface="Merriweather"/>
                <a:sym typeface="Merriweather"/>
              </a:rPr>
              <a:t>despair.</a:t>
            </a:r>
            <a:r>
              <a:rPr b="0" lang="en-US" sz="1050">
                <a:solidFill>
                  <a:srgbClr val="181818"/>
                </a:solidFill>
                <a:highlight>
                  <a:srgbClr val="FFFFFF"/>
                </a:highlight>
                <a:latin typeface="Merriweather"/>
                <a:ea typeface="Merriweather"/>
                <a:cs typeface="Merriweather"/>
                <a:sym typeface="Merriweather"/>
              </a:rPr>
              <a:t>”</a:t>
            </a:r>
            <a:endParaRPr b="0" sz="1050">
              <a:solidFill>
                <a:srgbClr val="181818"/>
              </a:solidFill>
              <a:highlight>
                <a:srgbClr val="FFFFFF"/>
              </a:highlight>
              <a:latin typeface="Merriweather"/>
              <a:ea typeface="Merriweather"/>
              <a:cs typeface="Merriweather"/>
              <a:sym typeface="Merriweather"/>
            </a:endParaRPr>
          </a:p>
          <a:p>
            <a:pPr indent="0" lvl="0" marL="0" rtl="0" algn="l">
              <a:lnSpc>
                <a:spcPct val="150000"/>
              </a:lnSpc>
              <a:spcBef>
                <a:spcPts val="1100"/>
              </a:spcBef>
              <a:spcAft>
                <a:spcPts val="1100"/>
              </a:spcAft>
              <a:buNone/>
            </a:pPr>
            <a:r>
              <a:rPr lang="en-US" sz="2017">
                <a:solidFill>
                  <a:srgbClr val="181818"/>
                </a:solidFill>
              </a:rPr>
              <a:t>Remember, each cell ALWAYS sends its state to the next.</a:t>
            </a:r>
            <a:endParaRPr b="0" sz="1050">
              <a:solidFill>
                <a:srgbClr val="181818"/>
              </a:solidFill>
              <a:highlight>
                <a:srgbClr val="FFFFFF"/>
              </a:highlight>
              <a:latin typeface="Merriweather"/>
              <a:ea typeface="Merriweather"/>
              <a:cs typeface="Merriweather"/>
              <a:sym typeface="Merriweather"/>
            </a:endParaRPr>
          </a:p>
        </p:txBody>
      </p:sp>
      <p:sp>
        <p:nvSpPr>
          <p:cNvPr id="220" name="Google Shape;220;p21"/>
          <p:cNvSpPr txBox="1"/>
          <p:nvPr/>
        </p:nvSpPr>
        <p:spPr>
          <a:xfrm>
            <a:off x="457200" y="2762700"/>
            <a:ext cx="81591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980000"/>
                </a:solidFill>
                <a:latin typeface="Calibri"/>
                <a:ea typeface="Calibri"/>
                <a:cs typeface="Calibri"/>
                <a:sym typeface="Calibri"/>
              </a:rPr>
              <a:t>By the time you get to the last word “despair”, our state is supposed to include SIXTY words worth of information. </a:t>
            </a:r>
            <a:endParaRPr b="1" sz="1800">
              <a:solidFill>
                <a:srgbClr val="980000"/>
              </a:solidFill>
              <a:latin typeface="Calibri"/>
              <a:ea typeface="Calibri"/>
              <a:cs typeface="Calibri"/>
              <a:sym typeface="Calibri"/>
            </a:endParaRPr>
          </a:p>
          <a:p>
            <a:pPr indent="0" lvl="0" marL="0" rtl="0" algn="l">
              <a:spcBef>
                <a:spcPts val="0"/>
              </a:spcBef>
              <a:spcAft>
                <a:spcPts val="0"/>
              </a:spcAft>
              <a:buNone/>
            </a:pPr>
            <a:r>
              <a:t/>
            </a:r>
            <a:endParaRPr b="1" sz="1800">
              <a:solidFill>
                <a:srgbClr val="980000"/>
              </a:solidFill>
              <a:latin typeface="Calibri"/>
              <a:ea typeface="Calibri"/>
              <a:cs typeface="Calibri"/>
              <a:sym typeface="Calibri"/>
            </a:endParaRPr>
          </a:p>
          <a:p>
            <a:pPr indent="0" lvl="0" marL="0" rtl="0" algn="l">
              <a:spcBef>
                <a:spcPts val="0"/>
              </a:spcBef>
              <a:spcAft>
                <a:spcPts val="0"/>
              </a:spcAft>
              <a:buNone/>
            </a:pPr>
            <a:r>
              <a:rPr b="1" lang="en-US" sz="1700">
                <a:latin typeface="Calibri"/>
                <a:ea typeface="Calibri"/>
                <a:cs typeface="Calibri"/>
                <a:sym typeface="Calibri"/>
              </a:rPr>
              <a:t>With activation Tanh, this means the first word “it” will at best make up 2% of the state (and thus, a small gradient). </a:t>
            </a:r>
            <a:endParaRPr b="1" sz="1700">
              <a:latin typeface="Calibri"/>
              <a:ea typeface="Calibri"/>
              <a:cs typeface="Calibri"/>
              <a:sym typeface="Calibri"/>
            </a:endParaRPr>
          </a:p>
          <a:p>
            <a:pPr indent="0" lvl="0" marL="0" rtl="0" algn="l">
              <a:spcBef>
                <a:spcPts val="0"/>
              </a:spcBef>
              <a:spcAft>
                <a:spcPts val="0"/>
              </a:spcAft>
              <a:buNone/>
            </a:pPr>
            <a:r>
              <a:rPr b="1" lang="en-US" sz="1700">
                <a:latin typeface="Calibri"/>
                <a:ea typeface="Calibri"/>
                <a:cs typeface="Calibri"/>
                <a:sym typeface="Calibri"/>
              </a:rPr>
              <a:t>Without activation, our state might explode (and thus, a massive gradient).</a:t>
            </a:r>
            <a:endParaRPr b="1" sz="17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