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315200" cy="96012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7cd22c1ef_0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7cd22c1ef_0_1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17cd22c1ef_0_1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cd22c1ef_0_3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cd22c1ef_0_3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17cd22c1ef_0_3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40df358ca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40df358ca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140df358ca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40df358ca_0_4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40df358ca_0_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140df358ca_0_4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next RNN step takes the second input vector and hidden state #1 to create the output of that time step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scoring exercise is done at each time step on the 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decoder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side.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now bring the whole thing together in the following visualization and look at how the attention process works: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attention decoder RNN takes in the embedding of the </a:t>
            </a:r>
            <a:r>
              <a:rPr b="0" i="0" lang="en-US">
                <a:solidFill>
                  <a:srgbClr val="0088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token, and an 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decoder hidden state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RNN processes its inputs, producing an output and a 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hidden state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vector (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>
                <a:solidFill>
                  <a:srgbClr val="5CBC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The output is discarded.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 Step: We use the </a:t>
            </a:r>
            <a:r>
              <a:rPr b="0" i="0" lang="en-US">
                <a:solidFill>
                  <a:srgbClr val="F390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 hidden states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 the 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>
                <a:solidFill>
                  <a:srgbClr val="5CBC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vector to calculate a context vector (</a:t>
            </a:r>
            <a:r>
              <a:rPr b="0" i="0" lang="en-US">
                <a:solidFill>
                  <a:srgbClr val="5CBC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for this time step.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concatenate 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>
                <a:solidFill>
                  <a:srgbClr val="5CBC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b="0" i="0" lang="en-US">
                <a:solidFill>
                  <a:srgbClr val="5CBC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into one vector.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pass this vector through a </a:t>
            </a:r>
            <a:r>
              <a:rPr b="0" i="0" lang="en-US">
                <a:solidFill>
                  <a:srgbClr val="EC5D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feedforward neural network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(one trained jointly with the model).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b="0" i="0" lang="en-US">
                <a:solidFill>
                  <a:srgbClr val="DF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of the feedforward neural networks indicates the output word of this time step.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 for the next time steps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17585"/>
            <a:ext cx="9144000" cy="6858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33500" y="2057400"/>
            <a:ext cx="65913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2880"/>
              <a:buNone/>
              <a:defRPr sz="3600">
                <a:solidFill>
                  <a:srgbClr val="FFFF00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382000" y="6477001"/>
            <a:ext cx="6858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981200" y="-533400"/>
            <a:ext cx="5257800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rgbClr val="1131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b="1" sz="2400"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1" sz="18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b="1"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0" y="65032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934200" y="64963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uggingface.co/bert-base-uncased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y_v-4-QDGazC55qCW4_APFVU4xnCyOTM/view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KqcFBW7ArErrkOY-FlMP9n2eqqUc045/view" TargetMode="External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qBWbXzPMSzSqxy7eDsFIJbpnqzrbuC1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jAEb7TkkxvSD6NhOcfMrlY7ysyW7nQSf/view" TargetMode="External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BuqEQ2v-Sfw3w26e0sIG7qtpSoryvilI/view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533400" y="1143000"/>
            <a:ext cx="800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None/>
            </a:pPr>
            <a:r>
              <a:rPr lang="en-US" sz="4000"/>
              <a:t>ECE 157B Section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2560"/>
              <a:buNone/>
            </a:pPr>
            <a:r>
              <a:rPr lang="en-US" sz="3200"/>
              <a:t>Homework 4.2 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82000" y="6477001"/>
            <a:ext cx="6858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62000" y="3200400"/>
            <a:ext cx="7315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Text Processing</a:t>
            </a:r>
            <a:endParaRPr b="1" i="0" sz="24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DE9D8"/>
                </a:solidFill>
                <a:latin typeface="Calibri"/>
                <a:ea typeface="Calibri"/>
                <a:cs typeface="Calibri"/>
                <a:sym typeface="Calibri"/>
              </a:rPr>
              <a:t>Part 2: Transformers &amp; BERT</a:t>
            </a:r>
            <a:endParaRPr b="1" i="0" sz="2400" u="none" cap="none" strike="noStrike">
              <a:solidFill>
                <a:srgbClr val="FDE9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CA, Santa Barbara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688" y="1724025"/>
            <a:ext cx="65246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828675"/>
            <a:ext cx="825817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13" y="0"/>
            <a:ext cx="72167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988" y="295275"/>
            <a:ext cx="5534025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1766888"/>
            <a:ext cx="85058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075"/>
            <a:ext cx="9144000" cy="540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8888"/>
            <a:ext cx="9144000" cy="433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0113"/>
            <a:ext cx="91440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Attention Summary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8363"/>
            <a:ext cx="9144000" cy="511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Bert: From Decoders to Encoders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38200"/>
            <a:ext cx="8763000" cy="5756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457200" y="6555416"/>
            <a:ext cx="45858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https://jalammar.github.io/illustrated-bert/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</a:pPr>
            <a:r>
              <a:rPr lang="en-US"/>
              <a:t>Preprocessing Text for Transformers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Load and preprocess text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Load &amp; explore pre-trained tokenizers (vectorizers)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</a:pPr>
            <a:r>
              <a:rPr lang="en-US"/>
              <a:t>Transformer 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Architecture review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BERT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pre-trained model hub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task “heads”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229600" y="6477001"/>
            <a:ext cx="838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“Heads”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/>
              <a:t>Foundation Models put a lot of effort into their basic tasks on lots of data. 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lang="en-US" sz="2000"/>
              <a:t>Once they’re done, to retain information they only throw away the last bit - the “head”</a:t>
            </a:r>
            <a:endParaRPr b="0" sz="2000"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29600" y="6477001"/>
            <a:ext cx="838200" cy="38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751225" y="42327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1341025" y="5872525"/>
            <a:ext cx="14862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Wikipedia</a:t>
            </a:r>
            <a:endParaRPr/>
          </a:p>
        </p:txBody>
      </p:sp>
      <p:cxnSp>
        <p:nvCxnSpPr>
          <p:cNvPr id="245" name="Google Shape;245;p32"/>
          <p:cNvCxnSpPr>
            <a:stCxn id="244" idx="0"/>
            <a:endCxn id="243" idx="2"/>
          </p:cNvCxnSpPr>
          <p:nvPr/>
        </p:nvCxnSpPr>
        <p:spPr>
          <a:xfrm rot="10800000">
            <a:off x="2084125" y="56058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6" name="Google Shape;246;p32"/>
          <p:cNvSpPr/>
          <p:nvPr/>
        </p:nvSpPr>
        <p:spPr>
          <a:xfrm>
            <a:off x="1341025" y="3359363"/>
            <a:ext cx="1486200" cy="646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Head</a:t>
            </a:r>
            <a:endParaRPr/>
          </a:p>
        </p:txBody>
      </p:sp>
      <p:cxnSp>
        <p:nvCxnSpPr>
          <p:cNvPr id="247" name="Google Shape;247;p32"/>
          <p:cNvCxnSpPr>
            <a:stCxn id="243" idx="0"/>
            <a:endCxn id="246" idx="2"/>
          </p:cNvCxnSpPr>
          <p:nvPr/>
        </p:nvCxnSpPr>
        <p:spPr>
          <a:xfrm rot="10800000">
            <a:off x="2084125" y="4005650"/>
            <a:ext cx="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" name="Google Shape;248;p32"/>
          <p:cNvSpPr/>
          <p:nvPr/>
        </p:nvSpPr>
        <p:spPr>
          <a:xfrm>
            <a:off x="3417025" y="4596188"/>
            <a:ext cx="1486200" cy="646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Task (masking)</a:t>
            </a:r>
            <a:endParaRPr/>
          </a:p>
        </p:txBody>
      </p:sp>
      <p:cxnSp>
        <p:nvCxnSpPr>
          <p:cNvPr id="249" name="Google Shape;249;p32"/>
          <p:cNvCxnSpPr>
            <a:stCxn id="244" idx="3"/>
            <a:endCxn id="248" idx="2"/>
          </p:cNvCxnSpPr>
          <p:nvPr/>
        </p:nvCxnSpPr>
        <p:spPr>
          <a:xfrm flipH="1" rot="10800000">
            <a:off x="2827225" y="5242525"/>
            <a:ext cx="1332900" cy="9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32"/>
          <p:cNvCxnSpPr>
            <a:stCxn id="248" idx="0"/>
            <a:endCxn id="246" idx="3"/>
          </p:cNvCxnSpPr>
          <p:nvPr/>
        </p:nvCxnSpPr>
        <p:spPr>
          <a:xfrm rot="10800000">
            <a:off x="2827225" y="3682388"/>
            <a:ext cx="1332900" cy="9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32"/>
          <p:cNvSpPr/>
          <p:nvPr/>
        </p:nvSpPr>
        <p:spPr>
          <a:xfrm>
            <a:off x="5803175" y="4191025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6392975" y="5830800"/>
            <a:ext cx="14862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data</a:t>
            </a:r>
            <a:endParaRPr/>
          </a:p>
        </p:txBody>
      </p:sp>
      <p:cxnSp>
        <p:nvCxnSpPr>
          <p:cNvPr id="253" name="Google Shape;253;p32"/>
          <p:cNvCxnSpPr>
            <a:stCxn id="252" idx="0"/>
            <a:endCxn id="251" idx="2"/>
          </p:cNvCxnSpPr>
          <p:nvPr/>
        </p:nvCxnSpPr>
        <p:spPr>
          <a:xfrm rot="10800000">
            <a:off x="7136075" y="556410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p32"/>
          <p:cNvSpPr/>
          <p:nvPr/>
        </p:nvSpPr>
        <p:spPr>
          <a:xfrm>
            <a:off x="6244625" y="2724888"/>
            <a:ext cx="1782900" cy="1219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Head (like classification)</a:t>
            </a:r>
            <a:endParaRPr/>
          </a:p>
        </p:txBody>
      </p:sp>
      <p:cxnSp>
        <p:nvCxnSpPr>
          <p:cNvPr id="255" name="Google Shape;255;p32"/>
          <p:cNvCxnSpPr>
            <a:stCxn id="251" idx="0"/>
            <a:endCxn id="254" idx="2"/>
          </p:cNvCxnSpPr>
          <p:nvPr/>
        </p:nvCxnSpPr>
        <p:spPr>
          <a:xfrm rot="10800000">
            <a:off x="7136075" y="3944125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6" name="Google Shape;256;p32"/>
          <p:cNvSpPr/>
          <p:nvPr/>
        </p:nvSpPr>
        <p:spPr>
          <a:xfrm>
            <a:off x="5244900" y="2641425"/>
            <a:ext cx="3822900" cy="3933900"/>
          </a:xfrm>
          <a:prstGeom prst="roundRect">
            <a:avLst>
              <a:gd fmla="val 0" name="adj"/>
            </a:avLst>
          </a:prstGeom>
          <a:solidFill>
            <a:srgbClr val="FFFFFF">
              <a:alpha val="91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242325" y="2641425"/>
            <a:ext cx="5002500" cy="3933900"/>
          </a:xfrm>
          <a:prstGeom prst="roundRect">
            <a:avLst>
              <a:gd fmla="val 0" name="adj"/>
            </a:avLst>
          </a:prstGeom>
          <a:solidFill>
            <a:srgbClr val="FFFFFF">
              <a:alpha val="91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3790200" y="4507075"/>
            <a:ext cx="1639800" cy="7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C5D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“Heads”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/>
              <a:t>Foundation Models put a lot of effort into their basic tasks on lots of data. </a:t>
            </a:r>
            <a:endParaRPr b="0" sz="2000"/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229600" y="6477001"/>
            <a:ext cx="838200" cy="38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751225" y="42327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1341025" y="5872525"/>
            <a:ext cx="14862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Wikipedia</a:t>
            </a:r>
            <a:endParaRPr/>
          </a:p>
        </p:txBody>
      </p:sp>
      <p:cxnSp>
        <p:nvCxnSpPr>
          <p:cNvPr id="269" name="Google Shape;269;p33"/>
          <p:cNvCxnSpPr>
            <a:stCxn id="268" idx="0"/>
            <a:endCxn id="267" idx="2"/>
          </p:cNvCxnSpPr>
          <p:nvPr/>
        </p:nvCxnSpPr>
        <p:spPr>
          <a:xfrm rot="10800000">
            <a:off x="2084125" y="56058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33"/>
          <p:cNvSpPr/>
          <p:nvPr/>
        </p:nvSpPr>
        <p:spPr>
          <a:xfrm>
            <a:off x="1341025" y="3359363"/>
            <a:ext cx="1486200" cy="646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Head</a:t>
            </a:r>
            <a:endParaRPr/>
          </a:p>
        </p:txBody>
      </p:sp>
      <p:cxnSp>
        <p:nvCxnSpPr>
          <p:cNvPr id="271" name="Google Shape;271;p33"/>
          <p:cNvCxnSpPr>
            <a:stCxn id="267" idx="0"/>
            <a:endCxn id="270" idx="2"/>
          </p:cNvCxnSpPr>
          <p:nvPr/>
        </p:nvCxnSpPr>
        <p:spPr>
          <a:xfrm rot="10800000">
            <a:off x="2084125" y="4005650"/>
            <a:ext cx="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2" name="Google Shape;272;p33"/>
          <p:cNvSpPr/>
          <p:nvPr/>
        </p:nvSpPr>
        <p:spPr>
          <a:xfrm>
            <a:off x="3417025" y="42327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4006825" y="5872525"/>
            <a:ext cx="14862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data</a:t>
            </a:r>
            <a:endParaRPr/>
          </a:p>
        </p:txBody>
      </p:sp>
      <p:cxnSp>
        <p:nvCxnSpPr>
          <p:cNvPr id="274" name="Google Shape;274;p33"/>
          <p:cNvCxnSpPr>
            <a:stCxn id="273" idx="0"/>
            <a:endCxn id="272" idx="2"/>
          </p:cNvCxnSpPr>
          <p:nvPr/>
        </p:nvCxnSpPr>
        <p:spPr>
          <a:xfrm rot="10800000">
            <a:off x="4749925" y="56058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" name="Google Shape;275;p33"/>
          <p:cNvSpPr/>
          <p:nvPr/>
        </p:nvSpPr>
        <p:spPr>
          <a:xfrm>
            <a:off x="3858475" y="2766613"/>
            <a:ext cx="1782900" cy="1219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Head (like classification)</a:t>
            </a:r>
            <a:endParaRPr/>
          </a:p>
        </p:txBody>
      </p:sp>
      <p:cxnSp>
        <p:nvCxnSpPr>
          <p:cNvPr id="276" name="Google Shape;276;p33"/>
          <p:cNvCxnSpPr>
            <a:stCxn id="272" idx="0"/>
            <a:endCxn id="275" idx="2"/>
          </p:cNvCxnSpPr>
          <p:nvPr/>
        </p:nvCxnSpPr>
        <p:spPr>
          <a:xfrm rot="10800000">
            <a:off x="4749925" y="3985850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7" name="Google Shape;277;p33"/>
          <p:cNvSpPr/>
          <p:nvPr/>
        </p:nvSpPr>
        <p:spPr>
          <a:xfrm>
            <a:off x="6082825" y="42720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cxnSp>
        <p:nvCxnSpPr>
          <p:cNvPr id="278" name="Google Shape;278;p33"/>
          <p:cNvCxnSpPr>
            <a:stCxn id="279" idx="0"/>
            <a:endCxn id="277" idx="2"/>
          </p:cNvCxnSpPr>
          <p:nvPr/>
        </p:nvCxnSpPr>
        <p:spPr>
          <a:xfrm rot="10800000">
            <a:off x="7415725" y="564515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0" name="Google Shape;280;p33"/>
          <p:cNvSpPr/>
          <p:nvPr/>
        </p:nvSpPr>
        <p:spPr>
          <a:xfrm>
            <a:off x="62783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5319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7854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70531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73066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5743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78419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81096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6099175" y="2766625"/>
            <a:ext cx="263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Without the head, BERT is just generating context-dependent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33"/>
          <p:cNvCxnSpPr>
            <a:stCxn id="277" idx="0"/>
            <a:endCxn id="284" idx="2"/>
          </p:cNvCxnSpPr>
          <p:nvPr/>
        </p:nvCxnSpPr>
        <p:spPr>
          <a:xfrm rot="10800000">
            <a:off x="7415725" y="400535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0" name="Google Shape;290;p33"/>
          <p:cNvSpPr/>
          <p:nvPr/>
        </p:nvSpPr>
        <p:spPr>
          <a:xfrm>
            <a:off x="83772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2572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5107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67643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70319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72855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75531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78208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80884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83561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6946850" y="6319275"/>
            <a:ext cx="12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any text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33"/>
          <p:cNvCxnSpPr>
            <a:stCxn id="270" idx="0"/>
            <a:endCxn id="302" idx="2"/>
          </p:cNvCxnSpPr>
          <p:nvPr/>
        </p:nvCxnSpPr>
        <p:spPr>
          <a:xfrm rot="10800000">
            <a:off x="2084125" y="3012263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2" name="Google Shape;302;p33"/>
          <p:cNvSpPr txBox="1"/>
          <p:nvPr/>
        </p:nvSpPr>
        <p:spPr>
          <a:xfrm>
            <a:off x="1389475" y="2612125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Mask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4055275" y="2211925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3"/>
          <p:cNvCxnSpPr>
            <a:stCxn id="275" idx="0"/>
            <a:endCxn id="303" idx="2"/>
          </p:cNvCxnSpPr>
          <p:nvPr/>
        </p:nvCxnSpPr>
        <p:spPr>
          <a:xfrm rot="10800000">
            <a:off x="4749925" y="2612113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“Heads”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/>
              <a:t>Foundation Models put a lot of effort into their basic tasks on lots of data. </a:t>
            </a:r>
            <a:endParaRPr b="0" sz="2000"/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229600" y="6477001"/>
            <a:ext cx="838200" cy="38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751225" y="42327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1341025" y="5872525"/>
            <a:ext cx="14862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Wikipedia</a:t>
            </a:r>
            <a:endParaRPr/>
          </a:p>
        </p:txBody>
      </p:sp>
      <p:cxnSp>
        <p:nvCxnSpPr>
          <p:cNvPr id="315" name="Google Shape;315;p34"/>
          <p:cNvCxnSpPr>
            <a:stCxn id="314" idx="0"/>
            <a:endCxn id="313" idx="2"/>
          </p:cNvCxnSpPr>
          <p:nvPr/>
        </p:nvCxnSpPr>
        <p:spPr>
          <a:xfrm rot="10800000">
            <a:off x="2084125" y="56058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6" name="Google Shape;316;p34"/>
          <p:cNvSpPr/>
          <p:nvPr/>
        </p:nvSpPr>
        <p:spPr>
          <a:xfrm>
            <a:off x="1341025" y="3359363"/>
            <a:ext cx="1486200" cy="646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Head</a:t>
            </a:r>
            <a:endParaRPr/>
          </a:p>
        </p:txBody>
      </p:sp>
      <p:cxnSp>
        <p:nvCxnSpPr>
          <p:cNvPr id="317" name="Google Shape;317;p34"/>
          <p:cNvCxnSpPr>
            <a:stCxn id="313" idx="0"/>
            <a:endCxn id="316" idx="2"/>
          </p:cNvCxnSpPr>
          <p:nvPr/>
        </p:nvCxnSpPr>
        <p:spPr>
          <a:xfrm rot="10800000">
            <a:off x="2084125" y="4005650"/>
            <a:ext cx="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8" name="Google Shape;318;p34"/>
          <p:cNvSpPr/>
          <p:nvPr/>
        </p:nvSpPr>
        <p:spPr>
          <a:xfrm>
            <a:off x="3417025" y="42327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4006825" y="5872525"/>
            <a:ext cx="14862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data</a:t>
            </a:r>
            <a:endParaRPr/>
          </a:p>
        </p:txBody>
      </p:sp>
      <p:cxnSp>
        <p:nvCxnSpPr>
          <p:cNvPr id="320" name="Google Shape;320;p34"/>
          <p:cNvCxnSpPr>
            <a:stCxn id="319" idx="0"/>
            <a:endCxn id="318" idx="2"/>
          </p:cNvCxnSpPr>
          <p:nvPr/>
        </p:nvCxnSpPr>
        <p:spPr>
          <a:xfrm rot="10800000">
            <a:off x="4749925" y="56058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34"/>
          <p:cNvSpPr/>
          <p:nvPr/>
        </p:nvSpPr>
        <p:spPr>
          <a:xfrm>
            <a:off x="3858475" y="2766613"/>
            <a:ext cx="1782900" cy="1219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 Head (like classification)</a:t>
            </a:r>
            <a:endParaRPr/>
          </a:p>
        </p:txBody>
      </p:sp>
      <p:cxnSp>
        <p:nvCxnSpPr>
          <p:cNvPr id="322" name="Google Shape;322;p34"/>
          <p:cNvCxnSpPr>
            <a:stCxn id="318" idx="0"/>
            <a:endCxn id="321" idx="2"/>
          </p:cNvCxnSpPr>
          <p:nvPr/>
        </p:nvCxnSpPr>
        <p:spPr>
          <a:xfrm rot="10800000">
            <a:off x="4749925" y="3985850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3" name="Google Shape;323;p34"/>
          <p:cNvSpPr/>
          <p:nvPr/>
        </p:nvSpPr>
        <p:spPr>
          <a:xfrm>
            <a:off x="6082825" y="4272050"/>
            <a:ext cx="2665800" cy="1373100"/>
          </a:xfrm>
          <a:prstGeom prst="roundRect">
            <a:avLst>
              <a:gd fmla="val 16667" name="adj"/>
            </a:avLst>
          </a:prstGeom>
          <a:solidFill>
            <a:srgbClr val="5CB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</a:t>
            </a:r>
            <a:endParaRPr/>
          </a:p>
        </p:txBody>
      </p:sp>
      <p:cxnSp>
        <p:nvCxnSpPr>
          <p:cNvPr id="324" name="Google Shape;324;p34"/>
          <p:cNvCxnSpPr>
            <a:stCxn id="325" idx="0"/>
            <a:endCxn id="323" idx="2"/>
          </p:cNvCxnSpPr>
          <p:nvPr/>
        </p:nvCxnSpPr>
        <p:spPr>
          <a:xfrm rot="10800000">
            <a:off x="7415725" y="564515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6" name="Google Shape;326;p34"/>
          <p:cNvSpPr/>
          <p:nvPr/>
        </p:nvSpPr>
        <p:spPr>
          <a:xfrm>
            <a:off x="62783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65319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67854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70531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73066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75743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78419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810962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6099175" y="2766625"/>
            <a:ext cx="263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Without the head, BERT is just generating context-dependent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34"/>
          <p:cNvCxnSpPr>
            <a:stCxn id="323" idx="0"/>
            <a:endCxn id="330" idx="2"/>
          </p:cNvCxnSpPr>
          <p:nvPr/>
        </p:nvCxnSpPr>
        <p:spPr>
          <a:xfrm rot="10800000">
            <a:off x="7415725" y="400535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6" name="Google Shape;336;p34"/>
          <p:cNvSpPr/>
          <p:nvPr/>
        </p:nvSpPr>
        <p:spPr>
          <a:xfrm>
            <a:off x="8377275" y="3707475"/>
            <a:ext cx="218100" cy="297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62572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65107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67643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70319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72855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75531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78208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808847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8356125" y="5912125"/>
            <a:ext cx="2181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6946850" y="6319275"/>
            <a:ext cx="12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any text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34"/>
          <p:cNvCxnSpPr>
            <a:stCxn id="316" idx="0"/>
            <a:endCxn id="348" idx="2"/>
          </p:cNvCxnSpPr>
          <p:nvPr/>
        </p:nvCxnSpPr>
        <p:spPr>
          <a:xfrm rot="10800000">
            <a:off x="2084125" y="3012263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8" name="Google Shape;348;p34"/>
          <p:cNvSpPr txBox="1"/>
          <p:nvPr/>
        </p:nvSpPr>
        <p:spPr>
          <a:xfrm>
            <a:off x="1389475" y="2612125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Mask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4055275" y="2211925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34"/>
          <p:cNvCxnSpPr>
            <a:stCxn id="321" idx="0"/>
            <a:endCxn id="349" idx="2"/>
          </p:cNvCxnSpPr>
          <p:nvPr/>
        </p:nvCxnSpPr>
        <p:spPr>
          <a:xfrm rot="10800000">
            <a:off x="4749925" y="2612113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1" name="Google Shape;351;p34"/>
          <p:cNvSpPr/>
          <p:nvPr/>
        </p:nvSpPr>
        <p:spPr>
          <a:xfrm>
            <a:off x="751125" y="2253825"/>
            <a:ext cx="2665800" cy="4394100"/>
          </a:xfrm>
          <a:prstGeom prst="roundRect">
            <a:avLst>
              <a:gd fmla="val 0" name="adj"/>
            </a:avLst>
          </a:prstGeom>
          <a:solidFill>
            <a:srgbClr val="FFFFFF">
              <a:alpha val="91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AutoModelForPreTraining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AutoModelForMaskedLM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3425200" y="2253825"/>
            <a:ext cx="2665800" cy="4394100"/>
          </a:xfrm>
          <a:prstGeom prst="roundRect">
            <a:avLst>
              <a:gd fmla="val 0" name="adj"/>
            </a:avLst>
          </a:prstGeom>
          <a:solidFill>
            <a:srgbClr val="FFFFFF">
              <a:alpha val="91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AutoModelForSequence-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Classification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6099175" y="2253825"/>
            <a:ext cx="2665800" cy="4394100"/>
          </a:xfrm>
          <a:prstGeom prst="roundRect">
            <a:avLst>
              <a:gd fmla="val 0" name="adj"/>
            </a:avLst>
          </a:prstGeom>
          <a:solidFill>
            <a:srgbClr val="FFFFFF">
              <a:alpha val="91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AutoModel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2972625" y="1596325"/>
            <a:ext cx="60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transformers, they make it easy to choose a head. However, you have to make sure that either the version you load has been trained, or you train it yourself!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HuggingFace</a:t>
            </a:r>
            <a:endParaRPr/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Thousands of pre-trained models, and easy access to load or initialize new heads.</a:t>
            </a:r>
            <a:br>
              <a:rPr lang="en-US"/>
            </a:br>
            <a:br>
              <a:rPr lang="en-US" sz="1800"/>
            </a:b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bert-base-uncased · Hugging Face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 txBox="1"/>
          <p:nvPr>
            <p:ph idx="12" type="sldNum"/>
          </p:nvPr>
        </p:nvSpPr>
        <p:spPr>
          <a:xfrm>
            <a:off x="8229600" y="6477001"/>
            <a:ext cx="838200" cy="38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741050"/>
            <a:ext cx="8035486" cy="37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Time for…</a:t>
            </a:r>
            <a:endParaRPr/>
          </a:p>
        </p:txBody>
      </p:sp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rPr lang="en-US"/>
              <a:t>Questions?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rPr lang="en-US"/>
              <a:t>(Before moving onto coding examples)</a:t>
            </a:r>
            <a:endParaRPr/>
          </a:p>
        </p:txBody>
      </p:sp>
      <p:sp>
        <p:nvSpPr>
          <p:cNvPr id="370" name="Google Shape;370;p36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Seq2Seq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9324" y="4741712"/>
            <a:ext cx="4678220" cy="128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3225"/>
              <a:buNone/>
            </a:pP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i="0" lang="en-US">
                <a:solidFill>
                  <a:srgbClr val="70BF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 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compiles the information it captures into a vector (called the </a:t>
            </a:r>
            <a:r>
              <a:rPr i="0" lang="en-US">
                <a:solidFill>
                  <a:srgbClr val="F390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15632" r="15692" t="0"/>
          <a:stretch/>
        </p:blipFill>
        <p:spPr>
          <a:xfrm>
            <a:off x="5300518" y="4370898"/>
            <a:ext cx="3223491" cy="16520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345567" y="5714376"/>
            <a:ext cx="13388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Context vector</a:t>
            </a:r>
            <a:endParaRPr/>
          </a:p>
        </p:txBody>
      </p:sp>
      <p:pic>
        <p:nvPicPr>
          <p:cNvPr id="104" name="Google Shape;104;p15" title="seq2seq_5_slide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90600"/>
            <a:ext cx="7545737" cy="32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Recall RNN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6" title="RNN_1 (1)_slide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6000"/>
            <a:ext cx="9144000" cy="55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RNN for Seq2Seq (Unrolling)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19100" y="5619750"/>
            <a:ext cx="716395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4117"/>
              <a:buNone/>
            </a:pPr>
            <a:r>
              <a:rPr lang="en-US">
                <a:solidFill>
                  <a:srgbClr val="92D050"/>
                </a:solidFill>
              </a:rPr>
              <a:t>Encoder</a:t>
            </a:r>
            <a:r>
              <a:rPr lang="en-US"/>
              <a:t> passes </a:t>
            </a:r>
            <a:r>
              <a:rPr lang="en-US" u="sng"/>
              <a:t>the </a:t>
            </a:r>
            <a:r>
              <a:rPr lang="en-US" u="sng">
                <a:solidFill>
                  <a:schemeClr val="dk1"/>
                </a:solidFill>
              </a:rPr>
              <a:t>last</a:t>
            </a:r>
            <a:r>
              <a:rPr lang="en-US" u="sng">
                <a:solidFill>
                  <a:schemeClr val="accent6"/>
                </a:solidFill>
              </a:rPr>
              <a:t> </a:t>
            </a:r>
            <a:r>
              <a:rPr lang="en-US">
                <a:solidFill>
                  <a:schemeClr val="accent6"/>
                </a:solidFill>
              </a:rPr>
              <a:t>hidden state </a:t>
            </a:r>
            <a:r>
              <a:rPr lang="en-US"/>
              <a:t>to </a:t>
            </a:r>
            <a:r>
              <a:rPr lang="en-US">
                <a:solidFill>
                  <a:srgbClr val="7030A0"/>
                </a:solidFill>
              </a:rPr>
              <a:t>decoder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7" title="seq2seq_6_slide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09700"/>
            <a:ext cx="9144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Attention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4876800"/>
            <a:ext cx="8305800" cy="185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9116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4117"/>
              <a:buChar char="⮚"/>
            </a:pPr>
            <a:r>
              <a:rPr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 </a:t>
            </a:r>
            <a:r>
              <a:rPr i="0" lang="en-US">
                <a:solidFill>
                  <a:srgbClr val="70BF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passes </a:t>
            </a:r>
            <a:r>
              <a:rPr i="1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the </a:t>
            </a:r>
            <a:r>
              <a:rPr i="0" lang="en-US">
                <a:solidFill>
                  <a:srgbClr val="F390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states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 </a:t>
            </a:r>
            <a:r>
              <a:rPr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decoder</a:t>
            </a:r>
            <a:endParaRPr/>
          </a:p>
          <a:p>
            <a:pPr indent="-39116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4117"/>
              <a:buChar char="⮚"/>
            </a:pPr>
            <a:r>
              <a:rPr i="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</a:t>
            </a:r>
            <a:r>
              <a:rPr i="0" lang="en-US">
                <a:solidFill>
                  <a:srgbClr val="B36A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decoder </a:t>
            </a:r>
            <a:r>
              <a:rPr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</a:t>
            </a:r>
            <a:r>
              <a:rPr i="0"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relevant parts of the input sequence as needed</a:t>
            </a:r>
            <a:endParaRPr i="0">
              <a:solidFill>
                <a:srgbClr val="B36AE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18" title="seq2seq_7_slide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0600"/>
            <a:ext cx="8514017" cy="37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Attention Process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9906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 title="attention_process_slide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9800"/>
            <a:ext cx="914400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Transformers - Attention is All You Need!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9657"/>
            <a:ext cx="9144000" cy="519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Self-Attention in Detail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62000" y="5792411"/>
            <a:ext cx="7753927" cy="684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8000"/>
              <a:buNone/>
            </a:pPr>
            <a:r>
              <a:rPr i="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"</a:t>
            </a:r>
            <a:r>
              <a:rPr i="0" lang="en-US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r>
              <a:rPr i="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a "</a:t>
            </a:r>
            <a:r>
              <a:rPr i="0" lang="en-US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i="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and a "</a:t>
            </a:r>
            <a:r>
              <a:rPr i="0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i="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projection of each word in the input sentence</a:t>
            </a:r>
            <a:r>
              <a:rPr i="0" lang="en-US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229600" y="6477001"/>
            <a:ext cx="838200" cy="384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06" y="838200"/>
            <a:ext cx="7621587" cy="480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