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9" r:id="rId5"/>
    <p:sldId id="267" r:id="rId6"/>
    <p:sldId id="271" r:id="rId7"/>
    <p:sldId id="263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70CAACE-9340-4C05-81FA-9AB20F3A86AF}">
          <p14:sldIdLst>
            <p14:sldId id="256"/>
            <p14:sldId id="257"/>
            <p14:sldId id="270"/>
            <p14:sldId id="269"/>
            <p14:sldId id="267"/>
            <p14:sldId id="271"/>
          </p14:sldIdLst>
        </p14:section>
        <p14:section name="제목 없는 구역" id="{033A4A8B-4694-4073-B290-2880D77EDBF1}">
          <p14:sldIdLst>
            <p14:sldId id="263"/>
          </p14:sldIdLst>
        </p14:section>
        <p14:section name="제목 없는 구역" id="{B6968E25-8BE0-45D3-8C7A-5DFD300A9F55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3" autoAdjust="0"/>
    <p:restoredTop sz="94660"/>
  </p:normalViewPr>
  <p:slideViewPr>
    <p:cSldViewPr snapToGrid="0">
      <p:cViewPr>
        <p:scale>
          <a:sx n="66" d="100"/>
          <a:sy n="66" d="100"/>
        </p:scale>
        <p:origin x="1686" y="11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29AD-5459-4F05-A49C-DBA96371E18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83E4-117D-4BB5-BEDF-26507BD63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3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29AD-5459-4F05-A49C-DBA96371E18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83E4-117D-4BB5-BEDF-26507BD63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8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29AD-5459-4F05-A49C-DBA96371E18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83E4-117D-4BB5-BEDF-26507BD63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1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29AD-5459-4F05-A49C-DBA96371E18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83E4-117D-4BB5-BEDF-26507BD63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52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29AD-5459-4F05-A49C-DBA96371E18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83E4-117D-4BB5-BEDF-26507BD63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2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29AD-5459-4F05-A49C-DBA96371E18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83E4-117D-4BB5-BEDF-26507BD63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42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29AD-5459-4F05-A49C-DBA96371E18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83E4-117D-4BB5-BEDF-26507BD63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5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29AD-5459-4F05-A49C-DBA96371E18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83E4-117D-4BB5-BEDF-26507BD63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47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29AD-5459-4F05-A49C-DBA96371E18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83E4-117D-4BB5-BEDF-26507BD63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93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29AD-5459-4F05-A49C-DBA96371E18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83E4-117D-4BB5-BEDF-26507BD63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7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29AD-5459-4F05-A49C-DBA96371E18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83E4-117D-4BB5-BEDF-26507BD63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5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929AD-5459-4F05-A49C-DBA96371E183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583E4-117D-4BB5-BEDF-26507BD63A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2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83313" y="-175391"/>
            <a:ext cx="19338965" cy="7039382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86170" y="545935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1" dirty="0" smtClean="0">
                <a:solidFill>
                  <a:schemeClr val="bg1"/>
                </a:solidFill>
              </a:rPr>
              <a:t>201910527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남윤만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 algn="r"/>
            <a:r>
              <a:rPr lang="en-US" altLang="ko-KR" sz="2800" b="1" dirty="0" smtClean="0">
                <a:solidFill>
                  <a:schemeClr val="bg1"/>
                </a:solidFill>
              </a:rPr>
              <a:t>201910582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홍   도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909" y="4234779"/>
            <a:ext cx="6741646" cy="1387697"/>
          </a:xfrm>
        </p:spPr>
        <p:txBody>
          <a:bodyPr>
            <a:normAutofit/>
          </a:bodyPr>
          <a:lstStyle/>
          <a:p>
            <a:r>
              <a:rPr lang="ko-KR" altLang="en-US" sz="6600" b="1" dirty="0" smtClean="0">
                <a:solidFill>
                  <a:schemeClr val="bg1"/>
                </a:solidFill>
              </a:rPr>
              <a:t>행사 예측 서비스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0264" y="3251225"/>
            <a:ext cx="2416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</a:rPr>
              <a:t>를</a:t>
            </a:r>
            <a:r>
              <a:rPr lang="ko-KR" altLang="en-US" sz="4000" dirty="0" smtClean="0">
                <a:solidFill>
                  <a:schemeClr val="bg1"/>
                </a:solidFill>
              </a:rPr>
              <a:t> 이용한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92071" y="3257217"/>
            <a:ext cx="219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브랜드 별</a:t>
            </a:r>
          </a:p>
        </p:txBody>
      </p:sp>
    </p:spTree>
    <p:extLst>
      <p:ext uri="{BB962C8B-B14F-4D97-AF65-F5344CB8AC3E}">
        <p14:creationId xmlns:p14="http://schemas.microsoft.com/office/powerpoint/2010/main" val="17520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1. </a:t>
            </a:r>
            <a:r>
              <a:rPr lang="ko-KR" altLang="en-US" b="1" dirty="0" smtClean="0">
                <a:solidFill>
                  <a:srgbClr val="0070C0"/>
                </a:solidFill>
              </a:rPr>
              <a:t>개요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5692729"/>
            <a:ext cx="4543425" cy="9684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6792">
            <a:off x="898805" y="3155156"/>
            <a:ext cx="3232352" cy="19056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5117">
            <a:off x="3718498" y="2726850"/>
            <a:ext cx="2776618" cy="27622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1141">
            <a:off x="6324454" y="2241490"/>
            <a:ext cx="2201116" cy="2762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9485">
            <a:off x="8683495" y="2524974"/>
            <a:ext cx="2657475" cy="2657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399604">
            <a:off x="2097173" y="2645873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2013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 rot="21107567">
            <a:off x="4494789" y="2190259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2017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 rot="20980710">
            <a:off x="9190932" y="2025509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2019</a:t>
            </a:r>
            <a:endParaRPr lang="ko-KR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 rot="352869">
            <a:off x="7091632" y="1728793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2018</a:t>
            </a:r>
            <a:endParaRPr lang="ko-KR" altLang="en-US" sz="2400" b="1" dirty="0"/>
          </a:p>
        </p:txBody>
      </p:sp>
      <p:sp>
        <p:nvSpPr>
          <p:cNvPr id="14" name="자유형 13"/>
          <p:cNvSpPr/>
          <p:nvPr/>
        </p:nvSpPr>
        <p:spPr>
          <a:xfrm>
            <a:off x="3067050" y="2495550"/>
            <a:ext cx="1266825" cy="400050"/>
          </a:xfrm>
          <a:custGeom>
            <a:avLst/>
            <a:gdLst>
              <a:gd name="connsiteX0" fmla="*/ 0 w 1266825"/>
              <a:gd name="connsiteY0" fmla="*/ 400050 h 400050"/>
              <a:gd name="connsiteX1" fmla="*/ 85725 w 1266825"/>
              <a:gd name="connsiteY1" fmla="*/ 390525 h 400050"/>
              <a:gd name="connsiteX2" fmla="*/ 123825 w 1266825"/>
              <a:gd name="connsiteY2" fmla="*/ 381000 h 400050"/>
              <a:gd name="connsiteX3" fmla="*/ 152400 w 1266825"/>
              <a:gd name="connsiteY3" fmla="*/ 352425 h 400050"/>
              <a:gd name="connsiteX4" fmla="*/ 190500 w 1266825"/>
              <a:gd name="connsiteY4" fmla="*/ 333375 h 400050"/>
              <a:gd name="connsiteX5" fmla="*/ 228600 w 1266825"/>
              <a:gd name="connsiteY5" fmla="*/ 295275 h 400050"/>
              <a:gd name="connsiteX6" fmla="*/ 257175 w 1266825"/>
              <a:gd name="connsiteY6" fmla="*/ 276225 h 400050"/>
              <a:gd name="connsiteX7" fmla="*/ 295275 w 1266825"/>
              <a:gd name="connsiteY7" fmla="*/ 238125 h 400050"/>
              <a:gd name="connsiteX8" fmla="*/ 371475 w 1266825"/>
              <a:gd name="connsiteY8" fmla="*/ 190500 h 400050"/>
              <a:gd name="connsiteX9" fmla="*/ 400050 w 1266825"/>
              <a:gd name="connsiteY9" fmla="*/ 161925 h 400050"/>
              <a:gd name="connsiteX10" fmla="*/ 438150 w 1266825"/>
              <a:gd name="connsiteY10" fmla="*/ 142875 h 400050"/>
              <a:gd name="connsiteX11" fmla="*/ 504825 w 1266825"/>
              <a:gd name="connsiteY11" fmla="*/ 104775 h 400050"/>
              <a:gd name="connsiteX12" fmla="*/ 533400 w 1266825"/>
              <a:gd name="connsiteY12" fmla="*/ 95250 h 400050"/>
              <a:gd name="connsiteX13" fmla="*/ 571500 w 1266825"/>
              <a:gd name="connsiteY13" fmla="*/ 76200 h 400050"/>
              <a:gd name="connsiteX14" fmla="*/ 600075 w 1266825"/>
              <a:gd name="connsiteY14" fmla="*/ 66675 h 400050"/>
              <a:gd name="connsiteX15" fmla="*/ 647700 w 1266825"/>
              <a:gd name="connsiteY15" fmla="*/ 47625 h 400050"/>
              <a:gd name="connsiteX16" fmla="*/ 685800 w 1266825"/>
              <a:gd name="connsiteY16" fmla="*/ 38100 h 400050"/>
              <a:gd name="connsiteX17" fmla="*/ 742950 w 1266825"/>
              <a:gd name="connsiteY17" fmla="*/ 19050 h 400050"/>
              <a:gd name="connsiteX18" fmla="*/ 857250 w 1266825"/>
              <a:gd name="connsiteY18" fmla="*/ 0 h 400050"/>
              <a:gd name="connsiteX19" fmla="*/ 1266825 w 1266825"/>
              <a:gd name="connsiteY19" fmla="*/ 9525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66825" h="400050">
                <a:moveTo>
                  <a:pt x="0" y="400050"/>
                </a:moveTo>
                <a:cubicBezTo>
                  <a:pt x="28575" y="396875"/>
                  <a:pt x="57308" y="394897"/>
                  <a:pt x="85725" y="390525"/>
                </a:cubicBezTo>
                <a:cubicBezTo>
                  <a:pt x="98664" y="388534"/>
                  <a:pt x="112459" y="387495"/>
                  <a:pt x="123825" y="381000"/>
                </a:cubicBezTo>
                <a:cubicBezTo>
                  <a:pt x="135521" y="374317"/>
                  <a:pt x="141439" y="360255"/>
                  <a:pt x="152400" y="352425"/>
                </a:cubicBezTo>
                <a:cubicBezTo>
                  <a:pt x="163954" y="344172"/>
                  <a:pt x="179141" y="341894"/>
                  <a:pt x="190500" y="333375"/>
                </a:cubicBezTo>
                <a:cubicBezTo>
                  <a:pt x="204868" y="322599"/>
                  <a:pt x="214963" y="306964"/>
                  <a:pt x="228600" y="295275"/>
                </a:cubicBezTo>
                <a:cubicBezTo>
                  <a:pt x="237292" y="287825"/>
                  <a:pt x="248483" y="283675"/>
                  <a:pt x="257175" y="276225"/>
                </a:cubicBezTo>
                <a:cubicBezTo>
                  <a:pt x="270812" y="264536"/>
                  <a:pt x="281758" y="249952"/>
                  <a:pt x="295275" y="238125"/>
                </a:cubicBezTo>
                <a:cubicBezTo>
                  <a:pt x="384229" y="160290"/>
                  <a:pt x="283851" y="253089"/>
                  <a:pt x="371475" y="190500"/>
                </a:cubicBezTo>
                <a:cubicBezTo>
                  <a:pt x="382436" y="182670"/>
                  <a:pt x="389089" y="169755"/>
                  <a:pt x="400050" y="161925"/>
                </a:cubicBezTo>
                <a:cubicBezTo>
                  <a:pt x="411604" y="153672"/>
                  <a:pt x="425822" y="149920"/>
                  <a:pt x="438150" y="142875"/>
                </a:cubicBezTo>
                <a:cubicBezTo>
                  <a:pt x="485979" y="115544"/>
                  <a:pt x="447258" y="129447"/>
                  <a:pt x="504825" y="104775"/>
                </a:cubicBezTo>
                <a:cubicBezTo>
                  <a:pt x="514053" y="100820"/>
                  <a:pt x="524172" y="99205"/>
                  <a:pt x="533400" y="95250"/>
                </a:cubicBezTo>
                <a:cubicBezTo>
                  <a:pt x="546451" y="89657"/>
                  <a:pt x="558449" y="81793"/>
                  <a:pt x="571500" y="76200"/>
                </a:cubicBezTo>
                <a:cubicBezTo>
                  <a:pt x="580728" y="72245"/>
                  <a:pt x="590674" y="70200"/>
                  <a:pt x="600075" y="66675"/>
                </a:cubicBezTo>
                <a:cubicBezTo>
                  <a:pt x="616084" y="60672"/>
                  <a:pt x="631480" y="53032"/>
                  <a:pt x="647700" y="47625"/>
                </a:cubicBezTo>
                <a:cubicBezTo>
                  <a:pt x="660119" y="43485"/>
                  <a:pt x="673261" y="41862"/>
                  <a:pt x="685800" y="38100"/>
                </a:cubicBezTo>
                <a:cubicBezTo>
                  <a:pt x="705034" y="32330"/>
                  <a:pt x="723143" y="22351"/>
                  <a:pt x="742950" y="19050"/>
                </a:cubicBezTo>
                <a:lnTo>
                  <a:pt x="857250" y="0"/>
                </a:lnTo>
                <a:cubicBezTo>
                  <a:pt x="1228718" y="10040"/>
                  <a:pt x="1092157" y="9525"/>
                  <a:pt x="1266825" y="9525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5448300" y="1904202"/>
            <a:ext cx="1543050" cy="419898"/>
          </a:xfrm>
          <a:custGeom>
            <a:avLst/>
            <a:gdLst>
              <a:gd name="connsiteX0" fmla="*/ 0 w 1543050"/>
              <a:gd name="connsiteY0" fmla="*/ 419898 h 419898"/>
              <a:gd name="connsiteX1" fmla="*/ 771525 w 1543050"/>
              <a:gd name="connsiteY1" fmla="*/ 96048 h 419898"/>
              <a:gd name="connsiteX2" fmla="*/ 828675 w 1543050"/>
              <a:gd name="connsiteY2" fmla="*/ 57948 h 419898"/>
              <a:gd name="connsiteX3" fmla="*/ 885825 w 1543050"/>
              <a:gd name="connsiteY3" fmla="*/ 38898 h 419898"/>
              <a:gd name="connsiteX4" fmla="*/ 952500 w 1543050"/>
              <a:gd name="connsiteY4" fmla="*/ 19848 h 419898"/>
              <a:gd name="connsiteX5" fmla="*/ 1152525 w 1543050"/>
              <a:gd name="connsiteY5" fmla="*/ 798 h 419898"/>
              <a:gd name="connsiteX6" fmla="*/ 1476375 w 1543050"/>
              <a:gd name="connsiteY6" fmla="*/ 10323 h 419898"/>
              <a:gd name="connsiteX7" fmla="*/ 1504950 w 1543050"/>
              <a:gd name="connsiteY7" fmla="*/ 798 h 419898"/>
              <a:gd name="connsiteX8" fmla="*/ 1543050 w 1543050"/>
              <a:gd name="connsiteY8" fmla="*/ 798 h 41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3050" h="419898">
                <a:moveTo>
                  <a:pt x="0" y="419898"/>
                </a:moveTo>
                <a:lnTo>
                  <a:pt x="771525" y="96048"/>
                </a:lnTo>
                <a:cubicBezTo>
                  <a:pt x="792506" y="86884"/>
                  <a:pt x="806955" y="65188"/>
                  <a:pt x="828675" y="57948"/>
                </a:cubicBezTo>
                <a:lnTo>
                  <a:pt x="885825" y="38898"/>
                </a:lnTo>
                <a:cubicBezTo>
                  <a:pt x="910308" y="30737"/>
                  <a:pt x="926188" y="24632"/>
                  <a:pt x="952500" y="19848"/>
                </a:cubicBezTo>
                <a:cubicBezTo>
                  <a:pt x="1024188" y="6814"/>
                  <a:pt x="1074398" y="6379"/>
                  <a:pt x="1152525" y="798"/>
                </a:cubicBezTo>
                <a:cubicBezTo>
                  <a:pt x="1260475" y="3973"/>
                  <a:pt x="1368378" y="10323"/>
                  <a:pt x="1476375" y="10323"/>
                </a:cubicBezTo>
                <a:cubicBezTo>
                  <a:pt x="1486415" y="10323"/>
                  <a:pt x="1495011" y="2218"/>
                  <a:pt x="1504950" y="798"/>
                </a:cubicBezTo>
                <a:cubicBezTo>
                  <a:pt x="1517522" y="-998"/>
                  <a:pt x="1530350" y="798"/>
                  <a:pt x="1543050" y="798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8001000" y="1971675"/>
            <a:ext cx="1190625" cy="327203"/>
          </a:xfrm>
          <a:custGeom>
            <a:avLst/>
            <a:gdLst>
              <a:gd name="connsiteX0" fmla="*/ 0 w 1190625"/>
              <a:gd name="connsiteY0" fmla="*/ 0 h 327203"/>
              <a:gd name="connsiteX1" fmla="*/ 295275 w 1190625"/>
              <a:gd name="connsiteY1" fmla="*/ 19050 h 327203"/>
              <a:gd name="connsiteX2" fmla="*/ 447675 w 1190625"/>
              <a:gd name="connsiteY2" fmla="*/ 38100 h 327203"/>
              <a:gd name="connsiteX3" fmla="*/ 476250 w 1190625"/>
              <a:gd name="connsiteY3" fmla="*/ 47625 h 327203"/>
              <a:gd name="connsiteX4" fmla="*/ 590550 w 1190625"/>
              <a:gd name="connsiteY4" fmla="*/ 66675 h 327203"/>
              <a:gd name="connsiteX5" fmla="*/ 647700 w 1190625"/>
              <a:gd name="connsiteY5" fmla="*/ 85725 h 327203"/>
              <a:gd name="connsiteX6" fmla="*/ 685800 w 1190625"/>
              <a:gd name="connsiteY6" fmla="*/ 95250 h 327203"/>
              <a:gd name="connsiteX7" fmla="*/ 723900 w 1190625"/>
              <a:gd name="connsiteY7" fmla="*/ 114300 h 327203"/>
              <a:gd name="connsiteX8" fmla="*/ 790575 w 1190625"/>
              <a:gd name="connsiteY8" fmla="*/ 133350 h 327203"/>
              <a:gd name="connsiteX9" fmla="*/ 819150 w 1190625"/>
              <a:gd name="connsiteY9" fmla="*/ 152400 h 327203"/>
              <a:gd name="connsiteX10" fmla="*/ 847725 w 1190625"/>
              <a:gd name="connsiteY10" fmla="*/ 161925 h 327203"/>
              <a:gd name="connsiteX11" fmla="*/ 904875 w 1190625"/>
              <a:gd name="connsiteY11" fmla="*/ 200025 h 327203"/>
              <a:gd name="connsiteX12" fmla="*/ 933450 w 1190625"/>
              <a:gd name="connsiteY12" fmla="*/ 219075 h 327203"/>
              <a:gd name="connsiteX13" fmla="*/ 962025 w 1190625"/>
              <a:gd name="connsiteY13" fmla="*/ 238125 h 327203"/>
              <a:gd name="connsiteX14" fmla="*/ 1047750 w 1190625"/>
              <a:gd name="connsiteY14" fmla="*/ 314325 h 327203"/>
              <a:gd name="connsiteX15" fmla="*/ 1190625 w 1190625"/>
              <a:gd name="connsiteY15" fmla="*/ 323850 h 32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0625" h="327203">
                <a:moveTo>
                  <a:pt x="0" y="0"/>
                </a:moveTo>
                <a:cubicBezTo>
                  <a:pt x="195299" y="21700"/>
                  <a:pt x="-40471" y="-2611"/>
                  <a:pt x="295275" y="19050"/>
                </a:cubicBezTo>
                <a:cubicBezTo>
                  <a:pt x="339055" y="21875"/>
                  <a:pt x="402715" y="31677"/>
                  <a:pt x="447675" y="38100"/>
                </a:cubicBezTo>
                <a:cubicBezTo>
                  <a:pt x="457200" y="41275"/>
                  <a:pt x="466405" y="45656"/>
                  <a:pt x="476250" y="47625"/>
                </a:cubicBezTo>
                <a:cubicBezTo>
                  <a:pt x="527359" y="57847"/>
                  <a:pt x="543692" y="53896"/>
                  <a:pt x="590550" y="66675"/>
                </a:cubicBezTo>
                <a:cubicBezTo>
                  <a:pt x="609923" y="71959"/>
                  <a:pt x="628219" y="80855"/>
                  <a:pt x="647700" y="85725"/>
                </a:cubicBezTo>
                <a:cubicBezTo>
                  <a:pt x="660400" y="88900"/>
                  <a:pt x="673543" y="90653"/>
                  <a:pt x="685800" y="95250"/>
                </a:cubicBezTo>
                <a:cubicBezTo>
                  <a:pt x="699095" y="100236"/>
                  <a:pt x="710605" y="109314"/>
                  <a:pt x="723900" y="114300"/>
                </a:cubicBezTo>
                <a:cubicBezTo>
                  <a:pt x="748315" y="123455"/>
                  <a:pt x="767548" y="121836"/>
                  <a:pt x="790575" y="133350"/>
                </a:cubicBezTo>
                <a:cubicBezTo>
                  <a:pt x="800814" y="138470"/>
                  <a:pt x="808911" y="147280"/>
                  <a:pt x="819150" y="152400"/>
                </a:cubicBezTo>
                <a:cubicBezTo>
                  <a:pt x="828130" y="156890"/>
                  <a:pt x="838948" y="157049"/>
                  <a:pt x="847725" y="161925"/>
                </a:cubicBezTo>
                <a:cubicBezTo>
                  <a:pt x="867739" y="173044"/>
                  <a:pt x="885825" y="187325"/>
                  <a:pt x="904875" y="200025"/>
                </a:cubicBezTo>
                <a:lnTo>
                  <a:pt x="933450" y="219075"/>
                </a:lnTo>
                <a:cubicBezTo>
                  <a:pt x="942975" y="225425"/>
                  <a:pt x="953930" y="230030"/>
                  <a:pt x="962025" y="238125"/>
                </a:cubicBezTo>
                <a:cubicBezTo>
                  <a:pt x="987269" y="263369"/>
                  <a:pt x="1013756" y="297328"/>
                  <a:pt x="1047750" y="314325"/>
                </a:cubicBezTo>
                <a:cubicBezTo>
                  <a:pt x="1090897" y="335898"/>
                  <a:pt x="1148150" y="323850"/>
                  <a:pt x="1190625" y="32385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3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47" y="1027906"/>
            <a:ext cx="12098592" cy="563798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86" y="109047"/>
            <a:ext cx="9515475" cy="6315075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r>
              <a:rPr lang="ko-KR" altLang="en-US" b="1" dirty="0" smtClean="0">
                <a:solidFill>
                  <a:srgbClr val="0070C0"/>
                </a:solidFill>
              </a:rPr>
              <a:t>구상도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18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7689" y="2627357"/>
            <a:ext cx="85042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Python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3.6.x</a:t>
            </a:r>
          </a:p>
          <a:p>
            <a:r>
              <a:rPr lang="en-US" altLang="ko-KR" sz="2800" dirty="0" smtClean="0"/>
              <a:t>Requests 2.18.x</a:t>
            </a:r>
          </a:p>
          <a:p>
            <a:r>
              <a:rPr lang="en-US" altLang="ko-KR" sz="2800" dirty="0" smtClean="0"/>
              <a:t>Beautifulsoup4 4.6.x</a:t>
            </a:r>
          </a:p>
          <a:p>
            <a:r>
              <a:rPr lang="en-US" altLang="ko-KR" sz="2800" dirty="0" smtClean="0"/>
              <a:t>Selenium 3.4x</a:t>
            </a:r>
          </a:p>
          <a:p>
            <a:r>
              <a:rPr lang="en-US" altLang="ko-KR" sz="2800" dirty="0" smtClean="0"/>
              <a:t>Chrome V60</a:t>
            </a:r>
          </a:p>
          <a:p>
            <a:endParaRPr lang="en-US" altLang="ko-KR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89" y="2831919"/>
            <a:ext cx="10009808" cy="22685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3277467"/>
            <a:ext cx="103579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세일 데이터 </a:t>
            </a:r>
            <a:r>
              <a:rPr lang="en-US" altLang="ko-KR" sz="2400" dirty="0" smtClean="0"/>
              <a:t>: https</a:t>
            </a:r>
            <a:r>
              <a:rPr lang="en-US" altLang="ko-KR" sz="2400" dirty="0"/>
              <a:t>://</a:t>
            </a:r>
            <a:r>
              <a:rPr lang="en-US" altLang="ko-KR" sz="2400" dirty="0" smtClean="0"/>
              <a:t>www.halinbbal.com/sale/index/popular/1?cate_all=1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TEST IMAGE : https</a:t>
            </a:r>
            <a:r>
              <a:rPr lang="en-US" altLang="ko-KR" sz="2400" dirty="0"/>
              <a:t>://www.google.com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6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 smtClean="0"/>
              <a:t>환경설정</a:t>
            </a:r>
            <a:endParaRPr lang="en-US" altLang="ko-KR" sz="3200" b="1" dirty="0" smtClean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3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ko-KR" altLang="en-US" b="1" dirty="0" smtClean="0">
                <a:solidFill>
                  <a:srgbClr val="0070C0"/>
                </a:solidFill>
              </a:rPr>
              <a:t>웹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크롤링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196" y="962797"/>
            <a:ext cx="5881945" cy="50278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63642"/>
            <a:ext cx="10063163" cy="32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1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9" grpId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4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ko-KR" altLang="en-US" b="1" dirty="0" smtClean="0">
                <a:solidFill>
                  <a:srgbClr val="0070C0"/>
                </a:solidFill>
              </a:rPr>
              <a:t>데이터 저장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5692729"/>
            <a:ext cx="4543425" cy="968467"/>
          </a:xfrm>
          <a:prstGeom prst="rect">
            <a:avLst/>
          </a:prstGeom>
        </p:spPr>
      </p:pic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92" y="2079812"/>
            <a:ext cx="5502757" cy="3397904"/>
          </a:xfrm>
        </p:spPr>
      </p:pic>
      <p:sp>
        <p:nvSpPr>
          <p:cNvPr id="6" name="TextBox 5"/>
          <p:cNvSpPr txBox="1"/>
          <p:nvPr/>
        </p:nvSpPr>
        <p:spPr>
          <a:xfrm>
            <a:off x="6741458" y="1703103"/>
            <a:ext cx="4204997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Blob storage</a:t>
            </a:r>
            <a:endParaRPr lang="ko-KR" altLang="en-US" sz="3200" b="1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ko-KR" altLang="en-US" dirty="0" smtClean="0"/>
              <a:t>대량의</a:t>
            </a:r>
            <a:r>
              <a:rPr lang="ko-KR" altLang="en-US" dirty="0"/>
              <a:t> 구조화되지 않은 개체 </a:t>
            </a:r>
            <a:r>
              <a:rPr lang="ko-KR" altLang="en-US" dirty="0" smtClean="0"/>
              <a:t>데이터를</a:t>
            </a:r>
            <a:endParaRPr lang="en-US" altLang="ko-KR" dirty="0"/>
          </a:p>
          <a:p>
            <a:r>
              <a:rPr lang="ko-KR" altLang="en-US" dirty="0" smtClean="0"/>
              <a:t>비용</a:t>
            </a:r>
            <a:r>
              <a:rPr lang="ko-KR" altLang="en-US" dirty="0"/>
              <a:t> 효율적이고 확장성 </a:t>
            </a:r>
            <a:r>
              <a:rPr lang="ko-KR" altLang="en-US" dirty="0" smtClean="0"/>
              <a:t>있</a:t>
            </a:r>
            <a:r>
              <a:rPr lang="ko-KR" altLang="en-US" dirty="0"/>
              <a:t>게 </a:t>
            </a:r>
            <a:r>
              <a:rPr lang="ko-KR" altLang="en-US" dirty="0" smtClean="0"/>
              <a:t>저장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741458" y="3704123"/>
            <a:ext cx="421301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저장 데이터 형태</a:t>
            </a:r>
            <a:endParaRPr lang="en-US" altLang="ko-KR" sz="1600" b="1" dirty="0" smtClean="0"/>
          </a:p>
          <a:p>
            <a:endParaRPr lang="ko-KR" altLang="en-US" sz="1400" dirty="0"/>
          </a:p>
          <a:p>
            <a:r>
              <a:rPr lang="ko-KR" altLang="en-US" sz="1400" dirty="0"/>
              <a:t>문서</a:t>
            </a:r>
            <a:endParaRPr lang="en-US" altLang="ko-KR" sz="1400" dirty="0"/>
          </a:p>
          <a:p>
            <a:r>
              <a:rPr lang="ko-KR" altLang="en-US" sz="1400" dirty="0"/>
              <a:t>사진</a:t>
            </a:r>
            <a:endParaRPr lang="en-US" altLang="ko-KR" sz="1400" dirty="0"/>
          </a:p>
          <a:p>
            <a:r>
              <a:rPr lang="ko-KR" altLang="en-US" sz="1400" dirty="0"/>
              <a:t>비디오</a:t>
            </a:r>
            <a:endParaRPr lang="en-US" altLang="ko-KR" sz="1400" dirty="0"/>
          </a:p>
          <a:p>
            <a:r>
              <a:rPr lang="ko-KR" altLang="en-US" sz="1400" dirty="0"/>
              <a:t>음악 블로그 등의 소셜 데이터</a:t>
            </a:r>
            <a:r>
              <a:rPr lang="en-US" altLang="ko-KR" sz="1400" dirty="0"/>
              <a:t> </a:t>
            </a:r>
            <a:r>
              <a:rPr lang="ko-KR" altLang="en-US" sz="1400" dirty="0"/>
              <a:t>파일</a:t>
            </a:r>
            <a:endParaRPr lang="en-US" altLang="ko-KR" sz="1400" dirty="0"/>
          </a:p>
          <a:p>
            <a:r>
              <a:rPr lang="ko-KR" altLang="en-US" sz="1400" dirty="0"/>
              <a:t>컴퓨터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데이터베이스 및 장치의 백업</a:t>
            </a:r>
            <a:endParaRPr lang="en-US" altLang="ko-KR" sz="1400" dirty="0"/>
          </a:p>
          <a:p>
            <a:r>
              <a:rPr lang="ko-KR" altLang="en-US" sz="1400" dirty="0"/>
              <a:t>웹 응용 프로그램의 이미지 및 텍스트</a:t>
            </a:r>
            <a:endParaRPr lang="en-US" altLang="ko-KR" sz="1400" dirty="0"/>
          </a:p>
          <a:p>
            <a:r>
              <a:rPr lang="ko-KR" altLang="en-US" sz="1400" dirty="0" err="1"/>
              <a:t>클라우드</a:t>
            </a:r>
            <a:r>
              <a:rPr lang="ko-KR" altLang="en-US" sz="1400" dirty="0"/>
              <a:t> 응용 프로그램의 구성 데이터</a:t>
            </a:r>
            <a:endParaRPr lang="en-US" altLang="ko-KR" sz="1400" dirty="0"/>
          </a:p>
          <a:p>
            <a:r>
              <a:rPr lang="ko-KR" altLang="en-US" sz="1400" dirty="0"/>
              <a:t>로그 및 기타 대규모 데이터 집합과같은 빅 데이터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59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5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 smtClean="0">
                <a:solidFill>
                  <a:srgbClr val="0070C0"/>
                </a:solidFill>
              </a:rPr>
              <a:t>Blob Storage Upload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9" y="2228850"/>
            <a:ext cx="11658542" cy="28051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75" y="2125476"/>
            <a:ext cx="10282811" cy="354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8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06" y="1458458"/>
            <a:ext cx="8265418" cy="434725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6</a:t>
            </a:r>
            <a:r>
              <a:rPr lang="en-US" altLang="ko-KR" b="1" dirty="0" smtClean="0">
                <a:solidFill>
                  <a:srgbClr val="0070C0"/>
                </a:solidFill>
              </a:rPr>
              <a:t>. </a:t>
            </a:r>
            <a:r>
              <a:rPr lang="en-US" altLang="ko-KR" b="1" dirty="0" smtClean="0">
                <a:solidFill>
                  <a:srgbClr val="0070C0"/>
                </a:solidFill>
              </a:rPr>
              <a:t>Web</a:t>
            </a:r>
            <a:r>
              <a:rPr lang="en-US" altLang="zh-CN" b="1" dirty="0" smtClean="0">
                <a:solidFill>
                  <a:srgbClr val="0070C0"/>
                </a:solidFill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Apps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5692729"/>
            <a:ext cx="4543425" cy="968467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2418420" y="1917812"/>
            <a:ext cx="3164151" cy="1596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smtClean="0"/>
              <a:t>기능 </a:t>
            </a:r>
            <a:r>
              <a:rPr lang="en-US" altLang="ko-KR" b="1" dirty="0" smtClean="0"/>
              <a:t>:</a:t>
            </a:r>
            <a:endParaRPr lang="ko-KR" alt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300" b="1" dirty="0" smtClean="0"/>
              <a:t> </a:t>
            </a:r>
            <a:endParaRPr lang="en-US" altLang="ko-KR" sz="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52559" y="3126225"/>
            <a:ext cx="5788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--&gt; </a:t>
            </a:r>
            <a:r>
              <a:rPr lang="ko-KR" altLang="en-US" b="1" dirty="0" smtClean="0"/>
              <a:t>인증 </a:t>
            </a:r>
            <a:r>
              <a:rPr lang="ko-KR" altLang="en-US" b="1" dirty="0"/>
              <a:t>및 권한 </a:t>
            </a:r>
            <a:r>
              <a:rPr lang="ko-KR" altLang="en-US" b="1" dirty="0" smtClean="0"/>
              <a:t>부여</a:t>
            </a:r>
            <a:endParaRPr lang="en-US" altLang="ko-KR" b="1" dirty="0" smtClean="0"/>
          </a:p>
          <a:p>
            <a:r>
              <a:rPr lang="en-US" altLang="ko-KR" b="1" dirty="0" smtClean="0"/>
              <a:t>--&gt; </a:t>
            </a:r>
            <a:r>
              <a:rPr lang="ko-KR" altLang="en-US" b="1" dirty="0" smtClean="0"/>
              <a:t>데이터 액세스</a:t>
            </a:r>
            <a:endParaRPr lang="en-US" altLang="ko-KR" b="1" dirty="0" smtClean="0"/>
          </a:p>
          <a:p>
            <a:r>
              <a:rPr lang="en-US" altLang="ko-KR" b="1" dirty="0" smtClean="0"/>
              <a:t>--&gt; </a:t>
            </a:r>
            <a:r>
              <a:rPr lang="ko-KR" altLang="en-US" b="1" dirty="0" smtClean="0"/>
              <a:t>오프라인 </a:t>
            </a:r>
            <a:r>
              <a:rPr lang="ko-KR" altLang="en-US" b="1" dirty="0"/>
              <a:t>동기화</a:t>
            </a:r>
            <a:endParaRPr lang="en-US" altLang="ko-KR" b="1" dirty="0" smtClean="0"/>
          </a:p>
          <a:p>
            <a:r>
              <a:rPr lang="en-US" altLang="ko-KR" b="1" dirty="0" smtClean="0"/>
              <a:t>--&gt; </a:t>
            </a:r>
            <a:r>
              <a:rPr lang="ko-KR" altLang="en-US" b="1" dirty="0" smtClean="0"/>
              <a:t>푸시 알림</a:t>
            </a:r>
            <a:endParaRPr lang="en-US" altLang="ko-KR" b="1" dirty="0" smtClean="0"/>
          </a:p>
          <a:p>
            <a:r>
              <a:rPr lang="en-US" altLang="ko-KR" b="1" dirty="0" smtClean="0"/>
              <a:t>--&gt; </a:t>
            </a:r>
            <a:r>
              <a:rPr lang="ko-KR" altLang="en-US" b="1" dirty="0" smtClean="0"/>
              <a:t>클라이언트 </a:t>
            </a:r>
            <a:r>
              <a:rPr lang="en-US" altLang="ko-KR" b="1" dirty="0"/>
              <a:t>SDK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247" y="1917812"/>
            <a:ext cx="2371725" cy="30765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706" y="1458458"/>
            <a:ext cx="8265418" cy="449310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5706" y="1390075"/>
            <a:ext cx="8591874" cy="430265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8886" y="1785723"/>
            <a:ext cx="8334375" cy="38385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904" y="1418724"/>
            <a:ext cx="4808101" cy="44267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06" y="1448035"/>
            <a:ext cx="8893629" cy="41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9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" t="568" r="61170" b="56128"/>
          <a:stretch/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57051" y="5605638"/>
            <a:ext cx="19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smtClean="0">
                <a:solidFill>
                  <a:schemeClr val="bg1"/>
                </a:solidFill>
              </a:rPr>
              <a:t>Azure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815" l="132" r="23750">
                        <a14:foregroundMark x1="7961" y1="31173" x2="6711" y2="46296"/>
                      </a14:backgroundRemoval>
                    </a14:imgEffect>
                    <a14:imgEffect>
                      <a14:sharpenSoften amount="100000"/>
                    </a14:imgEffect>
                    <a14:imgEffect>
                      <a14:brightnessContrast bright="10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5895"/>
          <a:stretch/>
        </p:blipFill>
        <p:spPr>
          <a:xfrm>
            <a:off x="491189" y="5153025"/>
            <a:ext cx="1451586" cy="12836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3700" y="2495550"/>
            <a:ext cx="66624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9600" b="1" dirty="0" smtClean="0">
                <a:solidFill>
                  <a:schemeClr val="bg1"/>
                </a:solidFill>
              </a:rPr>
              <a:t>.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5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94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等线 Light</vt:lpstr>
      <vt:lpstr>맑은 고딕</vt:lpstr>
      <vt:lpstr>Arial</vt:lpstr>
      <vt:lpstr>Office 테마</vt:lpstr>
      <vt:lpstr>행사 예측 서비스</vt:lpstr>
      <vt:lpstr>1. 개요</vt:lpstr>
      <vt:lpstr>2.구상도</vt:lpstr>
      <vt:lpstr>3. 웹 크롤링</vt:lpstr>
      <vt:lpstr>4. 데이터 저장</vt:lpstr>
      <vt:lpstr>5. Blob Storage Upload</vt:lpstr>
      <vt:lpstr>6. Web Apps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Azure를 이용한 브랜드 별 행사 예측 서비스</dc:title>
  <dc:creator>남 윤만</dc:creator>
  <cp:lastModifiedBy>남 윤만</cp:lastModifiedBy>
  <cp:revision>46</cp:revision>
  <dcterms:created xsi:type="dcterms:W3CDTF">2019-04-01T08:03:23Z</dcterms:created>
  <dcterms:modified xsi:type="dcterms:W3CDTF">2019-06-11T05:27:19Z</dcterms:modified>
</cp:coreProperties>
</file>