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7" r:id="rId4"/>
    <p:sldId id="27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74" r:id="rId14"/>
    <p:sldId id="276" r:id="rId15"/>
    <p:sldId id="269" r:id="rId16"/>
    <p:sldId id="271" r:id="rId17"/>
    <p:sldId id="272" r:id="rId18"/>
    <p:sldId id="273" r:id="rId19"/>
    <p:sldId id="279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3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AE9F0-6909-4459-A11C-E082055E6EA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BF761-0B97-497C-9C30-4ED12793D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7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BF761-0B97-497C-9C30-4ED12793D1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2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BF761-0B97-497C-9C30-4ED12793D1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7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BF761-0B97-497C-9C30-4ED12793D1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BF761-0B97-497C-9C30-4ED12793D1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BF761-0B97-497C-9C30-4ED12793D1F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BF761-0B97-497C-9C30-4ED12793D1F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2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00660-3DFC-408D-A4AA-1CCC05B6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DE00B7-C031-4F24-AE83-F3D94CC2F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0E470-20E4-42B0-8F50-0AD967D0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8FAD-21C7-48B8-B07B-E8D8F066BE4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70E32-E54B-47CF-8D87-20EDF05E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33728-CD52-4644-82AC-96B6BC9A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3DA-27D6-4823-BBB8-D9F4AB149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7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9D7D1-4406-4831-94AD-A5C694CB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CC1E5-E75D-46BA-9712-E30114691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87728-829E-4B95-9CEA-CDAB5E58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8FAD-21C7-48B8-B07B-E8D8F066BE4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772B8-0A6F-4CAB-918E-79D4C6B8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56779-9E4D-4B59-86C0-EF9C5523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3DA-27D6-4823-BBB8-D9F4AB149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8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B39EE9-E7A7-4266-AEC0-E3524DDC8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8995C9-29DC-4FA6-A7EE-53D50D5BE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BFECA-3D62-4E5C-AEB0-3008B8FF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8FAD-21C7-48B8-B07B-E8D8F066BE4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73F4E-BE9C-438A-BB74-DEA641A1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70759-C05E-49B1-ACE7-661775EC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3DA-27D6-4823-BBB8-D9F4AB149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6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190C1-FFEC-4B65-8A4F-D74D02FA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3089D-BDA8-4CC6-A658-B84B1291A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44F0D-6A15-4DF5-A6A1-CC984130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8FAD-21C7-48B8-B07B-E8D8F066BE4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18CC3-6A79-4E6A-B4F0-941BE990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5A9C9-6401-4847-80D7-675A645E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3DA-27D6-4823-BBB8-D9F4AB149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81E62-5839-4FB1-8DE8-A24ECF12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C76C1-E1FE-4531-8F99-B5D9952D5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7FF34-D760-4F79-953B-FD96BADE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8FAD-21C7-48B8-B07B-E8D8F066BE4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1035F-A933-42B4-9594-47447776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9033A-D1A1-4F91-8149-72CCEBFB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3DA-27D6-4823-BBB8-D9F4AB149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7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C076-69A0-4D90-BAC0-F9C41CA1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B53CC-8527-4615-96B0-4486471F1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9FBB4-7F38-49D6-9991-5BBCD8AD8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E2F19-76F3-4AF3-A2DD-54167972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8FAD-21C7-48B8-B07B-E8D8F066BE4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DE8B2-8D1D-4572-96B1-81C46C5E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FE007-4A39-4610-A4A0-CC729976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3DA-27D6-4823-BBB8-D9F4AB149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2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DCA1E-CE31-4C48-9552-B22FE729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DB228-3094-4AD4-8299-8B395B42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116D5-3338-4D3E-8190-CDEB7D01E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2A1595-88D3-4161-BE3A-F23938333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A8281-1CB5-4AE7-AA5C-A5C572628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E7CA40-5CD1-4F54-A401-9D634A29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8FAD-21C7-48B8-B07B-E8D8F066BE4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E01669-DEF9-494F-9BF1-BC5815DF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139FCB-49DA-44DD-92F0-3E34AEA5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3DA-27D6-4823-BBB8-D9F4AB149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C4ADD-42DA-4C89-8712-06471A82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4DFC77-FD6C-4210-AE6D-C3EF5AEB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8FAD-21C7-48B8-B07B-E8D8F066BE4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2AE54F-35CA-4BC7-A254-41D616A3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0E919-F109-403A-BB0D-DC18B3E3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3DA-27D6-4823-BBB8-D9F4AB149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8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55DBF5-1CB7-46E2-8931-5DF51D3E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8FAD-21C7-48B8-B07B-E8D8F066BE4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63BFC4-60F3-487D-991D-D7541F86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A7F74-0AE5-4FF6-8988-6FCEA6EF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3DA-27D6-4823-BBB8-D9F4AB149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2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C1916-40A5-4A42-AF34-949DBF50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EDC23-E9A2-4A69-87F0-3D2E1F3D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89975-B9FB-412B-81CB-759440F12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89515-6259-43E3-943F-182AE10A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8FAD-21C7-48B8-B07B-E8D8F066BE4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F05BAA-2C06-45AB-951C-CC2FDFD2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7E773F-D92D-4CA1-BA95-617C4892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3DA-27D6-4823-BBB8-D9F4AB149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3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E145E-A782-4EBE-80FF-4433BA2D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8D908A-71A5-4264-9725-3E495E3BF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B3CD0C-8226-496B-A0DD-FCE2CCD17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2C871-D977-4E42-A356-F220BFD7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8FAD-21C7-48B8-B07B-E8D8F066BE4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6C1E0-0B48-4BE7-A77C-B9C5D8E9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719CA-45B8-4FF1-B110-D9B35BC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53DA-27D6-4823-BBB8-D9F4AB149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874E43-1DDB-486E-BECB-81C2D9CF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4333C-A1B5-44F5-AB8F-14B518BC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0A913-253F-4720-ABC6-848D4DD37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8FAD-21C7-48B8-B07B-E8D8F066BE4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0EEAF-EE76-470D-8167-4A84619BA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8A9B0-38A6-481F-A5ED-02A15EE0E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53DA-27D6-4823-BBB8-D9F4AB149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1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manshow.net/46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실내, 테이블, 천장, 방이(가) 표시된 사진&#10;&#10;자동 생성된 설명">
            <a:extLst>
              <a:ext uri="{FF2B5EF4-FFF2-40B4-BE49-F238E27FC236}">
                <a16:creationId xmlns:a16="http://schemas.microsoft.com/office/drawing/2014/main" id="{A13E1022-08F1-40FB-AE11-20F7FE999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0" name="Rectangle 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6DEFF2-87CB-46EC-88C5-144F1F64D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커피전문점 설문 웹 서버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F42375-4F70-4E39-ADB2-0A28A7725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201495035 </a:t>
            </a:r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유흥수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955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000">
                <a:alpha val="0"/>
              </a:srgbClr>
            </a:gs>
            <a:gs pos="0">
              <a:schemeClr val="tx1">
                <a:alpha val="78000"/>
              </a:schemeClr>
            </a:gs>
            <a:gs pos="39000">
              <a:schemeClr val="tx1">
                <a:alpha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11AD-0D36-4484-BA90-CB56D9EC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753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각각의 구성도 설명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80FA205-E8D2-4522-AB32-9EFB3512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744" y="1489812"/>
            <a:ext cx="4159577" cy="5284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Firehouse &amp; S3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24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9">
            <a:extLst>
              <a:ext uri="{FF2B5EF4-FFF2-40B4-BE49-F238E27FC236}">
                <a16:creationId xmlns:a16="http://schemas.microsoft.com/office/drawing/2014/main" id="{2D165272-6E42-4808-B79C-33E30F95FA8D}"/>
              </a:ext>
            </a:extLst>
          </p:cNvPr>
          <p:cNvSpPr txBox="1">
            <a:spLocks/>
          </p:cNvSpPr>
          <p:nvPr/>
        </p:nvSpPr>
        <p:spPr>
          <a:xfrm>
            <a:off x="1108257" y="1489812"/>
            <a:ext cx="4159577" cy="528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Kinesis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 descr="스크린샷, 앉아있는, 테이블, 검은색이(가) 표시된 사진&#10;&#10;자동 생성된 설명">
            <a:extLst>
              <a:ext uri="{FF2B5EF4-FFF2-40B4-BE49-F238E27FC236}">
                <a16:creationId xmlns:a16="http://schemas.microsoft.com/office/drawing/2014/main" id="{02573742-033D-423C-8BC6-E725AB71F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80" y="2423160"/>
            <a:ext cx="5152136" cy="3253652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2EA575A-6F10-4FCF-9FC4-C17E9DA30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33" y="2467967"/>
            <a:ext cx="5099367" cy="3848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2C54CE-482D-41D9-A8B3-9EB3F97E9508}"/>
              </a:ext>
            </a:extLst>
          </p:cNvPr>
          <p:cNvSpPr txBox="1"/>
          <p:nvPr/>
        </p:nvSpPr>
        <p:spPr>
          <a:xfrm>
            <a:off x="1767362" y="5852747"/>
            <a:ext cx="2721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12</a:t>
            </a:r>
            <a:r>
              <a:rPr lang="ko-KR" altLang="en-US" sz="2000" b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개의</a:t>
            </a:r>
            <a:r>
              <a:rPr lang="en-US" altLang="ko-KR" sz="2000" b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2000" b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필드로 구성</a:t>
            </a:r>
          </a:p>
        </p:txBody>
      </p:sp>
    </p:spTree>
    <p:extLst>
      <p:ext uri="{BB962C8B-B14F-4D97-AF65-F5344CB8AC3E}">
        <p14:creationId xmlns:p14="http://schemas.microsoft.com/office/powerpoint/2010/main" val="54752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000">
                <a:alpha val="0"/>
              </a:srgbClr>
            </a:gs>
            <a:gs pos="0">
              <a:schemeClr val="tx1">
                <a:alpha val="78000"/>
              </a:schemeClr>
            </a:gs>
            <a:gs pos="39000">
              <a:schemeClr val="tx1">
                <a:alpha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11AD-0D36-4484-BA90-CB56D9EC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753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각각의 구성도 설명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24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9">
            <a:extLst>
              <a:ext uri="{FF2B5EF4-FFF2-40B4-BE49-F238E27FC236}">
                <a16:creationId xmlns:a16="http://schemas.microsoft.com/office/drawing/2014/main" id="{2D165272-6E42-4808-B79C-33E30F95FA8D}"/>
              </a:ext>
            </a:extLst>
          </p:cNvPr>
          <p:cNvSpPr txBox="1">
            <a:spLocks/>
          </p:cNvSpPr>
          <p:nvPr/>
        </p:nvSpPr>
        <p:spPr>
          <a:xfrm>
            <a:off x="3855344" y="1473204"/>
            <a:ext cx="4159577" cy="528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Lambda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72EEDFD-A9E1-4A24-8D38-7FFD6F78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49" y="2423160"/>
            <a:ext cx="5613569" cy="3930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19FCD-AC2A-45A5-B8DE-9DCD5E326008}"/>
              </a:ext>
            </a:extLst>
          </p:cNvPr>
          <p:cNvSpPr txBox="1"/>
          <p:nvPr/>
        </p:nvSpPr>
        <p:spPr>
          <a:xfrm>
            <a:off x="432738" y="3849132"/>
            <a:ext cx="53912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데이터 </a:t>
            </a:r>
            <a:r>
              <a:rPr lang="ko-KR" alt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전처리</a:t>
            </a:r>
            <a:r>
              <a:rPr lang="en-US" altLang="ko-KR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(JSON </a:t>
            </a:r>
            <a:r>
              <a:rPr lang="ko-KR" alt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형식으로 변환</a:t>
            </a:r>
            <a:r>
              <a:rPr lang="en-US" altLang="ko-KR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</a:t>
            </a:r>
            <a:r>
              <a:rPr lang="ko-KR" alt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문 형식에 맞게 변환</a:t>
            </a:r>
            <a:endParaRPr lang="en-US" altLang="ko-KR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 </a:t>
            </a:r>
            <a:r>
              <a:rPr lang="ko-KR" alt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연결</a:t>
            </a:r>
            <a:endParaRPr lang="en-US" altLang="ko-KR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RDS</a:t>
            </a:r>
            <a:r>
              <a:rPr lang="ko-KR" alt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에 </a:t>
            </a:r>
            <a:r>
              <a:rPr lang="en-US" altLang="ko-KR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Insert </a:t>
            </a:r>
            <a:r>
              <a:rPr lang="ko-KR" altLang="en-US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쿼리문</a:t>
            </a:r>
            <a:r>
              <a:rPr lang="ko-KR" alt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전송하여 데이터 추가</a:t>
            </a:r>
          </a:p>
        </p:txBody>
      </p:sp>
      <p:pic>
        <p:nvPicPr>
          <p:cNvPr id="16" name="그림 15" descr="그리기, 벽돌이(가) 표시된 사진&#10;&#10;자동 생성된 설명">
            <a:extLst>
              <a:ext uri="{FF2B5EF4-FFF2-40B4-BE49-F238E27FC236}">
                <a16:creationId xmlns:a16="http://schemas.microsoft.com/office/drawing/2014/main" id="{7C5B69D4-A84C-4982-906C-9D80A56F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27" y="2522713"/>
            <a:ext cx="790873" cy="12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4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천장, 실내, 테이블, 사람이(가) 표시된 사진&#10;&#10;자동 생성된 설명">
            <a:extLst>
              <a:ext uri="{FF2B5EF4-FFF2-40B4-BE49-F238E27FC236}">
                <a16:creationId xmlns:a16="http://schemas.microsoft.com/office/drawing/2014/main" id="{96A16A9B-EE38-4A2B-A9A9-0B06026FD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ECF1E49F-EE7F-4ECD-8843-6AC600773340}"/>
              </a:ext>
            </a:extLst>
          </p:cNvPr>
          <p:cNvSpPr/>
          <p:nvPr/>
        </p:nvSpPr>
        <p:spPr>
          <a:xfrm>
            <a:off x="20" y="0"/>
            <a:ext cx="12191980" cy="6857990"/>
          </a:xfrm>
          <a:prstGeom prst="rect">
            <a:avLst/>
          </a:prstGeom>
          <a:solidFill>
            <a:schemeClr val="tx1">
              <a:alpha val="5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A7DCA-4A81-43C6-99D7-D7B50E480E87}"/>
              </a:ext>
            </a:extLst>
          </p:cNvPr>
          <p:cNvSpPr txBox="1"/>
          <p:nvPr/>
        </p:nvSpPr>
        <p:spPr>
          <a:xfrm>
            <a:off x="5762625" y="2844219"/>
            <a:ext cx="666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7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2FEDA-715D-456C-B884-C810CA4B1687}"/>
              </a:ext>
            </a:extLst>
          </p:cNvPr>
          <p:cNvSpPr txBox="1"/>
          <p:nvPr/>
        </p:nvSpPr>
        <p:spPr>
          <a:xfrm>
            <a:off x="4598373" y="4013770"/>
            <a:ext cx="29952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err="1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풀스택</a:t>
            </a:r>
            <a:r>
              <a:rPr lang="ko-KR" altLang="en-US" sz="2500" b="1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시스템 구성도 간단 설명</a:t>
            </a:r>
            <a:endParaRPr lang="en-US" altLang="ko-KR" sz="2500" b="1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44836-8850-4156-8F1B-8007C4EF84D0}"/>
              </a:ext>
            </a:extLst>
          </p:cNvPr>
          <p:cNvSpPr txBox="1"/>
          <p:nvPr/>
        </p:nvSpPr>
        <p:spPr>
          <a:xfrm>
            <a:off x="494071" y="313738"/>
            <a:ext cx="3762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Contents</a:t>
            </a:r>
            <a:endParaRPr lang="ko-KR" altLang="en-US" sz="72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37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000">
                <a:alpha val="0"/>
              </a:srgbClr>
            </a:gs>
            <a:gs pos="0">
              <a:schemeClr val="tx1">
                <a:alpha val="78000"/>
              </a:schemeClr>
            </a:gs>
            <a:gs pos="39000">
              <a:schemeClr val="tx1">
                <a:alpha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11AD-0D36-4484-BA90-CB56D9EC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7538"/>
            <a:ext cx="10210800" cy="10789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sz="5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풀스택</a:t>
            </a:r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 구성도 간단 설명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24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9">
            <a:extLst>
              <a:ext uri="{FF2B5EF4-FFF2-40B4-BE49-F238E27FC236}">
                <a16:creationId xmlns:a16="http://schemas.microsoft.com/office/drawing/2014/main" id="{2D165272-6E42-4808-B79C-33E30F95FA8D}"/>
              </a:ext>
            </a:extLst>
          </p:cNvPr>
          <p:cNvSpPr txBox="1">
            <a:spLocks/>
          </p:cNvSpPr>
          <p:nvPr/>
        </p:nvSpPr>
        <p:spPr>
          <a:xfrm>
            <a:off x="3855344" y="1473204"/>
            <a:ext cx="4159577" cy="528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Node.JS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19FCD-AC2A-45A5-B8DE-9DCD5E326008}"/>
              </a:ext>
            </a:extLst>
          </p:cNvPr>
          <p:cNvSpPr txBox="1"/>
          <p:nvPr/>
        </p:nvSpPr>
        <p:spPr>
          <a:xfrm>
            <a:off x="365491" y="3189769"/>
            <a:ext cx="5525714" cy="3105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/>
              <a:t>자바스크립트로 </a:t>
            </a:r>
            <a:r>
              <a:rPr lang="ko-KR" altLang="en-US" sz="1900" dirty="0" err="1"/>
              <a:t>서버단</a:t>
            </a:r>
            <a:r>
              <a:rPr lang="ko-KR" altLang="en-US" sz="1900" dirty="0"/>
              <a:t> 기술을 제어할 수 있는 언어</a:t>
            </a:r>
            <a:r>
              <a:rPr lang="en-US" altLang="ko-KR" sz="1900" dirty="0"/>
              <a:t>(</a:t>
            </a:r>
            <a:r>
              <a:rPr lang="ko-KR" altLang="en-US" sz="1900" dirty="0" err="1"/>
              <a:t>백앤드</a:t>
            </a:r>
            <a:r>
              <a:rPr lang="ko-KR" altLang="en-US" sz="1900" dirty="0"/>
              <a:t> 개발</a:t>
            </a:r>
            <a:r>
              <a:rPr lang="en-US" altLang="ko-KR" sz="1900" dirty="0"/>
              <a:t>)</a:t>
            </a:r>
            <a:endParaRPr lang="ko-KR" altLang="en-US" sz="1900" dirty="0"/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/>
              <a:t>내장 </a:t>
            </a:r>
            <a:r>
              <a:rPr lang="en-US" altLang="ko-KR" sz="1900" dirty="0"/>
              <a:t>HTTP </a:t>
            </a:r>
            <a:r>
              <a:rPr lang="ko-KR" altLang="en-US" sz="1900" dirty="0"/>
              <a:t>서버 라이브러리를 포함하고 있다</a:t>
            </a:r>
            <a:r>
              <a:rPr lang="en-US" altLang="ko-KR" sz="1900" dirty="0"/>
              <a:t>.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/>
              <a:t>웹 서버에서 아파치 등의 별도의 소프트웨어 없이 동작하는 것이 가능하다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/>
              <a:t>이를 통해 웹 서버의 동작에 있어 더 많은 통제를 가능케 한다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85C05-10A7-4F35-9A4A-2E199081CEDE}"/>
              </a:ext>
            </a:extLst>
          </p:cNvPr>
          <p:cNvSpPr txBox="1"/>
          <p:nvPr/>
        </p:nvSpPr>
        <p:spPr>
          <a:xfrm>
            <a:off x="6342604" y="3757622"/>
            <a:ext cx="5525714" cy="179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URL </a:t>
            </a:r>
            <a:r>
              <a:rPr lang="ko-KR" altLang="en-US" sz="1900" dirty="0" err="1"/>
              <a:t>요청받음</a:t>
            </a:r>
            <a:endParaRPr lang="en-US" altLang="ko-KR" sz="19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해당 </a:t>
            </a:r>
            <a:r>
              <a:rPr lang="en-US" altLang="ko-KR" sz="1900" dirty="0"/>
              <a:t>SQL </a:t>
            </a:r>
            <a:r>
              <a:rPr lang="ko-KR" altLang="en-US" sz="1900" dirty="0"/>
              <a:t>문 생성</a:t>
            </a:r>
            <a:endParaRPr lang="en-US" altLang="ko-KR" sz="19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SQL </a:t>
            </a:r>
            <a:r>
              <a:rPr lang="ko-KR" altLang="en-US" sz="1900" dirty="0"/>
              <a:t>문 </a:t>
            </a:r>
            <a:r>
              <a:rPr lang="en-US" altLang="ko-KR" sz="1900" dirty="0"/>
              <a:t>DB </a:t>
            </a:r>
            <a:r>
              <a:rPr lang="ko-KR" altLang="en-US" sz="1900" dirty="0"/>
              <a:t>전송 </a:t>
            </a:r>
            <a:endParaRPr lang="en-US" altLang="ko-KR" sz="19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해당 결과를 </a:t>
            </a:r>
            <a:r>
              <a:rPr lang="en-US" altLang="ko-KR" sz="1900" dirty="0" err="1"/>
              <a:t>response.send</a:t>
            </a:r>
            <a:r>
              <a:rPr lang="ko-KR" altLang="en-US" sz="1900" dirty="0"/>
              <a:t>로 데이터 전송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FDEA1-368C-4A5C-9A20-0DC8EB3C684A}"/>
              </a:ext>
            </a:extLst>
          </p:cNvPr>
          <p:cNvSpPr txBox="1"/>
          <p:nvPr/>
        </p:nvSpPr>
        <p:spPr>
          <a:xfrm>
            <a:off x="6478934" y="2883791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Node.JS</a:t>
            </a:r>
            <a:r>
              <a:rPr lang="ko-KR" alt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의 </a:t>
            </a:r>
            <a:r>
              <a:rPr lang="en-US" altLang="ko-KR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SQL </a:t>
            </a:r>
            <a:r>
              <a:rPr lang="ko-KR" alt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처리 흐름도</a:t>
            </a: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618991A7-8E8A-49EA-AB16-49B4B86A6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54" y="2423160"/>
            <a:ext cx="1394329" cy="8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7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000">
                <a:alpha val="0"/>
              </a:srgbClr>
            </a:gs>
            <a:gs pos="0">
              <a:schemeClr val="tx1">
                <a:alpha val="78000"/>
              </a:schemeClr>
            </a:gs>
            <a:gs pos="39000">
              <a:schemeClr val="tx1">
                <a:alpha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11AD-0D36-4484-BA90-CB56D9EC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7538"/>
            <a:ext cx="10210800" cy="10789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sz="5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풀스택</a:t>
            </a:r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 구성도 간단 설명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24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9">
            <a:extLst>
              <a:ext uri="{FF2B5EF4-FFF2-40B4-BE49-F238E27FC236}">
                <a16:creationId xmlns:a16="http://schemas.microsoft.com/office/drawing/2014/main" id="{2D165272-6E42-4808-B79C-33E30F95FA8D}"/>
              </a:ext>
            </a:extLst>
          </p:cNvPr>
          <p:cNvSpPr txBox="1">
            <a:spLocks/>
          </p:cNvSpPr>
          <p:nvPr/>
        </p:nvSpPr>
        <p:spPr>
          <a:xfrm>
            <a:off x="3855344" y="1473204"/>
            <a:ext cx="4159577" cy="528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React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19FCD-AC2A-45A5-B8DE-9DCD5E326008}"/>
              </a:ext>
            </a:extLst>
          </p:cNvPr>
          <p:cNvSpPr txBox="1"/>
          <p:nvPr/>
        </p:nvSpPr>
        <p:spPr>
          <a:xfrm>
            <a:off x="337094" y="3504490"/>
            <a:ext cx="5525714" cy="266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/>
              <a:t>자바스크립트 라이브러리</a:t>
            </a:r>
            <a:r>
              <a:rPr lang="en-US" altLang="ko-KR" sz="1900" dirty="0"/>
              <a:t>, MVC </a:t>
            </a:r>
            <a:r>
              <a:rPr lang="ko-KR" altLang="en-US" sz="1900" dirty="0"/>
              <a:t>모델 중에 뷰 부분의 개발에 사용</a:t>
            </a:r>
            <a:r>
              <a:rPr lang="en-US" altLang="ko-KR" sz="1900" dirty="0"/>
              <a:t>(</a:t>
            </a:r>
            <a:r>
              <a:rPr lang="ko-KR" altLang="en-US" sz="1900" dirty="0"/>
              <a:t>프론트 </a:t>
            </a:r>
            <a:r>
              <a:rPr lang="ko-KR" altLang="en-US" sz="1900" dirty="0" err="1"/>
              <a:t>앤드</a:t>
            </a:r>
            <a:r>
              <a:rPr lang="ko-KR" altLang="en-US" sz="1900" dirty="0"/>
              <a:t> 개발</a:t>
            </a:r>
            <a:r>
              <a:rPr lang="en-US" altLang="ko-KR" sz="1900" dirty="0"/>
              <a:t>)</a:t>
            </a:r>
            <a:endParaRPr lang="ko-KR" altLang="en-US" sz="1900" dirty="0"/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900" dirty="0"/>
              <a:t>HTML, CSS </a:t>
            </a:r>
            <a:r>
              <a:rPr lang="ko-KR" altLang="en-US" sz="1900" dirty="0"/>
              <a:t>등과 결합하여 사용 가능</a:t>
            </a:r>
            <a:endParaRPr lang="en-US" altLang="ko-KR" sz="1900" dirty="0"/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900" dirty="0"/>
              <a:t>JSX </a:t>
            </a:r>
            <a:r>
              <a:rPr lang="ko-KR" altLang="en-US" sz="1900" dirty="0"/>
              <a:t>문법을 사용함으로써 자바스크립트만으로도 컴포넌트 렌더링이 가능하다</a:t>
            </a:r>
            <a:r>
              <a:rPr lang="en-US" altLang="ko-KR" sz="1900" dirty="0"/>
              <a:t>.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 err="1"/>
              <a:t>리로드</a:t>
            </a:r>
            <a:r>
              <a:rPr lang="ko-KR" altLang="en-US" sz="1900" dirty="0"/>
              <a:t> 없이 페이지 전환하는 것이 가능하다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85C05-10A7-4F35-9A4A-2E199081CEDE}"/>
              </a:ext>
            </a:extLst>
          </p:cNvPr>
          <p:cNvSpPr txBox="1"/>
          <p:nvPr/>
        </p:nvSpPr>
        <p:spPr>
          <a:xfrm>
            <a:off x="6298674" y="3504490"/>
            <a:ext cx="5525714" cy="266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Welcome.js: </a:t>
            </a:r>
            <a:r>
              <a:rPr lang="ko-KR" altLang="en-US" sz="1900" dirty="0"/>
              <a:t>첫 화면 페이지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Survey.js: </a:t>
            </a:r>
            <a:r>
              <a:rPr lang="ko-KR" altLang="en-US" sz="1900" dirty="0"/>
              <a:t>설문지 정보 화면 출력</a:t>
            </a:r>
            <a:r>
              <a:rPr lang="en-US" altLang="ko-KR" sz="1900" dirty="0"/>
              <a:t>, </a:t>
            </a:r>
            <a:r>
              <a:rPr lang="ko-KR" altLang="en-US" sz="1900" dirty="0"/>
              <a:t>각 항목별로 선택한 정보 </a:t>
            </a:r>
            <a:r>
              <a:rPr lang="en-US" altLang="ko-KR" sz="1900" dirty="0"/>
              <a:t>DB</a:t>
            </a:r>
            <a:r>
              <a:rPr lang="ko-KR" altLang="en-US" sz="1900" dirty="0"/>
              <a:t>에 데이터 추가 요청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SurveyProcess.js: </a:t>
            </a:r>
            <a:r>
              <a:rPr lang="ko-KR" altLang="en-US" sz="1900" dirty="0"/>
              <a:t>질문지별 선택한 항목 렌더링</a:t>
            </a:r>
            <a:endParaRPr lang="en-US" altLang="ko-KR" sz="19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900" dirty="0"/>
              <a:t>SurveyResult.js: </a:t>
            </a:r>
            <a:r>
              <a:rPr lang="ko-KR" altLang="en-US" sz="1900" dirty="0"/>
              <a:t>선택한 항목에 대한 응답 비율 렌더링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FDEA1-368C-4A5C-9A20-0DC8EB3C684A}"/>
              </a:ext>
            </a:extLst>
          </p:cNvPr>
          <p:cNvSpPr txBox="1"/>
          <p:nvPr/>
        </p:nvSpPr>
        <p:spPr>
          <a:xfrm>
            <a:off x="6914148" y="2720665"/>
            <a:ext cx="4294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React </a:t>
            </a:r>
            <a:r>
              <a:rPr lang="ko-KR" alt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컴포넌트 각 역할</a:t>
            </a:r>
          </a:p>
        </p:txBody>
      </p:sp>
      <p:pic>
        <p:nvPicPr>
          <p:cNvPr id="7" name="그림 6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0AC065DA-159F-417F-9FD2-C91928361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04" y="2478335"/>
            <a:ext cx="1032235" cy="1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천장, 실내, 테이블, 사람이(가) 표시된 사진&#10;&#10;자동 생성된 설명">
            <a:extLst>
              <a:ext uri="{FF2B5EF4-FFF2-40B4-BE49-F238E27FC236}">
                <a16:creationId xmlns:a16="http://schemas.microsoft.com/office/drawing/2014/main" id="{96A16A9B-EE38-4A2B-A9A9-0B06026FD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ECF1E49F-EE7F-4ECD-8843-6AC600773340}"/>
              </a:ext>
            </a:extLst>
          </p:cNvPr>
          <p:cNvSpPr/>
          <p:nvPr/>
        </p:nvSpPr>
        <p:spPr>
          <a:xfrm>
            <a:off x="20" y="0"/>
            <a:ext cx="12191980" cy="6857990"/>
          </a:xfrm>
          <a:prstGeom prst="rect">
            <a:avLst/>
          </a:prstGeom>
          <a:solidFill>
            <a:schemeClr val="tx1">
              <a:alpha val="5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A7DCA-4A81-43C6-99D7-D7B50E480E87}"/>
              </a:ext>
            </a:extLst>
          </p:cNvPr>
          <p:cNvSpPr txBox="1"/>
          <p:nvPr/>
        </p:nvSpPr>
        <p:spPr>
          <a:xfrm>
            <a:off x="5762625" y="2844219"/>
            <a:ext cx="666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7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2FEDA-715D-456C-B884-C810CA4B1687}"/>
              </a:ext>
            </a:extLst>
          </p:cNvPr>
          <p:cNvSpPr txBox="1"/>
          <p:nvPr/>
        </p:nvSpPr>
        <p:spPr>
          <a:xfrm>
            <a:off x="4256446" y="4013770"/>
            <a:ext cx="36486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웹 </a:t>
            </a:r>
            <a:r>
              <a:rPr lang="ko-KR" altLang="en-US" sz="2500" b="1" dirty="0" err="1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화면별</a:t>
            </a:r>
            <a:r>
              <a:rPr lang="ko-KR" altLang="en-US" sz="2500" b="1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설명</a:t>
            </a:r>
            <a:endParaRPr lang="en-US" altLang="ko-KR" sz="2500" b="1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DEC69-9BFA-477E-89DF-C2595222342D}"/>
              </a:ext>
            </a:extLst>
          </p:cNvPr>
          <p:cNvSpPr txBox="1"/>
          <p:nvPr/>
        </p:nvSpPr>
        <p:spPr>
          <a:xfrm>
            <a:off x="494071" y="313738"/>
            <a:ext cx="3762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Contents</a:t>
            </a:r>
            <a:endParaRPr lang="ko-KR" altLang="en-US" sz="72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35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000">
                <a:alpha val="0"/>
              </a:srgbClr>
            </a:gs>
            <a:gs pos="0">
              <a:schemeClr val="tx1">
                <a:alpha val="78000"/>
              </a:schemeClr>
            </a:gs>
            <a:gs pos="39000">
              <a:schemeClr val="tx1">
                <a:alpha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11AD-0D36-4484-BA90-CB56D9EC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753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/>
                </a:solidFill>
              </a:rPr>
              <a:t>6. </a:t>
            </a:r>
            <a:r>
              <a:rPr lang="ko-KR" altLang="en-US" sz="5400" b="1" dirty="0">
                <a:solidFill>
                  <a:schemeClr val="bg1"/>
                </a:solidFill>
              </a:rPr>
              <a:t>웹 </a:t>
            </a:r>
            <a:r>
              <a:rPr lang="ko-KR" altLang="en-US" sz="5400" b="1" dirty="0" err="1">
                <a:solidFill>
                  <a:schemeClr val="bg1"/>
                </a:solidFill>
              </a:rPr>
              <a:t>화면별</a:t>
            </a:r>
            <a:r>
              <a:rPr lang="ko-KR" altLang="en-US" sz="5400" b="1" dirty="0">
                <a:solidFill>
                  <a:schemeClr val="bg1"/>
                </a:solidFill>
              </a:rPr>
              <a:t> 설명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80FA205-E8D2-4522-AB32-9EFB3512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744" y="1489812"/>
            <a:ext cx="4159577" cy="5284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2(Survey.js)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24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9">
            <a:extLst>
              <a:ext uri="{FF2B5EF4-FFF2-40B4-BE49-F238E27FC236}">
                <a16:creationId xmlns:a16="http://schemas.microsoft.com/office/drawing/2014/main" id="{2D165272-6E42-4808-B79C-33E30F95FA8D}"/>
              </a:ext>
            </a:extLst>
          </p:cNvPr>
          <p:cNvSpPr txBox="1">
            <a:spLocks/>
          </p:cNvSpPr>
          <p:nvPr/>
        </p:nvSpPr>
        <p:spPr>
          <a:xfrm>
            <a:off x="1108257" y="1489812"/>
            <a:ext cx="4159577" cy="528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1(Welcome.js)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7664B5-ACA8-4205-8328-6CBBC1EE9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" y="3540760"/>
            <a:ext cx="5507737" cy="1273824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8E41B67-C46F-43B7-9561-1A4D585DE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73" y="2423160"/>
            <a:ext cx="4476918" cy="3912975"/>
          </a:xfrm>
          <a:prstGeom prst="rect">
            <a:avLst/>
          </a:prstGeom>
        </p:spPr>
      </p:pic>
      <p:pic>
        <p:nvPicPr>
          <p:cNvPr id="18" name="그림 17" descr="컵, 테이블, 커피, 앉아있는이(가) 표시된 사진&#10;&#10;자동 생성된 설명">
            <a:extLst>
              <a:ext uri="{FF2B5EF4-FFF2-40B4-BE49-F238E27FC236}">
                <a16:creationId xmlns:a16="http://schemas.microsoft.com/office/drawing/2014/main" id="{821A6FB0-386B-428A-83E2-C18AD992A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40" y="2423159"/>
            <a:ext cx="5216784" cy="3912975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94A0B89C-0730-4A82-AC6F-1CB333A21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426758"/>
            <a:ext cx="5216784" cy="3909376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52707B6D-29B8-4C36-986E-C73D4760D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442549"/>
            <a:ext cx="5203584" cy="3780451"/>
          </a:xfrm>
          <a:prstGeom prst="rect">
            <a:avLst/>
          </a:prstGeom>
        </p:spPr>
      </p:pic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39DE0AD3-BD4B-4213-994F-C218BD3F2F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39" y="2442548"/>
            <a:ext cx="5380251" cy="38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5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000">
                <a:alpha val="0"/>
              </a:srgbClr>
            </a:gs>
            <a:gs pos="0">
              <a:schemeClr val="tx1">
                <a:alpha val="78000"/>
              </a:schemeClr>
            </a:gs>
            <a:gs pos="39000">
              <a:schemeClr val="tx1">
                <a:alpha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11AD-0D36-4484-BA90-CB56D9EC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753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 </a:t>
            </a:r>
            <a:r>
              <a:rPr lang="ko-KR" altLang="en-US" sz="5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화면별</a:t>
            </a:r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설명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80FA205-E8D2-4522-AB32-9EFB3512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744" y="1489812"/>
            <a:ext cx="4159577" cy="5284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4(SurveyResult.js)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24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9">
            <a:extLst>
              <a:ext uri="{FF2B5EF4-FFF2-40B4-BE49-F238E27FC236}">
                <a16:creationId xmlns:a16="http://schemas.microsoft.com/office/drawing/2014/main" id="{2D165272-6E42-4808-B79C-33E30F95FA8D}"/>
              </a:ext>
            </a:extLst>
          </p:cNvPr>
          <p:cNvSpPr txBox="1">
            <a:spLocks/>
          </p:cNvSpPr>
          <p:nvPr/>
        </p:nvSpPr>
        <p:spPr>
          <a:xfrm>
            <a:off x="1108257" y="1489812"/>
            <a:ext cx="4159577" cy="528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3(SurveyProcess.js)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 descr="조류이(가) 표시된 사진&#10;&#10;자동 생성된 설명">
            <a:extLst>
              <a:ext uri="{FF2B5EF4-FFF2-40B4-BE49-F238E27FC236}">
                <a16:creationId xmlns:a16="http://schemas.microsoft.com/office/drawing/2014/main" id="{51F690FB-12FC-4F17-B6DB-E74389463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77" y="2423160"/>
            <a:ext cx="4390136" cy="39303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BE408-4D0D-48A4-B522-7BD3D0CC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" y="2467929"/>
            <a:ext cx="4788093" cy="38855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7A5AC4-17DB-40BA-9162-BE759D05E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27" y="3129747"/>
            <a:ext cx="5509119" cy="25171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55A89C-C08F-4C5C-AA22-0974FCD64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30" y="2798838"/>
            <a:ext cx="5503403" cy="32237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D344D3-02D0-4CBB-A2E1-DD744AF59E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58" y="2716883"/>
            <a:ext cx="5490804" cy="33428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FC2F06-1809-480A-983F-47A64EFD0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28" y="2449939"/>
            <a:ext cx="5490803" cy="38767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8E45F4-2121-48E9-93C0-0755B5F5D9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16" y="2457419"/>
            <a:ext cx="5610319" cy="386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천장, 실내, 테이블, 사람이(가) 표시된 사진&#10;&#10;자동 생성된 설명">
            <a:extLst>
              <a:ext uri="{FF2B5EF4-FFF2-40B4-BE49-F238E27FC236}">
                <a16:creationId xmlns:a16="http://schemas.microsoft.com/office/drawing/2014/main" id="{96A16A9B-EE38-4A2B-A9A9-0B06026FD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ECF1E49F-EE7F-4ECD-8843-6AC600773340}"/>
              </a:ext>
            </a:extLst>
          </p:cNvPr>
          <p:cNvSpPr/>
          <p:nvPr/>
        </p:nvSpPr>
        <p:spPr>
          <a:xfrm>
            <a:off x="20" y="0"/>
            <a:ext cx="12191980" cy="6857990"/>
          </a:xfrm>
          <a:prstGeom prst="rect">
            <a:avLst/>
          </a:prstGeom>
          <a:solidFill>
            <a:schemeClr val="tx1">
              <a:alpha val="5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A7DCA-4A81-43C6-99D7-D7B50E480E87}"/>
              </a:ext>
            </a:extLst>
          </p:cNvPr>
          <p:cNvSpPr txBox="1"/>
          <p:nvPr/>
        </p:nvSpPr>
        <p:spPr>
          <a:xfrm>
            <a:off x="5762625" y="2844219"/>
            <a:ext cx="666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7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2FEDA-715D-456C-B884-C810CA4B1687}"/>
              </a:ext>
            </a:extLst>
          </p:cNvPr>
          <p:cNvSpPr txBox="1"/>
          <p:nvPr/>
        </p:nvSpPr>
        <p:spPr>
          <a:xfrm>
            <a:off x="4256446" y="4013770"/>
            <a:ext cx="36486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기대 효과 및 향후 방향</a:t>
            </a:r>
            <a:endParaRPr lang="en-US" altLang="ko-KR" sz="2500" b="1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F139B-C632-4CB5-9C53-1163753D3466}"/>
              </a:ext>
            </a:extLst>
          </p:cNvPr>
          <p:cNvSpPr txBox="1"/>
          <p:nvPr/>
        </p:nvSpPr>
        <p:spPr>
          <a:xfrm>
            <a:off x="494071" y="313738"/>
            <a:ext cx="3762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Contents</a:t>
            </a:r>
            <a:endParaRPr lang="ko-KR" altLang="en-US" sz="72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158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000">
                <a:alpha val="0"/>
              </a:srgbClr>
            </a:gs>
            <a:gs pos="0">
              <a:schemeClr val="tx1">
                <a:alpha val="78000"/>
              </a:schemeClr>
            </a:gs>
            <a:gs pos="39000">
              <a:schemeClr val="tx1">
                <a:alpha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11AD-0D36-4484-BA90-CB56D9EC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753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기대 효과 및 향후 방향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24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19FCD-AC2A-45A5-B8DE-9DCD5E326008}"/>
              </a:ext>
            </a:extLst>
          </p:cNvPr>
          <p:cNvSpPr txBox="1"/>
          <p:nvPr/>
        </p:nvSpPr>
        <p:spPr>
          <a:xfrm>
            <a:off x="321564" y="3429000"/>
            <a:ext cx="5525714" cy="2228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/>
              <a:t>카페 방문하는 손님들이 고려하는 사항들 시각적으로 확인 가능</a:t>
            </a:r>
            <a:endParaRPr lang="en-US" altLang="ko-KR" sz="1900" dirty="0"/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/>
              <a:t>카페 창업하고자 하는 사람들에게도 유용한 정보 제공할 예정</a:t>
            </a:r>
            <a:endParaRPr lang="en-US" altLang="ko-KR" sz="1900" dirty="0"/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85C05-10A7-4F35-9A4A-2E199081CEDE}"/>
              </a:ext>
            </a:extLst>
          </p:cNvPr>
          <p:cNvSpPr txBox="1"/>
          <p:nvPr/>
        </p:nvSpPr>
        <p:spPr>
          <a:xfrm>
            <a:off x="6342604" y="3429000"/>
            <a:ext cx="5525714" cy="2228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매장 관리 시스템 구축 </a:t>
            </a:r>
            <a:r>
              <a:rPr lang="en-US" altLang="ko-KR" sz="1900" dirty="0"/>
              <a:t>-&gt; </a:t>
            </a:r>
            <a:r>
              <a:rPr lang="ko-KR" altLang="en-US" sz="1900" dirty="0"/>
              <a:t>매출 상위 매장의 운영 방식 분석</a:t>
            </a:r>
            <a:endParaRPr lang="en-US" altLang="ko-KR" sz="19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웹 </a:t>
            </a:r>
            <a:r>
              <a:rPr lang="ko-KR" altLang="en-US" sz="1900" dirty="0" err="1"/>
              <a:t>크롤링</a:t>
            </a:r>
            <a:r>
              <a:rPr lang="ko-KR" altLang="en-US" sz="1900" dirty="0"/>
              <a:t> 방식</a:t>
            </a:r>
            <a:r>
              <a:rPr lang="en-US" altLang="ko-KR" sz="1900" dirty="0"/>
              <a:t>: </a:t>
            </a:r>
            <a:r>
              <a:rPr lang="ko-KR" altLang="en-US" sz="1900" dirty="0"/>
              <a:t>데이터 수집 </a:t>
            </a:r>
            <a:r>
              <a:rPr lang="en-US" altLang="ko-KR" sz="1900" dirty="0"/>
              <a:t>–&gt;</a:t>
            </a:r>
            <a:r>
              <a:rPr lang="ko-KR" altLang="en-US" sz="1900" dirty="0"/>
              <a:t> </a:t>
            </a:r>
            <a:r>
              <a:rPr lang="en-US" altLang="ko-KR" sz="1900" dirty="0"/>
              <a:t>DB</a:t>
            </a:r>
            <a:r>
              <a:rPr lang="ko-KR" altLang="en-US" sz="1900" dirty="0"/>
              <a:t> 저장</a:t>
            </a:r>
            <a:endParaRPr lang="en-US" altLang="ko-KR" sz="19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900" dirty="0"/>
              <a:t>데이터 마이닝 기법 등 활용 </a:t>
            </a:r>
            <a:r>
              <a:rPr lang="en-US" altLang="ko-KR" sz="1900" dirty="0"/>
              <a:t>-&gt; </a:t>
            </a:r>
            <a:r>
              <a:rPr lang="ko-KR" altLang="en-US" sz="1900" dirty="0"/>
              <a:t>유용한 정보 생산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219956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천장, 실내, 테이블, 사람이(가) 표시된 사진&#10;&#10;자동 생성된 설명">
            <a:extLst>
              <a:ext uri="{FF2B5EF4-FFF2-40B4-BE49-F238E27FC236}">
                <a16:creationId xmlns:a16="http://schemas.microsoft.com/office/drawing/2014/main" id="{96A16A9B-EE38-4A2B-A9A9-0B06026FD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ECF1E49F-EE7F-4ECD-8843-6AC600773340}"/>
              </a:ext>
            </a:extLst>
          </p:cNvPr>
          <p:cNvSpPr/>
          <p:nvPr/>
        </p:nvSpPr>
        <p:spPr>
          <a:xfrm>
            <a:off x="20" y="0"/>
            <a:ext cx="12191980" cy="6870690"/>
          </a:xfrm>
          <a:prstGeom prst="rect">
            <a:avLst/>
          </a:prstGeom>
          <a:solidFill>
            <a:schemeClr val="tx1">
              <a:alpha val="5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B9BB390-8C99-43D4-ACA3-CF079B42614F}"/>
              </a:ext>
            </a:extLst>
          </p:cNvPr>
          <p:cNvGrpSpPr/>
          <p:nvPr/>
        </p:nvGrpSpPr>
        <p:grpSpPr>
          <a:xfrm>
            <a:off x="3973851" y="21638"/>
            <a:ext cx="5236804" cy="1169551"/>
            <a:chOff x="4187825" y="990019"/>
            <a:chExt cx="5236804" cy="11695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AA7DCA-4A81-43C6-99D7-D7B50E480E87}"/>
                </a:ext>
              </a:extLst>
            </p:cNvPr>
            <p:cNvSpPr txBox="1"/>
            <p:nvPr/>
          </p:nvSpPr>
          <p:spPr>
            <a:xfrm>
              <a:off x="4187825" y="990019"/>
              <a:ext cx="80204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2FEDA-715D-456C-B884-C810CA4B1687}"/>
                </a:ext>
              </a:extLst>
            </p:cNvPr>
            <p:cNvSpPr txBox="1"/>
            <p:nvPr/>
          </p:nvSpPr>
          <p:spPr>
            <a:xfrm>
              <a:off x="5078771" y="1514067"/>
              <a:ext cx="43458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solidFill>
                    <a:schemeClr val="bg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프로젝트 개발 동기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37A7F0C-2E81-46AC-ACDD-787CD94ACE8A}"/>
              </a:ext>
            </a:extLst>
          </p:cNvPr>
          <p:cNvSpPr txBox="1"/>
          <p:nvPr/>
        </p:nvSpPr>
        <p:spPr>
          <a:xfrm>
            <a:off x="870667" y="2854230"/>
            <a:ext cx="2985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INDEX</a:t>
            </a:r>
            <a:endParaRPr lang="ko-KR" altLang="en-US" sz="72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71FC4C2-052D-422E-AE1D-8CED45BF3C31}"/>
              </a:ext>
            </a:extLst>
          </p:cNvPr>
          <p:cNvGrpSpPr/>
          <p:nvPr/>
        </p:nvGrpSpPr>
        <p:grpSpPr>
          <a:xfrm>
            <a:off x="3973851" y="980667"/>
            <a:ext cx="5236804" cy="1169551"/>
            <a:chOff x="4187825" y="990019"/>
            <a:chExt cx="5236804" cy="116955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A64049-C4AD-4CAD-A9BC-668B56F0C858}"/>
                </a:ext>
              </a:extLst>
            </p:cNvPr>
            <p:cNvSpPr txBox="1"/>
            <p:nvPr/>
          </p:nvSpPr>
          <p:spPr>
            <a:xfrm>
              <a:off x="4187825" y="990019"/>
              <a:ext cx="80204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D1B640-47C2-4408-AAED-ACAB69EC56FE}"/>
                </a:ext>
              </a:extLst>
            </p:cNvPr>
            <p:cNvSpPr txBox="1"/>
            <p:nvPr/>
          </p:nvSpPr>
          <p:spPr>
            <a:xfrm>
              <a:off x="5078771" y="1514067"/>
              <a:ext cx="43458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solidFill>
                    <a:schemeClr val="bg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시스템 구성도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F1D3F7-2354-4437-B3FB-CDEB7FD3DE8C}"/>
              </a:ext>
            </a:extLst>
          </p:cNvPr>
          <p:cNvGrpSpPr/>
          <p:nvPr/>
        </p:nvGrpSpPr>
        <p:grpSpPr>
          <a:xfrm>
            <a:off x="3973851" y="1993319"/>
            <a:ext cx="5236804" cy="1169551"/>
            <a:chOff x="4187825" y="990019"/>
            <a:chExt cx="5236804" cy="116955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F82741-7FF0-419F-A6F4-A437B30553C7}"/>
                </a:ext>
              </a:extLst>
            </p:cNvPr>
            <p:cNvSpPr txBox="1"/>
            <p:nvPr/>
          </p:nvSpPr>
          <p:spPr>
            <a:xfrm>
              <a:off x="4187825" y="990019"/>
              <a:ext cx="80204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1FF522-4C5E-44E5-8D72-BEA4E4D2161F}"/>
                </a:ext>
              </a:extLst>
            </p:cNvPr>
            <p:cNvSpPr txBox="1"/>
            <p:nvPr/>
          </p:nvSpPr>
          <p:spPr>
            <a:xfrm>
              <a:off x="5078771" y="1514067"/>
              <a:ext cx="43458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DB </a:t>
              </a:r>
              <a:r>
                <a:rPr lang="ko-KR" altLang="en-US" sz="2500" b="1" dirty="0">
                  <a:solidFill>
                    <a:schemeClr val="bg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테이블 구성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5210D87-EE49-4281-B4E5-42D405B9536A}"/>
              </a:ext>
            </a:extLst>
          </p:cNvPr>
          <p:cNvGrpSpPr/>
          <p:nvPr/>
        </p:nvGrpSpPr>
        <p:grpSpPr>
          <a:xfrm>
            <a:off x="3973851" y="2930352"/>
            <a:ext cx="5236804" cy="1169551"/>
            <a:chOff x="4187825" y="990019"/>
            <a:chExt cx="5236804" cy="116955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E919F0-9681-4EF7-BC4D-44C6B4D98485}"/>
                </a:ext>
              </a:extLst>
            </p:cNvPr>
            <p:cNvSpPr txBox="1"/>
            <p:nvPr/>
          </p:nvSpPr>
          <p:spPr>
            <a:xfrm>
              <a:off x="4187825" y="990019"/>
              <a:ext cx="80204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0A2BF8-6600-43DB-945E-AD38A8145555}"/>
                </a:ext>
              </a:extLst>
            </p:cNvPr>
            <p:cNvSpPr txBox="1"/>
            <p:nvPr/>
          </p:nvSpPr>
          <p:spPr>
            <a:xfrm>
              <a:off x="5078771" y="1514067"/>
              <a:ext cx="43458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solidFill>
                    <a:schemeClr val="bg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시스템 각각의 구성도 설명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677D357-495D-418D-AD84-20005D66FF30}"/>
              </a:ext>
            </a:extLst>
          </p:cNvPr>
          <p:cNvGrpSpPr/>
          <p:nvPr/>
        </p:nvGrpSpPr>
        <p:grpSpPr>
          <a:xfrm>
            <a:off x="3973851" y="3850700"/>
            <a:ext cx="5236804" cy="1169551"/>
            <a:chOff x="4187825" y="990019"/>
            <a:chExt cx="5236804" cy="116955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C01298-BA75-4ACD-AC8F-7D2644C453EE}"/>
                </a:ext>
              </a:extLst>
            </p:cNvPr>
            <p:cNvSpPr txBox="1"/>
            <p:nvPr/>
          </p:nvSpPr>
          <p:spPr>
            <a:xfrm>
              <a:off x="4187825" y="990019"/>
              <a:ext cx="80204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2AC40A-4FDF-4BBA-A3B6-0417F81E416C}"/>
                </a:ext>
              </a:extLst>
            </p:cNvPr>
            <p:cNvSpPr txBox="1"/>
            <p:nvPr/>
          </p:nvSpPr>
          <p:spPr>
            <a:xfrm>
              <a:off x="5078771" y="1514067"/>
              <a:ext cx="43458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err="1">
                  <a:solidFill>
                    <a:schemeClr val="bg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풀스택</a:t>
              </a:r>
              <a:r>
                <a:rPr lang="ko-KR" altLang="en-US" sz="2500" b="1" dirty="0">
                  <a:solidFill>
                    <a:schemeClr val="bg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 시스템 구성도 간단 설명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0A7387C-06BF-438C-93E8-C22041619E3D}"/>
              </a:ext>
            </a:extLst>
          </p:cNvPr>
          <p:cNvGrpSpPr/>
          <p:nvPr/>
        </p:nvGrpSpPr>
        <p:grpSpPr>
          <a:xfrm>
            <a:off x="3973851" y="5662911"/>
            <a:ext cx="5236804" cy="1169551"/>
            <a:chOff x="4187825" y="990019"/>
            <a:chExt cx="5236804" cy="116955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940ADA-16EB-490B-8777-2F2142279B4B}"/>
                </a:ext>
              </a:extLst>
            </p:cNvPr>
            <p:cNvSpPr txBox="1"/>
            <p:nvPr/>
          </p:nvSpPr>
          <p:spPr>
            <a:xfrm>
              <a:off x="4187825" y="990019"/>
              <a:ext cx="80204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CC1D6A-BF5C-43C6-A43A-7F9048A1BE77}"/>
                </a:ext>
              </a:extLst>
            </p:cNvPr>
            <p:cNvSpPr txBox="1"/>
            <p:nvPr/>
          </p:nvSpPr>
          <p:spPr>
            <a:xfrm>
              <a:off x="5078771" y="1514067"/>
              <a:ext cx="43458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solidFill>
                    <a:schemeClr val="bg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기대 효과 및 향후 방향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651740F-7CAE-4FE7-8967-28153F907F7C}"/>
              </a:ext>
            </a:extLst>
          </p:cNvPr>
          <p:cNvGrpSpPr/>
          <p:nvPr/>
        </p:nvGrpSpPr>
        <p:grpSpPr>
          <a:xfrm>
            <a:off x="3973851" y="4759097"/>
            <a:ext cx="5236804" cy="1169551"/>
            <a:chOff x="4187825" y="990019"/>
            <a:chExt cx="5236804" cy="116955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7DFEAA-EA23-4997-B16A-6A79DA4A9004}"/>
                </a:ext>
              </a:extLst>
            </p:cNvPr>
            <p:cNvSpPr txBox="1"/>
            <p:nvPr/>
          </p:nvSpPr>
          <p:spPr>
            <a:xfrm>
              <a:off x="4187825" y="990019"/>
              <a:ext cx="80204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ko-KR" altLang="en-US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F4FE296-82B7-4FE1-B8E1-DA93915FA700}"/>
                </a:ext>
              </a:extLst>
            </p:cNvPr>
            <p:cNvSpPr txBox="1"/>
            <p:nvPr/>
          </p:nvSpPr>
          <p:spPr>
            <a:xfrm>
              <a:off x="5078771" y="1514067"/>
              <a:ext cx="43458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>
                  <a:solidFill>
                    <a:schemeClr val="bg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웹 </a:t>
              </a:r>
              <a:r>
                <a:rPr lang="ko-KR" altLang="en-US" sz="2500" b="1" dirty="0" err="1">
                  <a:solidFill>
                    <a:schemeClr val="bg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화면별</a:t>
              </a:r>
              <a:r>
                <a:rPr lang="ko-KR" altLang="en-US" sz="2500" b="1" dirty="0">
                  <a:solidFill>
                    <a:schemeClr val="bg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모음T" panose="02030504000101010101" pitchFamily="18" charset="-127"/>
                  <a:ea typeface="휴먼모음T" panose="02030504000101010101" pitchFamily="18" charset="-127"/>
                </a:rPr>
                <a:t>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990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천장, 실내, 테이블, 사람이(가) 표시된 사진&#10;&#10;자동 생성된 설명">
            <a:extLst>
              <a:ext uri="{FF2B5EF4-FFF2-40B4-BE49-F238E27FC236}">
                <a16:creationId xmlns:a16="http://schemas.microsoft.com/office/drawing/2014/main" id="{96A16A9B-EE38-4A2B-A9A9-0B06026FD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ECF1E49F-EE7F-4ECD-8843-6AC600773340}"/>
              </a:ext>
            </a:extLst>
          </p:cNvPr>
          <p:cNvSpPr/>
          <p:nvPr/>
        </p:nvSpPr>
        <p:spPr>
          <a:xfrm>
            <a:off x="20" y="0"/>
            <a:ext cx="12191980" cy="6857990"/>
          </a:xfrm>
          <a:prstGeom prst="rect">
            <a:avLst/>
          </a:prstGeom>
          <a:solidFill>
            <a:schemeClr val="tx1">
              <a:alpha val="5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A7DCA-4A81-43C6-99D7-D7B50E480E87}"/>
              </a:ext>
            </a:extLst>
          </p:cNvPr>
          <p:cNvSpPr txBox="1"/>
          <p:nvPr/>
        </p:nvSpPr>
        <p:spPr>
          <a:xfrm>
            <a:off x="3945602" y="2844209"/>
            <a:ext cx="5235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2FEDA-715D-456C-B884-C810CA4B1687}"/>
              </a:ext>
            </a:extLst>
          </p:cNvPr>
          <p:cNvSpPr txBox="1"/>
          <p:nvPr/>
        </p:nvSpPr>
        <p:spPr>
          <a:xfrm>
            <a:off x="4256446" y="4013770"/>
            <a:ext cx="36486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044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천장, 실내, 테이블, 사람이(가) 표시된 사진&#10;&#10;자동 생성된 설명">
            <a:extLst>
              <a:ext uri="{FF2B5EF4-FFF2-40B4-BE49-F238E27FC236}">
                <a16:creationId xmlns:a16="http://schemas.microsoft.com/office/drawing/2014/main" id="{96A16A9B-EE38-4A2B-A9A9-0B06026FD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ECF1E49F-EE7F-4ECD-8843-6AC600773340}"/>
              </a:ext>
            </a:extLst>
          </p:cNvPr>
          <p:cNvSpPr/>
          <p:nvPr/>
        </p:nvSpPr>
        <p:spPr>
          <a:xfrm>
            <a:off x="20" y="0"/>
            <a:ext cx="12191980" cy="6857990"/>
          </a:xfrm>
          <a:prstGeom prst="rect">
            <a:avLst/>
          </a:prstGeom>
          <a:solidFill>
            <a:schemeClr val="tx1">
              <a:alpha val="5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A7DCA-4A81-43C6-99D7-D7B50E480E87}"/>
              </a:ext>
            </a:extLst>
          </p:cNvPr>
          <p:cNvSpPr txBox="1"/>
          <p:nvPr/>
        </p:nvSpPr>
        <p:spPr>
          <a:xfrm>
            <a:off x="5762625" y="2844219"/>
            <a:ext cx="666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7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2FEDA-715D-456C-B884-C810CA4B1687}"/>
              </a:ext>
            </a:extLst>
          </p:cNvPr>
          <p:cNvSpPr txBox="1"/>
          <p:nvPr/>
        </p:nvSpPr>
        <p:spPr>
          <a:xfrm>
            <a:off x="4655523" y="4013770"/>
            <a:ext cx="29825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개발 동기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3EF7A-7AFC-4C3E-9E93-123A65270786}"/>
              </a:ext>
            </a:extLst>
          </p:cNvPr>
          <p:cNvSpPr txBox="1"/>
          <p:nvPr/>
        </p:nvSpPr>
        <p:spPr>
          <a:xfrm>
            <a:off x="494071" y="313738"/>
            <a:ext cx="3762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Contents</a:t>
            </a:r>
            <a:endParaRPr lang="ko-KR" altLang="en-US" sz="72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35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000">
                <a:alpha val="0"/>
              </a:srgbClr>
            </a:gs>
            <a:gs pos="0">
              <a:schemeClr val="tx1">
                <a:alpha val="78000"/>
              </a:schemeClr>
            </a:gs>
            <a:gs pos="39000">
              <a:schemeClr val="tx1">
                <a:alpha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11AD-0D36-4484-BA90-CB56D9EC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753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개발 동기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24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C29706-BAE8-416D-8469-D44321EB0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7" y="2141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99370664" descr="EMB0000414c4fbb">
            <a:extLst>
              <a:ext uri="{FF2B5EF4-FFF2-40B4-BE49-F238E27FC236}">
                <a16:creationId xmlns:a16="http://schemas.microsoft.com/office/drawing/2014/main" id="{DC374F3A-C413-4E21-979B-6A4A57F99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01" y="2598950"/>
            <a:ext cx="4741863" cy="34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63B37-DEA8-4736-8426-72FBE95EEF4E}"/>
              </a:ext>
            </a:extLst>
          </p:cNvPr>
          <p:cNvSpPr txBox="1"/>
          <p:nvPr/>
        </p:nvSpPr>
        <p:spPr>
          <a:xfrm>
            <a:off x="424723" y="2932570"/>
            <a:ext cx="5407249" cy="273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어디 가나 볼 수 있는 카페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다양한 목적으로 카페 방문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사람들마다 카페 방문 시 고려하는 사항이 다름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카페 이용하는 손님 설문조사 </a:t>
            </a:r>
            <a:r>
              <a:rPr lang="en-US" altLang="ko-KR" dirty="0"/>
              <a:t>-&gt; </a:t>
            </a:r>
            <a:r>
              <a:rPr lang="ko-KR" altLang="en-US" dirty="0"/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167775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천장, 실내, 테이블, 사람이(가) 표시된 사진&#10;&#10;자동 생성된 설명">
            <a:extLst>
              <a:ext uri="{FF2B5EF4-FFF2-40B4-BE49-F238E27FC236}">
                <a16:creationId xmlns:a16="http://schemas.microsoft.com/office/drawing/2014/main" id="{96A16A9B-EE38-4A2B-A9A9-0B06026FD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ECF1E49F-EE7F-4ECD-8843-6AC600773340}"/>
              </a:ext>
            </a:extLst>
          </p:cNvPr>
          <p:cNvSpPr/>
          <p:nvPr/>
        </p:nvSpPr>
        <p:spPr>
          <a:xfrm>
            <a:off x="20" y="0"/>
            <a:ext cx="12191980" cy="6857990"/>
          </a:xfrm>
          <a:prstGeom prst="rect">
            <a:avLst/>
          </a:prstGeom>
          <a:solidFill>
            <a:schemeClr val="tx1">
              <a:alpha val="5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A7DCA-4A81-43C6-99D7-D7B50E480E87}"/>
              </a:ext>
            </a:extLst>
          </p:cNvPr>
          <p:cNvSpPr txBox="1"/>
          <p:nvPr/>
        </p:nvSpPr>
        <p:spPr>
          <a:xfrm>
            <a:off x="5762625" y="2844219"/>
            <a:ext cx="666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7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2FEDA-715D-456C-B884-C810CA4B1687}"/>
              </a:ext>
            </a:extLst>
          </p:cNvPr>
          <p:cNvSpPr txBox="1"/>
          <p:nvPr/>
        </p:nvSpPr>
        <p:spPr>
          <a:xfrm>
            <a:off x="4256446" y="4013770"/>
            <a:ext cx="36486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구성도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33B7B-153B-4B43-BD65-7D2A3E0F2B2F}"/>
              </a:ext>
            </a:extLst>
          </p:cNvPr>
          <p:cNvSpPr txBox="1"/>
          <p:nvPr/>
        </p:nvSpPr>
        <p:spPr>
          <a:xfrm>
            <a:off x="494071" y="313738"/>
            <a:ext cx="3762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Contents</a:t>
            </a:r>
            <a:endParaRPr lang="ko-KR" altLang="en-US" sz="72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2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000">
                <a:alpha val="0"/>
              </a:srgbClr>
            </a:gs>
            <a:gs pos="0">
              <a:schemeClr val="tx1">
                <a:alpha val="78000"/>
              </a:schemeClr>
            </a:gs>
            <a:gs pos="39000">
              <a:schemeClr val="tx1">
                <a:alpha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11AD-0D36-4484-BA90-CB56D9EC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753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구성도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80FA205-E8D2-4522-AB32-9EFB3512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744" y="1489812"/>
            <a:ext cx="4159577" cy="5284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시각화 흐름 구성도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24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내용 개체 틀 4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A0D11823-9B17-4100-95A2-D20F35B19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73" y="2658811"/>
            <a:ext cx="5282746" cy="3230712"/>
          </a:xfrm>
          <a:prstGeom prst="rect">
            <a:avLst/>
          </a:prstGeom>
        </p:spPr>
      </p:pic>
      <p:pic>
        <p:nvPicPr>
          <p:cNvPr id="9" name="내용 개체 틀 8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C656E747-FC1A-4738-A48F-BE3EE5160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2769725"/>
            <a:ext cx="4974336" cy="3046780"/>
          </a:xfrm>
          <a:prstGeom prst="rect">
            <a:avLst/>
          </a:prstGeom>
        </p:spPr>
      </p:pic>
      <p:sp>
        <p:nvSpPr>
          <p:cNvPr id="28" name="Content Placeholder 29">
            <a:extLst>
              <a:ext uri="{FF2B5EF4-FFF2-40B4-BE49-F238E27FC236}">
                <a16:creationId xmlns:a16="http://schemas.microsoft.com/office/drawing/2014/main" id="{2D165272-6E42-4808-B79C-33E30F95FA8D}"/>
              </a:ext>
            </a:extLst>
          </p:cNvPr>
          <p:cNvSpPr txBox="1">
            <a:spLocks/>
          </p:cNvSpPr>
          <p:nvPr/>
        </p:nvSpPr>
        <p:spPr>
          <a:xfrm>
            <a:off x="1108257" y="1489812"/>
            <a:ext cx="4159577" cy="528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흐름 구성도</a:t>
            </a:r>
          </a:p>
        </p:txBody>
      </p:sp>
    </p:spTree>
    <p:extLst>
      <p:ext uri="{BB962C8B-B14F-4D97-AF65-F5344CB8AC3E}">
        <p14:creationId xmlns:p14="http://schemas.microsoft.com/office/powerpoint/2010/main" val="411491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천장, 실내, 테이블, 사람이(가) 표시된 사진&#10;&#10;자동 생성된 설명">
            <a:extLst>
              <a:ext uri="{FF2B5EF4-FFF2-40B4-BE49-F238E27FC236}">
                <a16:creationId xmlns:a16="http://schemas.microsoft.com/office/drawing/2014/main" id="{96A16A9B-EE38-4A2B-A9A9-0B06026FD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ECF1E49F-EE7F-4ECD-8843-6AC600773340}"/>
              </a:ext>
            </a:extLst>
          </p:cNvPr>
          <p:cNvSpPr/>
          <p:nvPr/>
        </p:nvSpPr>
        <p:spPr>
          <a:xfrm>
            <a:off x="20" y="0"/>
            <a:ext cx="12191980" cy="6857990"/>
          </a:xfrm>
          <a:prstGeom prst="rect">
            <a:avLst/>
          </a:prstGeom>
          <a:solidFill>
            <a:schemeClr val="tx1">
              <a:alpha val="5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A7DCA-4A81-43C6-99D7-D7B50E480E87}"/>
              </a:ext>
            </a:extLst>
          </p:cNvPr>
          <p:cNvSpPr txBox="1"/>
          <p:nvPr/>
        </p:nvSpPr>
        <p:spPr>
          <a:xfrm>
            <a:off x="5762625" y="2844219"/>
            <a:ext cx="666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7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2FEDA-715D-456C-B884-C810CA4B1687}"/>
              </a:ext>
            </a:extLst>
          </p:cNvPr>
          <p:cNvSpPr txBox="1"/>
          <p:nvPr/>
        </p:nvSpPr>
        <p:spPr>
          <a:xfrm>
            <a:off x="4256446" y="4013770"/>
            <a:ext cx="36486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DB </a:t>
            </a:r>
            <a:r>
              <a:rPr lang="ko-KR" altLang="en-US" sz="2500" b="1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테이블 구성</a:t>
            </a:r>
            <a:endParaRPr lang="en-US" altLang="ko-KR" sz="2500" b="1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F64C-9B0D-48FB-B713-E3D04EA1309D}"/>
              </a:ext>
            </a:extLst>
          </p:cNvPr>
          <p:cNvSpPr txBox="1"/>
          <p:nvPr/>
        </p:nvSpPr>
        <p:spPr>
          <a:xfrm>
            <a:off x="494071" y="313738"/>
            <a:ext cx="3762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Contents</a:t>
            </a:r>
            <a:endParaRPr lang="ko-KR" altLang="en-US" sz="72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89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0000">
                <a:alpha val="0"/>
              </a:srgbClr>
            </a:gs>
            <a:gs pos="0">
              <a:schemeClr val="tx1">
                <a:alpha val="78000"/>
              </a:schemeClr>
            </a:gs>
            <a:gs pos="39000">
              <a:schemeClr val="tx1">
                <a:alpha val="69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11AD-0D36-4484-BA90-CB56D9EC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753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DB </a:t>
            </a:r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테이블 구성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80FA205-E8D2-4522-AB32-9EFB3512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744" y="1489812"/>
            <a:ext cx="4159577" cy="52842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algn="ctr" latinLnBrk="0">
              <a:buNone/>
            </a:pP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질문지별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테이블 구성도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24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9">
            <a:extLst>
              <a:ext uri="{FF2B5EF4-FFF2-40B4-BE49-F238E27FC236}">
                <a16:creationId xmlns:a16="http://schemas.microsoft.com/office/drawing/2014/main" id="{2D165272-6E42-4808-B79C-33E30F95FA8D}"/>
              </a:ext>
            </a:extLst>
          </p:cNvPr>
          <p:cNvSpPr txBox="1">
            <a:spLocks/>
          </p:cNvSpPr>
          <p:nvPr/>
        </p:nvSpPr>
        <p:spPr>
          <a:xfrm>
            <a:off x="1108257" y="1489812"/>
            <a:ext cx="4159577" cy="528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연령대별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커피 판매 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6780D61-3141-42EB-8CCD-DA98EC53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18" y="2537459"/>
            <a:ext cx="4938642" cy="38007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B97BCB-C4B5-4839-AE6C-5349FC973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49" y="2490361"/>
            <a:ext cx="5613569" cy="386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1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천장, 실내, 테이블, 사람이(가) 표시된 사진&#10;&#10;자동 생성된 설명">
            <a:extLst>
              <a:ext uri="{FF2B5EF4-FFF2-40B4-BE49-F238E27FC236}">
                <a16:creationId xmlns:a16="http://schemas.microsoft.com/office/drawing/2014/main" id="{96A16A9B-EE38-4A2B-A9A9-0B06026FD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ECF1E49F-EE7F-4ECD-8843-6AC600773340}"/>
              </a:ext>
            </a:extLst>
          </p:cNvPr>
          <p:cNvSpPr/>
          <p:nvPr/>
        </p:nvSpPr>
        <p:spPr>
          <a:xfrm>
            <a:off x="20" y="0"/>
            <a:ext cx="12191980" cy="6857990"/>
          </a:xfrm>
          <a:prstGeom prst="rect">
            <a:avLst/>
          </a:prstGeom>
          <a:solidFill>
            <a:schemeClr val="tx1">
              <a:alpha val="5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A7DCA-4A81-43C6-99D7-D7B50E480E87}"/>
              </a:ext>
            </a:extLst>
          </p:cNvPr>
          <p:cNvSpPr txBox="1"/>
          <p:nvPr/>
        </p:nvSpPr>
        <p:spPr>
          <a:xfrm>
            <a:off x="5762625" y="2844219"/>
            <a:ext cx="666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7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2FEDA-715D-456C-B884-C810CA4B1687}"/>
              </a:ext>
            </a:extLst>
          </p:cNvPr>
          <p:cNvSpPr txBox="1"/>
          <p:nvPr/>
        </p:nvSpPr>
        <p:spPr>
          <a:xfrm>
            <a:off x="4256446" y="4013770"/>
            <a:ext cx="36486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각각의 구성도 설명</a:t>
            </a:r>
            <a:endParaRPr lang="en-US" altLang="ko-KR" sz="2500" b="1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D5B7E-0E5F-49C1-9A11-7F5492C0C5E6}"/>
              </a:ext>
            </a:extLst>
          </p:cNvPr>
          <p:cNvSpPr txBox="1"/>
          <p:nvPr/>
        </p:nvSpPr>
        <p:spPr>
          <a:xfrm>
            <a:off x="494071" y="313738"/>
            <a:ext cx="3762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Contents</a:t>
            </a:r>
            <a:endParaRPr lang="ko-KR" altLang="en-US" sz="72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15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466</Words>
  <Application>Microsoft Office PowerPoint</Application>
  <PresentationFormat>와이드스크린</PresentationFormat>
  <Paragraphs>104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나눔명조</vt:lpstr>
      <vt:lpstr>맑은 고딕</vt:lpstr>
      <vt:lpstr>휴먼모음T</vt:lpstr>
      <vt:lpstr>Arial</vt:lpstr>
      <vt:lpstr>Calibri</vt:lpstr>
      <vt:lpstr>Wingdings</vt:lpstr>
      <vt:lpstr>Office 테마</vt:lpstr>
      <vt:lpstr>커피전문점 설문 웹 서버</vt:lpstr>
      <vt:lpstr>PowerPoint 프레젠테이션</vt:lpstr>
      <vt:lpstr>PowerPoint 프레젠테이션</vt:lpstr>
      <vt:lpstr>1. 프로젝트 개발 동기</vt:lpstr>
      <vt:lpstr>PowerPoint 프레젠테이션</vt:lpstr>
      <vt:lpstr>2. 시스템 구성도</vt:lpstr>
      <vt:lpstr>PowerPoint 프레젠테이션</vt:lpstr>
      <vt:lpstr>3. DB 테이블 구성</vt:lpstr>
      <vt:lpstr>PowerPoint 프레젠테이션</vt:lpstr>
      <vt:lpstr>4. 시스템 각각의 구성도 설명</vt:lpstr>
      <vt:lpstr>4. 시스템 각각의 구성도 설명</vt:lpstr>
      <vt:lpstr>PowerPoint 프레젠테이션</vt:lpstr>
      <vt:lpstr>5. 풀스택 시스템 구성도 간단 설명</vt:lpstr>
      <vt:lpstr>5. 풀스택 시스템 구성도 간단 설명</vt:lpstr>
      <vt:lpstr>PowerPoint 프레젠테이션</vt:lpstr>
      <vt:lpstr>6. 웹 화면별 설명</vt:lpstr>
      <vt:lpstr>6. 웹 화면별 설명</vt:lpstr>
      <vt:lpstr>PowerPoint 프레젠테이션</vt:lpstr>
      <vt:lpstr>7. 기대 효과 및 향후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커피전문점 설문 웹 서버</dc:title>
  <dc:creator>유 흥수</dc:creator>
  <cp:lastModifiedBy>유 흥수</cp:lastModifiedBy>
  <cp:revision>32</cp:revision>
  <dcterms:created xsi:type="dcterms:W3CDTF">2020-06-09T10:50:37Z</dcterms:created>
  <dcterms:modified xsi:type="dcterms:W3CDTF">2020-06-10T02:39:35Z</dcterms:modified>
</cp:coreProperties>
</file>