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1" r:id="rId4"/>
    <p:sldId id="262" r:id="rId5"/>
    <p:sldId id="263" r:id="rId6"/>
    <p:sldId id="265" r:id="rId7"/>
    <p:sldId id="264" r:id="rId8"/>
    <p:sldId id="267" r:id="rId9"/>
    <p:sldId id="268" r:id="rId10"/>
    <p:sldId id="269" r:id="rId11"/>
    <p:sldId id="270" r:id="rId12"/>
    <p:sldId id="266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2" d="100"/>
          <a:sy n="142" d="100"/>
        </p:scale>
        <p:origin x="-114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A9B4-9061-4E21-A801-263FA34E2606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2D71-C7EB-4B04-BBFC-732338BA6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661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07504" y="836712"/>
            <a:ext cx="8928992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3916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577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1553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389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065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4184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909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815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6524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1243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5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5512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490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72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716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58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79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784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665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2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80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55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0222-F402-4EE9-A62B-844DBB4E38F4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76C2-9E42-4F36-A7DC-3427DCD72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688"/>
            <a:ext cx="9144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216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8D49-8956-4ED8-BB6F-18271C51C22F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3D86-7DAA-4016-944D-09E5BB4D1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8218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1.OSPF Packet</a:t>
            </a:r>
          </a:p>
          <a:p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Hello: OSPF neighbor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를 형성하고 유지하는데 사용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[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구성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□ DDP (Database Description Packet)</a:t>
            </a:r>
          </a:p>
          <a:p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: LSA(Link State Advertisement)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가 저장되어있는 데이터베이스 내용을 요약한 패킷</a:t>
            </a:r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□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LSR (Link State Request)</a:t>
            </a:r>
          </a:p>
          <a:p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: DDP 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패킷을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비교 후 자신이 없는 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LSA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정보가 있을 시 상세한 내용을 요청하는 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패킷</a:t>
            </a:r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□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LSU (Link State Update)</a:t>
            </a:r>
          </a:p>
          <a:p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: LSR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을 받거나 자신의 네트워크 상태가 변화할 때 라우팅 정보를 전송하는 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패킷</a:t>
            </a:r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□ LS </a:t>
            </a:r>
            <a:r>
              <a:rPr lang="en-US" altLang="ko-KR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Ack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(Link State Acknowledgment)</a:t>
            </a: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OSPF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 패킷을 정상적으로 수신했음을 알리는 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패킷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2293455"/>
              </p:ext>
            </p:extLst>
          </p:nvPr>
        </p:nvGraphicFramePr>
        <p:xfrm>
          <a:off x="1043608" y="2168463"/>
          <a:ext cx="705678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357"/>
                <a:gridCol w="1411357"/>
                <a:gridCol w="1569776"/>
                <a:gridCol w="1728192"/>
                <a:gridCol w="936103"/>
              </a:tblGrid>
              <a:tr h="144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Router</a:t>
                      </a:r>
                      <a:r>
                        <a:rPr lang="en-US" altLang="ko-KR" sz="1400" b="0" baseline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Area ID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Athentication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Stub area flag</a:t>
                      </a:r>
                      <a:endParaRPr lang="ko-KR" altLang="en-US" sz="14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DR</a:t>
                      </a:r>
                      <a:endParaRPr lang="ko-KR" altLang="en-US" sz="14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r>
                        <a:rPr lang="en-US" altLang="ko-KR" sz="1400" b="0" baseline="0" smtClean="0">
                          <a:solidFill>
                            <a:schemeClr val="tx1"/>
                          </a:solidFill>
                        </a:rPr>
                        <a:t> mask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Hello interval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Dead interval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Priority</a:t>
                      </a:r>
                      <a:endParaRPr lang="ko-KR" altLang="en-US" sz="14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BDR</a:t>
                      </a:r>
                      <a:endParaRPr lang="ko-KR" altLang="en-US" sz="14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Neighbor</a:t>
                      </a:r>
                      <a:r>
                        <a:rPr lang="en-US" altLang="ko-KR" sz="1400" b="0" baseline="0" smtClean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70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/>
          <p:cNvSpPr/>
          <p:nvPr/>
        </p:nvSpPr>
        <p:spPr>
          <a:xfrm>
            <a:off x="3241717" y="2046480"/>
            <a:ext cx="1415509" cy="771250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736917" y="2046480"/>
            <a:ext cx="1614442" cy="77125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477521" y="2046480"/>
            <a:ext cx="1656184" cy="77125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Area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OSPF NSSA(Not-So-Stubby Area)	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[NSSA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설정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] – area n nssa default-information-originate</a:t>
            </a: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[NSSA Totally stubby area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설정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] – area n nssa no-summary</a:t>
            </a: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[NSSA N1/N2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경로 차단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] – area n nssa no-redistribution</a:t>
            </a:r>
          </a:p>
        </p:txBody>
      </p:sp>
      <p:pic>
        <p:nvPicPr>
          <p:cNvPr id="8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5609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8001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9689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849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>
            <a:stCxn id="81" idx="3"/>
            <a:endCxn id="95" idx="1"/>
          </p:cNvCxnSpPr>
          <p:nvPr/>
        </p:nvCxnSpPr>
        <p:spPr>
          <a:xfrm>
            <a:off x="2089665" y="2493694"/>
            <a:ext cx="900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5" idx="3"/>
            <a:endCxn id="96" idx="1"/>
          </p:cNvCxnSpPr>
          <p:nvPr/>
        </p:nvCxnSpPr>
        <p:spPr>
          <a:xfrm>
            <a:off x="3493745" y="2493694"/>
            <a:ext cx="93610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6" idx="3"/>
            <a:endCxn id="94" idx="1"/>
          </p:cNvCxnSpPr>
          <p:nvPr/>
        </p:nvCxnSpPr>
        <p:spPr>
          <a:xfrm>
            <a:off x="4933905" y="2493694"/>
            <a:ext cx="86409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72236" y="2067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89689" y="2067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380548" y="2067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3.3.3.3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98001" y="2067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4.4.4.4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256586" y="204825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79180" y="204825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82862" y="205567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RIP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707904" y="2924948"/>
            <a:ext cx="1447835" cy="613411"/>
            <a:chOff x="1562694" y="3068960"/>
            <a:chExt cx="1447835" cy="662879"/>
          </a:xfrm>
        </p:grpSpPr>
        <p:sp>
          <p:nvSpPr>
            <p:cNvPr id="6" name="사각형 설명선 5"/>
            <p:cNvSpPr/>
            <p:nvPr/>
          </p:nvSpPr>
          <p:spPr>
            <a:xfrm>
              <a:off x="1562694" y="3068960"/>
              <a:ext cx="1447835" cy="662879"/>
            </a:xfrm>
            <a:prstGeom prst="wedgeRectCallout">
              <a:avLst>
                <a:gd name="adj1" fmla="val 19473"/>
                <a:gd name="adj2" fmla="val -78486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84335" y="3101062"/>
              <a:ext cx="1404552" cy="59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O IA 2.2.2.0/24 </a:t>
              </a:r>
              <a:r>
                <a:rPr lang="ko-KR" altLang="en-US" sz="1000" smtClean="0"/>
                <a:t>경로</a:t>
              </a:r>
              <a:endParaRPr lang="en-US" altLang="ko-KR" sz="1000" smtClean="0"/>
            </a:p>
            <a:p>
              <a:r>
                <a:rPr lang="en-US" altLang="ko-KR" sz="1000" smtClean="0"/>
                <a:t>O N2 3.3.3.0/24 </a:t>
              </a:r>
              <a:r>
                <a:rPr lang="ko-KR" altLang="en-US" sz="1000" smtClean="0"/>
                <a:t>경로</a:t>
              </a:r>
              <a:endParaRPr lang="en-US" altLang="ko-KR" sz="1000" smtClean="0"/>
            </a:p>
            <a:p>
              <a:r>
                <a:rPr lang="en-US" altLang="ko-KR" sz="1000" smtClean="0"/>
                <a:t>O*N2 0.0.0.0/0 </a:t>
              </a:r>
              <a:r>
                <a:rPr lang="ko-KR" altLang="en-US" sz="1000" smtClean="0"/>
                <a:t>경로</a:t>
              </a:r>
              <a:endParaRPr lang="en-US" altLang="ko-KR" sz="1000" smtClean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262558" y="3789040"/>
            <a:ext cx="1415509" cy="771250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757758" y="3789040"/>
            <a:ext cx="1614442" cy="77125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98362" y="3789040"/>
            <a:ext cx="1656184" cy="77125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6450" y="405623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8842" y="405623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0530" y="405623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0690" y="405623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직선 연결선 33"/>
          <p:cNvCxnSpPr>
            <a:stCxn id="30" idx="3"/>
            <a:endCxn id="32" idx="1"/>
          </p:cNvCxnSpPr>
          <p:nvPr/>
        </p:nvCxnSpPr>
        <p:spPr>
          <a:xfrm>
            <a:off x="2110506" y="4236254"/>
            <a:ext cx="900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3"/>
            <a:endCxn id="33" idx="1"/>
          </p:cNvCxnSpPr>
          <p:nvPr/>
        </p:nvCxnSpPr>
        <p:spPr>
          <a:xfrm>
            <a:off x="3514586" y="4236254"/>
            <a:ext cx="93610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3" idx="3"/>
            <a:endCxn id="31" idx="1"/>
          </p:cNvCxnSpPr>
          <p:nvPr/>
        </p:nvCxnSpPr>
        <p:spPr>
          <a:xfrm>
            <a:off x="4954746" y="4236254"/>
            <a:ext cx="86409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93077" y="381001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0530" y="381001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1389" y="381001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3.3.3.3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18842" y="381001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4.4.4.4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77427" y="379081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0021" y="379081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3703" y="379823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RIP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700229" y="4653139"/>
            <a:ext cx="1447835" cy="461468"/>
            <a:chOff x="1562694" y="3068960"/>
            <a:chExt cx="1447835" cy="498683"/>
          </a:xfrm>
        </p:grpSpPr>
        <p:sp>
          <p:nvSpPr>
            <p:cNvPr id="49" name="사각형 설명선 48"/>
            <p:cNvSpPr/>
            <p:nvPr/>
          </p:nvSpPr>
          <p:spPr>
            <a:xfrm>
              <a:off x="1562694" y="3068960"/>
              <a:ext cx="1447835" cy="498683"/>
            </a:xfrm>
            <a:prstGeom prst="wedgeRectCallout">
              <a:avLst>
                <a:gd name="adj1" fmla="val 19473"/>
                <a:gd name="adj2" fmla="val -118689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92010" y="3102113"/>
              <a:ext cx="1404552" cy="432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O N2 3.3.3.0/24 </a:t>
              </a:r>
              <a:r>
                <a:rPr lang="ko-KR" altLang="en-US" sz="1000" smtClean="0"/>
                <a:t>경로</a:t>
              </a:r>
              <a:endParaRPr lang="en-US" altLang="ko-KR" sz="1000" smtClean="0"/>
            </a:p>
            <a:p>
              <a:r>
                <a:rPr lang="en-US" altLang="ko-KR" sz="1000" smtClean="0"/>
                <a:t>O*N2 0.0.0.0/0 </a:t>
              </a:r>
              <a:r>
                <a:rPr lang="ko-KR" altLang="en-US" sz="1000" smtClean="0"/>
                <a:t>경로</a:t>
              </a:r>
              <a:endParaRPr lang="en-US" altLang="ko-KR" sz="1000" smtClean="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3239852" y="5487809"/>
            <a:ext cx="1415509" cy="771250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35052" y="5487809"/>
            <a:ext cx="1614442" cy="77125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475656" y="5487809"/>
            <a:ext cx="1656184" cy="77125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3744" y="5755003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755003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755003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755003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직선 연결선 57"/>
          <p:cNvCxnSpPr>
            <a:stCxn id="54" idx="3"/>
            <a:endCxn id="56" idx="1"/>
          </p:cNvCxnSpPr>
          <p:nvPr/>
        </p:nvCxnSpPr>
        <p:spPr>
          <a:xfrm>
            <a:off x="2087800" y="5935023"/>
            <a:ext cx="900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  <a:endCxn id="57" idx="1"/>
          </p:cNvCxnSpPr>
          <p:nvPr/>
        </p:nvCxnSpPr>
        <p:spPr>
          <a:xfrm>
            <a:off x="3491880" y="5935023"/>
            <a:ext cx="93610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7" idx="3"/>
            <a:endCxn id="55" idx="1"/>
          </p:cNvCxnSpPr>
          <p:nvPr/>
        </p:nvCxnSpPr>
        <p:spPr>
          <a:xfrm>
            <a:off x="4932040" y="5935023"/>
            <a:ext cx="86409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70371" y="550878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7824" y="550878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78683" y="550878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3.3.3.3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96136" y="550878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4.4.4.4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254721" y="5489584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77315" y="5489584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80997" y="549700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RIP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3677523" y="6237312"/>
            <a:ext cx="1447835" cy="276900"/>
            <a:chOff x="1562694" y="3068960"/>
            <a:chExt cx="1447835" cy="498683"/>
          </a:xfrm>
        </p:grpSpPr>
        <p:sp>
          <p:nvSpPr>
            <p:cNvPr id="69" name="사각형 설명선 68"/>
            <p:cNvSpPr/>
            <p:nvPr/>
          </p:nvSpPr>
          <p:spPr>
            <a:xfrm>
              <a:off x="1562694" y="3068960"/>
              <a:ext cx="1447835" cy="498683"/>
            </a:xfrm>
            <a:prstGeom prst="wedgeRectCallout">
              <a:avLst>
                <a:gd name="adj1" fmla="val 19473"/>
                <a:gd name="adj2" fmla="val -118689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92010" y="3102113"/>
              <a:ext cx="1343638" cy="266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O*N2 0.0.0.0/0 </a:t>
              </a:r>
              <a:r>
                <a:rPr lang="ko-KR" altLang="en-US" sz="1000" smtClean="0"/>
                <a:t>경로</a:t>
              </a:r>
              <a:endParaRPr lang="en-US" altLang="ko-KR" sz="100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335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LSA Type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LSA Type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구성</a:t>
            </a:r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: LSA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는 에어리어 별로 관리되며 각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LSA</a:t>
            </a:r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Type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별로 서로 다른 내용을 가지고 있다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</a:p>
          <a:p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각 </a:t>
            </a:r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LSA</a:t>
            </a:r>
            <a:r>
              <a:rPr lang="ko-KR" altLang="en-US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는 </a:t>
            </a:r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Area</a:t>
            </a:r>
            <a:r>
              <a:rPr lang="ko-KR" altLang="en-US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 구성 방식 및 인터페이스 타입에 따라 </a:t>
            </a:r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LSA type </a:t>
            </a:r>
            <a:r>
              <a:rPr lang="ko-KR" altLang="en-US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또한 달라진다</a:t>
            </a:r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12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5511024"/>
              </p:ext>
            </p:extLst>
          </p:nvPr>
        </p:nvGraphicFramePr>
        <p:xfrm>
          <a:off x="899590" y="2132856"/>
          <a:ext cx="741682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667"/>
                <a:gridCol w="1199917"/>
                <a:gridCol w="1285626"/>
                <a:gridCol w="1971293"/>
                <a:gridCol w="1199917"/>
                <a:gridCol w="1074405"/>
              </a:tblGrid>
              <a:tr h="133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생성 라우터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확인 명령어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전송 범위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Router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모든 라우터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인터페이스 상태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Router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DR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과 연결된 라우터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ABR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타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</a:rPr>
                        <a:t> 에어리어 네트워크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ABR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ASBR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라우터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Asbr-summary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AS-external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ASBR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외부 네트워크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External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AS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AS-external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NSSA ASBR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NSSA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외부 네트워크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Nssa-external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AS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18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LSA Type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LSA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내용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3761" y="1836688"/>
            <a:ext cx="4824536" cy="3062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3759" y="1852375"/>
            <a:ext cx="50824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OSPF Router with ID </a:t>
            </a:r>
            <a:r>
              <a:rPr lang="ko-KR" altLang="en-US" sz="1200" smtClean="0"/>
              <a:t>① </a:t>
            </a:r>
            <a:r>
              <a:rPr lang="en-US" altLang="ko-KR" sz="1200" smtClean="0"/>
              <a:t>(192.168.2.1</a:t>
            </a:r>
            <a:r>
              <a:rPr lang="en-US" altLang="ko-KR" sz="1200"/>
              <a:t>) (Process ID 1)</a:t>
            </a:r>
          </a:p>
          <a:p>
            <a:r>
              <a:rPr lang="en-US" altLang="ko-KR" sz="1200"/>
              <a:t>                Router Link States (Area 1)</a:t>
            </a:r>
          </a:p>
          <a:p>
            <a:r>
              <a:rPr lang="en-US" altLang="ko-KR" sz="1200"/>
              <a:t>    LS age: 1746</a:t>
            </a:r>
            <a:br>
              <a:rPr lang="en-US" altLang="ko-KR" sz="1200"/>
            </a:br>
            <a:r>
              <a:rPr lang="en-US" altLang="ko-KR" sz="1200"/>
              <a:t>    Options: (No TOS-capability, DC)</a:t>
            </a:r>
            <a:br>
              <a:rPr lang="en-US" altLang="ko-KR" sz="1200"/>
            </a:br>
            <a:r>
              <a:rPr lang="en-US" altLang="ko-KR" sz="1200"/>
              <a:t>②  LS Type: Router Links </a:t>
            </a:r>
            <a:br>
              <a:rPr lang="en-US" altLang="ko-KR" sz="1200"/>
            </a:br>
            <a:r>
              <a:rPr lang="en-US" altLang="ko-KR" sz="1200"/>
              <a:t>③  Link State ID: 192.168.1.100</a:t>
            </a:r>
            <a:br>
              <a:rPr lang="en-US" altLang="ko-KR" sz="1200"/>
            </a:br>
            <a:r>
              <a:rPr lang="en-US" altLang="ko-KR" sz="1200"/>
              <a:t>④  Advertising Router: 192.168.1.100</a:t>
            </a:r>
            <a:br>
              <a:rPr lang="en-US" altLang="ko-KR" sz="1200"/>
            </a:br>
            <a:r>
              <a:rPr lang="en-US" altLang="ko-KR" sz="1200"/>
              <a:t>    LS Seq Number: 80000003</a:t>
            </a:r>
            <a:br>
              <a:rPr lang="en-US" altLang="ko-KR" sz="1200"/>
            </a:br>
            <a:r>
              <a:rPr lang="en-US" altLang="ko-KR" sz="1200"/>
              <a:t>    Checksum: 0xCE9</a:t>
            </a:r>
            <a:br>
              <a:rPr lang="en-US" altLang="ko-KR" sz="1200"/>
            </a:br>
            <a:r>
              <a:rPr lang="en-US" altLang="ko-KR" sz="1200"/>
              <a:t>    Length: 36</a:t>
            </a:r>
            <a:br>
              <a:rPr lang="en-US" altLang="ko-KR" sz="1200"/>
            </a:br>
            <a:r>
              <a:rPr lang="en-US" altLang="ko-KR" sz="1200"/>
              <a:t>⑤  Number of Links: 2</a:t>
            </a:r>
          </a:p>
          <a:p>
            <a:r>
              <a:rPr lang="en-US" altLang="ko-KR" sz="1200"/>
              <a:t>⑥    Link connected to: a Transit Network</a:t>
            </a:r>
            <a:br>
              <a:rPr lang="en-US" altLang="ko-KR" sz="1200"/>
            </a:br>
            <a:r>
              <a:rPr lang="en-US" altLang="ko-KR" sz="1200"/>
              <a:t>⑦     (Link ID) Designated Router address: 192.168.1.200</a:t>
            </a:r>
            <a:br>
              <a:rPr lang="en-US" altLang="ko-KR" sz="1200"/>
            </a:br>
            <a:r>
              <a:rPr lang="en-US" altLang="ko-KR" sz="1200"/>
              <a:t>⑧     (Link Data) Router Interface address: 192.168.1.100</a:t>
            </a:r>
            <a:br>
              <a:rPr lang="en-US" altLang="ko-KR" sz="1200"/>
            </a:br>
            <a:r>
              <a:rPr lang="en-US" altLang="ko-KR" sz="1200"/>
              <a:t>        Number of TOS metrics: 0</a:t>
            </a:r>
            <a:br>
              <a:rPr lang="en-US" altLang="ko-KR" sz="1200"/>
            </a:br>
            <a:r>
              <a:rPr lang="en-US" altLang="ko-KR" sz="1200"/>
              <a:t>⑨       TOS 0 Metrics: </a:t>
            </a:r>
            <a:r>
              <a:rPr lang="en-US" altLang="ko-KR" sz="1200" smtClean="0"/>
              <a:t>64</a:t>
            </a:r>
            <a:endParaRPr lang="en-US" altLang="ko-KR" sz="1200"/>
          </a:p>
        </p:txBody>
      </p:sp>
      <p:sp>
        <p:nvSpPr>
          <p:cNvPr id="10" name="TextBox 9"/>
          <p:cNvSpPr txBox="1"/>
          <p:nvPr/>
        </p:nvSpPr>
        <p:spPr>
          <a:xfrm>
            <a:off x="1115616" y="4899049"/>
            <a:ext cx="30963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① </a:t>
            </a:r>
            <a:r>
              <a:rPr lang="en-US" altLang="ko-KR" sz="1100" smtClean="0"/>
              <a:t>LSA</a:t>
            </a:r>
            <a:r>
              <a:rPr lang="ko-KR" altLang="en-US" sz="1100" smtClean="0"/>
              <a:t>를 만든 라우터 </a:t>
            </a:r>
            <a:r>
              <a:rPr lang="en-US" altLang="ko-KR" sz="1100" smtClean="0"/>
              <a:t>ID</a:t>
            </a:r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② </a:t>
            </a:r>
            <a:r>
              <a:rPr lang="en-US" altLang="ko-KR" sz="1100" smtClean="0"/>
              <a:t>LSA</a:t>
            </a:r>
            <a:r>
              <a:rPr lang="ko-KR" altLang="en-US" sz="1100" smtClean="0"/>
              <a:t>의 이름</a:t>
            </a:r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③ </a:t>
            </a:r>
            <a:r>
              <a:rPr lang="ko-KR" altLang="en-US" sz="1100" smtClean="0"/>
              <a:t>링크상태</a:t>
            </a:r>
            <a:r>
              <a:rPr lang="en-US" altLang="ko-KR" sz="1100"/>
              <a:t> </a:t>
            </a:r>
            <a:r>
              <a:rPr lang="en-US" altLang="ko-KR" sz="1100" smtClean="0"/>
              <a:t>ID</a:t>
            </a:r>
          </a:p>
          <a:p>
            <a:r>
              <a:rPr lang="en-US" altLang="ko-KR" sz="1100" smtClean="0"/>
              <a:t>④</a:t>
            </a:r>
            <a:r>
              <a:rPr lang="en-US" altLang="ko-KR" sz="1100"/>
              <a:t> </a:t>
            </a:r>
            <a:r>
              <a:rPr lang="en-US" altLang="ko-KR" sz="1100" smtClean="0"/>
              <a:t>LSA</a:t>
            </a:r>
            <a:r>
              <a:rPr lang="ko-KR" altLang="en-US" sz="1100" smtClean="0"/>
              <a:t>를 광고한 라우터 </a:t>
            </a:r>
            <a:r>
              <a:rPr lang="en-US" altLang="ko-KR" sz="1100" smtClean="0"/>
              <a:t>ID</a:t>
            </a:r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⑤ </a:t>
            </a:r>
            <a:r>
              <a:rPr lang="en-US" altLang="ko-KR" sz="1100" smtClean="0"/>
              <a:t>LSA </a:t>
            </a:r>
            <a:r>
              <a:rPr lang="ko-KR" altLang="en-US" sz="1100" smtClean="0"/>
              <a:t>생성된 갯수</a:t>
            </a:r>
            <a:endParaRPr lang="en-US" altLang="ko-KR" sz="1100" smtClean="0"/>
          </a:p>
          <a:p>
            <a:r>
              <a:rPr lang="en-US" altLang="ko-KR" sz="1100" smtClean="0"/>
              <a:t>⑥</a:t>
            </a:r>
            <a:r>
              <a:rPr lang="en-US" altLang="ko-KR" sz="1100"/>
              <a:t> </a:t>
            </a:r>
            <a:r>
              <a:rPr lang="ko-KR" altLang="en-US" sz="1100" smtClean="0"/>
              <a:t>링크타</a:t>
            </a:r>
            <a:r>
              <a:rPr lang="ko-KR" altLang="en-US" sz="1100"/>
              <a:t>입</a:t>
            </a:r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⑦ </a:t>
            </a:r>
            <a:r>
              <a:rPr lang="ko-KR" altLang="en-US" sz="1100" smtClean="0"/>
              <a:t>링크</a:t>
            </a:r>
            <a:r>
              <a:rPr lang="en-US" altLang="ko-KR" sz="1100" smtClean="0"/>
              <a:t>ID (DR</a:t>
            </a:r>
            <a:r>
              <a:rPr lang="ko-KR" altLang="en-US" sz="1100" smtClean="0"/>
              <a:t>의 인터페이스 </a:t>
            </a:r>
            <a:r>
              <a:rPr lang="en-US" altLang="ko-KR" sz="1100" smtClean="0"/>
              <a:t>IP)</a:t>
            </a:r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 smtClean="0"/>
              <a:t>⑧</a:t>
            </a:r>
            <a:r>
              <a:rPr lang="en-US" altLang="ko-KR" sz="1100"/>
              <a:t> </a:t>
            </a:r>
            <a:r>
              <a:rPr lang="ko-KR" altLang="en-US" sz="1100" smtClean="0"/>
              <a:t>링크데이터 </a:t>
            </a:r>
            <a:r>
              <a:rPr lang="en-US" altLang="ko-KR" sz="1100" smtClean="0"/>
              <a:t>(DR</a:t>
            </a:r>
            <a:r>
              <a:rPr lang="ko-KR" altLang="en-US" sz="1100" smtClean="0"/>
              <a:t>이 연결된 자신의 </a:t>
            </a:r>
            <a:r>
              <a:rPr lang="en-US" altLang="ko-KR" sz="1100" smtClean="0"/>
              <a:t>IP)</a:t>
            </a:r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 smtClean="0"/>
              <a:t>⑨</a:t>
            </a:r>
            <a:r>
              <a:rPr lang="en-US" altLang="ko-KR" sz="1100"/>
              <a:t> </a:t>
            </a:r>
            <a:r>
              <a:rPr lang="ko-KR" altLang="en-US" sz="1100" smtClean="0"/>
              <a:t>해당 링크 코스트</a:t>
            </a:r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xmlns="" val="19914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추가기능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□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네트워크 축약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스텁 에어리어로 구성할 수 없는 백본 에어리어의 경우 네트워크 축약을 통하여 라우팅 테이블 감소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- ABR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에서 축약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[area n range (network) (subnetmask)]</a:t>
            </a: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ASBR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에서 축약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[summary-address (network) (subnetmask)]</a:t>
            </a:r>
          </a:p>
        </p:txBody>
      </p:sp>
      <p:pic>
        <p:nvPicPr>
          <p:cNvPr id="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5609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5331154" y="2673711"/>
            <a:ext cx="1447835" cy="726296"/>
            <a:chOff x="1562694" y="3068958"/>
            <a:chExt cx="1447835" cy="1308024"/>
          </a:xfrm>
        </p:grpSpPr>
        <p:sp>
          <p:nvSpPr>
            <p:cNvPr id="14" name="사각형 설명선 13"/>
            <p:cNvSpPr/>
            <p:nvPr/>
          </p:nvSpPr>
          <p:spPr>
            <a:xfrm>
              <a:off x="1562694" y="3068958"/>
              <a:ext cx="1447835" cy="1308022"/>
            </a:xfrm>
            <a:prstGeom prst="wedgeRectCallout">
              <a:avLst>
                <a:gd name="adj1" fmla="val -53040"/>
                <a:gd name="adj2" fmla="val -77691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92010" y="3102114"/>
              <a:ext cx="790601" cy="1274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1.1.1.0 /24</a:t>
              </a:r>
            </a:p>
            <a:p>
              <a:r>
                <a:rPr lang="en-US" altLang="ko-KR" sz="1000" smtClean="0"/>
                <a:t>1.1.2.0 /24</a:t>
              </a:r>
            </a:p>
            <a:p>
              <a:r>
                <a:rPr lang="en-US" altLang="ko-KR" sz="1000" smtClean="0"/>
                <a:t>1.1.3.0 /24</a:t>
              </a:r>
            </a:p>
            <a:p>
              <a:r>
                <a:rPr lang="en-US" altLang="ko-KR" sz="1000" smtClean="0"/>
                <a:t>1.1.4.0 /24</a:t>
              </a:r>
            </a:p>
          </p:txBody>
        </p:sp>
      </p:grpSp>
      <p:cxnSp>
        <p:nvCxnSpPr>
          <p:cNvPr id="16" name="직선 연결선 15"/>
          <p:cNvCxnSpPr>
            <a:stCxn id="7" idx="3"/>
            <a:endCxn id="12" idx="1"/>
          </p:cNvCxnSpPr>
          <p:nvPr/>
        </p:nvCxnSpPr>
        <p:spPr>
          <a:xfrm>
            <a:off x="2089665" y="2493694"/>
            <a:ext cx="269835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576" y="281504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축</a:t>
            </a:r>
            <a:r>
              <a:rPr lang="ko-KR" altLang="en-US" sz="1050" b="1"/>
              <a:t>약</a:t>
            </a:r>
            <a:endParaRPr lang="en-US" altLang="ko-KR" sz="1050" b="1" smtClean="0"/>
          </a:p>
        </p:txBody>
      </p:sp>
      <p:sp>
        <p:nvSpPr>
          <p:cNvPr id="21" name="왼쪽 화살표 20"/>
          <p:cNvSpPr/>
          <p:nvPr/>
        </p:nvSpPr>
        <p:spPr>
          <a:xfrm>
            <a:off x="2089665" y="2742524"/>
            <a:ext cx="1227312" cy="326436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>
            <a:off x="3779912" y="2754076"/>
            <a:ext cx="1227312" cy="326436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92791" y="2780928"/>
            <a:ext cx="821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1.1.1.0/30</a:t>
            </a:r>
          </a:p>
        </p:txBody>
      </p:sp>
      <p:pic>
        <p:nvPicPr>
          <p:cNvPr id="2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0868" y="400506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3283" y="400506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5356413" y="4365101"/>
            <a:ext cx="1447835" cy="726296"/>
            <a:chOff x="1562694" y="3068958"/>
            <a:chExt cx="1447835" cy="1308024"/>
          </a:xfrm>
        </p:grpSpPr>
        <p:sp>
          <p:nvSpPr>
            <p:cNvPr id="27" name="사각형 설명선 26"/>
            <p:cNvSpPr/>
            <p:nvPr/>
          </p:nvSpPr>
          <p:spPr>
            <a:xfrm>
              <a:off x="1562694" y="3068958"/>
              <a:ext cx="1447835" cy="1308022"/>
            </a:xfrm>
            <a:prstGeom prst="wedgeRectCallout">
              <a:avLst>
                <a:gd name="adj1" fmla="val -53040"/>
                <a:gd name="adj2" fmla="val -77691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92010" y="3102114"/>
              <a:ext cx="790601" cy="1274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1.1.1.0 /24</a:t>
              </a:r>
            </a:p>
            <a:p>
              <a:r>
                <a:rPr lang="en-US" altLang="ko-KR" sz="1000" smtClean="0"/>
                <a:t>1.1.2.0 /24</a:t>
              </a:r>
            </a:p>
            <a:p>
              <a:r>
                <a:rPr lang="en-US" altLang="ko-KR" sz="1000" smtClean="0"/>
                <a:t>1.1.3.0 /24</a:t>
              </a:r>
            </a:p>
            <a:p>
              <a:r>
                <a:rPr lang="en-US" altLang="ko-KR" sz="1000" smtClean="0"/>
                <a:t>1.1.4.0 /24</a:t>
              </a:r>
            </a:p>
          </p:txBody>
        </p:sp>
      </p:grpSp>
      <p:cxnSp>
        <p:nvCxnSpPr>
          <p:cNvPr id="29" name="직선 연결선 28"/>
          <p:cNvCxnSpPr>
            <a:stCxn id="24" idx="3"/>
            <a:endCxn id="25" idx="1"/>
          </p:cNvCxnSpPr>
          <p:nvPr/>
        </p:nvCxnSpPr>
        <p:spPr>
          <a:xfrm>
            <a:off x="2114924" y="4185084"/>
            <a:ext cx="269835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9107" y="400506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338835" y="450912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축</a:t>
            </a:r>
            <a:r>
              <a:rPr lang="ko-KR" altLang="en-US" sz="1050" b="1"/>
              <a:t>약</a:t>
            </a:r>
            <a:endParaRPr lang="en-US" altLang="ko-KR" sz="1050" b="1" smtClean="0"/>
          </a:p>
        </p:txBody>
      </p:sp>
      <p:sp>
        <p:nvSpPr>
          <p:cNvPr id="32" name="왼쪽 화살표 31"/>
          <p:cNvSpPr/>
          <p:nvPr/>
        </p:nvSpPr>
        <p:spPr>
          <a:xfrm>
            <a:off x="2114924" y="4433914"/>
            <a:ext cx="1227312" cy="326436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화살표 32"/>
          <p:cNvSpPr/>
          <p:nvPr/>
        </p:nvSpPr>
        <p:spPr>
          <a:xfrm>
            <a:off x="3805171" y="4445466"/>
            <a:ext cx="1227312" cy="326436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318050" y="4472318"/>
            <a:ext cx="821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1.1.1.0/30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3848" y="261556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ABR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3848" y="4327212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ASBR</a:t>
            </a:r>
          </a:p>
        </p:txBody>
      </p:sp>
    </p:spTree>
    <p:extLst>
      <p:ext uri="{BB962C8B-B14F-4D97-AF65-F5344CB8AC3E}">
        <p14:creationId xmlns:p14="http://schemas.microsoft.com/office/powerpoint/2010/main" xmlns="" val="2454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763688" y="2433054"/>
            <a:ext cx="1368152" cy="483218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231414" y="2420888"/>
            <a:ext cx="1214991" cy="483218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522986" y="2420888"/>
            <a:ext cx="1214991" cy="483218"/>
          </a:xfrm>
          <a:prstGeom prst="rect">
            <a:avLst/>
          </a:prstGeom>
          <a:solidFill>
            <a:srgbClr val="7030A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추가기능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□ Virtual-link</a:t>
            </a: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OSPF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 모든 에어리어는 반드시 백본 에어리어와 직접 접속되어야 한다는 조건을 만족할 수 없을 시 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Virtual-link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기능을 사용하여 해결할 수 있다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□ Demand circuit</a:t>
            </a: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다수의 라우팅 테이블 유지시 해당 테이블을 유지하기 위한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hello packet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또는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LSA refresh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현상이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지속적으로 발생하게 된다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해당 패킷의 생성량이 많아질수록 해당 데이터를 처리하는 네트워크 장비의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CPU,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인터넷 속도등에 큰 영향을 줄 수 있다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해당 문제점을 방지하기 위해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demand circuit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기능을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이용하여 방지할 수 있다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pic>
        <p:nvPicPr>
          <p:cNvPr id="2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9347" y="2482477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직선 연결선 28"/>
          <p:cNvCxnSpPr>
            <a:endCxn id="25" idx="1"/>
          </p:cNvCxnSpPr>
          <p:nvPr/>
        </p:nvCxnSpPr>
        <p:spPr>
          <a:xfrm flipV="1">
            <a:off x="1907704" y="2662497"/>
            <a:ext cx="3481643" cy="17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82477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144636" y="2661443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Area 0</a:t>
            </a:r>
          </a:p>
        </p:txBody>
      </p:sp>
      <p:pic>
        <p:nvPicPr>
          <p:cNvPr id="3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8422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82477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535781" y="266424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Area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73816" y="2661443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Area 2</a:t>
            </a:r>
          </a:p>
        </p:txBody>
      </p:sp>
      <p:sp>
        <p:nvSpPr>
          <p:cNvPr id="6" name="왼쪽/오른쪽 화살표 5"/>
          <p:cNvSpPr/>
          <p:nvPr/>
        </p:nvSpPr>
        <p:spPr>
          <a:xfrm>
            <a:off x="2915816" y="2904106"/>
            <a:ext cx="1858000" cy="355406"/>
          </a:xfrm>
          <a:prstGeom prst="left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36079" y="2933588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Virtual-link</a:t>
            </a:r>
          </a:p>
        </p:txBody>
      </p:sp>
      <p:pic>
        <p:nvPicPr>
          <p:cNvPr id="8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2241" y="4869160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869160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직선 연결선 86"/>
          <p:cNvCxnSpPr>
            <a:stCxn id="85" idx="3"/>
            <a:endCxn id="86" idx="1"/>
          </p:cNvCxnSpPr>
          <p:nvPr/>
        </p:nvCxnSpPr>
        <p:spPr>
          <a:xfrm>
            <a:off x="1896297" y="5049180"/>
            <a:ext cx="123554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1380" y="4867733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0979" y="4867733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1" name="직선 연결선 110"/>
          <p:cNvCxnSpPr>
            <a:stCxn id="109" idx="3"/>
            <a:endCxn id="110" idx="1"/>
          </p:cNvCxnSpPr>
          <p:nvPr/>
        </p:nvCxnSpPr>
        <p:spPr>
          <a:xfrm>
            <a:off x="4995436" y="5047753"/>
            <a:ext cx="123554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78"/>
          <p:cNvGrpSpPr/>
          <p:nvPr/>
        </p:nvGrpSpPr>
        <p:grpSpPr>
          <a:xfrm>
            <a:off x="4415821" y="5299781"/>
            <a:ext cx="479268" cy="457303"/>
            <a:chOff x="2738917" y="2857496"/>
            <a:chExt cx="883746" cy="606425"/>
          </a:xfrm>
        </p:grpSpPr>
        <p:grpSp>
          <p:nvGrpSpPr>
            <p:cNvPr id="113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606425"/>
              <a:chOff x="2185" y="1575"/>
              <a:chExt cx="527" cy="382"/>
            </a:xfrm>
          </p:grpSpPr>
          <p:sp>
            <p:nvSpPr>
              <p:cNvPr id="115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auto">
              <a:xfrm>
                <a:off x="2185" y="1641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2738917" y="3029591"/>
              <a:ext cx="777981" cy="3367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smtClean="0">
                  <a:latin typeface="휴먼모음T" pitchFamily="18" charset="-127"/>
                  <a:ea typeface="휴먼모음T" pitchFamily="18" charset="-127"/>
                </a:rPr>
                <a:t>LSA</a:t>
              </a:r>
              <a:endParaRPr lang="ko-KR" altLang="en-US" sz="105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21" name="왼쪽/오른쪽 화살표 120"/>
          <p:cNvSpPr/>
          <p:nvPr/>
        </p:nvSpPr>
        <p:spPr>
          <a:xfrm>
            <a:off x="5006843" y="5335761"/>
            <a:ext cx="1259387" cy="355406"/>
          </a:xfrm>
          <a:prstGeom prst="left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78"/>
          <p:cNvGrpSpPr/>
          <p:nvPr/>
        </p:nvGrpSpPr>
        <p:grpSpPr>
          <a:xfrm>
            <a:off x="6272891" y="5299781"/>
            <a:ext cx="494046" cy="457303"/>
            <a:chOff x="2738917" y="2857496"/>
            <a:chExt cx="910996" cy="606425"/>
          </a:xfrm>
        </p:grpSpPr>
        <p:grpSp>
          <p:nvGrpSpPr>
            <p:cNvPr id="123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606425"/>
              <a:chOff x="2185" y="1575"/>
              <a:chExt cx="527" cy="382"/>
            </a:xfrm>
          </p:grpSpPr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19"/>
              <p:cNvSpPr>
                <a:spLocks/>
              </p:cNvSpPr>
              <p:nvPr/>
            </p:nvSpPr>
            <p:spPr bwMode="auto">
              <a:xfrm>
                <a:off x="2185" y="1641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738917" y="3029591"/>
              <a:ext cx="910996" cy="346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latin typeface="휴먼모음T" pitchFamily="18" charset="-127"/>
                  <a:ea typeface="휴먼모음T" pitchFamily="18" charset="-127"/>
                </a:rPr>
                <a:t>Hello</a:t>
              </a:r>
              <a:endParaRPr lang="ko-KR" altLang="en-US" sz="105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553401" y="5373216"/>
            <a:ext cx="20104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평상시 </a:t>
            </a:r>
            <a:r>
              <a:rPr lang="en-US" altLang="ko-KR" sz="1050" smtClean="0"/>
              <a:t>hello packet/LSA fresh</a:t>
            </a:r>
          </a:p>
          <a:p>
            <a:r>
              <a:rPr lang="ko-KR" altLang="en-US" sz="1050" smtClean="0"/>
              <a:t>발생하지 않음</a:t>
            </a:r>
            <a:r>
              <a:rPr lang="en-US" altLang="ko-KR" sz="1050" smtClean="0"/>
              <a:t>.</a:t>
            </a:r>
          </a:p>
        </p:txBody>
      </p:sp>
      <p:sp>
        <p:nvSpPr>
          <p:cNvPr id="132" name="폭발 1 131"/>
          <p:cNvSpPr/>
          <p:nvPr/>
        </p:nvSpPr>
        <p:spPr>
          <a:xfrm>
            <a:off x="4067944" y="4797152"/>
            <a:ext cx="593593" cy="43062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675219" y="5729800"/>
            <a:ext cx="23038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토폴로지의 변화 감지시 </a:t>
            </a:r>
            <a:r>
              <a:rPr lang="en-US" altLang="ko-KR" sz="1050" smtClean="0"/>
              <a:t>hello pack</a:t>
            </a:r>
          </a:p>
          <a:p>
            <a:r>
              <a:rPr lang="ko-KR" altLang="en-US" sz="1050" smtClean="0"/>
              <a:t>또는 </a:t>
            </a:r>
            <a:r>
              <a:rPr lang="en-US" altLang="ko-KR" sz="1050" smtClean="0"/>
              <a:t>LSA </a:t>
            </a:r>
            <a:r>
              <a:rPr lang="ko-KR" altLang="en-US" sz="1050" smtClean="0"/>
              <a:t>전송</a:t>
            </a:r>
            <a:endParaRPr lang="en-US" altLang="ko-KR" sz="1050" smtClean="0"/>
          </a:p>
        </p:txBody>
      </p:sp>
    </p:spTree>
    <p:extLst>
      <p:ext uri="{BB962C8B-B14F-4D97-AF65-F5344CB8AC3E}">
        <p14:creationId xmlns:p14="http://schemas.microsoft.com/office/powerpoint/2010/main" xmlns="" val="24823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State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Down State: Hello packet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교환이 없는 상태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Init State: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한쪽에서만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Hello packet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을 보낸 상태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□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Two-way State: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자신의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Router ID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값을 포함하여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Neighbor list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를 보낸 상태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79712" y="2060154"/>
            <a:ext cx="3600400" cy="432742"/>
            <a:chOff x="1331640" y="1866858"/>
            <a:chExt cx="3600400" cy="432742"/>
          </a:xfrm>
        </p:grpSpPr>
        <p:pic>
          <p:nvPicPr>
            <p:cNvPr id="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867552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1866858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연결선 7"/>
            <p:cNvCxnSpPr>
              <a:stCxn id="6" idx="3"/>
              <a:endCxn id="7" idx="1"/>
            </p:cNvCxnSpPr>
            <p:nvPr/>
          </p:nvCxnSpPr>
          <p:spPr>
            <a:xfrm flipV="1">
              <a:off x="2051720" y="2082882"/>
              <a:ext cx="2160240" cy="69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979712" y="3133764"/>
            <a:ext cx="4824536" cy="943308"/>
            <a:chOff x="1979712" y="2708226"/>
            <a:chExt cx="4824536" cy="943308"/>
          </a:xfrm>
        </p:grpSpPr>
        <p:grpSp>
          <p:nvGrpSpPr>
            <p:cNvPr id="11" name="그룹 10"/>
            <p:cNvGrpSpPr/>
            <p:nvPr/>
          </p:nvGrpSpPr>
          <p:grpSpPr>
            <a:xfrm>
              <a:off x="1979712" y="2708226"/>
              <a:ext cx="3600400" cy="432742"/>
              <a:chOff x="1331640" y="1866858"/>
              <a:chExt cx="3600400" cy="432742"/>
            </a:xfrm>
          </p:grpSpPr>
          <p:pic>
            <p:nvPicPr>
              <p:cNvPr id="12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1867552"/>
                <a:ext cx="720080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1960" y="1866858"/>
                <a:ext cx="720080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" name="직선 연결선 13"/>
              <p:cNvCxnSpPr>
                <a:stCxn id="12" idx="3"/>
                <a:endCxn id="13" idx="1"/>
              </p:cNvCxnSpPr>
              <p:nvPr/>
            </p:nvCxnSpPr>
            <p:spPr>
              <a:xfrm flipV="1">
                <a:off x="2051720" y="2082882"/>
                <a:ext cx="2160240" cy="694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왼쪽 화살표 23"/>
            <p:cNvSpPr/>
            <p:nvPr/>
          </p:nvSpPr>
          <p:spPr>
            <a:xfrm>
              <a:off x="2218295" y="3171800"/>
              <a:ext cx="3023344" cy="407318"/>
            </a:xfrm>
            <a:prstGeom prst="leftArrow">
              <a:avLst>
                <a:gd name="adj1" fmla="val 50000"/>
                <a:gd name="adj2" fmla="val 100350"/>
              </a:avLst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78"/>
            <p:cNvGrpSpPr/>
            <p:nvPr/>
          </p:nvGrpSpPr>
          <p:grpSpPr>
            <a:xfrm>
              <a:off x="4932040" y="3140968"/>
              <a:ext cx="494046" cy="438149"/>
              <a:chOff x="2738917" y="2857496"/>
              <a:chExt cx="910996" cy="581025"/>
            </a:xfrm>
          </p:grpSpPr>
          <p:grpSp>
            <p:nvGrpSpPr>
              <p:cNvPr id="16" name="Group 22"/>
              <p:cNvGrpSpPr>
                <a:grpSpLocks/>
              </p:cNvGrpSpPr>
              <p:nvPr/>
            </p:nvGrpSpPr>
            <p:grpSpPr bwMode="auto">
              <a:xfrm>
                <a:off x="2786050" y="2857496"/>
                <a:ext cx="836613" cy="581025"/>
                <a:chOff x="2185" y="1575"/>
                <a:chExt cx="527" cy="366"/>
              </a:xfrm>
            </p:grpSpPr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2227" y="1575"/>
                  <a:ext cx="485" cy="366"/>
                </a:xfrm>
                <a:custGeom>
                  <a:avLst/>
                  <a:gdLst/>
                  <a:ahLst/>
                  <a:cxnLst>
                    <a:cxn ang="0">
                      <a:pos x="56" y="24"/>
                    </a:cxn>
                    <a:cxn ang="0">
                      <a:pos x="0" y="366"/>
                    </a:cxn>
                    <a:cxn ang="0">
                      <a:pos x="429" y="366"/>
                    </a:cxn>
                    <a:cxn ang="0">
                      <a:pos x="485" y="24"/>
                    </a:cxn>
                    <a:cxn ang="0">
                      <a:pos x="403" y="24"/>
                    </a:cxn>
                    <a:cxn ang="0">
                      <a:pos x="387" y="0"/>
                    </a:cxn>
                    <a:cxn ang="0">
                      <a:pos x="307" y="0"/>
                    </a:cxn>
                    <a:cxn ang="0">
                      <a:pos x="291" y="24"/>
                    </a:cxn>
                    <a:cxn ang="0">
                      <a:pos x="56" y="24"/>
                    </a:cxn>
                  </a:cxnLst>
                  <a:rect l="0" t="0" r="r" b="b"/>
                  <a:pathLst>
                    <a:path w="485" h="366">
                      <a:moveTo>
                        <a:pt x="56" y="24"/>
                      </a:moveTo>
                      <a:lnTo>
                        <a:pt x="0" y="366"/>
                      </a:lnTo>
                      <a:lnTo>
                        <a:pt x="429" y="366"/>
                      </a:lnTo>
                      <a:lnTo>
                        <a:pt x="485" y="24"/>
                      </a:lnTo>
                      <a:lnTo>
                        <a:pt x="403" y="24"/>
                      </a:lnTo>
                      <a:lnTo>
                        <a:pt x="387" y="0"/>
                      </a:lnTo>
                      <a:lnTo>
                        <a:pt x="307" y="0"/>
                      </a:lnTo>
                      <a:lnTo>
                        <a:pt x="291" y="24"/>
                      </a:lnTo>
                      <a:lnTo>
                        <a:pt x="56" y="24"/>
                      </a:lnTo>
                      <a:close/>
                    </a:path>
                  </a:pathLst>
                </a:custGeom>
                <a:solidFill>
                  <a:srgbClr val="DBDB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17"/>
                <p:cNvSpPr>
                  <a:spLocks/>
                </p:cNvSpPr>
                <p:nvPr/>
              </p:nvSpPr>
              <p:spPr bwMode="auto">
                <a:xfrm>
                  <a:off x="2227" y="1575"/>
                  <a:ext cx="485" cy="366"/>
                </a:xfrm>
                <a:custGeom>
                  <a:avLst/>
                  <a:gdLst/>
                  <a:ahLst/>
                  <a:cxnLst>
                    <a:cxn ang="0">
                      <a:pos x="56" y="24"/>
                    </a:cxn>
                    <a:cxn ang="0">
                      <a:pos x="0" y="366"/>
                    </a:cxn>
                    <a:cxn ang="0">
                      <a:pos x="429" y="366"/>
                    </a:cxn>
                    <a:cxn ang="0">
                      <a:pos x="485" y="24"/>
                    </a:cxn>
                    <a:cxn ang="0">
                      <a:pos x="403" y="24"/>
                    </a:cxn>
                    <a:cxn ang="0">
                      <a:pos x="387" y="0"/>
                    </a:cxn>
                    <a:cxn ang="0">
                      <a:pos x="307" y="0"/>
                    </a:cxn>
                    <a:cxn ang="0">
                      <a:pos x="291" y="24"/>
                    </a:cxn>
                    <a:cxn ang="0">
                      <a:pos x="56" y="24"/>
                    </a:cxn>
                  </a:cxnLst>
                  <a:rect l="0" t="0" r="r" b="b"/>
                  <a:pathLst>
                    <a:path w="485" h="366">
                      <a:moveTo>
                        <a:pt x="56" y="24"/>
                      </a:moveTo>
                      <a:lnTo>
                        <a:pt x="0" y="366"/>
                      </a:lnTo>
                      <a:lnTo>
                        <a:pt x="429" y="366"/>
                      </a:lnTo>
                      <a:lnTo>
                        <a:pt x="485" y="24"/>
                      </a:lnTo>
                      <a:lnTo>
                        <a:pt x="403" y="24"/>
                      </a:lnTo>
                      <a:lnTo>
                        <a:pt x="387" y="0"/>
                      </a:lnTo>
                      <a:lnTo>
                        <a:pt x="307" y="0"/>
                      </a:lnTo>
                      <a:lnTo>
                        <a:pt x="291" y="24"/>
                      </a:lnTo>
                      <a:lnTo>
                        <a:pt x="56" y="24"/>
                      </a:lnTo>
                      <a:close/>
                    </a:path>
                  </a:pathLst>
                </a:custGeom>
                <a:solidFill>
                  <a:srgbClr val="DBDBCE"/>
                </a:solidFill>
                <a:ln w="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18"/>
                <p:cNvSpPr>
                  <a:spLocks/>
                </p:cNvSpPr>
                <p:nvPr/>
              </p:nvSpPr>
              <p:spPr bwMode="auto">
                <a:xfrm>
                  <a:off x="2185" y="1625"/>
                  <a:ext cx="471" cy="3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2" y="316"/>
                    </a:cxn>
                    <a:cxn ang="0">
                      <a:pos x="471" y="316"/>
                    </a:cxn>
                    <a:cxn ang="0">
                      <a:pos x="42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71" h="316">
                      <a:moveTo>
                        <a:pt x="0" y="0"/>
                      </a:moveTo>
                      <a:lnTo>
                        <a:pt x="42" y="316"/>
                      </a:lnTo>
                      <a:lnTo>
                        <a:pt x="471" y="316"/>
                      </a:lnTo>
                      <a:lnTo>
                        <a:pt x="4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79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19"/>
                <p:cNvSpPr>
                  <a:spLocks/>
                </p:cNvSpPr>
                <p:nvPr/>
              </p:nvSpPr>
              <p:spPr bwMode="auto">
                <a:xfrm>
                  <a:off x="2185" y="1625"/>
                  <a:ext cx="471" cy="3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2" y="316"/>
                    </a:cxn>
                    <a:cxn ang="0">
                      <a:pos x="471" y="316"/>
                    </a:cxn>
                    <a:cxn ang="0">
                      <a:pos x="42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71" h="316">
                      <a:moveTo>
                        <a:pt x="0" y="0"/>
                      </a:moveTo>
                      <a:lnTo>
                        <a:pt x="42" y="316"/>
                      </a:lnTo>
                      <a:lnTo>
                        <a:pt x="471" y="316"/>
                      </a:lnTo>
                      <a:lnTo>
                        <a:pt x="4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79D"/>
                </a:solidFill>
                <a:ln w="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20"/>
                <p:cNvSpPr>
                  <a:spLocks/>
                </p:cNvSpPr>
                <p:nvPr/>
              </p:nvSpPr>
              <p:spPr bwMode="auto">
                <a:xfrm>
                  <a:off x="2537" y="1583"/>
                  <a:ext cx="71" cy="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3"/>
                    </a:cxn>
                    <a:cxn ang="0">
                      <a:pos x="69" y="13"/>
                    </a:cxn>
                    <a:cxn ang="0">
                      <a:pos x="71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1" h="13">
                      <a:moveTo>
                        <a:pt x="2" y="0"/>
                      </a:moveTo>
                      <a:lnTo>
                        <a:pt x="0" y="13"/>
                      </a:lnTo>
                      <a:lnTo>
                        <a:pt x="69" y="13"/>
                      </a:lnTo>
                      <a:lnTo>
                        <a:pt x="71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2537" y="1583"/>
                  <a:ext cx="71" cy="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3"/>
                    </a:cxn>
                    <a:cxn ang="0">
                      <a:pos x="69" y="13"/>
                    </a:cxn>
                    <a:cxn ang="0">
                      <a:pos x="71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1" h="13">
                      <a:moveTo>
                        <a:pt x="2" y="0"/>
                      </a:moveTo>
                      <a:lnTo>
                        <a:pt x="0" y="13"/>
                      </a:lnTo>
                      <a:lnTo>
                        <a:pt x="69" y="13"/>
                      </a:lnTo>
                      <a:lnTo>
                        <a:pt x="71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E8E8E"/>
                </a:solidFill>
                <a:ln w="3">
                  <a:solidFill>
                    <a:srgbClr val="8E8E8E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직사각형 16"/>
              <p:cNvSpPr/>
              <p:nvPr/>
            </p:nvSpPr>
            <p:spPr>
              <a:xfrm>
                <a:off x="2738917" y="3029591"/>
                <a:ext cx="910996" cy="346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dirty="0" smtClean="0">
                    <a:latin typeface="휴먼모음T" pitchFamily="18" charset="-127"/>
                    <a:ea typeface="휴먼모음T" pitchFamily="18" charset="-127"/>
                  </a:rPr>
                  <a:t>Hello</a:t>
                </a:r>
                <a:endParaRPr lang="ko-KR" altLang="en-US" sz="1050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652120" y="2924944"/>
              <a:ext cx="1152128" cy="726590"/>
              <a:chOff x="5796136" y="3140274"/>
              <a:chExt cx="1152128" cy="72659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5796136" y="3140274"/>
                <a:ext cx="1152128" cy="7265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61361" y="3158978"/>
                <a:ext cx="9428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/>
                  <a:t>Neighbor list</a:t>
                </a:r>
              </a:p>
              <a:p>
                <a:pPr marL="228600" indent="-228600">
                  <a:buAutoNum type="arabicPeriod"/>
                </a:pPr>
                <a:r>
                  <a:rPr lang="en-US" altLang="ko-KR" sz="1000" smtClean="0"/>
                  <a:t>x.x.x.x</a:t>
                </a:r>
              </a:p>
              <a:p>
                <a:pPr marL="228600" indent="-228600">
                  <a:buAutoNum type="arabicPeriod"/>
                </a:pPr>
                <a:r>
                  <a:rPr lang="en-US" altLang="ko-KR" sz="1000"/>
                  <a:t>x</a:t>
                </a:r>
                <a:r>
                  <a:rPr lang="en-US" altLang="ko-KR" sz="1000" smtClean="0"/>
                  <a:t>.x.x.x.</a:t>
                </a:r>
              </a:p>
              <a:p>
                <a:r>
                  <a:rPr lang="en-US" altLang="ko-KR" sz="1000" smtClean="0"/>
                  <a:t>………….</a:t>
                </a: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979712" y="4846744"/>
            <a:ext cx="3600400" cy="432742"/>
            <a:chOff x="1331640" y="1866858"/>
            <a:chExt cx="3600400" cy="432742"/>
          </a:xfrm>
        </p:grpSpPr>
        <p:pic>
          <p:nvPicPr>
            <p:cNvPr id="44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867552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1866858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" name="직선 연결선 45"/>
            <p:cNvCxnSpPr>
              <a:stCxn id="44" idx="3"/>
              <a:endCxn id="45" idx="1"/>
            </p:cNvCxnSpPr>
            <p:nvPr/>
          </p:nvCxnSpPr>
          <p:spPr>
            <a:xfrm flipV="1">
              <a:off x="2051720" y="2082882"/>
              <a:ext cx="2160240" cy="69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왼쪽 화살표 30"/>
          <p:cNvSpPr/>
          <p:nvPr/>
        </p:nvSpPr>
        <p:spPr>
          <a:xfrm rot="10800000">
            <a:off x="2218295" y="5310318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78"/>
          <p:cNvGrpSpPr/>
          <p:nvPr/>
        </p:nvGrpSpPr>
        <p:grpSpPr>
          <a:xfrm>
            <a:off x="1979712" y="5279895"/>
            <a:ext cx="494046" cy="438149"/>
            <a:chOff x="2738917" y="2857496"/>
            <a:chExt cx="910996" cy="581025"/>
          </a:xfrm>
        </p:grpSpPr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581025"/>
              <a:chOff x="2185" y="1575"/>
              <a:chExt cx="527" cy="366"/>
            </a:xfrm>
          </p:grpSpPr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2738917" y="3029591"/>
              <a:ext cx="910996" cy="346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latin typeface="휴먼모음T" pitchFamily="18" charset="-127"/>
                  <a:ea typeface="휴먼모음T" pitchFamily="18" charset="-127"/>
                </a:rPr>
                <a:t>Hello</a:t>
              </a:r>
              <a:endParaRPr lang="ko-KR" altLang="en-US" sz="105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55576" y="5150682"/>
            <a:ext cx="1152128" cy="726590"/>
            <a:chOff x="5796136" y="3140274"/>
            <a:chExt cx="1152128" cy="726590"/>
          </a:xfrm>
        </p:grpSpPr>
        <p:sp>
          <p:nvSpPr>
            <p:cNvPr id="34" name="직사각형 33"/>
            <p:cNvSpPr/>
            <p:nvPr/>
          </p:nvSpPr>
          <p:spPr>
            <a:xfrm>
              <a:off x="5796136" y="3140274"/>
              <a:ext cx="1152128" cy="72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61361" y="3158978"/>
              <a:ext cx="9428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Neighbor list</a:t>
              </a:r>
            </a:p>
            <a:p>
              <a:pPr marL="228600" indent="-228600">
                <a:buAutoNum type="arabicPeriod"/>
              </a:pPr>
              <a:r>
                <a:rPr lang="en-US" altLang="ko-KR" sz="1000" smtClean="0"/>
                <a:t>1.1.1.1</a:t>
              </a:r>
            </a:p>
            <a:p>
              <a:pPr marL="228600" indent="-228600">
                <a:buAutoNum type="arabicPeriod"/>
              </a:pPr>
              <a:r>
                <a:rPr lang="en-US" altLang="ko-KR" sz="1000"/>
                <a:t>x</a:t>
              </a:r>
              <a:r>
                <a:rPr lang="en-US" altLang="ko-KR" sz="1000" smtClean="0"/>
                <a:t>.x.x.x.</a:t>
              </a:r>
            </a:p>
            <a:p>
              <a:r>
                <a:rPr lang="en-US" altLang="ko-KR" sz="1000" smtClean="0"/>
                <a:t>………….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63073" y="181393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25855" y="181462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91965" y="28940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54747" y="289474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1965" y="4637924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54747" y="463861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</p:spTree>
    <p:extLst>
      <p:ext uri="{BB962C8B-B14F-4D97-AF65-F5344CB8AC3E}">
        <p14:creationId xmlns:p14="http://schemas.microsoft.com/office/powerpoint/2010/main" xmlns="" val="23560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State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Exstart State: Adjacent neighbor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성립단계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Exchange State: DDP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패킷 교환 후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Link state request list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에 기록하는 단계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79712" y="2060154"/>
            <a:ext cx="3600400" cy="432742"/>
            <a:chOff x="1331640" y="1866858"/>
            <a:chExt cx="3600400" cy="432742"/>
          </a:xfrm>
        </p:grpSpPr>
        <p:pic>
          <p:nvPicPr>
            <p:cNvPr id="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867552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1866858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연결선 7"/>
            <p:cNvCxnSpPr>
              <a:stCxn id="6" idx="3"/>
              <a:endCxn id="7" idx="1"/>
            </p:cNvCxnSpPr>
            <p:nvPr/>
          </p:nvCxnSpPr>
          <p:spPr>
            <a:xfrm flipV="1">
              <a:off x="2051720" y="2082882"/>
              <a:ext cx="2160240" cy="69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979712" y="3788346"/>
            <a:ext cx="3600400" cy="432742"/>
            <a:chOff x="1331640" y="1866858"/>
            <a:chExt cx="3600400" cy="432742"/>
          </a:xfrm>
        </p:grpSpPr>
        <p:pic>
          <p:nvPicPr>
            <p:cNvPr id="12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867552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1866858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직선 연결선 13"/>
            <p:cNvCxnSpPr>
              <a:stCxn id="12" idx="3"/>
              <a:endCxn id="13" idx="1"/>
            </p:cNvCxnSpPr>
            <p:nvPr/>
          </p:nvCxnSpPr>
          <p:spPr>
            <a:xfrm flipV="1">
              <a:off x="2051720" y="2082882"/>
              <a:ext cx="2160240" cy="69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78"/>
          <p:cNvGrpSpPr/>
          <p:nvPr/>
        </p:nvGrpSpPr>
        <p:grpSpPr>
          <a:xfrm>
            <a:off x="4942050" y="2539649"/>
            <a:ext cx="494046" cy="457303"/>
            <a:chOff x="2738917" y="2857496"/>
            <a:chExt cx="910996" cy="606425"/>
          </a:xfrm>
        </p:grpSpPr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606425"/>
              <a:chOff x="2185" y="1575"/>
              <a:chExt cx="527" cy="382"/>
            </a:xfrm>
          </p:grpSpPr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2185" y="1641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738917" y="3029591"/>
              <a:ext cx="910996" cy="346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latin typeface="휴먼모음T" pitchFamily="18" charset="-127"/>
                  <a:ea typeface="휴먼모음T" pitchFamily="18" charset="-127"/>
                </a:rPr>
                <a:t>Hello</a:t>
              </a:r>
              <a:endParaRPr lang="ko-KR" altLang="en-US" sz="105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31" name="왼쪽 화살표 30"/>
          <p:cNvSpPr/>
          <p:nvPr/>
        </p:nvSpPr>
        <p:spPr>
          <a:xfrm rot="10800000">
            <a:off x="2382421" y="4749873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78"/>
          <p:cNvGrpSpPr/>
          <p:nvPr/>
        </p:nvGrpSpPr>
        <p:grpSpPr>
          <a:xfrm>
            <a:off x="2061730" y="4719043"/>
            <a:ext cx="479268" cy="438149"/>
            <a:chOff x="2738917" y="2857496"/>
            <a:chExt cx="883746" cy="581025"/>
          </a:xfrm>
        </p:grpSpPr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581025"/>
              <a:chOff x="2185" y="1575"/>
              <a:chExt cx="527" cy="366"/>
            </a:xfrm>
          </p:grpSpPr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2738917" y="3029591"/>
              <a:ext cx="822320" cy="336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smtClean="0">
                  <a:latin typeface="휴먼모음T" pitchFamily="18" charset="-127"/>
                  <a:ea typeface="휴먼모음T" pitchFamily="18" charset="-127"/>
                </a:rPr>
                <a:t>DDP</a:t>
              </a:r>
              <a:endParaRPr lang="ko-KR" altLang="en-US" sz="105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63073" y="181393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25855" y="181462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91965" y="354863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54747" y="3549329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2" name="왼쪽/오른쪽 화살표 1"/>
          <p:cNvSpPr/>
          <p:nvPr/>
        </p:nvSpPr>
        <p:spPr>
          <a:xfrm>
            <a:off x="2530988" y="2669425"/>
            <a:ext cx="2472782" cy="327527"/>
          </a:xfrm>
          <a:prstGeom prst="left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78"/>
          <p:cNvGrpSpPr/>
          <p:nvPr/>
        </p:nvGrpSpPr>
        <p:grpSpPr>
          <a:xfrm>
            <a:off x="2051720" y="2539649"/>
            <a:ext cx="494046" cy="457303"/>
            <a:chOff x="2738917" y="2857496"/>
            <a:chExt cx="910996" cy="606425"/>
          </a:xfrm>
        </p:grpSpPr>
        <p:grpSp>
          <p:nvGrpSpPr>
            <p:cNvPr id="54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606425"/>
              <a:chOff x="2185" y="1575"/>
              <a:chExt cx="527" cy="382"/>
            </a:xfrm>
          </p:grpSpPr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2185" y="1641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2738917" y="3029591"/>
              <a:ext cx="910996" cy="346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latin typeface="휴먼모음T" pitchFamily="18" charset="-127"/>
                  <a:ea typeface="휴먼모음T" pitchFamily="18" charset="-127"/>
                </a:rPr>
                <a:t>Hello</a:t>
              </a:r>
              <a:endParaRPr lang="ko-KR" altLang="en-US" sz="105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907704" y="296675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Router-ID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44007" y="296675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Router-ID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99792" y="2720534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Master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03596" y="270892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Slave</a:t>
            </a:r>
          </a:p>
        </p:txBody>
      </p:sp>
      <p:grpSp>
        <p:nvGrpSpPr>
          <p:cNvPr id="66" name="그룹 78"/>
          <p:cNvGrpSpPr/>
          <p:nvPr/>
        </p:nvGrpSpPr>
        <p:grpSpPr>
          <a:xfrm>
            <a:off x="4929010" y="4267841"/>
            <a:ext cx="479268" cy="457303"/>
            <a:chOff x="2738917" y="2857496"/>
            <a:chExt cx="883746" cy="606425"/>
          </a:xfrm>
        </p:grpSpPr>
        <p:grpSp>
          <p:nvGrpSpPr>
            <p:cNvPr id="67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606425"/>
              <a:chOff x="2185" y="1575"/>
              <a:chExt cx="527" cy="382"/>
            </a:xfrm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2185" y="1641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2738917" y="3029591"/>
              <a:ext cx="822320" cy="3367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smtClean="0">
                  <a:latin typeface="휴먼모음T" pitchFamily="18" charset="-127"/>
                  <a:ea typeface="휴먼모음T" pitchFamily="18" charset="-127"/>
                </a:rPr>
                <a:t>DDP</a:t>
              </a:r>
              <a:endParaRPr lang="ko-KR" altLang="en-US" sz="105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75" name="왼쪽 화살표 74"/>
          <p:cNvSpPr/>
          <p:nvPr/>
        </p:nvSpPr>
        <p:spPr>
          <a:xfrm>
            <a:off x="2268736" y="4317826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왼쪽 화살표 75"/>
          <p:cNvSpPr/>
          <p:nvPr/>
        </p:nvSpPr>
        <p:spPr>
          <a:xfrm>
            <a:off x="2267744" y="5157192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왼쪽 화살표 76"/>
          <p:cNvSpPr/>
          <p:nvPr/>
        </p:nvSpPr>
        <p:spPr>
          <a:xfrm rot="10800000">
            <a:off x="2412752" y="5589240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8"/>
          <p:cNvGrpSpPr/>
          <p:nvPr/>
        </p:nvGrpSpPr>
        <p:grpSpPr>
          <a:xfrm>
            <a:off x="4932040" y="5131937"/>
            <a:ext cx="498855" cy="457303"/>
            <a:chOff x="2738917" y="2857496"/>
            <a:chExt cx="919864" cy="606425"/>
          </a:xfrm>
        </p:grpSpPr>
        <p:grpSp>
          <p:nvGrpSpPr>
            <p:cNvPr id="79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606425"/>
              <a:chOff x="2185" y="1575"/>
              <a:chExt cx="527" cy="382"/>
            </a:xfrm>
          </p:grpSpPr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19"/>
              <p:cNvSpPr>
                <a:spLocks/>
              </p:cNvSpPr>
              <p:nvPr/>
            </p:nvSpPr>
            <p:spPr bwMode="auto">
              <a:xfrm>
                <a:off x="2185" y="1641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2738917" y="3029591"/>
              <a:ext cx="919864" cy="306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smtClean="0">
                  <a:latin typeface="휴먼모음T" pitchFamily="18" charset="-127"/>
                  <a:ea typeface="휴먼모음T" pitchFamily="18" charset="-127"/>
                </a:rPr>
                <a:t>LSAck</a:t>
              </a:r>
              <a:endParaRPr lang="ko-KR" altLang="en-US" sz="9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87" name="그룹 78"/>
          <p:cNvGrpSpPr/>
          <p:nvPr/>
        </p:nvGrpSpPr>
        <p:grpSpPr>
          <a:xfrm>
            <a:off x="2051720" y="5547706"/>
            <a:ext cx="498855" cy="457303"/>
            <a:chOff x="2738917" y="2857496"/>
            <a:chExt cx="919864" cy="606425"/>
          </a:xfrm>
        </p:grpSpPr>
        <p:grpSp>
          <p:nvGrpSpPr>
            <p:cNvPr id="88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606425"/>
              <a:chOff x="2185" y="1575"/>
              <a:chExt cx="527" cy="382"/>
            </a:xfrm>
          </p:grpSpPr>
          <p:sp>
            <p:nvSpPr>
              <p:cNvPr id="90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19"/>
              <p:cNvSpPr>
                <a:spLocks/>
              </p:cNvSpPr>
              <p:nvPr/>
            </p:nvSpPr>
            <p:spPr bwMode="auto">
              <a:xfrm>
                <a:off x="2185" y="1641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738917" y="3029591"/>
              <a:ext cx="919864" cy="306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smtClean="0">
                  <a:latin typeface="휴먼모음T" pitchFamily="18" charset="-127"/>
                  <a:ea typeface="휴먼모음T" pitchFamily="18" charset="-127"/>
                </a:rPr>
                <a:t>LSAck</a:t>
              </a:r>
              <a:endParaRPr lang="ko-KR" altLang="en-US" sz="9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523244" y="4725144"/>
            <a:ext cx="1497028" cy="482442"/>
            <a:chOff x="5796135" y="3140274"/>
            <a:chExt cx="1497028" cy="482442"/>
          </a:xfrm>
        </p:grpSpPr>
        <p:sp>
          <p:nvSpPr>
            <p:cNvPr id="97" name="직사각형 96"/>
            <p:cNvSpPr/>
            <p:nvPr/>
          </p:nvSpPr>
          <p:spPr>
            <a:xfrm>
              <a:off x="5796135" y="3140274"/>
              <a:ext cx="1497027" cy="482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861361" y="3158978"/>
              <a:ext cx="1431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Link state request list</a:t>
              </a:r>
              <a:endParaRPr lang="en-US" altLang="ko-KR" sz="1000"/>
            </a:p>
            <a:p>
              <a:r>
                <a:rPr lang="en-US" altLang="ko-KR" sz="1000" smtClean="0"/>
                <a:t>- </a:t>
              </a:r>
              <a:r>
                <a:rPr lang="ko-KR" altLang="en-US" sz="1000" smtClean="0"/>
                <a:t>업데이트 필요</a:t>
              </a:r>
              <a:endParaRPr lang="en-US" altLang="ko-KR" sz="1000" smtClean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39552" y="4246178"/>
            <a:ext cx="1497028" cy="482442"/>
            <a:chOff x="5796135" y="3140274"/>
            <a:chExt cx="1497028" cy="482442"/>
          </a:xfrm>
        </p:grpSpPr>
        <p:sp>
          <p:nvSpPr>
            <p:cNvPr id="100" name="직사각형 99"/>
            <p:cNvSpPr/>
            <p:nvPr/>
          </p:nvSpPr>
          <p:spPr>
            <a:xfrm>
              <a:off x="5796135" y="3140274"/>
              <a:ext cx="1497027" cy="482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61361" y="3158978"/>
              <a:ext cx="1431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Link state request list</a:t>
              </a:r>
              <a:endParaRPr lang="en-US" altLang="ko-KR" sz="1000"/>
            </a:p>
            <a:p>
              <a:r>
                <a:rPr lang="en-US" altLang="ko-KR" sz="1000" smtClean="0"/>
                <a:t>- </a:t>
              </a:r>
              <a:r>
                <a:rPr lang="ko-KR" altLang="en-US" sz="1000" smtClean="0"/>
                <a:t>업데이트 필요없음</a:t>
              </a:r>
              <a:endParaRPr lang="en-US" altLang="ko-KR" sz="100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751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State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Loading State: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새로운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LSA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를 업데이트 하는 단계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Full State: DDP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가 일치한 상태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 OSPF </a:t>
            </a:r>
            <a:r>
              <a:rPr lang="ko-KR" altLang="en-US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구성시 </a:t>
            </a:r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debug ip ospf adj </a:t>
            </a:r>
            <a:r>
              <a:rPr lang="ko-KR" altLang="en-US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명령어를 통해서 네이버 상태 변화를 지속적으로 확인할 수 있다</a:t>
            </a:r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79712" y="2060154"/>
            <a:ext cx="3600400" cy="432742"/>
            <a:chOff x="1331640" y="1866858"/>
            <a:chExt cx="3600400" cy="432742"/>
          </a:xfrm>
        </p:grpSpPr>
        <p:pic>
          <p:nvPicPr>
            <p:cNvPr id="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867552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1866858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연결선 7"/>
            <p:cNvCxnSpPr>
              <a:stCxn id="6" idx="3"/>
              <a:endCxn id="7" idx="1"/>
            </p:cNvCxnSpPr>
            <p:nvPr/>
          </p:nvCxnSpPr>
          <p:spPr>
            <a:xfrm flipV="1">
              <a:off x="2051720" y="2082882"/>
              <a:ext cx="2160240" cy="69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979712" y="4364410"/>
            <a:ext cx="3600400" cy="432742"/>
            <a:chOff x="1331640" y="1866858"/>
            <a:chExt cx="3600400" cy="432742"/>
          </a:xfrm>
        </p:grpSpPr>
        <p:pic>
          <p:nvPicPr>
            <p:cNvPr id="12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867552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1866858"/>
              <a:ext cx="7200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직선 연결선 13"/>
            <p:cNvCxnSpPr>
              <a:stCxn id="12" idx="3"/>
              <a:endCxn id="13" idx="1"/>
            </p:cNvCxnSpPr>
            <p:nvPr/>
          </p:nvCxnSpPr>
          <p:spPr>
            <a:xfrm flipV="1">
              <a:off x="2051720" y="2082882"/>
              <a:ext cx="2160240" cy="69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063073" y="181393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25855" y="181462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91965" y="4124699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54747" y="412539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76" name="왼쪽 화살표 75"/>
          <p:cNvSpPr/>
          <p:nvPr/>
        </p:nvSpPr>
        <p:spPr>
          <a:xfrm>
            <a:off x="2267744" y="4869160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8"/>
          <p:cNvGrpSpPr/>
          <p:nvPr/>
        </p:nvGrpSpPr>
        <p:grpSpPr>
          <a:xfrm>
            <a:off x="4932040" y="4843905"/>
            <a:ext cx="498855" cy="457303"/>
            <a:chOff x="2738917" y="2857496"/>
            <a:chExt cx="919864" cy="606425"/>
          </a:xfrm>
        </p:grpSpPr>
        <p:grpSp>
          <p:nvGrpSpPr>
            <p:cNvPr id="79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606425"/>
              <a:chOff x="2185" y="1575"/>
              <a:chExt cx="527" cy="382"/>
            </a:xfrm>
          </p:grpSpPr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19"/>
              <p:cNvSpPr>
                <a:spLocks/>
              </p:cNvSpPr>
              <p:nvPr/>
            </p:nvSpPr>
            <p:spPr bwMode="auto">
              <a:xfrm>
                <a:off x="2185" y="1641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2738917" y="3029591"/>
              <a:ext cx="919864" cy="306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smtClean="0">
                  <a:latin typeface="휴먼모음T" pitchFamily="18" charset="-127"/>
                  <a:ea typeface="휴먼모음T" pitchFamily="18" charset="-127"/>
                </a:rPr>
                <a:t>LSAck</a:t>
              </a:r>
              <a:endParaRPr lang="ko-KR" altLang="en-US" sz="9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96" name="왼쪽 화살표 95"/>
          <p:cNvSpPr/>
          <p:nvPr/>
        </p:nvSpPr>
        <p:spPr>
          <a:xfrm rot="10800000">
            <a:off x="2382421" y="2965952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78"/>
          <p:cNvGrpSpPr/>
          <p:nvPr/>
        </p:nvGrpSpPr>
        <p:grpSpPr>
          <a:xfrm>
            <a:off x="2061730" y="2935122"/>
            <a:ext cx="479268" cy="438149"/>
            <a:chOff x="2738917" y="2857496"/>
            <a:chExt cx="883746" cy="581025"/>
          </a:xfrm>
        </p:grpSpPr>
        <p:grpSp>
          <p:nvGrpSpPr>
            <p:cNvPr id="98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581025"/>
              <a:chOff x="2185" y="1575"/>
              <a:chExt cx="527" cy="366"/>
            </a:xfrm>
          </p:grpSpPr>
          <p:sp>
            <p:nvSpPr>
              <p:cNvPr id="100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2738917" y="3029591"/>
              <a:ext cx="792762" cy="336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smtClean="0">
                  <a:latin typeface="휴먼모음T" pitchFamily="18" charset="-127"/>
                  <a:ea typeface="휴먼모음T" pitchFamily="18" charset="-127"/>
                </a:rPr>
                <a:t>LSU</a:t>
              </a:r>
              <a:endParaRPr lang="ko-KR" altLang="en-US" sz="105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06" name="그룹 78"/>
          <p:cNvGrpSpPr/>
          <p:nvPr/>
        </p:nvGrpSpPr>
        <p:grpSpPr>
          <a:xfrm>
            <a:off x="4929010" y="2483920"/>
            <a:ext cx="479268" cy="457303"/>
            <a:chOff x="2738917" y="2857496"/>
            <a:chExt cx="883746" cy="606425"/>
          </a:xfrm>
        </p:grpSpPr>
        <p:grpSp>
          <p:nvGrpSpPr>
            <p:cNvPr id="107" name="Group 22"/>
            <p:cNvGrpSpPr>
              <a:grpSpLocks/>
            </p:cNvGrpSpPr>
            <p:nvPr/>
          </p:nvGrpSpPr>
          <p:grpSpPr bwMode="auto">
            <a:xfrm>
              <a:off x="2786050" y="2857496"/>
              <a:ext cx="836613" cy="606425"/>
              <a:chOff x="2185" y="1575"/>
              <a:chExt cx="527" cy="382"/>
            </a:xfrm>
          </p:grpSpPr>
          <p:sp>
            <p:nvSpPr>
              <p:cNvPr id="109" name="Freeform 16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17"/>
              <p:cNvSpPr>
                <a:spLocks/>
              </p:cNvSpPr>
              <p:nvPr/>
            </p:nvSpPr>
            <p:spPr bwMode="auto">
              <a:xfrm>
                <a:off x="2227" y="1575"/>
                <a:ext cx="485" cy="366"/>
              </a:xfrm>
              <a:custGeom>
                <a:avLst/>
                <a:gdLst/>
                <a:ahLst/>
                <a:cxnLst>
                  <a:cxn ang="0">
                    <a:pos x="56" y="24"/>
                  </a:cxn>
                  <a:cxn ang="0">
                    <a:pos x="0" y="366"/>
                  </a:cxn>
                  <a:cxn ang="0">
                    <a:pos x="429" y="366"/>
                  </a:cxn>
                  <a:cxn ang="0">
                    <a:pos x="485" y="24"/>
                  </a:cxn>
                  <a:cxn ang="0">
                    <a:pos x="403" y="24"/>
                  </a:cxn>
                  <a:cxn ang="0">
                    <a:pos x="387" y="0"/>
                  </a:cxn>
                  <a:cxn ang="0">
                    <a:pos x="307" y="0"/>
                  </a:cxn>
                  <a:cxn ang="0">
                    <a:pos x="291" y="24"/>
                  </a:cxn>
                  <a:cxn ang="0">
                    <a:pos x="56" y="24"/>
                  </a:cxn>
                </a:cxnLst>
                <a:rect l="0" t="0" r="r" b="b"/>
                <a:pathLst>
                  <a:path w="485" h="366">
                    <a:moveTo>
                      <a:pt x="56" y="24"/>
                    </a:moveTo>
                    <a:lnTo>
                      <a:pt x="0" y="366"/>
                    </a:lnTo>
                    <a:lnTo>
                      <a:pt x="429" y="366"/>
                    </a:lnTo>
                    <a:lnTo>
                      <a:pt x="485" y="24"/>
                    </a:lnTo>
                    <a:lnTo>
                      <a:pt x="403" y="24"/>
                    </a:lnTo>
                    <a:lnTo>
                      <a:pt x="387" y="0"/>
                    </a:lnTo>
                    <a:lnTo>
                      <a:pt x="307" y="0"/>
                    </a:lnTo>
                    <a:lnTo>
                      <a:pt x="291" y="24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DBDBCE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8"/>
              <p:cNvSpPr>
                <a:spLocks/>
              </p:cNvSpPr>
              <p:nvPr/>
            </p:nvSpPr>
            <p:spPr bwMode="auto">
              <a:xfrm>
                <a:off x="2185" y="1625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9"/>
              <p:cNvSpPr>
                <a:spLocks/>
              </p:cNvSpPr>
              <p:nvPr/>
            </p:nvSpPr>
            <p:spPr bwMode="auto">
              <a:xfrm>
                <a:off x="2185" y="1641"/>
                <a:ext cx="471" cy="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16"/>
                  </a:cxn>
                  <a:cxn ang="0">
                    <a:pos x="471" y="316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71" h="316">
                    <a:moveTo>
                      <a:pt x="0" y="0"/>
                    </a:moveTo>
                    <a:lnTo>
                      <a:pt x="42" y="316"/>
                    </a:lnTo>
                    <a:lnTo>
                      <a:pt x="471" y="316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9D"/>
              </a:solidFill>
              <a:ln w="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0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1"/>
              <p:cNvSpPr>
                <a:spLocks/>
              </p:cNvSpPr>
              <p:nvPr/>
            </p:nvSpPr>
            <p:spPr bwMode="auto">
              <a:xfrm>
                <a:off x="2537" y="1583"/>
                <a:ext cx="71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3"/>
                  </a:cxn>
                  <a:cxn ang="0">
                    <a:pos x="69" y="13"/>
                  </a:cxn>
                  <a:cxn ang="0">
                    <a:pos x="71" y="0"/>
                  </a:cxn>
                  <a:cxn ang="0">
                    <a:pos x="2" y="0"/>
                  </a:cxn>
                </a:cxnLst>
                <a:rect l="0" t="0" r="r" b="b"/>
                <a:pathLst>
                  <a:path w="71" h="13">
                    <a:moveTo>
                      <a:pt x="2" y="0"/>
                    </a:moveTo>
                    <a:lnTo>
                      <a:pt x="0" y="13"/>
                    </a:lnTo>
                    <a:lnTo>
                      <a:pt x="69" y="13"/>
                    </a:lnTo>
                    <a:lnTo>
                      <a:pt x="71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E8E8E"/>
              </a:solidFill>
              <a:ln w="3">
                <a:solidFill>
                  <a:srgbClr val="8E8E8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>
              <a:off x="2738917" y="3029591"/>
              <a:ext cx="786850" cy="3367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smtClean="0">
                  <a:latin typeface="휴먼모음T" pitchFamily="18" charset="-127"/>
                  <a:ea typeface="휴먼모음T" pitchFamily="18" charset="-127"/>
                </a:rPr>
                <a:t>LSR</a:t>
              </a:r>
              <a:endParaRPr lang="ko-KR" altLang="en-US" sz="105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15" name="왼쪽 화살표 114"/>
          <p:cNvSpPr/>
          <p:nvPr/>
        </p:nvSpPr>
        <p:spPr>
          <a:xfrm>
            <a:off x="2196728" y="2533905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 화살표 116"/>
          <p:cNvSpPr/>
          <p:nvPr/>
        </p:nvSpPr>
        <p:spPr>
          <a:xfrm rot="10800000">
            <a:off x="2412752" y="4381383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5508105" y="4964276"/>
            <a:ext cx="1109102" cy="264924"/>
            <a:chOff x="5796136" y="3140275"/>
            <a:chExt cx="1109102" cy="264924"/>
          </a:xfrm>
        </p:grpSpPr>
        <p:sp>
          <p:nvSpPr>
            <p:cNvPr id="137" name="직사각형 136"/>
            <p:cNvSpPr/>
            <p:nvPr/>
          </p:nvSpPr>
          <p:spPr>
            <a:xfrm>
              <a:off x="5796136" y="3140275"/>
              <a:ext cx="1109102" cy="2402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861361" y="3158978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DDP </a:t>
              </a:r>
              <a:r>
                <a:rPr lang="ko-KR" altLang="en-US" sz="1000" smtClean="0"/>
                <a:t>일치 확인</a:t>
              </a:r>
              <a:endParaRPr lang="en-US" altLang="ko-KR" sz="100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91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Network type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: RIP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이나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EIGRP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는 네트워크 타입별로 설정방식이 다른지 않다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하지만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는 네트워크 타입별에 따라서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서로다른 설정방식 을 가지고 있다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2982899"/>
              </p:ext>
            </p:extLst>
          </p:nvPr>
        </p:nvGraphicFramePr>
        <p:xfrm>
          <a:off x="1259632" y="2201416"/>
          <a:ext cx="62932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24"/>
                <a:gridCol w="1573324"/>
                <a:gridCol w="1573324"/>
                <a:gridCol w="1573324"/>
              </a:tblGrid>
              <a:tr h="162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Neighbor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DR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Hello/Dead</a:t>
                      </a:r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</a:rPr>
                        <a:t> interval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자동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선출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10/40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Point-to-point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자동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10/40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Point-to-multipoint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자동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30/120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Non-broadcast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지정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선출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30/120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81128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81128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0506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/>
          <p:cNvCxnSpPr>
            <a:stCxn id="6" idx="3"/>
            <a:endCxn id="7" idx="1"/>
          </p:cNvCxnSpPr>
          <p:nvPr/>
        </p:nvCxnSpPr>
        <p:spPr>
          <a:xfrm>
            <a:off x="1979712" y="476114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4824028" y="4185084"/>
            <a:ext cx="684076" cy="53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868144" y="4185084"/>
            <a:ext cx="720080" cy="538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688124" y="4797152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/>
          <p:cNvSpPr/>
          <p:nvPr/>
        </p:nvSpPr>
        <p:spPr>
          <a:xfrm>
            <a:off x="5148064" y="4365104"/>
            <a:ext cx="1080120" cy="716859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517232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0506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265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43608" y="1843726"/>
            <a:ext cx="2829118" cy="1657282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08811" y="1843726"/>
            <a:ext cx="2762709" cy="1657282"/>
          </a:xfrm>
          <a:prstGeom prst="rect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Area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Router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구성</a:t>
            </a:r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DR(Designated Router): </a:t>
            </a:r>
            <a:r>
              <a:rPr lang="ko-KR" altLang="en-US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브로드캐스트 환경에서 동일한 에어리어에 소속된 경로에 대해서 </a:t>
            </a:r>
            <a:endParaRPr lang="en-US" altLang="ko-KR" sz="12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              LSA</a:t>
            </a:r>
            <a:r>
              <a:rPr lang="ko-KR" altLang="en-US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를 관리하기 위함</a:t>
            </a:r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ABR(Area Border Router):</a:t>
            </a:r>
            <a:r>
              <a:rPr lang="ko-KR" altLang="en-US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두개 이상의 에어리어에 소속된 에어리어 경계라우터</a:t>
            </a:r>
            <a:endParaRPr lang="en-US" altLang="ko-KR" sz="12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ASBR(AS Boundary Router):</a:t>
            </a:r>
            <a:r>
              <a:rPr lang="ko-KR" altLang="en-US" sz="12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다른 라우팅 프로토콜이 네트워크가 연결된 라우터</a:t>
            </a:r>
            <a:endParaRPr lang="en-US" altLang="ko-KR" sz="12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□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경로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2240" y="1843726"/>
            <a:ext cx="1296144" cy="165728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1563" y="1789998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2504" y="177752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4118" y="1772816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RIP</a:t>
            </a:r>
          </a:p>
        </p:txBody>
      </p:sp>
      <p:cxnSp>
        <p:nvCxnSpPr>
          <p:cNvPr id="15" name="직선 연결선 14"/>
          <p:cNvCxnSpPr>
            <a:endCxn id="10" idx="1"/>
          </p:cNvCxnSpPr>
          <p:nvPr/>
        </p:nvCxnSpPr>
        <p:spPr>
          <a:xfrm>
            <a:off x="3923928" y="220376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23746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0698" y="2023746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36219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11760" y="3254787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DR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1619672" y="2216241"/>
            <a:ext cx="936104" cy="284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663788" y="2216242"/>
            <a:ext cx="956910" cy="34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1"/>
            <a:endCxn id="19" idx="0"/>
          </p:cNvCxnSpPr>
          <p:nvPr/>
        </p:nvCxnSpPr>
        <p:spPr>
          <a:xfrm>
            <a:off x="2663788" y="2741833"/>
            <a:ext cx="0" cy="18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95434" y="2369840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ABR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83813" y="237790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ASBR</a:t>
            </a:r>
          </a:p>
        </p:txBody>
      </p:sp>
      <p:sp>
        <p:nvSpPr>
          <p:cNvPr id="25" name="구름 24"/>
          <p:cNvSpPr/>
          <p:nvPr/>
        </p:nvSpPr>
        <p:spPr>
          <a:xfrm>
            <a:off x="2411760" y="2383786"/>
            <a:ext cx="504056" cy="358429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259632" y="184372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 R1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07704" y="298185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R2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96047" y="184372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R3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7617" y="1843724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R4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2120599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192.168.1.1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2422" y="2203766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192.168.100.1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1927918"/>
              </p:ext>
            </p:extLst>
          </p:nvPr>
        </p:nvGraphicFramePr>
        <p:xfrm>
          <a:off x="1212304" y="4621108"/>
          <a:ext cx="6096000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  <a:gridCol w="792088"/>
                <a:gridCol w="792088"/>
                <a:gridCol w="319201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경로타입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우선순위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에어리어 내부경로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동일 에어리어에 소속된 경로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에어리어간 경로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O IA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다른 에어리어에 소속된 경로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도메인 외부경로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O E1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변동 코스트값을 가지는 외부경로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O N1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변동 코스트 값을 가지는 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NSSA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외부경로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altLang="ko-KR" sz="1050" baseline="0" smtClean="0">
                          <a:solidFill>
                            <a:schemeClr val="tx1"/>
                          </a:solidFill>
                        </a:rPr>
                        <a:t> E2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고정 코스트값을 가지는 외부경로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O N2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고정 코스트 값을 가지는 </a:t>
                      </a:r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NSSA </a:t>
                      </a:r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외부경로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171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Area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OSPF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경로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E1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경로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E2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경로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N1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경로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N2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경</a:t>
            </a:r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로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9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8840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직선 연결선 31"/>
          <p:cNvCxnSpPr>
            <a:stCxn id="29" idx="3"/>
            <a:endCxn id="31" idx="1"/>
          </p:cNvCxnSpPr>
          <p:nvPr/>
        </p:nvCxnSpPr>
        <p:spPr>
          <a:xfrm>
            <a:off x="2123728" y="216886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88840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직선 연결선 35"/>
          <p:cNvCxnSpPr>
            <a:stCxn id="31" idx="3"/>
            <a:endCxn id="35" idx="1"/>
          </p:cNvCxnSpPr>
          <p:nvPr/>
        </p:nvCxnSpPr>
        <p:spPr>
          <a:xfrm>
            <a:off x="3347864" y="216886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8952" y="2174667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OSPF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98488" y="216886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RIP</a:t>
            </a:r>
          </a:p>
        </p:txBody>
      </p:sp>
      <p:sp>
        <p:nvSpPr>
          <p:cNvPr id="45" name="왼쪽 화살표 44"/>
          <p:cNvSpPr/>
          <p:nvPr/>
        </p:nvSpPr>
        <p:spPr>
          <a:xfrm>
            <a:off x="1511584" y="2301602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381665" y="237882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Cost:80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57529" y="2378823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Cost:160</a:t>
            </a:r>
          </a:p>
        </p:txBody>
      </p:sp>
      <p:pic>
        <p:nvPicPr>
          <p:cNvPr id="5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2494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직선 연결선 56"/>
          <p:cNvCxnSpPr>
            <a:stCxn id="54" idx="3"/>
            <a:endCxn id="56" idx="1"/>
          </p:cNvCxnSpPr>
          <p:nvPr/>
        </p:nvCxnSpPr>
        <p:spPr>
          <a:xfrm>
            <a:off x="2123728" y="310496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2494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직선 연결선 58"/>
          <p:cNvCxnSpPr>
            <a:stCxn id="56" idx="3"/>
            <a:endCxn id="58" idx="1"/>
          </p:cNvCxnSpPr>
          <p:nvPr/>
        </p:nvCxnSpPr>
        <p:spPr>
          <a:xfrm>
            <a:off x="3347864" y="310496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08952" y="3110771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OSPF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98488" y="3104964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RIP</a:t>
            </a:r>
          </a:p>
        </p:txBody>
      </p:sp>
      <p:sp>
        <p:nvSpPr>
          <p:cNvPr id="62" name="왼쪽 화살표 61"/>
          <p:cNvSpPr/>
          <p:nvPr/>
        </p:nvSpPr>
        <p:spPr>
          <a:xfrm>
            <a:off x="1511584" y="3237706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381665" y="331492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Cost:80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57529" y="331492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Cost:80</a:t>
            </a:r>
          </a:p>
        </p:txBody>
      </p:sp>
      <p:pic>
        <p:nvPicPr>
          <p:cNvPr id="6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3744" y="400506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7880" y="400506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직선 연결선 66"/>
          <p:cNvCxnSpPr>
            <a:stCxn id="65" idx="3"/>
            <a:endCxn id="66" idx="1"/>
          </p:cNvCxnSpPr>
          <p:nvPr/>
        </p:nvCxnSpPr>
        <p:spPr>
          <a:xfrm>
            <a:off x="2087800" y="418508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4024" y="400506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직선 연결선 68"/>
          <p:cNvCxnSpPr>
            <a:stCxn id="66" idx="3"/>
            <a:endCxn id="68" idx="1"/>
          </p:cNvCxnSpPr>
          <p:nvPr/>
        </p:nvCxnSpPr>
        <p:spPr>
          <a:xfrm>
            <a:off x="3311936" y="41850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73024" y="4190891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OSPF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2560" y="4185084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RIP</a:t>
            </a:r>
          </a:p>
        </p:txBody>
      </p:sp>
      <p:sp>
        <p:nvSpPr>
          <p:cNvPr id="72" name="왼쪽 화살표 71"/>
          <p:cNvSpPr/>
          <p:nvPr/>
        </p:nvSpPr>
        <p:spPr>
          <a:xfrm>
            <a:off x="1475656" y="4317826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987824" y="4395047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Route:0.0.0.0/0 Cost:80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57529" y="4388343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Cost:160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23728" y="191683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1.1.1.0/24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58307" y="192844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2.2.2.0/24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23728" y="285293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1.1.1.0/24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58307" y="2864550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2.2.2.0/24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123728" y="393305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1.1.1.0/24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8307" y="3944670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2.2.2.0/24</a:t>
            </a:r>
          </a:p>
        </p:txBody>
      </p:sp>
      <p:pic>
        <p:nvPicPr>
          <p:cNvPr id="82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3744" y="508518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7880" y="508518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직선 연결선 83"/>
          <p:cNvCxnSpPr>
            <a:stCxn id="82" idx="3"/>
            <a:endCxn id="83" idx="1"/>
          </p:cNvCxnSpPr>
          <p:nvPr/>
        </p:nvCxnSpPr>
        <p:spPr>
          <a:xfrm>
            <a:off x="2087800" y="526520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4024" y="508518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직선 연결선 85"/>
          <p:cNvCxnSpPr>
            <a:stCxn id="83" idx="3"/>
            <a:endCxn id="85" idx="1"/>
          </p:cNvCxnSpPr>
          <p:nvPr/>
        </p:nvCxnSpPr>
        <p:spPr>
          <a:xfrm>
            <a:off x="3311936" y="526520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73024" y="5271011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OSPF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462560" y="5265204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RIP</a:t>
            </a:r>
          </a:p>
        </p:txBody>
      </p:sp>
      <p:sp>
        <p:nvSpPr>
          <p:cNvPr id="89" name="왼쪽 화살표 88"/>
          <p:cNvSpPr/>
          <p:nvPr/>
        </p:nvSpPr>
        <p:spPr>
          <a:xfrm>
            <a:off x="1475656" y="5397946"/>
            <a:ext cx="3023344" cy="407318"/>
          </a:xfrm>
          <a:prstGeom prst="leftArrow">
            <a:avLst>
              <a:gd name="adj1" fmla="val 50000"/>
              <a:gd name="adj2" fmla="val 10035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987824" y="5475167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Route:0.0.0.0/0 Cost:80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157529" y="546846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Cost:80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23728" y="501317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1.1.1.0/24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58307" y="5024790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2.2.2.0/24</a:t>
            </a:r>
          </a:p>
        </p:txBody>
      </p:sp>
    </p:spTree>
    <p:extLst>
      <p:ext uri="{BB962C8B-B14F-4D97-AF65-F5344CB8AC3E}">
        <p14:creationId xmlns:p14="http://schemas.microsoft.com/office/powerpoint/2010/main" xmlns="" val="19967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/>
          <p:cNvSpPr/>
          <p:nvPr/>
        </p:nvSpPr>
        <p:spPr>
          <a:xfrm>
            <a:off x="3239852" y="4817990"/>
            <a:ext cx="1415509" cy="771250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735052" y="4817990"/>
            <a:ext cx="1614442" cy="77125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475656" y="4817990"/>
            <a:ext cx="1656184" cy="77125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Area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OSPF Stub-Area	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Stub Area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구성시 조건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백본 에어리어는 스텁에어리어가 될 수 없다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트랜짓 에어리어는 스텁에어리어가 될 수 없다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스텁에어리어 내부에 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ASBR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을 둘 수 없다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(NSSA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는 예외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	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726141"/>
              </p:ext>
            </p:extLst>
          </p:nvPr>
        </p:nvGraphicFramePr>
        <p:xfrm>
          <a:off x="1007605" y="1916832"/>
          <a:ext cx="3600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368152"/>
              </a:tblGrid>
              <a:tr h="162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차단 경로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스텁 에어리어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E1, E2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완전 스텁 에어리어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E1,</a:t>
                      </a:r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</a:rPr>
                        <a:t> E2, IA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NSSA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E1, E2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NSSA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완전 스텁 에어리어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E1, E2,</a:t>
                      </a:r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</a:rPr>
                        <a:t> IA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3744" y="508518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8518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8518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08518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>
            <a:stCxn id="81" idx="3"/>
            <a:endCxn id="95" idx="1"/>
          </p:cNvCxnSpPr>
          <p:nvPr/>
        </p:nvCxnSpPr>
        <p:spPr>
          <a:xfrm>
            <a:off x="2087800" y="5265204"/>
            <a:ext cx="900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5" idx="3"/>
            <a:endCxn id="96" idx="1"/>
          </p:cNvCxnSpPr>
          <p:nvPr/>
        </p:nvCxnSpPr>
        <p:spPr>
          <a:xfrm>
            <a:off x="3491880" y="5265204"/>
            <a:ext cx="93610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6" idx="3"/>
            <a:endCxn id="94" idx="1"/>
          </p:cNvCxnSpPr>
          <p:nvPr/>
        </p:nvCxnSpPr>
        <p:spPr>
          <a:xfrm>
            <a:off x="4932040" y="5265204"/>
            <a:ext cx="86409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70371" y="483896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87824" y="483896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378683" y="483896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3.3.3.3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96136" y="483896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4.4.4.4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254721" y="481976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77315" y="481976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80997" y="4827181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4</a:t>
            </a:r>
          </a:p>
        </p:txBody>
      </p:sp>
    </p:spTree>
    <p:extLst>
      <p:ext uri="{BB962C8B-B14F-4D97-AF65-F5344CB8AC3E}">
        <p14:creationId xmlns:p14="http://schemas.microsoft.com/office/powerpoint/2010/main" xmlns="" val="42360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/>
          <p:cNvSpPr/>
          <p:nvPr/>
        </p:nvSpPr>
        <p:spPr>
          <a:xfrm>
            <a:off x="3241717" y="2046480"/>
            <a:ext cx="1415509" cy="771250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736917" y="2046480"/>
            <a:ext cx="1614442" cy="77125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477521" y="2046480"/>
            <a:ext cx="1656184" cy="77125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Routing protocol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5" y="836712"/>
            <a:ext cx="89289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OSPF (Open Shortest Path First)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.OSPF Area</a:t>
            </a: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□ OSPF Stub-Area	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[Stub area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미설정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[Stub area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설정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] – area n stub</a:t>
            </a: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[Totally Stubby Area </a:t>
            </a:r>
            <a:r>
              <a:rPr lang="ko-KR" altLang="en-US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설정</a:t>
            </a:r>
            <a:r>
              <a:rPr lang="en-US" altLang="ko-KR" sz="14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] – area n stub no-summary</a:t>
            </a:r>
          </a:p>
        </p:txBody>
      </p:sp>
      <p:pic>
        <p:nvPicPr>
          <p:cNvPr id="8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5609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8001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9689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849" y="231367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>
            <a:stCxn id="81" idx="3"/>
            <a:endCxn id="95" idx="1"/>
          </p:cNvCxnSpPr>
          <p:nvPr/>
        </p:nvCxnSpPr>
        <p:spPr>
          <a:xfrm>
            <a:off x="2089665" y="2493694"/>
            <a:ext cx="900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5" idx="3"/>
            <a:endCxn id="96" idx="1"/>
          </p:cNvCxnSpPr>
          <p:nvPr/>
        </p:nvCxnSpPr>
        <p:spPr>
          <a:xfrm>
            <a:off x="3493745" y="2493694"/>
            <a:ext cx="93610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6" idx="3"/>
            <a:endCxn id="94" idx="1"/>
          </p:cNvCxnSpPr>
          <p:nvPr/>
        </p:nvCxnSpPr>
        <p:spPr>
          <a:xfrm>
            <a:off x="4933905" y="2493694"/>
            <a:ext cx="86409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72236" y="2067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89689" y="2067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380548" y="2067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3.3.3.3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98001" y="2067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4.4.4.4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256586" y="204825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79180" y="204825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82862" y="2055671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4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1573115" y="2883466"/>
            <a:ext cx="1447835" cy="592500"/>
          </a:xfrm>
          <a:prstGeom prst="wedgeRectCallout">
            <a:avLst>
              <a:gd name="adj1" fmla="val -26530"/>
              <a:gd name="adj2" fmla="val -8266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08732" y="2924944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O IA 2.2.2.0/24 </a:t>
            </a:r>
            <a:r>
              <a:rPr lang="ko-KR" altLang="en-US" sz="1000" smtClean="0"/>
              <a:t>경</a:t>
            </a:r>
            <a:r>
              <a:rPr lang="ko-KR" altLang="en-US" sz="1000"/>
              <a:t>로</a:t>
            </a:r>
            <a:endParaRPr lang="en-US" altLang="ko-KR" sz="100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07699" y="3077344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O IA 3.3.3.0/24 </a:t>
            </a:r>
            <a:r>
              <a:rPr lang="ko-KR" altLang="en-US" sz="1000" smtClean="0"/>
              <a:t>경로</a:t>
            </a:r>
            <a:endParaRPr lang="en-US" altLang="ko-KR" sz="1000" smtClean="0"/>
          </a:p>
          <a:p>
            <a:r>
              <a:rPr lang="en-US" altLang="ko-KR" sz="1000" smtClean="0"/>
              <a:t>……………..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62558" y="3789040"/>
            <a:ext cx="1415509" cy="771250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757758" y="3789040"/>
            <a:ext cx="1614442" cy="77125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98362" y="3789040"/>
            <a:ext cx="1656184" cy="77125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6450" y="405623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8842" y="405623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0530" y="405623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0690" y="4056234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직선 연결선 33"/>
          <p:cNvCxnSpPr>
            <a:stCxn id="30" idx="3"/>
            <a:endCxn id="32" idx="1"/>
          </p:cNvCxnSpPr>
          <p:nvPr/>
        </p:nvCxnSpPr>
        <p:spPr>
          <a:xfrm>
            <a:off x="2110506" y="4236254"/>
            <a:ext cx="900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3"/>
            <a:endCxn id="33" idx="1"/>
          </p:cNvCxnSpPr>
          <p:nvPr/>
        </p:nvCxnSpPr>
        <p:spPr>
          <a:xfrm>
            <a:off x="3514586" y="4236254"/>
            <a:ext cx="93610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3" idx="3"/>
            <a:endCxn id="31" idx="1"/>
          </p:cNvCxnSpPr>
          <p:nvPr/>
        </p:nvCxnSpPr>
        <p:spPr>
          <a:xfrm>
            <a:off x="4954746" y="4236254"/>
            <a:ext cx="86409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93077" y="381001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0530" y="381001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01389" y="381001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3.3.3.3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18842" y="381001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4.4.4.4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77427" y="379081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00021" y="379081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3703" y="3798231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4</a:t>
            </a:r>
          </a:p>
        </p:txBody>
      </p:sp>
      <p:sp>
        <p:nvSpPr>
          <p:cNvPr id="44" name="사각형 설명선 43"/>
          <p:cNvSpPr/>
          <p:nvPr/>
        </p:nvSpPr>
        <p:spPr>
          <a:xfrm>
            <a:off x="1583536" y="4596298"/>
            <a:ext cx="1426994" cy="488886"/>
          </a:xfrm>
          <a:prstGeom prst="wedgeRectCallout">
            <a:avLst>
              <a:gd name="adj1" fmla="val -24123"/>
              <a:gd name="adj2" fmla="val -73157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629573" y="4668306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O IA 2.2.2.0/24 </a:t>
            </a:r>
            <a:r>
              <a:rPr lang="ko-KR" altLang="en-US" sz="1000" smtClean="0"/>
              <a:t>경</a:t>
            </a:r>
            <a:r>
              <a:rPr lang="ko-KR" altLang="en-US" sz="1000"/>
              <a:t>로</a:t>
            </a:r>
            <a:endParaRPr lang="en-US" altLang="ko-KR" sz="100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628540" y="4838963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O*IA 0.0.0.0/0 </a:t>
            </a:r>
            <a:r>
              <a:rPr lang="ko-KR" altLang="en-US" sz="1000" b="1" smtClean="0"/>
              <a:t>경로</a:t>
            </a:r>
            <a:endParaRPr lang="en-US" altLang="ko-KR" sz="1000" b="1" smtClean="0"/>
          </a:p>
        </p:txBody>
      </p:sp>
      <p:sp>
        <p:nvSpPr>
          <p:cNvPr id="48" name="직사각형 47"/>
          <p:cNvSpPr/>
          <p:nvPr/>
        </p:nvSpPr>
        <p:spPr>
          <a:xfrm>
            <a:off x="3262558" y="5517232"/>
            <a:ext cx="1415509" cy="771250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757758" y="5517232"/>
            <a:ext cx="1614442" cy="77125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498362" y="5517232"/>
            <a:ext cx="1656184" cy="77125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6450" y="5784426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8842" y="5784426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0530" y="5784426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0690" y="5784426"/>
            <a:ext cx="5040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직선 연결선 55"/>
          <p:cNvCxnSpPr>
            <a:stCxn id="51" idx="3"/>
            <a:endCxn id="53" idx="1"/>
          </p:cNvCxnSpPr>
          <p:nvPr/>
        </p:nvCxnSpPr>
        <p:spPr>
          <a:xfrm>
            <a:off x="2110506" y="5964446"/>
            <a:ext cx="90002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3" idx="3"/>
            <a:endCxn id="54" idx="1"/>
          </p:cNvCxnSpPr>
          <p:nvPr/>
        </p:nvCxnSpPr>
        <p:spPr>
          <a:xfrm>
            <a:off x="3514586" y="5964446"/>
            <a:ext cx="93610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4" idx="3"/>
            <a:endCxn id="52" idx="1"/>
          </p:cNvCxnSpPr>
          <p:nvPr/>
        </p:nvCxnSpPr>
        <p:spPr>
          <a:xfrm>
            <a:off x="4954746" y="5964446"/>
            <a:ext cx="86409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93077" y="553820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1.1.1.1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10530" y="553820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2.2.2.2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01389" y="553820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3.3.3.3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8842" y="5538205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4.4.4.4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77427" y="5519007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00021" y="5519007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03703" y="552642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Area 4</a:t>
            </a:r>
          </a:p>
        </p:txBody>
      </p:sp>
      <p:sp>
        <p:nvSpPr>
          <p:cNvPr id="66" name="사각형 설명선 65"/>
          <p:cNvSpPr/>
          <p:nvPr/>
        </p:nvSpPr>
        <p:spPr>
          <a:xfrm>
            <a:off x="1560830" y="6288482"/>
            <a:ext cx="1426994" cy="244443"/>
          </a:xfrm>
          <a:prstGeom prst="wedgeRectCallout">
            <a:avLst>
              <a:gd name="adj1" fmla="val -24123"/>
              <a:gd name="adj2" fmla="val -119339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544399" y="6237312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O*IA 0.0.0.0/0 </a:t>
            </a:r>
            <a:r>
              <a:rPr lang="ko-KR" altLang="en-US" sz="1000" smtClean="0"/>
              <a:t>경로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xmlns="" val="19519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772</Words>
  <Application>Microsoft Office PowerPoint</Application>
  <PresentationFormat>화면 슬라이드 쇼(4:3)</PresentationFormat>
  <Paragraphs>532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</cp:lastModifiedBy>
  <cp:revision>51</cp:revision>
  <dcterms:created xsi:type="dcterms:W3CDTF">2013-11-03T02:09:03Z</dcterms:created>
  <dcterms:modified xsi:type="dcterms:W3CDTF">2013-12-05T04:53:19Z</dcterms:modified>
</cp:coreProperties>
</file>