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3" r:id="rId9"/>
    <p:sldId id="264" r:id="rId10"/>
    <p:sldId id="265" r:id="rId11"/>
    <p:sldId id="266" r:id="rId12"/>
    <p:sldId id="269" r:id="rId13"/>
    <p:sldId id="271" r:id="rId14"/>
    <p:sldId id="272" r:id="rId15"/>
    <p:sldId id="273" r:id="rId16"/>
    <p:sldId id="275" r:id="rId17"/>
    <p:sldId id="282" r:id="rId18"/>
    <p:sldId id="283" r:id="rId19"/>
    <p:sldId id="279" r:id="rId20"/>
    <p:sldId id="284" r:id="rId21"/>
    <p:sldId id="285" r:id="rId22"/>
    <p:sldId id="280" r:id="rId23"/>
    <p:sldId id="28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C535E-5A77-4F17-B84B-8E9EF3940B48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48BCF-5F70-414D-9337-1A010ABD0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9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Configuring basic OSPF(ISP) =&gt;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기본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ospf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왜하는지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어떻게하는지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설명들어갔음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좋겠음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Configuring basic OSPF(R1,R2)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Ospf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확인하기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ospf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neighbor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like our adjacencies have formed just as we intended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Meeting the DR/BDR requirements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like our adjacencies have formed just as we intended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IP OSPF / ROUTE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IP OSPF / ROUTE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like our adjacencies have formed just as we intended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 default route on ISP router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라우터와</a:t>
            </a:r>
            <a:r>
              <a:rPr lang="ko-KR" altLang="en-US" dirty="0" smtClean="0"/>
              <a:t> 스위치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라우터와</a:t>
            </a:r>
            <a:r>
              <a:rPr lang="ko-KR" altLang="en-US" dirty="0" smtClean="0"/>
              <a:t> 스위치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선연결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라우터별</a:t>
            </a:r>
            <a:r>
              <a:rPr lang="ko-KR" altLang="en-US" dirty="0" smtClean="0"/>
              <a:t> 기본 설정 수행하기  </a:t>
            </a:r>
            <a:r>
              <a:rPr lang="en-US" altLang="ko-KR" dirty="0" smtClean="0"/>
              <a:t>ISP,</a:t>
            </a:r>
            <a:r>
              <a:rPr lang="en-US" altLang="ko-KR" baseline="0" dirty="0" smtClean="0"/>
              <a:t> R1 R2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라우터별</a:t>
            </a:r>
            <a:r>
              <a:rPr lang="ko-KR" altLang="en-US" dirty="0" smtClean="0"/>
              <a:t> 기본 설정 수행하기  </a:t>
            </a:r>
            <a:r>
              <a:rPr lang="en-US" altLang="ko-KR" dirty="0" smtClean="0"/>
              <a:t>ISP,</a:t>
            </a:r>
            <a:r>
              <a:rPr lang="en-US" altLang="ko-KR" baseline="0" dirty="0" smtClean="0"/>
              <a:t> R1 R2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시리얼주소와 </a:t>
            </a:r>
            <a:r>
              <a:rPr lang="ko-KR" altLang="en-US" dirty="0" err="1" smtClean="0"/>
              <a:t>이더넷주소</a:t>
            </a:r>
            <a:r>
              <a:rPr lang="ko-KR" altLang="en-US" dirty="0" smtClean="0"/>
              <a:t> 설정하기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시리얼주소와 </a:t>
            </a:r>
            <a:r>
              <a:rPr lang="ko-KR" altLang="en-US" dirty="0" err="1" smtClean="0"/>
              <a:t>이더넷주소</a:t>
            </a:r>
            <a:r>
              <a:rPr lang="ko-KR" altLang="en-US" dirty="0" smtClean="0"/>
              <a:t> 설정하기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시리얼주소와 </a:t>
            </a:r>
            <a:r>
              <a:rPr lang="ko-KR" altLang="en-US" dirty="0" err="1" smtClean="0"/>
              <a:t>이더넷주소</a:t>
            </a:r>
            <a:r>
              <a:rPr lang="ko-KR" altLang="en-US" dirty="0" smtClean="0"/>
              <a:t> 설정하기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48BCF-5F70-414D-9337-1A010ABD06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9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4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1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3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5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7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5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6CF1-84EC-4134-BD10-F8A071D436FD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0639-8DB4-4A31-9930-9E07A88CA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661899"/>
            <a:ext cx="4668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FFC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O</a:t>
            </a:r>
            <a:r>
              <a:rPr lang="en-US" altLang="ko-KR" sz="4800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SPF </a:t>
            </a:r>
            <a:r>
              <a:rPr lang="ko-KR" altLang="en-US" sz="4800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따라잡</a:t>
            </a:r>
            <a:r>
              <a:rPr lang="ko-KR" altLang="en-US" sz="4800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3060113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기태 </a:t>
            </a:r>
            <a:r>
              <a:rPr lang="ko-KR" altLang="en-US" sz="24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소영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황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정윤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7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3928" y="2187441"/>
            <a:ext cx="5043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)#banner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motd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#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Enter TEXT message. End with the character ‘#’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Hello#.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왼쪽 중괄호 20"/>
          <p:cNvSpPr/>
          <p:nvPr/>
        </p:nvSpPr>
        <p:spPr>
          <a:xfrm>
            <a:off x="3923928" y="2276872"/>
            <a:ext cx="45719" cy="57606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23928" y="2835513"/>
            <a:ext cx="40655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)#line con 0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-line)#password cisco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-line)#logging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synchronuous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-line)#exec-timeout 0 0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-line)#login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왼쪽 중괄호 24"/>
          <p:cNvSpPr/>
          <p:nvPr/>
        </p:nvSpPr>
        <p:spPr>
          <a:xfrm>
            <a:off x="3923928" y="2924944"/>
            <a:ext cx="51915" cy="9895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3928" y="3915633"/>
            <a:ext cx="3409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-line)#line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vty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0 4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-line)#password cisco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-line)#login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-line)#exit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)#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4417367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VTY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연결 암호 설정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3923928" y="4022487"/>
            <a:ext cx="45719" cy="99068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5906" y="2420888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Message-of-the-day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배너 설정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3284984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콘솔 연결 암호설정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3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/>
      <p:bldP spid="25" grpId="0" animBg="1"/>
      <p:bldP spid="8" grpId="0"/>
      <p:bldP spid="10" grpId="0"/>
      <p:bldP spid="10" grpId="1"/>
      <p:bldP spid="12" grpId="0" animBg="1"/>
      <p:bldP spid="23" grpId="0"/>
      <p:bldP spid="23" grpId="1"/>
      <p:bldP spid="26" grpId="0"/>
      <p:bldP spid="2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248472" cy="337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404343" y="2749580"/>
            <a:ext cx="6848177" cy="3644781"/>
            <a:chOff x="2404343" y="2749580"/>
            <a:chExt cx="6848177" cy="3644781"/>
          </a:xfrm>
        </p:grpSpPr>
        <p:sp>
          <p:nvSpPr>
            <p:cNvPr id="4" name="TextBox 3"/>
            <p:cNvSpPr txBox="1"/>
            <p:nvPr/>
          </p:nvSpPr>
          <p:spPr>
            <a:xfrm>
              <a:off x="3455368" y="3803556"/>
              <a:ext cx="57971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ISP# 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t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ISP(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interface 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fa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0/0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ISP(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ip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address 10.10.10.1 255.255.255.248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ISP(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no shutdown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ISP(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interface loopback 0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ISP(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ip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address 188.46.37.254 255.255.255.252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ISP(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end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ISP#</a:t>
              </a:r>
            </a:p>
          </p:txBody>
        </p:sp>
        <p:sp>
          <p:nvSpPr>
            <p:cNvPr id="3" name="폭발 2 2"/>
            <p:cNvSpPr/>
            <p:nvPr/>
          </p:nvSpPr>
          <p:spPr>
            <a:xfrm rot="1272546">
              <a:off x="2404343" y="2749580"/>
              <a:ext cx="6480363" cy="3644781"/>
            </a:xfrm>
            <a:prstGeom prst="irregularSeal2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5616" y="1700808"/>
            <a:ext cx="450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 각 </a:t>
            </a:r>
            <a:r>
              <a:rPr lang="ko-KR" altLang="en-US" b="1" dirty="0" err="1" smtClean="0">
                <a:latin typeface="+mn-ea"/>
              </a:rPr>
              <a:t>라우터</a:t>
            </a:r>
            <a:r>
              <a:rPr lang="ko-KR" altLang="en-US" b="1" dirty="0" smtClean="0">
                <a:latin typeface="+mn-ea"/>
              </a:rPr>
              <a:t> 시리얼주소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이더넷주소</a:t>
            </a:r>
            <a:r>
              <a:rPr lang="ko-KR" altLang="en-US" b="1" dirty="0" smtClean="0">
                <a:latin typeface="+mn-ea"/>
              </a:rPr>
              <a:t> 설정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8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3"/>
            <a:ext cx="4248472" cy="337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404343" y="2749580"/>
            <a:ext cx="7784281" cy="3644781"/>
            <a:chOff x="2404343" y="2749580"/>
            <a:chExt cx="7784281" cy="3644781"/>
          </a:xfrm>
        </p:grpSpPr>
        <p:sp>
          <p:nvSpPr>
            <p:cNvPr id="9" name="폭발 2 8"/>
            <p:cNvSpPr/>
            <p:nvPr/>
          </p:nvSpPr>
          <p:spPr>
            <a:xfrm rot="1272546">
              <a:off x="2404343" y="2749580"/>
              <a:ext cx="6480363" cy="3644781"/>
            </a:xfrm>
            <a:prstGeom prst="irregularSeal2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5856" y="3618890"/>
              <a:ext cx="69127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R1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# 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t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R1(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interface 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fastethernet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0/0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R1(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ip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address 10.10.10.3 255.255.255.248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R1(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no shutdown </a:t>
              </a:r>
              <a:endPara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R1(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interface loopback 0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R1(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ip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address 192.168.1.1 255.255.255.192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R1(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interface loopback 1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R1(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ip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address 192.168.1.161 255.255.255.240 </a:t>
              </a:r>
            </a:p>
            <a:p>
              <a:pPr fontAlgn="base"/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R1(</a:t>
              </a:r>
              <a:r>
                <a:rPr lang="en-US" altLang="ko-KR" sz="12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</a:t>
              </a:r>
              <a:r>
                <a:rPr lang="en-US" altLang="ko-KR" sz="12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end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15616" y="1700808"/>
            <a:ext cx="450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 각 </a:t>
            </a:r>
            <a:r>
              <a:rPr lang="ko-KR" altLang="en-US" b="1" dirty="0" err="1" smtClean="0">
                <a:latin typeface="+mn-ea"/>
              </a:rPr>
              <a:t>라우터</a:t>
            </a:r>
            <a:r>
              <a:rPr lang="ko-KR" altLang="en-US" b="1" dirty="0" smtClean="0">
                <a:latin typeface="+mn-ea"/>
              </a:rPr>
              <a:t> 시리얼주소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이더넷주소</a:t>
            </a:r>
            <a:r>
              <a:rPr lang="ko-KR" altLang="en-US" b="1" dirty="0" smtClean="0">
                <a:latin typeface="+mn-ea"/>
              </a:rPr>
              <a:t> 설정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3"/>
            <a:ext cx="4248472" cy="337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404343" y="2749580"/>
            <a:ext cx="6480363" cy="3644781"/>
            <a:chOff x="2404343" y="2749580"/>
            <a:chExt cx="6480363" cy="3644781"/>
          </a:xfrm>
        </p:grpSpPr>
        <p:sp>
          <p:nvSpPr>
            <p:cNvPr id="12" name="폭발 2 11"/>
            <p:cNvSpPr/>
            <p:nvPr/>
          </p:nvSpPr>
          <p:spPr>
            <a:xfrm rot="1272546">
              <a:off x="2404343" y="2749580"/>
              <a:ext cx="6480363" cy="3644781"/>
            </a:xfrm>
            <a:prstGeom prst="irregularSeal2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312368" y="3690898"/>
              <a:ext cx="4572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R2# configure terminal </a:t>
              </a:r>
            </a:p>
            <a:p>
              <a:pPr fontAlgn="base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R2(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)# interface 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fastethernet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0/0 </a:t>
              </a:r>
            </a:p>
            <a:p>
              <a:pPr fontAlgn="base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R2(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ip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address 10.10.10.2 255.255.255.248 </a:t>
              </a:r>
            </a:p>
            <a:p>
              <a:pPr fontAlgn="base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R2(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no shutdown </a:t>
              </a:r>
            </a:p>
            <a:p>
              <a:pPr fontAlgn="base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R2(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interface loopback 0 </a:t>
              </a:r>
            </a:p>
            <a:p>
              <a:pPr fontAlgn="base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R2(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ip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address 192.168.1.65 255.255.255.192 R2(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interface loopback 1 </a:t>
              </a:r>
            </a:p>
            <a:p>
              <a:pPr fontAlgn="base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R2(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ip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address 192.168.1.129 255.255.255.224 R2(</a:t>
              </a:r>
              <a:r>
                <a:rPr lang="en-US" altLang="ko-KR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config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-if)# end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5616" y="1700808"/>
            <a:ext cx="450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 각 </a:t>
            </a:r>
            <a:r>
              <a:rPr lang="ko-KR" altLang="en-US" b="1" dirty="0" err="1" smtClean="0">
                <a:latin typeface="+mn-ea"/>
              </a:rPr>
              <a:t>라우터</a:t>
            </a:r>
            <a:r>
              <a:rPr lang="ko-KR" altLang="en-US" b="1" dirty="0" smtClean="0">
                <a:latin typeface="+mn-ea"/>
              </a:rPr>
              <a:t> 시리얼주소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이더넷주소</a:t>
            </a:r>
            <a:r>
              <a:rPr lang="ko-KR" altLang="en-US" b="1" dirty="0" smtClean="0">
                <a:latin typeface="+mn-ea"/>
              </a:rPr>
              <a:t> 설정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4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36315"/>
            <a:ext cx="7271018" cy="2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2647945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 </a:t>
            </a:r>
            <a:r>
              <a:rPr lang="ko-KR" altLang="en-US" sz="12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활성화</a:t>
            </a:r>
            <a:endParaRPr lang="ko-KR" altLang="en-US" sz="120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715" y="3296017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설정이 끝나면 특권 실행 모드로 돌아감</a:t>
            </a:r>
            <a:endParaRPr lang="ko-KR" altLang="en-US" sz="120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066" y="2751311"/>
            <a:ext cx="296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루프백과 스위치에 네트워크를 광고하기</a:t>
            </a:r>
            <a:endParaRPr lang="en-US" altLang="ko-KR" sz="1200" u="sng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위해</a:t>
            </a:r>
            <a:r>
              <a:rPr lang="en-US" altLang="ko-KR" sz="120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u="sng" dirty="0" err="1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라우터</a:t>
            </a:r>
            <a:r>
              <a:rPr lang="ko-KR" altLang="en-US" sz="12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설정</a:t>
            </a:r>
            <a:r>
              <a:rPr lang="en-US" altLang="ko-KR" sz="12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2852936"/>
            <a:ext cx="13685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87922" y="3501008"/>
            <a:ext cx="395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87922" y="3068960"/>
            <a:ext cx="32761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7624" y="177281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-OSPF </a:t>
            </a:r>
            <a:r>
              <a:rPr lang="ko-KR" altLang="en-US" b="1" dirty="0" smtClean="0">
                <a:latin typeface="+mj-ea"/>
                <a:ea typeface="+mj-ea"/>
              </a:rPr>
              <a:t>활성화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93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62367"/>
            <a:ext cx="54578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5457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1960" y="2276872"/>
            <a:ext cx="4626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</a:t>
            </a:r>
            <a:r>
              <a:rPr lang="en-US" altLang="ko-KR" sz="110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업데이트에서 </a:t>
            </a:r>
            <a:r>
              <a:rPr lang="en-US" altLang="ko-KR" sz="110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LAN 0.0.0.63 </a:t>
            </a:r>
            <a:r>
              <a:rPr lang="ko-KR" altLang="en-US" sz="110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네트워크를 광고하기 위해 </a:t>
            </a:r>
            <a:r>
              <a:rPr lang="ko-KR" altLang="en-US" sz="11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ko-KR" altLang="en-US" sz="110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2420888"/>
            <a:ext cx="4626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</a:t>
            </a:r>
            <a:r>
              <a:rPr lang="en-US" altLang="ko-KR" sz="110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업데이트에서 </a:t>
            </a:r>
            <a:r>
              <a:rPr lang="en-US" altLang="ko-KR" sz="110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LAN </a:t>
            </a:r>
            <a:r>
              <a:rPr lang="en-US" altLang="ko-KR" sz="11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0.0.0.15 </a:t>
            </a:r>
            <a:r>
              <a:rPr lang="ko-KR" altLang="en-US" sz="110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네트워크를 광고하기 위해 </a:t>
            </a:r>
            <a:r>
              <a:rPr lang="ko-KR" altLang="en-US" sz="11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ko-KR" altLang="en-US" sz="110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9988" y="4319518"/>
            <a:ext cx="402706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50" u="sng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</a:t>
            </a:r>
            <a:r>
              <a:rPr lang="en-US" altLang="ko-KR" sz="95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95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업데이트에서 </a:t>
            </a:r>
            <a:r>
              <a:rPr lang="en-US" altLang="ko-KR" sz="95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LAN 0.0.0.63 </a:t>
            </a:r>
            <a:r>
              <a:rPr lang="ko-KR" altLang="en-US" sz="95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네트워크를 광고하기 </a:t>
            </a:r>
            <a:r>
              <a:rPr lang="ko-KR" altLang="en-US" sz="95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위해 설정</a:t>
            </a:r>
            <a:endParaRPr lang="ko-KR" altLang="en-US" sz="95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56" y="4509120"/>
            <a:ext cx="44326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u="sng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</a:t>
            </a:r>
            <a:r>
              <a:rPr lang="en-US" altLang="ko-KR" sz="105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업데이트에서 </a:t>
            </a:r>
            <a:r>
              <a:rPr lang="en-US" altLang="ko-KR" sz="105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LAN </a:t>
            </a:r>
            <a:r>
              <a:rPr lang="en-US" altLang="ko-KR" sz="105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0.0.0.31 </a:t>
            </a:r>
            <a:r>
              <a:rPr lang="ko-KR" altLang="en-US" sz="1050" u="sng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네트워크를 광고하기 위해 </a:t>
            </a:r>
            <a:r>
              <a:rPr lang="ko-KR" altLang="en-US" sz="105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ko-KR" altLang="en-US" sz="105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4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24" name="그룹 1023"/>
          <p:cNvGrpSpPr/>
          <p:nvPr/>
        </p:nvGrpSpPr>
        <p:grpSpPr>
          <a:xfrm>
            <a:off x="1058912" y="1916832"/>
            <a:ext cx="6419850" cy="2952750"/>
            <a:chOff x="1058912" y="1739125"/>
            <a:chExt cx="6419850" cy="29527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912" y="1739125"/>
              <a:ext cx="6419850" cy="295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직선 화살표 연결선 19"/>
            <p:cNvCxnSpPr/>
            <p:nvPr/>
          </p:nvCxnSpPr>
          <p:spPr>
            <a:xfrm>
              <a:off x="2771800" y="4041068"/>
              <a:ext cx="257636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572000" y="2420888"/>
              <a:ext cx="1224136" cy="1152128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2547814" y="2420888"/>
              <a:ext cx="1326727" cy="1152128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3" b="6966"/>
          <a:stretch/>
        </p:blipFill>
        <p:spPr bwMode="auto">
          <a:xfrm>
            <a:off x="467544" y="2359051"/>
            <a:ext cx="6960373" cy="128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25" y="3395668"/>
            <a:ext cx="6540259" cy="140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5" y="4395936"/>
            <a:ext cx="6808529" cy="142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1560" y="1835532"/>
            <a:ext cx="728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 smtClean="0"/>
              <a:t>- “show </a:t>
            </a:r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en-US" altLang="ko-KR" b="1" dirty="0" err="1"/>
              <a:t>ospf</a:t>
            </a:r>
            <a:r>
              <a:rPr lang="en-US" altLang="ko-KR" b="1" dirty="0"/>
              <a:t> </a:t>
            </a:r>
            <a:r>
              <a:rPr lang="en-US" altLang="ko-KR" b="1" dirty="0" smtClean="0"/>
              <a:t>neighbor” </a:t>
            </a:r>
            <a:r>
              <a:rPr lang="ko-KR" altLang="en-US" b="1" dirty="0" smtClean="0"/>
              <a:t>사용해 </a:t>
            </a:r>
            <a:r>
              <a:rPr lang="ko-KR" altLang="en-US" b="1" dirty="0" err="1" smtClean="0"/>
              <a:t>라우터의</a:t>
            </a:r>
            <a:r>
              <a:rPr lang="ko-KR" altLang="en-US" b="1" dirty="0" smtClean="0"/>
              <a:t> </a:t>
            </a:r>
            <a:r>
              <a:rPr lang="ko-KR" altLang="en-US" b="1" dirty="0"/>
              <a:t>변경된 </a:t>
            </a:r>
            <a:r>
              <a:rPr lang="en-US" altLang="ko-KR" b="1" dirty="0"/>
              <a:t>ID </a:t>
            </a:r>
            <a:r>
              <a:rPr lang="ko-KR" altLang="en-US" b="1" dirty="0"/>
              <a:t>를 </a:t>
            </a:r>
            <a:r>
              <a:rPr lang="ko-KR" altLang="en-US" b="1" dirty="0" smtClean="0"/>
              <a:t>확인하기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0354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Picture 2" descr="C:\Users\Administrator\Documents\카카오톡 받은 파일\KakaoTalk_20140514_02024613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7" r="6028" b="43450"/>
          <a:stretch/>
        </p:blipFill>
        <p:spPr bwMode="auto">
          <a:xfrm>
            <a:off x="315268" y="2564904"/>
            <a:ext cx="727367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2156" y="1844824"/>
            <a:ext cx="6450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변경된 </a:t>
            </a:r>
            <a:r>
              <a:rPr lang="ko-KR" altLang="en-US" b="1" dirty="0" err="1" smtClean="0"/>
              <a:t>라우터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ID</a:t>
            </a:r>
            <a:r>
              <a:rPr lang="ko-KR" altLang="en-US" b="1" dirty="0" smtClean="0"/>
              <a:t>효과를 </a:t>
            </a:r>
            <a:r>
              <a:rPr lang="ko-KR" altLang="en-US" b="1" dirty="0" err="1" smtClean="0"/>
              <a:t>보기위해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재시작</a:t>
            </a:r>
            <a:r>
              <a:rPr lang="en-US" altLang="ko-KR" b="1" dirty="0" smtClean="0"/>
              <a:t>(</a:t>
            </a:r>
            <a:r>
              <a:rPr lang="en-US" altLang="ko-KR" b="1" dirty="0"/>
              <a:t>reload) </a:t>
            </a:r>
            <a:r>
              <a:rPr lang="ko-KR" altLang="en-US" b="1" dirty="0"/>
              <a:t>하거나 </a:t>
            </a:r>
            <a:endParaRPr lang="en-US" altLang="ko-KR" b="1" dirty="0"/>
          </a:p>
          <a:p>
            <a:r>
              <a:rPr lang="ko-KR" altLang="en-US" b="1" dirty="0" smtClean="0"/>
              <a:t>“</a:t>
            </a:r>
            <a:r>
              <a:rPr lang="en-US" altLang="ko-KR" b="1" dirty="0"/>
              <a:t>clear </a:t>
            </a:r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en-US" altLang="ko-KR" b="1" dirty="0" err="1"/>
              <a:t>ospf</a:t>
            </a:r>
            <a:r>
              <a:rPr lang="en-US" altLang="ko-KR" b="1" dirty="0"/>
              <a:t> process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명령어를 사용한다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11" name="Picture 3" descr="C:\Users\Administrator\Documents\카카오톡 받은 파일\KakaoTalk_20140514_02024641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13" r="6979" b="25399"/>
          <a:stretch/>
        </p:blipFill>
        <p:spPr bwMode="auto">
          <a:xfrm>
            <a:off x="827584" y="3248999"/>
            <a:ext cx="7170244" cy="12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dministrator\Documents\카카오톡 받은 파일\KakaoTalk_20140514_02024670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5" r="5841" b="25002"/>
          <a:stretch/>
        </p:blipFill>
        <p:spPr bwMode="auto">
          <a:xfrm>
            <a:off x="588847" y="3789040"/>
            <a:ext cx="7246226" cy="129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3628070" y="4365104"/>
            <a:ext cx="173601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3184" y="1844824"/>
            <a:ext cx="706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DR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BDR</a:t>
            </a:r>
            <a:r>
              <a:rPr lang="ko-KR" altLang="en-US" b="1" dirty="0" smtClean="0"/>
              <a:t>을 결정하기 위해 </a:t>
            </a:r>
            <a:r>
              <a:rPr lang="en-US" altLang="ko-KR" b="1" dirty="0" smtClean="0"/>
              <a:t>OSPF </a:t>
            </a:r>
            <a:r>
              <a:rPr lang="ko-KR" altLang="en-US" b="1" dirty="0" smtClean="0"/>
              <a:t>우선순위</a:t>
            </a:r>
            <a:r>
              <a:rPr lang="en-US" altLang="ko-KR" b="1" dirty="0" smtClean="0"/>
              <a:t>(priority)</a:t>
            </a:r>
            <a:r>
              <a:rPr lang="ko-KR" altLang="en-US" b="1" dirty="0" smtClean="0"/>
              <a:t> 사용하기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07504" y="2420888"/>
            <a:ext cx="5119123" cy="2810946"/>
            <a:chOff x="605005" y="2490262"/>
            <a:chExt cx="5119123" cy="2810946"/>
          </a:xfrm>
        </p:grpSpPr>
        <p:pic>
          <p:nvPicPr>
            <p:cNvPr id="1025" name="_x195347952" descr="EMB000004708c6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4" t="66120" r="55715" b="25233"/>
            <a:stretch/>
          </p:blipFill>
          <p:spPr bwMode="auto">
            <a:xfrm>
              <a:off x="605005" y="2490262"/>
              <a:ext cx="4919850" cy="78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95645248" descr="EMB000004708c6b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" t="65475" r="51004" b="23692"/>
            <a:stretch/>
          </p:blipFill>
          <p:spPr bwMode="auto">
            <a:xfrm>
              <a:off x="723900" y="4464875"/>
              <a:ext cx="5000228" cy="836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_x195646448" descr="EMB000004708c6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1" t="64502" r="49963" b="22522"/>
            <a:stretch>
              <a:fillRect/>
            </a:stretch>
          </p:blipFill>
          <p:spPr bwMode="auto">
            <a:xfrm>
              <a:off x="688998" y="3354334"/>
              <a:ext cx="5035130" cy="1010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907704" y="2636912"/>
            <a:ext cx="2880320" cy="2354141"/>
            <a:chOff x="2411760" y="2708920"/>
            <a:chExt cx="2880320" cy="235414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411760" y="3645800"/>
              <a:ext cx="2376264" cy="360040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492152" y="4703021"/>
              <a:ext cx="2223864" cy="360040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71800" y="2708920"/>
              <a:ext cx="2520280" cy="360040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657827" y="3072435"/>
            <a:ext cx="5904656" cy="3886355"/>
            <a:chOff x="3657827" y="3072435"/>
            <a:chExt cx="5904656" cy="3886355"/>
          </a:xfrm>
        </p:grpSpPr>
        <p:sp>
          <p:nvSpPr>
            <p:cNvPr id="3" name="폭발 2 2"/>
            <p:cNvSpPr/>
            <p:nvPr/>
          </p:nvSpPr>
          <p:spPr>
            <a:xfrm rot="433120">
              <a:off x="3657827" y="3072435"/>
              <a:ext cx="5904656" cy="3886355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20831194">
              <a:off x="4377012" y="4415448"/>
              <a:ext cx="44662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b="1" dirty="0"/>
                <a:t>priority</a:t>
              </a:r>
              <a:r>
                <a:rPr lang="ko-KR" altLang="en-US" b="1" dirty="0"/>
                <a:t>명령어로 </a:t>
              </a:r>
              <a:r>
                <a:rPr lang="en-US" altLang="ko-KR" b="1" dirty="0"/>
                <a:t>DR</a:t>
              </a:r>
              <a:r>
                <a:rPr lang="ko-KR" altLang="en-US" b="1" dirty="0"/>
                <a:t>과 </a:t>
              </a:r>
              <a:r>
                <a:rPr lang="en-US" altLang="ko-KR" b="1" dirty="0"/>
                <a:t>BDR</a:t>
              </a:r>
              <a:r>
                <a:rPr lang="ko-KR" altLang="en-US" b="1" dirty="0"/>
                <a:t>을 </a:t>
              </a:r>
              <a:endParaRPr lang="en-US" altLang="ko-KR" b="1" dirty="0" smtClean="0"/>
            </a:p>
            <a:p>
              <a:r>
                <a:rPr lang="ko-KR" altLang="en-US" b="1" dirty="0" smtClean="0"/>
                <a:t>설정해주는데 </a:t>
              </a:r>
              <a:r>
                <a:rPr lang="en-US" altLang="ko-KR" b="1" dirty="0" smtClean="0"/>
                <a:t>DR</a:t>
              </a:r>
              <a:r>
                <a:rPr lang="ko-KR" altLang="en-US" b="1" dirty="0"/>
                <a:t>설정을 </a:t>
              </a:r>
              <a:r>
                <a:rPr lang="ko-KR" altLang="en-US" b="1" dirty="0" err="1"/>
                <a:t>안하면</a:t>
              </a:r>
              <a:r>
                <a:rPr lang="ko-KR" altLang="en-US" b="1" dirty="0"/>
                <a:t> </a:t>
              </a:r>
              <a:endParaRPr lang="en-US" altLang="ko-KR" b="1" dirty="0" smtClean="0"/>
            </a:p>
            <a:p>
              <a:r>
                <a:rPr lang="ko-KR" altLang="en-US" b="1" dirty="0" smtClean="0"/>
                <a:t>동일네트워크에서 중복된 </a:t>
              </a:r>
              <a:r>
                <a:rPr lang="en-US" altLang="ko-KR" b="1" dirty="0" err="1" smtClean="0"/>
                <a:t>lsa</a:t>
              </a:r>
              <a:r>
                <a:rPr lang="en-US" altLang="ko-KR" b="1" dirty="0" smtClean="0"/>
                <a:t>, </a:t>
              </a:r>
              <a:r>
                <a:rPr lang="en-US" altLang="ko-KR" b="1" dirty="0" err="1" smtClean="0"/>
                <a:t>ack</a:t>
              </a:r>
              <a:r>
                <a:rPr lang="ko-KR" altLang="en-US" b="1" dirty="0" smtClean="0"/>
                <a:t>가 많이</a:t>
              </a:r>
              <a:endParaRPr lang="en-US" altLang="ko-KR" b="1" dirty="0" smtClean="0"/>
            </a:p>
            <a:p>
              <a:r>
                <a:rPr lang="ko-KR" altLang="en-US" b="1" dirty="0" smtClean="0"/>
                <a:t> 발생해서 네트워크 부하가 심해짐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21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7504" y="2431013"/>
            <a:ext cx="8126030" cy="2818980"/>
            <a:chOff x="190386" y="2480568"/>
            <a:chExt cx="8126030" cy="2181426"/>
          </a:xfrm>
        </p:grpSpPr>
        <p:pic>
          <p:nvPicPr>
            <p:cNvPr id="1025" name="_x41916608" descr="EMB0000136c87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86" y="2492896"/>
              <a:ext cx="2745265" cy="216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_x41916688" descr="EMB0000136c87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291" y="2480568"/>
              <a:ext cx="2742189" cy="216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41916768" descr="EMB0000136c872c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387" y="2480568"/>
              <a:ext cx="2753029" cy="217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611560" y="2119789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 </a:t>
            </a:r>
            <a:r>
              <a:rPr lang="ko-KR" altLang="en-US" sz="12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우선순위 결정</a:t>
            </a:r>
            <a:endParaRPr lang="ko-KR" altLang="en-US" sz="120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11560" y="3128303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935596" y="2396788"/>
            <a:ext cx="180020" cy="6138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7664" y="4845060"/>
            <a:ext cx="55354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Router-id</a:t>
            </a:r>
            <a:r>
              <a:rPr lang="ko-KR" altLang="en-US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ko-KR" altLang="en-US" sz="11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 후 </a:t>
            </a:r>
            <a:r>
              <a:rPr lang="en-US" altLang="ko-KR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</a:t>
            </a:r>
            <a:r>
              <a:rPr lang="ko-KR" altLang="en-US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동작하게 되면 </a:t>
            </a:r>
            <a:r>
              <a:rPr lang="en-US" altLang="ko-KR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 </a:t>
            </a:r>
            <a:r>
              <a:rPr lang="ko-KR" altLang="en-US" sz="1100" dirty="0" err="1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운영중에</a:t>
            </a:r>
            <a:r>
              <a:rPr lang="ko-KR" altLang="en-US" sz="11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변경이 불가능한데</a:t>
            </a:r>
            <a:r>
              <a:rPr lang="en-US" altLang="ko-KR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endParaRPr lang="en-US" altLang="ko-KR" sz="1100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만약 </a:t>
            </a:r>
            <a:r>
              <a:rPr lang="ko-KR" altLang="en-US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변경하고자 한다면 </a:t>
            </a:r>
            <a:r>
              <a:rPr lang="ko-KR" altLang="en-US" sz="1100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1100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clear </a:t>
            </a:r>
            <a:r>
              <a:rPr lang="en-US" altLang="ko-KR" sz="1100" u="sng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ip</a:t>
            </a:r>
            <a:r>
              <a:rPr lang="en-US" altLang="ko-KR" sz="1100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u="sng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</a:t>
            </a:r>
            <a:r>
              <a:rPr lang="en-US" altLang="ko-KR" sz="1100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process’</a:t>
            </a:r>
            <a:r>
              <a:rPr lang="en-US" altLang="ko-KR" sz="11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커맨드를 사용하여 </a:t>
            </a:r>
            <a:r>
              <a:rPr lang="en-US" altLang="ko-KR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</a:t>
            </a:r>
            <a:r>
              <a:rPr lang="ko-KR" altLang="en-US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endParaRPr lang="en-US" altLang="ko-KR" sz="1100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 err="1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리셋해</a:t>
            </a:r>
            <a:r>
              <a:rPr lang="ko-KR" altLang="en-US" sz="11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주어야 한다</a:t>
            </a:r>
            <a:r>
              <a:rPr lang="en-US" altLang="ko-KR" sz="11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987824" y="3548916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652120" y="2972852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3528" y="3548916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576" y="3548916"/>
            <a:ext cx="194421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311860" y="3548916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148064" y="3010635"/>
            <a:ext cx="828092" cy="1834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46055" y="1763524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-OSPF </a:t>
            </a:r>
            <a:r>
              <a:rPr lang="ko-KR" altLang="en-US" b="1" dirty="0" smtClean="0">
                <a:latin typeface="+mj-ea"/>
                <a:ea typeface="+mj-ea"/>
              </a:rPr>
              <a:t>우선순위 결정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프로세스를 </a:t>
            </a:r>
            <a:r>
              <a:rPr lang="ko-KR" altLang="en-US" b="1" dirty="0" err="1" smtClean="0">
                <a:latin typeface="+mj-ea"/>
                <a:ea typeface="+mj-ea"/>
              </a:rPr>
              <a:t>재시작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06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3728" y="538796"/>
            <a:ext cx="4032448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목</a:t>
            </a:r>
            <a:r>
              <a:rPr lang="ko-KR" altLang="en-US" sz="15000" dirty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2025714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요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OSPF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708920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폴로지 설명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전체적인 그림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342900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2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98943" y="1844824"/>
            <a:ext cx="355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- OSPF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ROUTE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상태를확인</a:t>
            </a:r>
            <a:r>
              <a:rPr lang="ko-KR" altLang="en-US" b="1" dirty="0" smtClean="0"/>
              <a:t> 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_x194708712" descr="EMB000004708c9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6" y="2260212"/>
            <a:ext cx="5660563" cy="447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195350032" descr="EMB000004708ca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0"/>
            <a:ext cx="5400675" cy="42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97997" y="1739125"/>
            <a:ext cx="3605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- Show </a:t>
            </a:r>
            <a:r>
              <a:rPr lang="en-US" altLang="ko-KR" b="1" dirty="0" err="1" smtClean="0"/>
              <a:t>ip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ospf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intterface</a:t>
            </a:r>
            <a:r>
              <a:rPr lang="en-US" altLang="ko-KR" b="1" dirty="0" smtClean="0"/>
              <a:t> fa0/0</a:t>
            </a:r>
          </a:p>
          <a:p>
            <a:pPr fontAlgn="base" latinLnBrk="0"/>
            <a:r>
              <a:rPr lang="en-US" altLang="ko-KR" b="1" dirty="0" smtClean="0"/>
              <a:t>- Show </a:t>
            </a:r>
            <a:r>
              <a:rPr lang="en-US" altLang="ko-KR" b="1" dirty="0" err="1" smtClean="0"/>
              <a:t>ip</a:t>
            </a:r>
            <a:r>
              <a:rPr lang="en-US" altLang="ko-KR" b="1" dirty="0" smtClean="0"/>
              <a:t> route</a:t>
            </a:r>
            <a:endParaRPr lang="ko-KR" altLang="en-US" dirty="0"/>
          </a:p>
        </p:txBody>
      </p:sp>
      <p:sp>
        <p:nvSpPr>
          <p:cNvPr id="16" name="왼쪽 중괄호 15"/>
          <p:cNvSpPr/>
          <p:nvPr/>
        </p:nvSpPr>
        <p:spPr>
          <a:xfrm>
            <a:off x="4191393" y="1935884"/>
            <a:ext cx="213207" cy="297688"/>
          </a:xfrm>
          <a:prstGeom prst="leftBrace">
            <a:avLst>
              <a:gd name="adj1" fmla="val 8333"/>
              <a:gd name="adj2" fmla="val 516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771800" y="4437112"/>
            <a:ext cx="8947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27584" y="3907656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98943" y="1844824"/>
            <a:ext cx="355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- OSPF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ROUTE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상태를확인</a:t>
            </a:r>
            <a:r>
              <a:rPr lang="ko-KR" altLang="en-US" b="1" dirty="0" smtClean="0"/>
              <a:t> 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_x194708712" descr="EMB000004708c9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6" y="2260212"/>
            <a:ext cx="5660563" cy="447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195350032" descr="EMB000004708ca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0"/>
            <a:ext cx="5400675" cy="42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>
            <a:off x="4191393" y="1935884"/>
            <a:ext cx="213207" cy="297688"/>
          </a:xfrm>
          <a:prstGeom prst="leftBrace">
            <a:avLst>
              <a:gd name="adj1" fmla="val 8333"/>
              <a:gd name="adj2" fmla="val 516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194710632" descr="EMB000004708ca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6" y="2276872"/>
            <a:ext cx="5694280" cy="44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97997" y="1739125"/>
            <a:ext cx="3605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- Show </a:t>
            </a:r>
            <a:r>
              <a:rPr lang="en-US" altLang="ko-KR" b="1" dirty="0" err="1" smtClean="0"/>
              <a:t>ip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ospf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intterface</a:t>
            </a:r>
            <a:r>
              <a:rPr lang="en-US" altLang="ko-KR" b="1" dirty="0" smtClean="0"/>
              <a:t> fa0/0</a:t>
            </a:r>
          </a:p>
          <a:p>
            <a:pPr fontAlgn="base" latinLnBrk="0"/>
            <a:r>
              <a:rPr lang="en-US" altLang="ko-KR" b="1" dirty="0" smtClean="0"/>
              <a:t>- Show </a:t>
            </a:r>
            <a:r>
              <a:rPr lang="en-US" altLang="ko-KR" b="1" dirty="0" err="1" smtClean="0"/>
              <a:t>ip</a:t>
            </a:r>
            <a:r>
              <a:rPr lang="en-US" altLang="ko-KR" b="1" dirty="0" smtClean="0"/>
              <a:t> route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14884" y="3645024"/>
            <a:ext cx="900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844344" y="2371640"/>
            <a:ext cx="5694280" cy="4499184"/>
            <a:chOff x="406566" y="2276872"/>
            <a:chExt cx="5694280" cy="4499184"/>
          </a:xfrm>
        </p:grpSpPr>
        <p:pic>
          <p:nvPicPr>
            <p:cNvPr id="1033" name="_x194707672" descr="EMB000004708ca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66" y="2276872"/>
              <a:ext cx="5694280" cy="449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직선 연결선 33"/>
            <p:cNvCxnSpPr/>
            <p:nvPr/>
          </p:nvCxnSpPr>
          <p:spPr>
            <a:xfrm>
              <a:off x="814884" y="3933056"/>
              <a:ext cx="8047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400203" y="2609603"/>
            <a:ext cx="5400675" cy="4294188"/>
            <a:chOff x="3400203" y="2609603"/>
            <a:chExt cx="5400675" cy="4294188"/>
          </a:xfrm>
        </p:grpSpPr>
        <p:pic>
          <p:nvPicPr>
            <p:cNvPr id="1035" name="_x194708952" descr="EMB000004708ca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203" y="2609603"/>
              <a:ext cx="5400675" cy="429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직선 연결선 45"/>
            <p:cNvCxnSpPr/>
            <p:nvPr/>
          </p:nvCxnSpPr>
          <p:spPr>
            <a:xfrm>
              <a:off x="3695484" y="3797548"/>
              <a:ext cx="9001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1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916768" descr="EMB0000136c87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5502"/>
            <a:ext cx="3996482" cy="31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043608" y="3639273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flipV="1">
            <a:off x="2699792" y="2694032"/>
            <a:ext cx="2304256" cy="945241"/>
          </a:xfrm>
          <a:prstGeom prst="bentConnector3">
            <a:avLst>
              <a:gd name="adj1" fmla="val 603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11539" y="241151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200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라우터에</a:t>
            </a:r>
            <a:r>
              <a:rPr lang="ko-KR" altLang="en-US" sz="12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정적 기본 경로를 설정한다</a:t>
            </a:r>
            <a:r>
              <a:rPr lang="en-US" altLang="ko-KR" sz="12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12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ISP </a:t>
            </a:r>
            <a:r>
              <a:rPr lang="ko-KR" altLang="en-US" sz="12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대한 출구 인터페이스 링크를 시뮬레이션 하도록 </a:t>
            </a:r>
            <a:endParaRPr lang="en-US" altLang="ko-KR" sz="1200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ko-KR" altLang="en-US" sz="12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설정된 </a:t>
            </a:r>
            <a:r>
              <a:rPr lang="ko-KR" altLang="en-US" sz="1200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루프백</a:t>
            </a:r>
            <a:r>
              <a:rPr lang="ko-KR" altLang="en-US" sz="12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주소를 사용한다</a:t>
            </a:r>
            <a:r>
              <a:rPr lang="en-US" altLang="ko-KR" sz="12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331640" y="4499748"/>
            <a:ext cx="1368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771800" y="449974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2040" y="436124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라우터로부터</a:t>
            </a:r>
            <a:r>
              <a:rPr lang="ko-KR" altLang="en-US" sz="12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전송되는 </a:t>
            </a:r>
            <a:r>
              <a:rPr lang="en-US" altLang="ko-KR" sz="12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OSPF </a:t>
            </a:r>
            <a:r>
              <a:rPr lang="ko-KR" altLang="en-US" sz="12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업데이트에 정적 경로를 </a:t>
            </a:r>
            <a:endParaRPr lang="en-US" altLang="ko-KR" sz="1200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포함시키기 </a:t>
            </a:r>
            <a:r>
              <a:rPr lang="ko-KR" altLang="en-US" sz="12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위해 사용한다</a:t>
            </a:r>
            <a:r>
              <a:rPr lang="en-US" altLang="ko-KR" sz="12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403" y="1742557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-OSPF </a:t>
            </a:r>
            <a:r>
              <a:rPr lang="ko-KR" altLang="en-US" b="1" dirty="0">
                <a:latin typeface="+mj-ea"/>
                <a:ea typeface="+mj-ea"/>
              </a:rPr>
              <a:t>기본 경로를 </a:t>
            </a:r>
            <a:r>
              <a:rPr lang="ko-KR" altLang="en-US" b="1" dirty="0" smtClean="0">
                <a:latin typeface="+mj-ea"/>
                <a:ea typeface="+mj-ea"/>
              </a:rPr>
              <a:t>재분배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42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98943" y="1844824"/>
            <a:ext cx="537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- OSPF</a:t>
            </a:r>
            <a:r>
              <a:rPr lang="ko-KR" altLang="en-US" b="1" dirty="0" smtClean="0"/>
              <a:t>가 </a:t>
            </a:r>
            <a:r>
              <a:rPr lang="ko-KR" altLang="en-US" b="1" dirty="0" err="1" smtClean="0"/>
              <a:t>잘작동하고</a:t>
            </a:r>
            <a:r>
              <a:rPr lang="ko-KR" altLang="en-US" b="1" dirty="0" smtClean="0"/>
              <a:t> 있는지 확인 </a:t>
            </a:r>
            <a:r>
              <a:rPr lang="en-US" altLang="ko-KR" b="1" dirty="0" smtClean="0"/>
              <a:t>–”</a:t>
            </a:r>
            <a:r>
              <a:rPr lang="en-US" altLang="ko-KR" sz="1200" b="1" dirty="0" smtClean="0"/>
              <a:t>SHOW IP ROUTE</a:t>
            </a:r>
            <a:r>
              <a:rPr lang="en-US" altLang="ko-KR" b="1" dirty="0" smtClean="0"/>
              <a:t>”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_x195350032" descr="EMB000004708ca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0"/>
            <a:ext cx="5400675" cy="42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2400" y="2235860"/>
            <a:ext cx="5400675" cy="4235450"/>
            <a:chOff x="77292" y="2235860"/>
            <a:chExt cx="5400675" cy="4235450"/>
          </a:xfrm>
        </p:grpSpPr>
        <p:pic>
          <p:nvPicPr>
            <p:cNvPr id="1025" name="_x194278160" descr="EMB000004708cb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92" y="2235860"/>
              <a:ext cx="5400675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51520" y="3270293"/>
              <a:ext cx="1080120" cy="15870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1520" y="5646557"/>
              <a:ext cx="2880320" cy="15870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763688" y="2204864"/>
            <a:ext cx="5400675" cy="4227513"/>
            <a:chOff x="1979637" y="2214156"/>
            <a:chExt cx="5400675" cy="4227513"/>
          </a:xfrm>
        </p:grpSpPr>
        <p:pic>
          <p:nvPicPr>
            <p:cNvPr id="15" name="_x193970792" descr="EMB000004708cb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37" y="2214156"/>
              <a:ext cx="5400675" cy="4227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2123728" y="3270293"/>
              <a:ext cx="1080120" cy="15870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39528" y="5621156"/>
              <a:ext cx="3885332" cy="15870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563813" y="2165177"/>
            <a:ext cx="5400675" cy="4267200"/>
            <a:chOff x="3635821" y="2165177"/>
            <a:chExt cx="5400675" cy="4267200"/>
          </a:xfrm>
        </p:grpSpPr>
        <p:pic>
          <p:nvPicPr>
            <p:cNvPr id="1029" name="_x193972312" descr="EMB000004708cc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21" y="2165177"/>
              <a:ext cx="5400675" cy="42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728120" y="3102294"/>
              <a:ext cx="1080120" cy="15870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728120" y="5589705"/>
              <a:ext cx="3868216" cy="13620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67744" y="538796"/>
            <a:ext cx="4032448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개요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09279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요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OSPF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772816"/>
            <a:ext cx="78150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OSPF </a:t>
            </a:r>
            <a:r>
              <a:rPr lang="ko-KR" altLang="en-US" b="1" dirty="0" smtClean="0"/>
              <a:t>프로토콜은 </a:t>
            </a:r>
            <a:r>
              <a:rPr lang="en-US" altLang="ko-KR" b="1" dirty="0" smtClean="0"/>
              <a:t>RIP (Routing Information Protocol)</a:t>
            </a:r>
            <a:r>
              <a:rPr lang="ko-KR" altLang="en-US" b="1" dirty="0" smtClean="0"/>
              <a:t>를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대체</a:t>
            </a:r>
            <a:r>
              <a:rPr lang="ko-KR" altLang="en-US" b="1" dirty="0" smtClean="0"/>
              <a:t>하기 </a:t>
            </a:r>
            <a:endParaRPr lang="en-US" altLang="ko-KR" b="1" dirty="0" smtClean="0"/>
          </a:p>
          <a:p>
            <a:r>
              <a:rPr lang="ko-KR" altLang="en-US" b="1" dirty="0" smtClean="0"/>
              <a:t>위해 개발된 </a:t>
            </a:r>
            <a:r>
              <a:rPr lang="ko-KR" altLang="en-US" b="1" dirty="0" err="1" smtClean="0"/>
              <a:t>라우팅</a:t>
            </a:r>
            <a:r>
              <a:rPr lang="ko-KR" altLang="en-US" b="1" dirty="0" smtClean="0"/>
              <a:t> 프로토콜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844805"/>
            <a:ext cx="78133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네트워크가 발달할수록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최적의 경로를 위해 홉 수 측정에만 의존하는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sz="2800" b="1" dirty="0" smtClean="0">
                <a:solidFill>
                  <a:srgbClr val="FFC000"/>
                </a:solidFill>
              </a:rPr>
              <a:t>RIP</a:t>
            </a:r>
            <a:r>
              <a:rPr lang="ko-KR" altLang="en-US" b="1" dirty="0" smtClean="0"/>
              <a:t>을 적용하는 것이 어렵게 됨</a:t>
            </a:r>
            <a:r>
              <a:rPr lang="en-US" altLang="ko-KR" b="1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3861048"/>
            <a:ext cx="7133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b="1" dirty="0" smtClean="0">
                <a:solidFill>
                  <a:srgbClr val="FFC000"/>
                </a:solidFill>
              </a:rPr>
              <a:t>OSPF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RIP</a:t>
            </a:r>
            <a:r>
              <a:rPr lang="ko-KR" altLang="en-US" b="1" dirty="0" smtClean="0"/>
              <a:t>보다 나은 이유 중 제일 큰 이유는 대형 네트워크 </a:t>
            </a:r>
            <a:endParaRPr lang="en-US" altLang="ko-KR" b="1" dirty="0" smtClean="0"/>
          </a:p>
          <a:p>
            <a:r>
              <a:rPr lang="ko-KR" altLang="en-US" b="1" dirty="0" smtClean="0"/>
              <a:t>구축에 있어서 빠른 확장성과 </a:t>
            </a:r>
            <a:r>
              <a:rPr lang="ko-KR" altLang="en-US" b="1" dirty="0" err="1" smtClean="0"/>
              <a:t>수렴성</a:t>
            </a:r>
            <a:r>
              <a:rPr lang="ko-KR" altLang="en-US" b="1" dirty="0" smtClean="0"/>
              <a:t> 보장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4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altLang="ko-KR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Packet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126485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폴로지 설명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전체적인 그림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802408"/>
            <a:ext cx="7388049" cy="377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9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altLang="ko-KR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Packet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126485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폴로지 설명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전체적인 그림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51342"/>
              </p:ext>
            </p:extLst>
          </p:nvPr>
        </p:nvGraphicFramePr>
        <p:xfrm>
          <a:off x="755576" y="1844824"/>
          <a:ext cx="7056784" cy="33745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/>
                <a:gridCol w="1584176"/>
                <a:gridCol w="1944216"/>
                <a:gridCol w="2376264"/>
              </a:tblGrid>
              <a:tr h="324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장치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/>
                        <a:t>Interface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Ip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주소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서브넷마스크</a:t>
                      </a:r>
                      <a:endParaRPr lang="ko-KR" altLang="en-US" sz="2000" dirty="0"/>
                    </a:p>
                  </a:txBody>
                  <a:tcPr/>
                </a:tc>
              </a:tr>
              <a:tr h="372293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Fa0/0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10.10.10.1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255.255.255.248</a:t>
                      </a:r>
                    </a:p>
                  </a:txBody>
                  <a:tcPr anchor="ctr"/>
                </a:tc>
              </a:tr>
              <a:tr h="372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 </a:t>
                      </a:r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188.46.37.254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255.255.255.252</a:t>
                      </a:r>
                    </a:p>
                  </a:txBody>
                  <a:tcPr anchor="ctr"/>
                </a:tc>
              </a:tr>
              <a:tr h="372293"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Fa0/0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10.10.10.3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255.255.255.248</a:t>
                      </a:r>
                    </a:p>
                  </a:txBody>
                  <a:tcPr anchor="ctr"/>
                </a:tc>
              </a:tr>
              <a:tr h="372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 </a:t>
                      </a:r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192.168.1.1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255.255.255.192</a:t>
                      </a:r>
                    </a:p>
                  </a:txBody>
                  <a:tcPr anchor="ctr"/>
                </a:tc>
              </a:tr>
              <a:tr h="372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 </a:t>
                      </a:r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192.168.1.161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255.255.255.240</a:t>
                      </a:r>
                    </a:p>
                  </a:txBody>
                  <a:tcPr anchor="ctr"/>
                </a:tc>
              </a:tr>
              <a:tr h="372293"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0/0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10.10.10.2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255.255.255.248</a:t>
                      </a:r>
                    </a:p>
                  </a:txBody>
                  <a:tcPr anchor="ctr"/>
                </a:tc>
              </a:tr>
              <a:tr h="372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 </a:t>
                      </a:r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192.168.1.65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255.255.255.192</a:t>
                      </a:r>
                    </a:p>
                  </a:txBody>
                  <a:tcPr anchor="ctr"/>
                </a:tc>
              </a:tr>
              <a:tr h="372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 </a:t>
                      </a:r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192.168.1.129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255.255.255.224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3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20544"/>
            <a:ext cx="5301544" cy="267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195736" y="4365104"/>
            <a:ext cx="36004" cy="158417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83568" y="4005064"/>
            <a:ext cx="3312368" cy="197814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60032" y="479715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err="1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라우터와</a:t>
            </a:r>
            <a:r>
              <a:rPr lang="ko-KR" altLang="en-US" sz="24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스위치 삽입</a:t>
            </a:r>
            <a:endParaRPr lang="ko-KR" altLang="en-US" sz="240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2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479715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장치마다 물리장치 삽입</a:t>
            </a:r>
            <a:endParaRPr lang="ko-KR" altLang="en-US" sz="2400" u="sng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08" y="2204864"/>
            <a:ext cx="5322008" cy="267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070140"/>
            <a:ext cx="6571407" cy="30870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1700808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err="1" smtClean="0">
                <a:latin typeface="+mn-ea"/>
              </a:rPr>
              <a:t>라우터와</a:t>
            </a:r>
            <a:r>
              <a:rPr lang="ko-KR" altLang="en-US" b="1" dirty="0" smtClean="0">
                <a:latin typeface="+mn-ea"/>
              </a:rPr>
              <a:t> 스위치 연결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2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09"/>
            <a:ext cx="9144000" cy="692020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38797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ko-KR" altLang="en-US" sz="15000" dirty="0" smtClean="0">
                <a:solidFill>
                  <a:srgbClr val="FFC000">
                    <a:alpha val="41000"/>
                  </a:srgb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토폴로지</a:t>
            </a:r>
            <a:endParaRPr lang="ko-KR" altLang="en-US" sz="15000" dirty="0">
              <a:solidFill>
                <a:srgbClr val="FFC000">
                  <a:alpha val="41000"/>
                </a:srgb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54350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acketTracer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구축하기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812" y="2060848"/>
            <a:ext cx="15183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Router&gt;en</a:t>
            </a: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Router#conf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t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032" y="2514382"/>
            <a:ext cx="271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라우터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호스트 네임 설정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2492896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Router(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)#hostname ISP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3602443" y="2683659"/>
            <a:ext cx="1035369" cy="0"/>
          </a:xfrm>
          <a:prstGeom prst="straightConnector1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3409255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DNS lookup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비활성화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8" y="3409255"/>
            <a:ext cx="339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)#no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ip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domain lookup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2443" y="3573015"/>
            <a:ext cx="1041565" cy="1"/>
          </a:xfrm>
          <a:prstGeom prst="straightConnector1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4273351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특권실행모드 암호 설정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4273351"/>
            <a:ext cx="330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ISP(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config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)#enable secret cisco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602443" y="4437111"/>
            <a:ext cx="1041565" cy="1"/>
          </a:xfrm>
          <a:prstGeom prst="straightConnector1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9632" y="1835532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 각 </a:t>
            </a:r>
            <a:r>
              <a:rPr lang="ko-KR" altLang="en-US" b="1" dirty="0" err="1" smtClean="0">
                <a:latin typeface="+mn-ea"/>
              </a:rPr>
              <a:t>라우터별</a:t>
            </a:r>
            <a:r>
              <a:rPr lang="ko-KR" altLang="en-US" b="1" dirty="0" smtClean="0">
                <a:latin typeface="+mn-ea"/>
              </a:rPr>
              <a:t> 기본설정 수행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52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9" grpId="0"/>
      <p:bldP spid="13" grpId="0"/>
      <p:bldP spid="13" grpId="1"/>
      <p:bldP spid="14" grpId="0"/>
      <p:bldP spid="15" grpId="0"/>
      <p:bldP spid="15" grpId="1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855</Words>
  <Application>Microsoft Office PowerPoint</Application>
  <PresentationFormat>화면 슬라이드 쇼(4:3)</PresentationFormat>
  <Paragraphs>212</Paragraphs>
  <Slides>23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usesr</cp:lastModifiedBy>
  <cp:revision>47</cp:revision>
  <dcterms:created xsi:type="dcterms:W3CDTF">2014-05-13T13:18:26Z</dcterms:created>
  <dcterms:modified xsi:type="dcterms:W3CDTF">2014-05-14T01:56:13Z</dcterms:modified>
</cp:coreProperties>
</file>