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3" r:id="rId2"/>
    <p:sldId id="257" r:id="rId3"/>
    <p:sldId id="275" r:id="rId4"/>
    <p:sldId id="256" r:id="rId5"/>
    <p:sldId id="280" r:id="rId6"/>
    <p:sldId id="281" r:id="rId7"/>
    <p:sldId id="278" r:id="rId8"/>
    <p:sldId id="282" r:id="rId9"/>
    <p:sldId id="283" r:id="rId10"/>
    <p:sldId id="284" r:id="rId11"/>
    <p:sldId id="285" r:id="rId12"/>
    <p:sldId id="286" r:id="rId13"/>
    <p:sldId id="274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231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AC8817-6444-4EFE-A20D-1C20704CCD80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863908-0C01-4E83-A549-FAA94E53CA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39752" y="0"/>
            <a:ext cx="0" cy="5517232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59632" y="4653136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339752" y="3689640"/>
            <a:ext cx="541513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804685" y="3552892"/>
            <a:ext cx="273495" cy="273495"/>
          </a:xfrm>
          <a:prstGeom prst="ellipse">
            <a:avLst/>
          </a:prstGeom>
          <a:noFill/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 flipH="1">
            <a:off x="1122550" y="4581129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1988840"/>
            <a:ext cx="48269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OSPF </a:t>
            </a:r>
            <a:r>
              <a:rPr lang="ko-KR" alt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와  </a:t>
            </a:r>
            <a:r>
              <a:rPr lang="en-US" altLang="ko-KR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EIGRP</a:t>
            </a:r>
          </a:p>
          <a:p>
            <a:r>
              <a:rPr lang="ko-KR" alt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설계 및 설명</a:t>
            </a:r>
            <a:endParaRPr lang="ko-KR" altLang="en-US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  <a:ea typeface="HY헤드라인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056" y="3826387"/>
            <a:ext cx="2678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200995064 </a:t>
            </a:r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하동준</a:t>
            </a:r>
            <a:endParaRPr lang="en-US" altLang="ko-KR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  <a:ea typeface="HY헤드라인M" pitchFamily="18" charset="-127"/>
            </a:endParaRPr>
          </a:p>
          <a:p>
            <a:r>
              <a:rPr lang="en-US" altLang="ko-KR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201095033 </a:t>
            </a:r>
            <a:r>
              <a:rPr lang="ko-KR" alt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소계원</a:t>
            </a:r>
            <a:endParaRPr lang="en-US" altLang="ko-KR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  <a:ea typeface="HY헤드라인M" pitchFamily="18" charset="-127"/>
            </a:endParaRPr>
          </a:p>
          <a:p>
            <a:r>
              <a:rPr lang="en-US" altLang="ko-KR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201195045 </a:t>
            </a:r>
            <a:r>
              <a:rPr lang="ko-KR" alt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  <a:ea typeface="HY헤드라인M" pitchFamily="18" charset="-127"/>
              </a:rPr>
              <a:t>이선미</a:t>
            </a:r>
            <a:endParaRPr lang="en-US" altLang="ko-KR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  <a:ea typeface="HY헤드라인M" pitchFamily="18" charset="-127"/>
            </a:endParaRPr>
          </a:p>
          <a:p>
            <a:endParaRPr lang="en-US" altLang="ko-KR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  <a:ea typeface="HY헤드라인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7236296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F:\6_R1 EIGRP NE.PNG_140513\R5 IP ROU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4753639" cy="4176464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/>
        </p:nvCxnSpPr>
        <p:spPr>
          <a:xfrm>
            <a:off x="8532440" y="5805264"/>
            <a:ext cx="61156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8487998" y="5805264"/>
            <a:ext cx="44442" cy="576064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260648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R5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251520" y="1484784"/>
            <a:ext cx="4896544" cy="1440160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2996952"/>
            <a:ext cx="4896544" cy="10081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005064"/>
            <a:ext cx="4896544" cy="122413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7"/>
          <p:cNvGrpSpPr/>
          <p:nvPr/>
        </p:nvGrpSpPr>
        <p:grpSpPr>
          <a:xfrm>
            <a:off x="5364088" y="1340768"/>
            <a:ext cx="2376264" cy="369332"/>
            <a:chOff x="5364088" y="1412776"/>
            <a:chExt cx="2376264" cy="369332"/>
          </a:xfrm>
        </p:grpSpPr>
        <p:sp>
          <p:nvSpPr>
            <p:cNvPr id="12" name="직사각형 11"/>
            <p:cNvSpPr/>
            <p:nvPr/>
          </p:nvSpPr>
          <p:spPr>
            <a:xfrm>
              <a:off x="5364088" y="1556792"/>
              <a:ext cx="720080" cy="72008"/>
            </a:xfrm>
            <a:prstGeom prst="rect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141277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EIGRP 100</a:t>
              </a:r>
              <a:endParaRPr lang="ko-KR" altLang="en-US" dirty="0"/>
            </a:p>
          </p:txBody>
        </p:sp>
      </p:grpSp>
      <p:grpSp>
        <p:nvGrpSpPr>
          <p:cNvPr id="3" name="그룹 18"/>
          <p:cNvGrpSpPr/>
          <p:nvPr/>
        </p:nvGrpSpPr>
        <p:grpSpPr>
          <a:xfrm>
            <a:off x="5364088" y="2996952"/>
            <a:ext cx="2376264" cy="369332"/>
            <a:chOff x="5364088" y="2780928"/>
            <a:chExt cx="2376264" cy="369332"/>
          </a:xfrm>
        </p:grpSpPr>
        <p:sp>
          <p:nvSpPr>
            <p:cNvPr id="13" name="직사각형 12"/>
            <p:cNvSpPr/>
            <p:nvPr/>
          </p:nvSpPr>
          <p:spPr>
            <a:xfrm>
              <a:off x="5364088" y="2924944"/>
              <a:ext cx="720080" cy="7200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6176" y="278092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area 0</a:t>
              </a:r>
              <a:endParaRPr lang="ko-KR" altLang="en-US" dirty="0"/>
            </a:p>
          </p:txBody>
        </p:sp>
      </p:grpSp>
      <p:grpSp>
        <p:nvGrpSpPr>
          <p:cNvPr id="18" name="그룹 19"/>
          <p:cNvGrpSpPr/>
          <p:nvPr/>
        </p:nvGrpSpPr>
        <p:grpSpPr>
          <a:xfrm>
            <a:off x="5364088" y="4077072"/>
            <a:ext cx="2376264" cy="369332"/>
            <a:chOff x="5364088" y="4005064"/>
            <a:chExt cx="2376264" cy="369332"/>
          </a:xfrm>
        </p:grpSpPr>
        <p:sp>
          <p:nvSpPr>
            <p:cNvPr id="14" name="직사각형 13"/>
            <p:cNvSpPr/>
            <p:nvPr/>
          </p:nvSpPr>
          <p:spPr>
            <a:xfrm>
              <a:off x="5364088" y="4149080"/>
              <a:ext cx="720080" cy="7200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400506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area 1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F:\6_R1 EIGRP NE.PNG_140513\R1 IP ROU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4791744" cy="4248472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/>
        </p:nvCxnSpPr>
        <p:spPr>
          <a:xfrm>
            <a:off x="8532440" y="5805264"/>
            <a:ext cx="61156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8487998" y="5805264"/>
            <a:ext cx="44442" cy="576064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260648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R1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251520" y="1484784"/>
            <a:ext cx="4896544" cy="1800200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3284984"/>
            <a:ext cx="4896544" cy="86409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149080"/>
            <a:ext cx="4896544" cy="93610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7"/>
          <p:cNvGrpSpPr/>
          <p:nvPr/>
        </p:nvGrpSpPr>
        <p:grpSpPr>
          <a:xfrm>
            <a:off x="5364088" y="1340768"/>
            <a:ext cx="2376264" cy="369332"/>
            <a:chOff x="5364088" y="1412776"/>
            <a:chExt cx="2376264" cy="369332"/>
          </a:xfrm>
        </p:grpSpPr>
        <p:sp>
          <p:nvSpPr>
            <p:cNvPr id="12" name="직사각형 11"/>
            <p:cNvSpPr/>
            <p:nvPr/>
          </p:nvSpPr>
          <p:spPr>
            <a:xfrm>
              <a:off x="5364088" y="1556792"/>
              <a:ext cx="720080" cy="72008"/>
            </a:xfrm>
            <a:prstGeom prst="rect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141277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EIGRP 100</a:t>
              </a:r>
              <a:endParaRPr lang="ko-KR" altLang="en-US" dirty="0"/>
            </a:p>
          </p:txBody>
        </p:sp>
      </p:grpSp>
      <p:grpSp>
        <p:nvGrpSpPr>
          <p:cNvPr id="3" name="그룹 18"/>
          <p:cNvGrpSpPr/>
          <p:nvPr/>
        </p:nvGrpSpPr>
        <p:grpSpPr>
          <a:xfrm>
            <a:off x="5364088" y="2996952"/>
            <a:ext cx="2376264" cy="369332"/>
            <a:chOff x="5364088" y="2780928"/>
            <a:chExt cx="2376264" cy="369332"/>
          </a:xfrm>
        </p:grpSpPr>
        <p:sp>
          <p:nvSpPr>
            <p:cNvPr id="13" name="직사각형 12"/>
            <p:cNvSpPr/>
            <p:nvPr/>
          </p:nvSpPr>
          <p:spPr>
            <a:xfrm>
              <a:off x="5364088" y="2924944"/>
              <a:ext cx="720080" cy="7200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6176" y="278092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area 0</a:t>
              </a:r>
              <a:endParaRPr lang="ko-KR" altLang="en-US" dirty="0"/>
            </a:p>
          </p:txBody>
        </p:sp>
      </p:grpSp>
      <p:grpSp>
        <p:nvGrpSpPr>
          <p:cNvPr id="18" name="그룹 19"/>
          <p:cNvGrpSpPr/>
          <p:nvPr/>
        </p:nvGrpSpPr>
        <p:grpSpPr>
          <a:xfrm>
            <a:off x="5364088" y="4077072"/>
            <a:ext cx="2376264" cy="369332"/>
            <a:chOff x="5364088" y="4005064"/>
            <a:chExt cx="2376264" cy="369332"/>
          </a:xfrm>
        </p:grpSpPr>
        <p:sp>
          <p:nvSpPr>
            <p:cNvPr id="14" name="직사각형 13"/>
            <p:cNvSpPr/>
            <p:nvPr/>
          </p:nvSpPr>
          <p:spPr>
            <a:xfrm>
              <a:off x="5364088" y="4149080"/>
              <a:ext cx="720080" cy="7200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400506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area 1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Minion Pro SmBd" pitchFamily="18" charset="0"/>
              </a:rPr>
              <a:t>OSPF – EIGRP </a:t>
            </a:r>
            <a:r>
              <a:rPr lang="ko-KR" altLang="en-US" sz="4000" dirty="0" smtClean="0">
                <a:latin typeface="Minion Pro SmBd" pitchFamily="18" charset="0"/>
              </a:rPr>
              <a:t>재분배</a:t>
            </a:r>
            <a:r>
              <a:rPr lang="en-US" altLang="ko-KR" sz="4000" dirty="0" smtClean="0">
                <a:latin typeface="Minion Pro SmBd" pitchFamily="18" charset="0"/>
              </a:rPr>
              <a:t> </a:t>
            </a:r>
            <a:endParaRPr lang="ko-KR" altLang="en-US" sz="32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916832"/>
            <a:ext cx="69488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)#router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</a:t>
            </a:r>
          </a:p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-router)#redistribute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100 subnets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)#router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100</a:t>
            </a:r>
          </a:p>
          <a:p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-router)#redistribute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 metric 1544 10 255 1 1500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1544 – bandwidth</a:t>
            </a:r>
          </a:p>
          <a:p>
            <a:r>
              <a:rPr lang="en-US" altLang="ko-KR" dirty="0" smtClean="0"/>
              <a:t>10 – delay</a:t>
            </a:r>
          </a:p>
          <a:p>
            <a:r>
              <a:rPr lang="en-US" altLang="ko-KR" dirty="0" smtClean="0"/>
              <a:t>255 – reliability</a:t>
            </a:r>
          </a:p>
          <a:p>
            <a:r>
              <a:rPr lang="en-US" altLang="ko-KR" dirty="0" smtClean="0"/>
              <a:t>1 – load </a:t>
            </a:r>
          </a:p>
          <a:p>
            <a:r>
              <a:rPr lang="en-US" altLang="ko-KR" dirty="0" smtClean="0"/>
              <a:t>1500 – MTU maximum size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3"/>
          <p:cNvGrpSpPr/>
          <p:nvPr/>
        </p:nvGrpSpPr>
        <p:grpSpPr>
          <a:xfrm>
            <a:off x="0" y="1340768"/>
            <a:ext cx="2716705" cy="4176464"/>
            <a:chOff x="6012160" y="1340768"/>
            <a:chExt cx="2716705" cy="4176464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7092280" y="2780928"/>
              <a:ext cx="0" cy="2736304"/>
            </a:xfrm>
            <a:prstGeom prst="line">
              <a:avLst/>
            </a:prstGeom>
            <a:ln w="1270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6372200" y="1340768"/>
              <a:ext cx="1440160" cy="1440160"/>
            </a:xfrm>
            <a:prstGeom prst="ellipse">
              <a:avLst/>
            </a:prstGeom>
            <a:noFill/>
            <a:ln w="2540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Minion Pro SmBd" pitchFamily="18" charset="0"/>
                </a:rPr>
                <a:t>1</a:t>
              </a:r>
              <a:endParaRPr lang="ko-KR" altLang="en-US" sz="5400" dirty="0">
                <a:solidFill>
                  <a:schemeClr val="tx1"/>
                </a:solidFill>
                <a:latin typeface="Minion Pro SmBd" pitchFamily="18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012160" y="4653136"/>
              <a:ext cx="1080120" cy="0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092280" y="3717032"/>
              <a:ext cx="1152128" cy="0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8247130" y="3476164"/>
              <a:ext cx="481735" cy="481735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  <a:latin typeface="Minion Pro SmBd" pitchFamily="18" charset="0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8487997" y="5485312"/>
            <a:ext cx="0" cy="89601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83370" y="6354144"/>
            <a:ext cx="669594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 flipH="1">
            <a:off x="434362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 flipH="1">
            <a:off x="3520896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234888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Q &amp; 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123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2780928"/>
            <a:ext cx="0" cy="2736304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043608" y="1340768"/>
            <a:ext cx="1440160" cy="1440160"/>
          </a:xfrm>
          <a:prstGeom prst="ellipse">
            <a:avLst/>
          </a:prstGeom>
          <a:noFill/>
          <a:ln w="254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3568" y="4653136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63688" y="3717032"/>
            <a:ext cx="1152128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918538" y="3476164"/>
            <a:ext cx="481735" cy="481735"/>
          </a:xfrm>
          <a:prstGeom prst="ellipse">
            <a:avLst/>
          </a:prstGeom>
          <a:noFill/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546486" y="4581129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0072" y="4437112"/>
            <a:ext cx="3762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Minion Pro SmBd" pitchFamily="18" charset="0"/>
              </a:rPr>
              <a:t>THANK YOU</a:t>
            </a:r>
            <a:endParaRPr lang="ko-KR" altLang="en-US" dirty="0">
              <a:latin typeface="Minion Pro SmBd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 flipH="1">
            <a:off x="5013858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8838114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51920" y="1340768"/>
            <a:ext cx="0" cy="4176464"/>
          </a:xfrm>
          <a:prstGeom prst="line">
            <a:avLst/>
          </a:prstGeom>
          <a:ln w="1270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771800" y="4957499"/>
            <a:ext cx="108012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7" idx="2"/>
          </p:cNvCxnSpPr>
          <p:nvPr/>
        </p:nvCxnSpPr>
        <p:spPr>
          <a:xfrm>
            <a:off x="3921206" y="4653136"/>
            <a:ext cx="115485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076056" y="4412268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4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2634718" y="4885492"/>
            <a:ext cx="144014" cy="14401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4" name="직선 연결선 13"/>
          <p:cNvCxnSpPr>
            <a:endCxn id="16" idx="2"/>
          </p:cNvCxnSpPr>
          <p:nvPr/>
        </p:nvCxnSpPr>
        <p:spPr>
          <a:xfrm>
            <a:off x="3896634" y="3696634"/>
            <a:ext cx="1181745" cy="1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78379" y="3455767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3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19" name="직선 연결선 18"/>
          <p:cNvCxnSpPr>
            <a:endCxn id="21" idx="2"/>
          </p:cNvCxnSpPr>
          <p:nvPr/>
        </p:nvCxnSpPr>
        <p:spPr>
          <a:xfrm>
            <a:off x="3896635" y="2733764"/>
            <a:ext cx="115485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051485" y="2492896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2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cxnSp>
        <p:nvCxnSpPr>
          <p:cNvPr id="22" name="직선 연결선 21"/>
          <p:cNvCxnSpPr>
            <a:endCxn id="23" idx="2"/>
          </p:cNvCxnSpPr>
          <p:nvPr/>
        </p:nvCxnSpPr>
        <p:spPr>
          <a:xfrm>
            <a:off x="3896634" y="1747973"/>
            <a:ext cx="115485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051484" y="1507105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3677998" y="1012309"/>
            <a:ext cx="347844" cy="347844"/>
          </a:xfrm>
          <a:prstGeom prst="ellipse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40466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accent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4128" y="1484784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토폴로지 설명</a:t>
            </a:r>
            <a:endParaRPr lang="en-US" altLang="ko-KR" sz="28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4128" y="2420889"/>
            <a:ext cx="17411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EIGRP</a:t>
            </a:r>
          </a:p>
          <a:p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136" y="3429000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OSPF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6136" y="4391525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Q&amp;A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 flipH="1">
            <a:off x="7569378" y="5445225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532440" y="5805264"/>
            <a:ext cx="61156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487998" y="5805264"/>
            <a:ext cx="44442" cy="576064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캡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7623038" cy="427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2606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토폴로지</a:t>
            </a:r>
            <a:endParaRPr lang="ko-KR" altLang="en-US" sz="3600" dirty="0"/>
          </a:p>
        </p:txBody>
      </p:sp>
      <p:sp>
        <p:nvSpPr>
          <p:cNvPr id="8" name="타원 7"/>
          <p:cNvSpPr/>
          <p:nvPr/>
        </p:nvSpPr>
        <p:spPr>
          <a:xfrm rot="671769">
            <a:off x="598598" y="2569994"/>
            <a:ext cx="3882148" cy="12364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20971011">
            <a:off x="3787985" y="2547717"/>
            <a:ext cx="3882148" cy="123642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5400000">
            <a:off x="2476851" y="1059653"/>
            <a:ext cx="3182030" cy="2304100"/>
          </a:xfrm>
          <a:prstGeom prst="ellipse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30689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31316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 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91880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EIGRP 100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7504" y="332656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877272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8460432" y="5877272"/>
            <a:ext cx="27565" cy="504056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83370" y="6354144"/>
            <a:ext cx="669594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 flipH="1">
            <a:off x="467544" y="5805264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 flipH="1">
            <a:off x="3203848" y="5805264"/>
            <a:ext cx="144014" cy="144014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Minion Pro SmB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2606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토폴로지</a:t>
            </a:r>
            <a:r>
              <a:rPr lang="en-US" altLang="ko-KR" sz="3600" dirty="0" smtClean="0"/>
              <a:t>-2</a:t>
            </a:r>
            <a:endParaRPr lang="ko-KR" altLang="en-US" sz="36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39736"/>
              </p:ext>
            </p:extLst>
          </p:nvPr>
        </p:nvGraphicFramePr>
        <p:xfrm>
          <a:off x="611560" y="1052736"/>
          <a:ext cx="3456384" cy="4826388"/>
        </p:xfrm>
        <a:graphic>
          <a:graphicData uri="http://schemas.openxmlformats.org/drawingml/2006/table">
            <a:tbl>
              <a:tblPr/>
              <a:tblGrid>
                <a:gridCol w="386771"/>
                <a:gridCol w="786074"/>
                <a:gridCol w="878597"/>
                <a:gridCol w="878597"/>
                <a:gridCol w="526345"/>
              </a:tblGrid>
              <a:tr h="333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장치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인터페이스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IP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주소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서브넷 마스크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디폴트 게이트 웨이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HQ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s0/0/0</a:t>
                      </a:r>
                      <a:endParaRPr 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10.10.10.1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R1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s0/0/0</a:t>
                      </a:r>
                      <a:endParaRPr 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10.10.10.2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s0/2/0</a:t>
                      </a:r>
                      <a:endParaRPr 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192.168.1.1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s0/2/1</a:t>
                      </a:r>
                      <a:endParaRPr 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192.168.10.1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s0/3/0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172.16.2.1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s0/3/1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172.16.1.1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R2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192.168.1.2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s0/0/1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192.168.2.1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R3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Fa0/0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192.168.3.1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255.255.255.0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192.168.2.2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R4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192.168.10.2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s0/0/1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192.168.20.1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R5</a:t>
                      </a:r>
                      <a:endParaRPr 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Fa0/0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192.168.30.1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255.255.255.0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192.168.20.2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R6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Fa0/0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20.20.20.1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255.255.255.0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172.16.2.2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s0/0/1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20.20.1.2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R7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Fa0/0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20.20.10.1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255.255.255.0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chemeClr val="tx1"/>
                          </a:solidFill>
                          <a:latin typeface="바탕"/>
                        </a:rPr>
                        <a:t>s0/0/0</a:t>
                      </a:r>
                      <a:endParaRPr lang="en-US" sz="70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172.16.1.2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바탕"/>
                        </a:rPr>
                        <a:t>s0/0/1</a:t>
                      </a:r>
                      <a:endParaRPr lang="en-US" sz="700" dirty="0">
                        <a:solidFill>
                          <a:schemeClr val="tx1"/>
                        </a:solidFill>
                        <a:latin typeface="바탕"/>
                      </a:endParaRP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바탕"/>
                        </a:rPr>
                        <a:t>20.20.1.1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바탕"/>
                        </a:rPr>
                        <a:t>255.255.255.252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바탕"/>
                        </a:rPr>
                        <a:t>N/A</a:t>
                      </a:r>
                    </a:p>
                  </a:txBody>
                  <a:tcPr marL="51013" marR="51013" marT="25506" marB="255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88024" y="1052736"/>
            <a:ext cx="3600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실습 </a:t>
            </a:r>
            <a:r>
              <a:rPr lang="ko-KR" altLang="en-US" sz="1600" dirty="0" err="1" smtClean="0">
                <a:latin typeface="HY강M" pitchFamily="18" charset="-127"/>
                <a:ea typeface="HY강M" pitchFamily="18" charset="-127"/>
              </a:rPr>
              <a:t>액티비티에서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토폴로지 다이어그램에 따라 네트워크를 설치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R1 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을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ABR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로 설정하고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R2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와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R3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area 0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로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OSPF 1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망을 구축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R1 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을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ABR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로 설정하고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R4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와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R5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area 1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로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OSPF 1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망을 구축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R1, R6, R7 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을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EIGRP 100 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망으로 구축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R1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의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EIGRP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와 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OSPF</a:t>
            </a:r>
            <a:r>
              <a:rPr lang="ko-KR" altLang="en-US" sz="1600" dirty="0" smtClean="0">
                <a:latin typeface="HY강M" pitchFamily="18" charset="-127"/>
                <a:ea typeface="HY강M" pitchFamily="18" charset="-127"/>
              </a:rPr>
              <a:t>를 재분배</a:t>
            </a:r>
            <a:r>
              <a:rPr lang="en-US" altLang="ko-KR" sz="1600" dirty="0" smtClean="0">
                <a:latin typeface="HY강M" pitchFamily="18" charset="-127"/>
                <a:ea typeface="HY강M" pitchFamily="18" charset="-127"/>
              </a:rPr>
              <a:t>(redistribute).</a:t>
            </a:r>
          </a:p>
          <a:p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79512" y="332656"/>
            <a:ext cx="481735" cy="481735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Minion Pro SmBd" pitchFamily="18" charset="0"/>
              </a:rPr>
              <a:t>1</a:t>
            </a:r>
            <a:endParaRPr lang="ko-KR" altLang="en-US" sz="3600" dirty="0">
              <a:solidFill>
                <a:schemeClr val="tx1"/>
              </a:solidFill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532440" y="5805264"/>
            <a:ext cx="61156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487998" y="5805264"/>
            <a:ext cx="44442" cy="576064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8864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Minion Pro SmBd" pitchFamily="18" charset="0"/>
              </a:rPr>
              <a:t>EIGRP </a:t>
            </a:r>
            <a:endParaRPr lang="ko-KR" altLang="en-US" sz="3200" dirty="0">
              <a:latin typeface="Maiandra G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2867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0" y="1196752"/>
            <a:ext cx="3131840" cy="2448272"/>
            <a:chOff x="179512" y="907621"/>
            <a:chExt cx="4890607" cy="2847975"/>
          </a:xfrm>
        </p:grpSpPr>
        <p:pic>
          <p:nvPicPr>
            <p:cNvPr id="12" name="Picture 2" descr="C:\Users\아톰\Desktop\6_R1 EIGRP NE.PNG_140513\R6 IP ROU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19" y="907621"/>
              <a:ext cx="4876800" cy="284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79512" y="1916832"/>
              <a:ext cx="4890607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9512" y="1458151"/>
              <a:ext cx="4890607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3789040"/>
            <a:ext cx="3164005" cy="432048"/>
            <a:chOff x="111851" y="4077072"/>
            <a:chExt cx="4890607" cy="576064"/>
          </a:xfrm>
        </p:grpSpPr>
        <p:pic>
          <p:nvPicPr>
            <p:cNvPr id="18" name="Picture 3" descr="C:\Users\아톰\Desktop\6_R1 EIGRP NE.PNG_140513\R6 EIGR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19" y="4077072"/>
              <a:ext cx="2232248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111851" y="4077806"/>
              <a:ext cx="4890607" cy="575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724128" y="1124744"/>
            <a:ext cx="3419872" cy="2664296"/>
            <a:chOff x="251521" y="980727"/>
            <a:chExt cx="4976387" cy="2638425"/>
          </a:xfrm>
        </p:grpSpPr>
        <p:pic>
          <p:nvPicPr>
            <p:cNvPr id="21" name="Picture 2" descr="C:\Users\아톰\Desktop\6_R1 EIGRP NE.PNG_140513\R7 IP ROU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33" y="980727"/>
              <a:ext cx="4905375" cy="26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251521" y="1458151"/>
              <a:ext cx="496162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1521" y="1884520"/>
              <a:ext cx="496162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96136" y="3861048"/>
            <a:ext cx="3347864" cy="504056"/>
            <a:chOff x="236642" y="3933056"/>
            <a:chExt cx="4976499" cy="685800"/>
          </a:xfrm>
        </p:grpSpPr>
        <p:pic>
          <p:nvPicPr>
            <p:cNvPr id="25" name="Picture 4" descr="C:\Users\아톰\Desktop\6_R1 EIGRP NE.PNG_140513\R7 EIGR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4" y="3933056"/>
              <a:ext cx="2006377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236642" y="3933304"/>
              <a:ext cx="4976499" cy="6855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437112"/>
            <a:ext cx="480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F:\6_R1 EIGRP NE.PNG_140513\R1 EIGRP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23728" y="5661248"/>
            <a:ext cx="3312368" cy="648072"/>
          </a:xfrm>
          <a:prstGeom prst="rect">
            <a:avLst/>
          </a:prstGeom>
          <a:noFill/>
        </p:spPr>
      </p:pic>
      <p:sp>
        <p:nvSpPr>
          <p:cNvPr id="31" name="직사각형 30"/>
          <p:cNvSpPr/>
          <p:nvPr/>
        </p:nvSpPr>
        <p:spPr>
          <a:xfrm>
            <a:off x="2051720" y="5661248"/>
            <a:ext cx="496855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051720" y="4437112"/>
            <a:ext cx="496855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00808"/>
            <a:ext cx="3203848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46085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8532440" y="5805264"/>
            <a:ext cx="61156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487998" y="5805264"/>
            <a:ext cx="44442" cy="576064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8864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Minion Pro SmBd" pitchFamily="18" charset="0"/>
              </a:rPr>
              <a:t>OSPF – </a:t>
            </a:r>
            <a:r>
              <a:rPr lang="en-US" altLang="ko-KR" sz="3200" dirty="0" smtClean="0">
                <a:latin typeface="Lucida Console" pitchFamily="49" charset="0"/>
              </a:rPr>
              <a:t>area0</a:t>
            </a:r>
            <a:endParaRPr lang="ko-KR" altLang="en-US" sz="3200" dirty="0">
              <a:latin typeface="Lucida Console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132857"/>
            <a:ext cx="2520280" cy="20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2924944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R1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2924944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R3</a:t>
            </a:r>
            <a:endParaRPr lang="ko-KR" altLang="en-US" sz="900" dirty="0"/>
          </a:p>
        </p:txBody>
      </p:sp>
      <p:pic>
        <p:nvPicPr>
          <p:cNvPr id="2052" name="Picture 4" descr="F:\6_R1 EIGRP NE.PNG_140513\R2 OSP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5445224"/>
            <a:ext cx="2476500" cy="60960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267744" y="4149080"/>
            <a:ext cx="468052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67744" y="5445224"/>
            <a:ext cx="468052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F:\6_R1 EIGRP NE.PNG_140513\R2 OSP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356992"/>
            <a:ext cx="2476500" cy="609600"/>
          </a:xfrm>
          <a:prstGeom prst="rect">
            <a:avLst/>
          </a:prstGeom>
          <a:noFill/>
        </p:spPr>
      </p:pic>
      <p:pic>
        <p:nvPicPr>
          <p:cNvPr id="2055" name="Picture 7" descr="F:\6_R1 EIGRP NE.PNG_140513\R1 OSP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3140968"/>
            <a:ext cx="3240360" cy="792088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5724128" y="1988840"/>
            <a:ext cx="341987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1700808"/>
            <a:ext cx="320384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3356992"/>
            <a:ext cx="32038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2060848"/>
            <a:ext cx="324036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5724128" y="3068960"/>
            <a:ext cx="341987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3132584"/>
            <a:ext cx="3203848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67744" y="5157192"/>
            <a:ext cx="46805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532440" y="5805264"/>
            <a:ext cx="61156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487998" y="5805264"/>
            <a:ext cx="44442" cy="576064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8864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Minion Pro SmBd" pitchFamily="18" charset="0"/>
              </a:rPr>
              <a:t>OSPF – </a:t>
            </a:r>
            <a:r>
              <a:rPr lang="en-US" altLang="ko-KR" sz="3200" dirty="0" smtClean="0">
                <a:latin typeface="Lucida Console" pitchFamily="49" charset="0"/>
              </a:rPr>
              <a:t>area 1</a:t>
            </a:r>
            <a:endParaRPr lang="ko-KR" altLang="en-US" sz="3200" dirty="0">
              <a:latin typeface="Lucida Console" pitchFamily="49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132856"/>
            <a:ext cx="2638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F:\6_R1 EIGRP NE.PNG_140513\R4 OSP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445224"/>
            <a:ext cx="2592288" cy="600075"/>
          </a:xfrm>
          <a:prstGeom prst="rect">
            <a:avLst/>
          </a:prstGeom>
          <a:noFill/>
        </p:spPr>
      </p:pic>
      <p:pic>
        <p:nvPicPr>
          <p:cNvPr id="5124" name="Picture 4" descr="F:\6_R1 EIGRP NE.PNG_140513\R5 OS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996952"/>
            <a:ext cx="3024336" cy="742950"/>
          </a:xfrm>
          <a:prstGeom prst="rect">
            <a:avLst/>
          </a:prstGeom>
          <a:noFill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808"/>
            <a:ext cx="320384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 descr="F:\6_R1 EIGRP NE.PNG_140513\R1 OSP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852936"/>
            <a:ext cx="3203848" cy="866775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0" y="1700808"/>
            <a:ext cx="320384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2780928"/>
            <a:ext cx="320384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4509120"/>
            <a:ext cx="4724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267744" y="4509120"/>
            <a:ext cx="468052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5445224"/>
            <a:ext cx="468052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36" y="2132856"/>
            <a:ext cx="334786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5796136" y="2132856"/>
            <a:ext cx="33478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96136" y="2996952"/>
            <a:ext cx="33478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532440" y="5805264"/>
            <a:ext cx="61156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487998" y="5805264"/>
            <a:ext cx="44442" cy="576064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260648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R3</a:t>
            </a:r>
            <a:endParaRPr lang="ko-KR" altLang="en-US" sz="3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95536" y="980728"/>
            <a:ext cx="4824536" cy="4248472"/>
            <a:chOff x="395536" y="980728"/>
            <a:chExt cx="4696481" cy="2896004"/>
          </a:xfrm>
        </p:grpSpPr>
        <p:pic>
          <p:nvPicPr>
            <p:cNvPr id="25602" name="Picture 2" descr="F:\6_R1 EIGRP NE.PNG_140513\R3 IP ROUT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980728"/>
              <a:ext cx="4696481" cy="2896004"/>
            </a:xfrm>
            <a:prstGeom prst="rect">
              <a:avLst/>
            </a:prstGeom>
            <a:noFill/>
          </p:spPr>
        </p:pic>
        <p:sp>
          <p:nvSpPr>
            <p:cNvPr id="17" name="직사각형 16"/>
            <p:cNvSpPr/>
            <p:nvPr/>
          </p:nvSpPr>
          <p:spPr>
            <a:xfrm>
              <a:off x="395536" y="1340768"/>
              <a:ext cx="4680520" cy="936104"/>
            </a:xfrm>
            <a:prstGeom prst="rect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2276872"/>
              <a:ext cx="4680520" cy="86409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5536" y="3140968"/>
              <a:ext cx="4680520" cy="57606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5536" y="3717032"/>
              <a:ext cx="4680520" cy="14401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364088" y="1556792"/>
            <a:ext cx="720080" cy="72008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64088" y="2924944"/>
            <a:ext cx="720080" cy="720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4088" y="4149080"/>
            <a:ext cx="720080" cy="7200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56176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EIGRP 100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56176" y="27809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 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56176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6_R1 EIGRP NE.PNG_140513\R7 IP ROU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4906060" cy="4032448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/>
        </p:nvCxnSpPr>
        <p:spPr>
          <a:xfrm>
            <a:off x="8532440" y="5805264"/>
            <a:ext cx="611560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8487998" y="5805264"/>
            <a:ext cx="44442" cy="576064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54144"/>
            <a:ext cx="8487997" cy="0"/>
          </a:xfrm>
          <a:prstGeom prst="line">
            <a:avLst/>
          </a:prstGeom>
          <a:ln w="508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260648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R7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251520" y="1340768"/>
            <a:ext cx="4896544" cy="1728192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3140968"/>
            <a:ext cx="4896544" cy="10801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4221088"/>
            <a:ext cx="4896544" cy="10801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364088" y="1340768"/>
            <a:ext cx="2376264" cy="369332"/>
            <a:chOff x="5364088" y="1412776"/>
            <a:chExt cx="2376264" cy="369332"/>
          </a:xfrm>
        </p:grpSpPr>
        <p:sp>
          <p:nvSpPr>
            <p:cNvPr id="12" name="직사각형 11"/>
            <p:cNvSpPr/>
            <p:nvPr/>
          </p:nvSpPr>
          <p:spPr>
            <a:xfrm>
              <a:off x="5364088" y="1556792"/>
              <a:ext cx="720080" cy="72008"/>
            </a:xfrm>
            <a:prstGeom prst="rect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141277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EIGRP 100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64088" y="2996952"/>
            <a:ext cx="2376264" cy="369332"/>
            <a:chOff x="5364088" y="2780928"/>
            <a:chExt cx="2376264" cy="369332"/>
          </a:xfrm>
        </p:grpSpPr>
        <p:sp>
          <p:nvSpPr>
            <p:cNvPr id="13" name="직사각형 12"/>
            <p:cNvSpPr/>
            <p:nvPr/>
          </p:nvSpPr>
          <p:spPr>
            <a:xfrm>
              <a:off x="5364088" y="2924944"/>
              <a:ext cx="720080" cy="7200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6176" y="278092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area 0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364088" y="4077072"/>
            <a:ext cx="2376264" cy="369332"/>
            <a:chOff x="5364088" y="4005064"/>
            <a:chExt cx="2376264" cy="369332"/>
          </a:xfrm>
        </p:grpSpPr>
        <p:sp>
          <p:nvSpPr>
            <p:cNvPr id="14" name="직사각형 13"/>
            <p:cNvSpPr/>
            <p:nvPr/>
          </p:nvSpPr>
          <p:spPr>
            <a:xfrm>
              <a:off x="5364088" y="4149080"/>
              <a:ext cx="720080" cy="7200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400506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area 1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1224</TotalTime>
  <Words>288</Words>
  <Application>Microsoft Office PowerPoint</Application>
  <PresentationFormat>화면 슬라이드 쇼(4:3)</PresentationFormat>
  <Paragraphs>158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국607-05</cp:lastModifiedBy>
  <cp:revision>128</cp:revision>
  <dcterms:created xsi:type="dcterms:W3CDTF">2012-12-25T08:33:38Z</dcterms:created>
  <dcterms:modified xsi:type="dcterms:W3CDTF">2015-05-03T18:46:34Z</dcterms:modified>
</cp:coreProperties>
</file>