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2"/>
  </p:notesMasterIdLst>
  <p:sldIdLst>
    <p:sldId id="287" r:id="rId2"/>
    <p:sldId id="283" r:id="rId3"/>
    <p:sldId id="295" r:id="rId4"/>
    <p:sldId id="325" r:id="rId5"/>
    <p:sldId id="310" r:id="rId6"/>
    <p:sldId id="311" r:id="rId7"/>
    <p:sldId id="309" r:id="rId8"/>
    <p:sldId id="299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77" r:id="rId21"/>
  </p:sldIdLst>
  <p:sldSz cx="9144000" cy="6858000" type="screen4x3"/>
  <p:notesSz cx="6805613" cy="9939338"/>
  <p:embeddedFontLst>
    <p:embeddedFont>
      <p:font typeface="맑은 고딕" pitchFamily="50" charset="-127"/>
      <p:regular r:id="rId23"/>
      <p:bold r:id="rId24"/>
    </p:embeddedFont>
    <p:embeddedFont>
      <p:font typeface="나눔고딕" pitchFamily="50" charset="-127"/>
      <p:regular r:id="rId25"/>
      <p:bold r:id="rId26"/>
    </p:embeddedFont>
    <p:embeddedFont>
      <p:font typeface="나눔고딕 ExtraBold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99FF66"/>
    <a:srgbClr val="FF873C"/>
    <a:srgbClr val="FD7C35"/>
    <a:srgbClr val="FF8232"/>
    <a:srgbClr val="FF963C"/>
    <a:srgbClr val="FF863B"/>
    <a:srgbClr val="FF9933"/>
    <a:srgbClr val="FF7D25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562" autoAdjust="0"/>
    <p:restoredTop sz="86364" autoAdjust="0"/>
  </p:normalViewPr>
  <p:slideViewPr>
    <p:cSldViewPr>
      <p:cViewPr>
        <p:scale>
          <a:sx n="75" d="100"/>
          <a:sy n="75" d="100"/>
        </p:scale>
        <p:origin x="-1613" y="-341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5604" y="3145801"/>
            <a:ext cx="2172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201195002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강민성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201195022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김태현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201195052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임효빈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0800000" flipV="1">
            <a:off x="431805" y="544472"/>
            <a:ext cx="2131981" cy="9187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 flipV="1">
            <a:off x="431802" y="3063870"/>
            <a:ext cx="2095471" cy="838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8"/>
          <p:cNvSpPr txBox="1">
            <a:spLocks/>
          </p:cNvSpPr>
          <p:nvPr/>
        </p:nvSpPr>
        <p:spPr>
          <a:xfrm>
            <a:off x="302840" y="83671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네트워크 설계와 구축</a:t>
            </a:r>
            <a:endParaRPr kumimoji="0" lang="ko-KR" altLang="en-US" sz="60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R5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Run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578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R6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136186648" descr="EMB000019b4b8c6"/>
          <p:cNvPicPr>
            <a:picLocks noChangeAspect="1" noChangeArrowheads="1"/>
          </p:cNvPicPr>
          <p:nvPr/>
        </p:nvPicPr>
        <p:blipFill>
          <a:blip r:embed="rId2"/>
          <a:srcRect l="1001" t="38240" r="77814" b="9790"/>
          <a:stretch>
            <a:fillRect/>
          </a:stretch>
        </p:blipFill>
        <p:spPr bwMode="auto">
          <a:xfrm>
            <a:off x="1982788" y="1457298"/>
            <a:ext cx="3027368" cy="4467940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9" name="_x136184568" descr="EMB000019b4b8c9"/>
          <p:cNvPicPr>
            <a:picLocks noChangeAspect="1" noChangeArrowheads="1"/>
          </p:cNvPicPr>
          <p:nvPr/>
        </p:nvPicPr>
        <p:blipFill>
          <a:blip r:embed="rId3"/>
          <a:srcRect l="920" t="25887" r="81493" b="9917"/>
          <a:stretch>
            <a:fillRect/>
          </a:stretch>
        </p:blipFill>
        <p:spPr bwMode="auto">
          <a:xfrm>
            <a:off x="5630876" y="1457297"/>
            <a:ext cx="2373345" cy="52121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R7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Run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36185608" descr="EMB000019b4b8cb"/>
          <p:cNvPicPr>
            <a:picLocks noChangeAspect="1" noChangeArrowheads="1"/>
          </p:cNvPicPr>
          <p:nvPr/>
        </p:nvPicPr>
        <p:blipFill>
          <a:blip r:embed="rId2"/>
          <a:srcRect l="920" t="25626" r="78615" b="10042"/>
          <a:stretch>
            <a:fillRect/>
          </a:stretch>
        </p:blipFill>
        <p:spPr bwMode="auto">
          <a:xfrm>
            <a:off x="1979577" y="1457298"/>
            <a:ext cx="2571750" cy="4864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R1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OSPF Neighbor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36184968" descr="EMB000019b4b8bd"/>
          <p:cNvPicPr>
            <a:picLocks noChangeAspect="1" noChangeArrowheads="1"/>
          </p:cNvPicPr>
          <p:nvPr/>
        </p:nvPicPr>
        <p:blipFill>
          <a:blip r:embed="rId2"/>
          <a:srcRect l="920" t="86314" r="64545" b="7437"/>
          <a:stretch>
            <a:fillRect/>
          </a:stretch>
        </p:blipFill>
        <p:spPr bwMode="auto">
          <a:xfrm>
            <a:off x="2016090" y="1530324"/>
            <a:ext cx="6699768" cy="73026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943064" y="2406636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R2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5" name="_x136186168" descr="EMB000019b4b8c0"/>
          <p:cNvPicPr>
            <a:picLocks noChangeAspect="1" noChangeArrowheads="1"/>
          </p:cNvPicPr>
          <p:nvPr/>
        </p:nvPicPr>
        <p:blipFill>
          <a:blip r:embed="rId3"/>
          <a:srcRect l="1080" t="85931" r="65585" b="7820"/>
          <a:stretch>
            <a:fillRect/>
          </a:stretch>
        </p:blipFill>
        <p:spPr bwMode="auto">
          <a:xfrm>
            <a:off x="2016090" y="2881305"/>
            <a:ext cx="6790316" cy="766773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7" name="_x136186648" descr="EMB000019b4b8c3"/>
          <p:cNvPicPr>
            <a:picLocks noChangeAspect="1" noChangeArrowheads="1"/>
          </p:cNvPicPr>
          <p:nvPr/>
        </p:nvPicPr>
        <p:blipFill>
          <a:blip r:embed="rId4"/>
          <a:srcRect l="999" t="87538" r="64705" b="8739"/>
          <a:stretch>
            <a:fillRect/>
          </a:stretch>
        </p:blipFill>
        <p:spPr bwMode="auto">
          <a:xfrm>
            <a:off x="2016090" y="4195773"/>
            <a:ext cx="6720856" cy="438156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1943064" y="3684591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R3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3608" y="4743468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R5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9" name="_x136185368" descr="EMB000019b4b8c8"/>
          <p:cNvPicPr>
            <a:picLocks noChangeAspect="1" noChangeArrowheads="1"/>
          </p:cNvPicPr>
          <p:nvPr/>
        </p:nvPicPr>
        <p:blipFill>
          <a:blip r:embed="rId5"/>
          <a:srcRect l="1001" t="87816" r="64946" b="8992"/>
          <a:stretch>
            <a:fillRect/>
          </a:stretch>
        </p:blipFill>
        <p:spPr bwMode="auto">
          <a:xfrm>
            <a:off x="1979577" y="5181623"/>
            <a:ext cx="7123878" cy="40164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R1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36184968" descr="EMB000019b4b8bc"/>
          <p:cNvPicPr>
            <a:picLocks noChangeAspect="1" noChangeArrowheads="1"/>
          </p:cNvPicPr>
          <p:nvPr/>
        </p:nvPicPr>
        <p:blipFill>
          <a:blip r:embed="rId2"/>
          <a:srcRect l="1080" t="56277" r="64867" b="8499"/>
          <a:stretch>
            <a:fillRect/>
          </a:stretch>
        </p:blipFill>
        <p:spPr bwMode="auto">
          <a:xfrm>
            <a:off x="1870038" y="1530324"/>
            <a:ext cx="6104746" cy="379735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R2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223524920" descr="EMB000019b4b8bf"/>
          <p:cNvPicPr>
            <a:picLocks noChangeAspect="1" noChangeArrowheads="1"/>
          </p:cNvPicPr>
          <p:nvPr/>
        </p:nvPicPr>
        <p:blipFill>
          <a:blip r:embed="rId2"/>
          <a:srcRect l="920" t="57753" r="65105" b="7492"/>
          <a:stretch>
            <a:fillRect/>
          </a:stretch>
        </p:blipFill>
        <p:spPr bwMode="auto">
          <a:xfrm>
            <a:off x="1870038" y="1530324"/>
            <a:ext cx="6172130" cy="37973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R3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23526040" descr="EMB000019b4b8c2"/>
          <p:cNvPicPr>
            <a:picLocks noChangeAspect="1" noChangeArrowheads="1"/>
          </p:cNvPicPr>
          <p:nvPr/>
        </p:nvPicPr>
        <p:blipFill>
          <a:blip r:embed="rId2"/>
          <a:srcRect l="1001" t="57498" r="64865" b="7677"/>
          <a:stretch>
            <a:fillRect/>
          </a:stretch>
        </p:blipFill>
        <p:spPr bwMode="auto">
          <a:xfrm>
            <a:off x="1870038" y="1530324"/>
            <a:ext cx="6190738" cy="37973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R4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36186488" descr="EMB000019b4b8c5"/>
          <p:cNvPicPr>
            <a:picLocks noChangeAspect="1" noChangeArrowheads="1"/>
          </p:cNvPicPr>
          <p:nvPr/>
        </p:nvPicPr>
        <p:blipFill>
          <a:blip r:embed="rId2"/>
          <a:srcRect l="920" t="66145" r="65105" b="7535"/>
          <a:stretch>
            <a:fillRect/>
          </a:stretch>
        </p:blipFill>
        <p:spPr bwMode="auto">
          <a:xfrm>
            <a:off x="1870038" y="1530324"/>
            <a:ext cx="6207210" cy="28913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R5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223526040" descr="EMB000019b4b8c7"/>
          <p:cNvPicPr>
            <a:picLocks noChangeAspect="1" noChangeArrowheads="1"/>
          </p:cNvPicPr>
          <p:nvPr/>
        </p:nvPicPr>
        <p:blipFill>
          <a:blip r:embed="rId2"/>
          <a:srcRect l="920" t="58975" r="64867" b="7663"/>
          <a:stretch>
            <a:fillRect/>
          </a:stretch>
        </p:blipFill>
        <p:spPr bwMode="auto">
          <a:xfrm>
            <a:off x="1906551" y="1530323"/>
            <a:ext cx="6170697" cy="361950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R6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223525000" descr="EMB000019b4b8ca"/>
          <p:cNvPicPr>
            <a:picLocks noChangeAspect="1" noChangeArrowheads="1"/>
          </p:cNvPicPr>
          <p:nvPr/>
        </p:nvPicPr>
        <p:blipFill>
          <a:blip r:embed="rId2"/>
          <a:srcRect l="1001" t="57785" r="65025" b="7353"/>
          <a:stretch>
            <a:fillRect/>
          </a:stretch>
        </p:blipFill>
        <p:spPr bwMode="auto">
          <a:xfrm>
            <a:off x="1906551" y="1505756"/>
            <a:ext cx="6134184" cy="378540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R7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Route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223525720" descr="EMB000019b4b8cc"/>
          <p:cNvPicPr>
            <a:picLocks noChangeAspect="1" noChangeArrowheads="1"/>
          </p:cNvPicPr>
          <p:nvPr/>
        </p:nvPicPr>
        <p:blipFill>
          <a:blip r:embed="rId2"/>
          <a:srcRect l="1001" t="57658" r="64624" b="7481"/>
          <a:stretch>
            <a:fillRect/>
          </a:stretch>
        </p:blipFill>
        <p:spPr bwMode="auto">
          <a:xfrm>
            <a:off x="1906551" y="1493811"/>
            <a:ext cx="6106997" cy="37243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5629" y="2762739"/>
            <a:ext cx="6624736" cy="1944216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000" spc="-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4000" spc="-100" baseline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4000" spc="-80" dirty="0" smtClean="0">
                <a:latin typeface="맑은 고딕" pitchFamily="50" charset="-127"/>
                <a:ea typeface="맑은 고딕" pitchFamily="50" charset="-127"/>
              </a:rPr>
              <a:t>네트워크 구성도</a:t>
            </a:r>
            <a:r>
              <a:rPr lang="en-US" altLang="ko-KR" sz="4000" spc="-8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spc="-8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spc="-100" baseline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spc="-100" baseline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4000" spc="-1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  <a:t>3  Q&amp;A</a:t>
            </a:r>
            <a:br>
              <a:rPr lang="en-US" altLang="ko-KR" sz="4000" spc="-1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4000" spc="-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mtClean="0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9116" y="946116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smtClean="0">
                <a:latin typeface="맑은 고딕" pitchFamily="50" charset="-127"/>
                <a:ea typeface="맑은 고딕" pitchFamily="50" charset="-127"/>
              </a:rPr>
              <a:t>네트워크 구성도</a:t>
            </a:r>
            <a:endParaRPr lang="ko-KR" altLang="en-US" sz="4200" spc="-8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252" t="13783" r="22369" b="1489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>
            <a:stCxn id="72" idx="1"/>
            <a:endCxn id="26" idx="5"/>
          </p:cNvCxnSpPr>
          <p:nvPr/>
        </p:nvCxnSpPr>
        <p:spPr>
          <a:xfrm rot="10800000" flipV="1">
            <a:off x="8024691" y="4272139"/>
            <a:ext cx="373554" cy="402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6" idx="3"/>
            <a:endCxn id="34" idx="1"/>
          </p:cNvCxnSpPr>
          <p:nvPr/>
        </p:nvCxnSpPr>
        <p:spPr>
          <a:xfrm>
            <a:off x="714348" y="4272140"/>
            <a:ext cx="828186" cy="1228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3786" y="214290"/>
            <a:ext cx="9008808" cy="6429396"/>
            <a:chOff x="63786" y="206856"/>
            <a:chExt cx="9008808" cy="6436830"/>
          </a:xfrm>
        </p:grpSpPr>
        <p:sp>
          <p:nvSpPr>
            <p:cNvPr id="12" name="타원 11"/>
            <p:cNvSpPr/>
            <p:nvPr/>
          </p:nvSpPr>
          <p:spPr>
            <a:xfrm rot="3704121">
              <a:off x="484474" y="402242"/>
              <a:ext cx="2496537" cy="2105766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RIP V2</a:t>
              </a:r>
            </a:p>
            <a:p>
              <a:pPr algn="ctr"/>
              <a:endParaRPr lang="en-US" altLang="ko-KR" sz="2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17659303">
              <a:off x="5754656" y="746581"/>
              <a:ext cx="3046422" cy="2018694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AREA 2</a:t>
              </a: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19772567">
              <a:off x="4714876" y="2571744"/>
              <a:ext cx="1714512" cy="1143008"/>
            </a:xfrm>
            <a:prstGeom prst="ellipse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AREA 1</a:t>
              </a: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1669989">
              <a:off x="2821896" y="2491487"/>
              <a:ext cx="1752289" cy="1143008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AREA 0</a:t>
              </a: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연결선 15"/>
            <p:cNvCxnSpPr>
              <a:stCxn id="27" idx="1"/>
              <a:endCxn id="58" idx="2"/>
            </p:cNvCxnSpPr>
            <p:nvPr/>
          </p:nvCxnSpPr>
          <p:spPr>
            <a:xfrm rot="16200000" flipH="1">
              <a:off x="7958222" y="5072611"/>
              <a:ext cx="251074" cy="13194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28" idx="1"/>
              <a:endCxn id="56" idx="2"/>
            </p:cNvCxnSpPr>
            <p:nvPr/>
          </p:nvCxnSpPr>
          <p:spPr>
            <a:xfrm rot="16200000" flipH="1">
              <a:off x="8104908" y="425331"/>
              <a:ext cx="36760" cy="111279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4" idx="2"/>
              <a:endCxn id="29" idx="1"/>
            </p:cNvCxnSpPr>
            <p:nvPr/>
          </p:nvCxnSpPr>
          <p:spPr>
            <a:xfrm rot="5400000" flipH="1" flipV="1">
              <a:off x="921579" y="355588"/>
              <a:ext cx="36760" cy="110940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60" idx="2"/>
              <a:endCxn id="33" idx="1"/>
            </p:cNvCxnSpPr>
            <p:nvPr/>
          </p:nvCxnSpPr>
          <p:spPr>
            <a:xfrm rot="5400000" flipH="1" flipV="1">
              <a:off x="842117" y="5229015"/>
              <a:ext cx="251074" cy="11495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000100" y="3929066"/>
              <a:ext cx="7358114" cy="271462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4400" b="1" dirty="0">
                <a:ln w="17780" cmpd="sng">
                  <a:noFill/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4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EIGRP</a:t>
              </a:r>
              <a:endParaRPr lang="ko-KR" altLang="en-US" sz="44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>
              <a:stCxn id="30" idx="0"/>
              <a:endCxn id="45" idx="0"/>
            </p:cNvCxnSpPr>
            <p:nvPr/>
          </p:nvCxnSpPr>
          <p:spPr>
            <a:xfrm rot="16200000" flipV="1">
              <a:off x="7087889" y="2069127"/>
              <a:ext cx="642942" cy="185738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26" idx="1"/>
              <a:endCxn id="43" idx="0"/>
            </p:cNvCxnSpPr>
            <p:nvPr/>
          </p:nvCxnSpPr>
          <p:spPr>
            <a:xfrm rot="16200000" flipH="1" flipV="1">
              <a:off x="6151719" y="3761508"/>
              <a:ext cx="712870" cy="18317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7" idx="1"/>
              <a:endCxn id="43" idx="0"/>
            </p:cNvCxnSpPr>
            <p:nvPr/>
          </p:nvCxnSpPr>
          <p:spPr>
            <a:xfrm rot="16200000" flipV="1">
              <a:off x="6221647" y="4404450"/>
              <a:ext cx="573014" cy="18317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28" idx="1"/>
              <a:endCxn id="46" idx="0"/>
            </p:cNvCxnSpPr>
            <p:nvPr/>
          </p:nvCxnSpPr>
          <p:spPr>
            <a:xfrm rot="16200000" flipH="1">
              <a:off x="7095971" y="1434268"/>
              <a:ext cx="998622" cy="567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8" idx="0"/>
              <a:endCxn id="29" idx="1"/>
            </p:cNvCxnSpPr>
            <p:nvPr/>
          </p:nvCxnSpPr>
          <p:spPr>
            <a:xfrm rot="16200000" flipV="1">
              <a:off x="1059461" y="1327110"/>
              <a:ext cx="927184" cy="567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정육면체 25"/>
            <p:cNvSpPr/>
            <p:nvPr/>
          </p:nvSpPr>
          <p:spPr>
            <a:xfrm>
              <a:off x="7000892" y="4143380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000892" y="5429264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7143768" y="785794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1071538" y="714356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원통 29"/>
            <p:cNvSpPr/>
            <p:nvPr/>
          </p:nvSpPr>
          <p:spPr>
            <a:xfrm>
              <a:off x="7858148" y="3000372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ISP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>
              <a:stCxn id="34" idx="4"/>
              <a:endCxn id="47" idx="0"/>
            </p:cNvCxnSpPr>
            <p:nvPr/>
          </p:nvCxnSpPr>
          <p:spPr>
            <a:xfrm>
              <a:off x="1965554" y="4558730"/>
              <a:ext cx="1657592" cy="47507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33" idx="2"/>
              <a:endCxn id="47" idx="0"/>
            </p:cNvCxnSpPr>
            <p:nvPr/>
          </p:nvCxnSpPr>
          <p:spPr>
            <a:xfrm rot="10800000" flipH="1">
              <a:off x="1119308" y="5033804"/>
              <a:ext cx="2503837" cy="8108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정육면체 32"/>
            <p:cNvSpPr/>
            <p:nvPr/>
          </p:nvSpPr>
          <p:spPr>
            <a:xfrm>
              <a:off x="1119309" y="5500702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1119309" y="4214818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stCxn id="43" idx="0"/>
              <a:endCxn id="42" idx="0"/>
            </p:cNvCxnSpPr>
            <p:nvPr/>
          </p:nvCxnSpPr>
          <p:spPr>
            <a:xfrm rot="16200000" flipV="1">
              <a:off x="4393406" y="3834916"/>
              <a:ext cx="1428760" cy="96901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42" idx="0"/>
              <a:endCxn id="45" idx="0"/>
            </p:cNvCxnSpPr>
            <p:nvPr/>
          </p:nvCxnSpPr>
          <p:spPr>
            <a:xfrm rot="5400000" flipH="1" flipV="1">
              <a:off x="5087625" y="2212003"/>
              <a:ext cx="928694" cy="185738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44" idx="0"/>
              <a:endCxn id="42" idx="0"/>
            </p:cNvCxnSpPr>
            <p:nvPr/>
          </p:nvCxnSpPr>
          <p:spPr>
            <a:xfrm rot="16200000" flipH="1">
              <a:off x="3230237" y="2212003"/>
              <a:ext cx="1000132" cy="17859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3" idx="0"/>
              <a:endCxn id="47" idx="0"/>
            </p:cNvCxnSpPr>
            <p:nvPr/>
          </p:nvCxnSpPr>
          <p:spPr>
            <a:xfrm rot="16200000" flipV="1">
              <a:off x="4607720" y="4049230"/>
              <a:ext cx="1588" cy="196914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5" idx="0"/>
              <a:endCxn id="46" idx="0"/>
            </p:cNvCxnSpPr>
            <p:nvPr/>
          </p:nvCxnSpPr>
          <p:spPr>
            <a:xfrm rot="5400000" flipH="1" flipV="1">
              <a:off x="6694980" y="1747656"/>
              <a:ext cx="714380" cy="114300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48" idx="0"/>
              <a:endCxn id="44" idx="0"/>
            </p:cNvCxnSpPr>
            <p:nvPr/>
          </p:nvCxnSpPr>
          <p:spPr>
            <a:xfrm rot="16200000" flipH="1">
              <a:off x="1801477" y="1569061"/>
              <a:ext cx="785818" cy="1285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원통 41"/>
            <p:cNvSpPr/>
            <p:nvPr/>
          </p:nvSpPr>
          <p:spPr>
            <a:xfrm>
              <a:off x="4143372" y="328612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원통 42"/>
            <p:cNvSpPr/>
            <p:nvPr/>
          </p:nvSpPr>
          <p:spPr>
            <a:xfrm>
              <a:off x="5112387" y="471488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bg1"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bg1"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3200" dirty="0" smtClean="0">
                <a:ln w="13500">
                  <a:solidFill>
                    <a:schemeClr val="bg1"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2357422" y="2285992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R3</a:t>
              </a:r>
              <a:endParaRPr lang="ko-KR" alt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원통 44"/>
            <p:cNvSpPr/>
            <p:nvPr/>
          </p:nvSpPr>
          <p:spPr>
            <a:xfrm>
              <a:off x="6000760" y="2357430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7143768" y="1643050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원통 46"/>
            <p:cNvSpPr/>
            <p:nvPr/>
          </p:nvSpPr>
          <p:spPr>
            <a:xfrm>
              <a:off x="3143240" y="471488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R7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1071538" y="150017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9" name="그룹 126"/>
            <p:cNvGrpSpPr/>
            <p:nvPr/>
          </p:nvGrpSpPr>
          <p:grpSpPr>
            <a:xfrm>
              <a:off x="71406" y="4055083"/>
              <a:ext cx="650562" cy="2088563"/>
              <a:chOff x="285720" y="19501"/>
              <a:chExt cx="1084270" cy="3480938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액자 59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자유형 64"/>
              <p:cNvSpPr/>
              <p:nvPr/>
            </p:nvSpPr>
            <p:spPr>
              <a:xfrm>
                <a:off x="298420" y="614819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액자 65"/>
              <p:cNvSpPr/>
              <p:nvPr/>
            </p:nvSpPr>
            <p:spPr>
              <a:xfrm>
                <a:off x="285720" y="19501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127"/>
            <p:cNvGrpSpPr/>
            <p:nvPr/>
          </p:nvGrpSpPr>
          <p:grpSpPr>
            <a:xfrm>
              <a:off x="8398245" y="4055083"/>
              <a:ext cx="674349" cy="2017125"/>
              <a:chOff x="246075" y="138564"/>
              <a:chExt cx="1123915" cy="3361875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액자 57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258775" y="733881"/>
                <a:ext cx="1071570" cy="476254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액자 71"/>
              <p:cNvSpPr/>
              <p:nvPr/>
            </p:nvSpPr>
            <p:spPr>
              <a:xfrm>
                <a:off x="246075" y="138564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130"/>
            <p:cNvGrpSpPr/>
            <p:nvPr/>
          </p:nvGrpSpPr>
          <p:grpSpPr>
            <a:xfrm>
              <a:off x="8358214" y="571480"/>
              <a:ext cx="650562" cy="642944"/>
              <a:chOff x="285720" y="2428866"/>
              <a:chExt cx="1084270" cy="1071573"/>
            </a:xfrm>
          </p:grpSpPr>
          <p:sp>
            <p:nvSpPr>
              <p:cNvPr id="55" name="자유형 54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액자 55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133"/>
            <p:cNvGrpSpPr/>
            <p:nvPr/>
          </p:nvGrpSpPr>
          <p:grpSpPr>
            <a:xfrm>
              <a:off x="63786" y="500042"/>
              <a:ext cx="650562" cy="642944"/>
              <a:chOff x="285720" y="2428866"/>
              <a:chExt cx="1084270" cy="1071573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액자 53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제목 9"/>
          <p:cNvSpPr txBox="1">
            <a:spLocks/>
          </p:cNvSpPr>
          <p:nvPr/>
        </p:nvSpPr>
        <p:spPr>
          <a:xfrm>
            <a:off x="3403584" y="215856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네트워크 구성도</a:t>
            </a:r>
            <a:endParaRPr kumimoji="0" lang="ko-KR" altLang="en-US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타원 100"/>
          <p:cNvSpPr/>
          <p:nvPr/>
        </p:nvSpPr>
        <p:spPr>
          <a:xfrm rot="17659303">
            <a:off x="5756415" y="752226"/>
            <a:ext cx="3042904" cy="2018694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AREA 2</a:t>
            </a:r>
          </a:p>
          <a:p>
            <a:pPr algn="ctr"/>
            <a:endParaRPr lang="en-US" altLang="ko-KR" sz="2000" b="1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000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 rot="19772567">
            <a:off x="4714876" y="2576447"/>
            <a:ext cx="1714512" cy="1141688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AREA 1</a:t>
            </a:r>
          </a:p>
          <a:p>
            <a:pPr algn="ctr"/>
            <a:endParaRPr lang="en-US" altLang="ko-KR" sz="2000" b="1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000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 rot="1669989">
            <a:off x="2821896" y="2496282"/>
            <a:ext cx="1752289" cy="1141688"/>
          </a:xfrm>
          <a:prstGeom prst="ellipse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AREA 0</a:t>
            </a:r>
          </a:p>
          <a:p>
            <a:pPr algn="ctr"/>
            <a:endParaRPr lang="en-US" altLang="ko-KR" sz="2000" b="1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000" dirty="0" smtClean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1"/>
            <a:endCxn id="26" idx="5"/>
          </p:cNvCxnSpPr>
          <p:nvPr/>
        </p:nvCxnSpPr>
        <p:spPr>
          <a:xfrm rot="10800000" flipV="1">
            <a:off x="8024691" y="4272139"/>
            <a:ext cx="373554" cy="402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6" idx="3"/>
            <a:endCxn id="34" idx="1"/>
          </p:cNvCxnSpPr>
          <p:nvPr/>
        </p:nvCxnSpPr>
        <p:spPr>
          <a:xfrm>
            <a:off x="714348" y="4272140"/>
            <a:ext cx="828186" cy="1228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0"/>
          <p:cNvGrpSpPr/>
          <p:nvPr/>
        </p:nvGrpSpPr>
        <p:grpSpPr>
          <a:xfrm>
            <a:off x="63786" y="214290"/>
            <a:ext cx="9008808" cy="6429396"/>
            <a:chOff x="63786" y="206856"/>
            <a:chExt cx="9008808" cy="6436830"/>
          </a:xfrm>
        </p:grpSpPr>
        <p:sp>
          <p:nvSpPr>
            <p:cNvPr id="12" name="타원 11"/>
            <p:cNvSpPr/>
            <p:nvPr/>
          </p:nvSpPr>
          <p:spPr>
            <a:xfrm rot="3704121">
              <a:off x="484474" y="402242"/>
              <a:ext cx="2496537" cy="2105766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RIP V2</a:t>
              </a:r>
            </a:p>
            <a:p>
              <a:pPr algn="ctr"/>
              <a:endParaRPr lang="en-US" altLang="ko-KR" sz="2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연결선 15"/>
            <p:cNvCxnSpPr>
              <a:stCxn id="27" idx="1"/>
              <a:endCxn id="58" idx="2"/>
            </p:cNvCxnSpPr>
            <p:nvPr/>
          </p:nvCxnSpPr>
          <p:spPr>
            <a:xfrm rot="16200000" flipH="1">
              <a:off x="7958222" y="5072611"/>
              <a:ext cx="251074" cy="13194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28" idx="1"/>
              <a:endCxn id="56" idx="2"/>
            </p:cNvCxnSpPr>
            <p:nvPr/>
          </p:nvCxnSpPr>
          <p:spPr>
            <a:xfrm rot="16200000" flipH="1">
              <a:off x="8104908" y="425331"/>
              <a:ext cx="36760" cy="111279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4" idx="2"/>
              <a:endCxn id="29" idx="1"/>
            </p:cNvCxnSpPr>
            <p:nvPr/>
          </p:nvCxnSpPr>
          <p:spPr>
            <a:xfrm rot="5400000" flipH="1" flipV="1">
              <a:off x="921579" y="355588"/>
              <a:ext cx="36760" cy="110940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60" idx="2"/>
              <a:endCxn id="33" idx="1"/>
            </p:cNvCxnSpPr>
            <p:nvPr/>
          </p:nvCxnSpPr>
          <p:spPr>
            <a:xfrm rot="5400000" flipH="1" flipV="1">
              <a:off x="842117" y="5229015"/>
              <a:ext cx="251074" cy="11495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000100" y="3929066"/>
              <a:ext cx="7358114" cy="271462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4400" b="1" dirty="0">
                <a:ln w="17780" cmpd="sng">
                  <a:noFill/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4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EIGRP</a:t>
              </a:r>
              <a:endParaRPr lang="ko-KR" altLang="en-US" sz="44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>
              <a:stCxn id="30" idx="0"/>
              <a:endCxn id="45" idx="0"/>
            </p:cNvCxnSpPr>
            <p:nvPr/>
          </p:nvCxnSpPr>
          <p:spPr>
            <a:xfrm rot="16200000" flipV="1">
              <a:off x="7087889" y="2069127"/>
              <a:ext cx="642942" cy="185738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26" idx="1"/>
              <a:endCxn id="43" idx="0"/>
            </p:cNvCxnSpPr>
            <p:nvPr/>
          </p:nvCxnSpPr>
          <p:spPr>
            <a:xfrm rot="16200000" flipH="1" flipV="1">
              <a:off x="6151719" y="3761508"/>
              <a:ext cx="712870" cy="18317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7" idx="1"/>
              <a:endCxn id="43" idx="0"/>
            </p:cNvCxnSpPr>
            <p:nvPr/>
          </p:nvCxnSpPr>
          <p:spPr>
            <a:xfrm rot="16200000" flipV="1">
              <a:off x="6221647" y="4404450"/>
              <a:ext cx="573014" cy="18317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28" idx="1"/>
              <a:endCxn id="46" idx="0"/>
            </p:cNvCxnSpPr>
            <p:nvPr/>
          </p:nvCxnSpPr>
          <p:spPr>
            <a:xfrm rot="16200000" flipH="1">
              <a:off x="7095971" y="1434268"/>
              <a:ext cx="998622" cy="567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8" idx="0"/>
              <a:endCxn id="29" idx="1"/>
            </p:cNvCxnSpPr>
            <p:nvPr/>
          </p:nvCxnSpPr>
          <p:spPr>
            <a:xfrm rot="16200000" flipV="1">
              <a:off x="1059461" y="1327110"/>
              <a:ext cx="927184" cy="567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정육면체 25"/>
            <p:cNvSpPr/>
            <p:nvPr/>
          </p:nvSpPr>
          <p:spPr>
            <a:xfrm>
              <a:off x="7000892" y="4143380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000892" y="5429264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7143768" y="785794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1071538" y="714356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원통 29"/>
            <p:cNvSpPr/>
            <p:nvPr/>
          </p:nvSpPr>
          <p:spPr>
            <a:xfrm>
              <a:off x="7858148" y="3000372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ISP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>
              <a:stCxn id="34" idx="4"/>
              <a:endCxn id="47" idx="0"/>
            </p:cNvCxnSpPr>
            <p:nvPr/>
          </p:nvCxnSpPr>
          <p:spPr>
            <a:xfrm>
              <a:off x="1965554" y="4558730"/>
              <a:ext cx="1657592" cy="47507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33" idx="2"/>
              <a:endCxn id="47" idx="0"/>
            </p:cNvCxnSpPr>
            <p:nvPr/>
          </p:nvCxnSpPr>
          <p:spPr>
            <a:xfrm rot="10800000" flipH="1">
              <a:off x="1119308" y="5033804"/>
              <a:ext cx="2503837" cy="8108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정육면체 32"/>
            <p:cNvSpPr/>
            <p:nvPr/>
          </p:nvSpPr>
          <p:spPr>
            <a:xfrm>
              <a:off x="1119309" y="5500702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1119309" y="4214818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SW</a:t>
              </a:r>
              <a:endParaRPr lang="ko-KR" altLang="en-US" sz="28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stCxn id="43" idx="0"/>
              <a:endCxn id="42" idx="0"/>
            </p:cNvCxnSpPr>
            <p:nvPr/>
          </p:nvCxnSpPr>
          <p:spPr>
            <a:xfrm rot="16200000" flipV="1">
              <a:off x="4393406" y="3834916"/>
              <a:ext cx="1428760" cy="96901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42" idx="0"/>
              <a:endCxn id="45" idx="0"/>
            </p:cNvCxnSpPr>
            <p:nvPr/>
          </p:nvCxnSpPr>
          <p:spPr>
            <a:xfrm rot="5400000" flipH="1" flipV="1">
              <a:off x="5087625" y="2212003"/>
              <a:ext cx="928694" cy="185738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44" idx="0"/>
              <a:endCxn id="42" idx="0"/>
            </p:cNvCxnSpPr>
            <p:nvPr/>
          </p:nvCxnSpPr>
          <p:spPr>
            <a:xfrm rot="16200000" flipH="1">
              <a:off x="3230237" y="2212003"/>
              <a:ext cx="1000132" cy="17859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3" idx="0"/>
              <a:endCxn id="47" idx="0"/>
            </p:cNvCxnSpPr>
            <p:nvPr/>
          </p:nvCxnSpPr>
          <p:spPr>
            <a:xfrm rot="16200000" flipV="1">
              <a:off x="4607720" y="4049230"/>
              <a:ext cx="1588" cy="196914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5" idx="0"/>
              <a:endCxn id="46" idx="0"/>
            </p:cNvCxnSpPr>
            <p:nvPr/>
          </p:nvCxnSpPr>
          <p:spPr>
            <a:xfrm rot="5400000" flipH="1" flipV="1">
              <a:off x="6694980" y="1747656"/>
              <a:ext cx="714380" cy="114300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48" idx="0"/>
              <a:endCxn id="44" idx="0"/>
            </p:cNvCxnSpPr>
            <p:nvPr/>
          </p:nvCxnSpPr>
          <p:spPr>
            <a:xfrm rot="16200000" flipH="1">
              <a:off x="1801477" y="1569061"/>
              <a:ext cx="785818" cy="1285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원통 41"/>
            <p:cNvSpPr/>
            <p:nvPr/>
          </p:nvSpPr>
          <p:spPr>
            <a:xfrm>
              <a:off x="4143372" y="328612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원통 42"/>
            <p:cNvSpPr/>
            <p:nvPr/>
          </p:nvSpPr>
          <p:spPr>
            <a:xfrm>
              <a:off x="5112387" y="471488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bg1"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bg1"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3200" dirty="0" smtClean="0">
                <a:ln w="13500">
                  <a:solidFill>
                    <a:schemeClr val="bg1"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2357422" y="2285992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R3</a:t>
              </a:r>
              <a:endParaRPr lang="ko-KR" alt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원통 44"/>
            <p:cNvSpPr/>
            <p:nvPr/>
          </p:nvSpPr>
          <p:spPr>
            <a:xfrm>
              <a:off x="6000760" y="2357430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7143768" y="1643050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원통 46"/>
            <p:cNvSpPr/>
            <p:nvPr/>
          </p:nvSpPr>
          <p:spPr>
            <a:xfrm>
              <a:off x="3143240" y="471488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R7</a:t>
              </a:r>
              <a:endParaRPr lang="ko-KR" altLang="en-US" sz="32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1071538" y="1500174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  <a:r>
                <a:rPr lang="en-US" altLang="ko-KR" sz="3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126"/>
            <p:cNvGrpSpPr/>
            <p:nvPr/>
          </p:nvGrpSpPr>
          <p:grpSpPr>
            <a:xfrm>
              <a:off x="71406" y="4055083"/>
              <a:ext cx="650562" cy="2088563"/>
              <a:chOff x="285720" y="19501"/>
              <a:chExt cx="1084270" cy="3480938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액자 59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자유형 64"/>
              <p:cNvSpPr/>
              <p:nvPr/>
            </p:nvSpPr>
            <p:spPr>
              <a:xfrm>
                <a:off x="298420" y="614819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액자 65"/>
              <p:cNvSpPr/>
              <p:nvPr/>
            </p:nvSpPr>
            <p:spPr>
              <a:xfrm>
                <a:off x="285720" y="19501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" name="그룹 127"/>
            <p:cNvGrpSpPr/>
            <p:nvPr/>
          </p:nvGrpSpPr>
          <p:grpSpPr>
            <a:xfrm>
              <a:off x="8398245" y="4055083"/>
              <a:ext cx="674349" cy="2017125"/>
              <a:chOff x="246075" y="138564"/>
              <a:chExt cx="1123915" cy="3361875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액자 57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258775" y="733881"/>
                <a:ext cx="1071570" cy="476254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액자 71"/>
              <p:cNvSpPr/>
              <p:nvPr/>
            </p:nvSpPr>
            <p:spPr>
              <a:xfrm>
                <a:off x="246075" y="138564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130"/>
            <p:cNvGrpSpPr/>
            <p:nvPr/>
          </p:nvGrpSpPr>
          <p:grpSpPr>
            <a:xfrm>
              <a:off x="8358214" y="571480"/>
              <a:ext cx="650562" cy="642944"/>
              <a:chOff x="285720" y="2428866"/>
              <a:chExt cx="1084270" cy="1071573"/>
            </a:xfrm>
          </p:grpSpPr>
          <p:sp>
            <p:nvSpPr>
              <p:cNvPr id="55" name="자유형 54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액자 55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그룹 133"/>
            <p:cNvGrpSpPr/>
            <p:nvPr/>
          </p:nvGrpSpPr>
          <p:grpSpPr>
            <a:xfrm>
              <a:off x="63786" y="500042"/>
              <a:ext cx="650562" cy="642944"/>
              <a:chOff x="285720" y="2428866"/>
              <a:chExt cx="1084270" cy="1071573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298420" y="3024186"/>
                <a:ext cx="1071570" cy="476253"/>
              </a:xfrm>
              <a:custGeom>
                <a:avLst/>
                <a:gdLst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  <a:gd name="connsiteX0" fmla="*/ 0 w 1071570"/>
                  <a:gd name="connsiteY0" fmla="*/ 785818 h 785818"/>
                  <a:gd name="connsiteX1" fmla="*/ 535785 w 1071570"/>
                  <a:gd name="connsiteY1" fmla="*/ 0 h 785818"/>
                  <a:gd name="connsiteX2" fmla="*/ 1071570 w 1071570"/>
                  <a:gd name="connsiteY2" fmla="*/ 785818 h 785818"/>
                  <a:gd name="connsiteX3" fmla="*/ 0 w 1071570"/>
                  <a:gd name="connsiteY3" fmla="*/ 785818 h 78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70" h="785818">
                    <a:moveTo>
                      <a:pt x="0" y="785818"/>
                    </a:moveTo>
                    <a:lnTo>
                      <a:pt x="535785" y="0"/>
                    </a:lnTo>
                    <a:lnTo>
                      <a:pt x="1071570" y="785818"/>
                    </a:lnTo>
                    <a:lnTo>
                      <a:pt x="0" y="785818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액자 53"/>
              <p:cNvSpPr/>
              <p:nvPr/>
            </p:nvSpPr>
            <p:spPr>
              <a:xfrm>
                <a:off x="285720" y="2428866"/>
                <a:ext cx="1071570" cy="714380"/>
              </a:xfrm>
              <a:prstGeom prst="frame">
                <a:avLst>
                  <a:gd name="adj1" fmla="val 1901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제목 9"/>
          <p:cNvSpPr txBox="1">
            <a:spLocks/>
          </p:cNvSpPr>
          <p:nvPr/>
        </p:nvSpPr>
        <p:spPr>
          <a:xfrm>
            <a:off x="3403584" y="215856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네트워크 구성도</a:t>
            </a:r>
            <a:endParaRPr kumimoji="0" lang="ko-KR" altLang="en-US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700" y="1238220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192.168.200.0/24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7934" y="2114532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192.168.100.0/24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29234" y="324643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192.168.10.0/24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08194" y="4414851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172.16.1.0/24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9837" y="3063870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200.10.1.0/24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27188" y="1347759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192.168.30.0/24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2370123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192.168.20.0/24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24305" y="4086234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120.0.0.0/30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4305" y="4670442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100.0.0.0/30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08194" y="5400702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172.16.2.0/24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30877" y="4378338"/>
            <a:ext cx="14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172.16.3.0/24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76929" y="543721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172.16.4.0/24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58856" y="1457298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60499" y="1822428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44707" y="2297097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8454" y="2589201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33844" y="324643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91078" y="3282948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91078" y="361156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59494" y="2625714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0215" y="2333610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26267" y="2625714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27910" y="1931967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56527" y="1603350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65747" y="4670442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13442" y="5035572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03903" y="470695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83182" y="4999059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41740" y="4962546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47993" y="4706955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74967" y="4999059"/>
            <a:ext cx="15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아래쪽 화살표 104"/>
          <p:cNvSpPr/>
          <p:nvPr/>
        </p:nvSpPr>
        <p:spPr>
          <a:xfrm rot="1292268">
            <a:off x="3731601" y="1972770"/>
            <a:ext cx="308491" cy="45323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 rot="1290080">
            <a:off x="3134996" y="1413873"/>
            <a:ext cx="167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Transit AREA</a:t>
            </a:r>
          </a:p>
          <a:p>
            <a:endParaRPr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아래쪽 화살표 108"/>
          <p:cNvSpPr/>
          <p:nvPr/>
        </p:nvSpPr>
        <p:spPr>
          <a:xfrm rot="1029378">
            <a:off x="2842847" y="1821330"/>
            <a:ext cx="308491" cy="45323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 rot="1027190">
            <a:off x="2746468" y="14573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ASBR</a:t>
            </a:r>
            <a:endParaRPr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아래쪽 화살표 110"/>
          <p:cNvSpPr/>
          <p:nvPr/>
        </p:nvSpPr>
        <p:spPr>
          <a:xfrm>
            <a:off x="4462461" y="2735253"/>
            <a:ext cx="308491" cy="45323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 rot="21597812">
            <a:off x="3878371" y="233405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ASBR/ABR</a:t>
            </a:r>
            <a:endParaRPr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아래쪽 화살표 112"/>
          <p:cNvSpPr/>
          <p:nvPr/>
        </p:nvSpPr>
        <p:spPr>
          <a:xfrm rot="9644106">
            <a:off x="6390757" y="3138584"/>
            <a:ext cx="308491" cy="45323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20440380">
            <a:off x="6330520" y="35284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ABR</a:t>
            </a:r>
            <a:endParaRPr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아래쪽 화살표 114"/>
          <p:cNvSpPr/>
          <p:nvPr/>
        </p:nvSpPr>
        <p:spPr>
          <a:xfrm rot="19934631">
            <a:off x="5234595" y="2050752"/>
            <a:ext cx="308491" cy="45323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 rot="19932443">
            <a:off x="4554085" y="1667620"/>
            <a:ext cx="15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Virtual-Link</a:t>
            </a:r>
          </a:p>
          <a:p>
            <a:endParaRPr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5092" y="167730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80" dirty="0" smtClean="0">
                <a:solidFill>
                  <a:srgbClr val="FF873C"/>
                </a:solidFill>
                <a:latin typeface="맑은 고딕" pitchFamily="50" charset="-127"/>
                <a:ea typeface="맑은 고딕" pitchFamily="50" charset="-127"/>
              </a:rPr>
              <a:t>R3</a:t>
            </a:r>
            <a:endParaRPr lang="en-US" altLang="ko-KR" b="1" spc="-80" dirty="0">
              <a:solidFill>
                <a:srgbClr val="FF873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3300" y="2042042"/>
            <a:ext cx="5179740" cy="10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OSPF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 프로토콜에서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RIP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재분배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RIP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 프로토콜에서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OSPF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재분배</a:t>
            </a:r>
          </a:p>
          <a:p>
            <a:pPr marL="228600" indent="-228600">
              <a:lnSpc>
                <a:spcPct val="114000"/>
              </a:lnSpc>
              <a:buFontTx/>
              <a:buChar char="-"/>
            </a:pPr>
            <a:endParaRPr lang="ko-KR" altLang="en-US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네트워크 구성도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4193" y="259750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80" dirty="0" smtClean="0">
                <a:solidFill>
                  <a:srgbClr val="FF873C"/>
                </a:solidFill>
                <a:latin typeface="맑은 고딕" pitchFamily="50" charset="-127"/>
                <a:ea typeface="맑은 고딕" pitchFamily="50" charset="-127"/>
              </a:rPr>
              <a:t>R2</a:t>
            </a:r>
            <a:endParaRPr lang="en-US" altLang="ko-KR" b="1" spc="-80" dirty="0">
              <a:solidFill>
                <a:srgbClr val="FF873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2401" y="2962247"/>
            <a:ext cx="5179740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OSPF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 프로토콜에서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EIGRP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재분배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EIGRP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프로토콜에서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OSPF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재분배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재분배 시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메트릭값을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 지정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AREA2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망과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EIGRP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망을 연결하기 위해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No-Auto Summery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4000"/>
              </a:lnSpc>
              <a:buFontTx/>
              <a:buChar char="-"/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66349" y="454320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80" dirty="0" smtClean="0">
                <a:solidFill>
                  <a:srgbClr val="FF873C"/>
                </a:solidFill>
                <a:latin typeface="맑은 고딕" pitchFamily="50" charset="-127"/>
                <a:ea typeface="맑은 고딕" pitchFamily="50" charset="-127"/>
              </a:rPr>
              <a:t>Virtual-Link</a:t>
            </a:r>
          </a:p>
          <a:p>
            <a:endParaRPr lang="en-US" altLang="ko-KR" b="1" spc="-80" dirty="0">
              <a:solidFill>
                <a:srgbClr val="FF873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2401" y="4895864"/>
            <a:ext cx="5179740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  <a:buFontTx/>
              <a:buChar char="-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AREA 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는 백본에이리어와 떨어져 있어 연결해주기 위해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Virtual-Link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R1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Run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36186808" descr="EMB000019b4b8be"/>
          <p:cNvPicPr>
            <a:picLocks noChangeAspect="1" noChangeArrowheads="1"/>
          </p:cNvPicPr>
          <p:nvPr/>
        </p:nvPicPr>
        <p:blipFill>
          <a:blip r:embed="rId2"/>
          <a:srcRect l="1001" t="19746" r="77016" b="9683"/>
          <a:stretch>
            <a:fillRect/>
          </a:stretch>
        </p:blipFill>
        <p:spPr bwMode="auto">
          <a:xfrm>
            <a:off x="5594364" y="1457298"/>
            <a:ext cx="2763838" cy="5335588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55578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R2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_x136186808" descr="EMB000019b4b8be"/>
          <p:cNvPicPr>
            <a:picLocks noChangeAspect="1" noChangeArrowheads="1"/>
          </p:cNvPicPr>
          <p:nvPr/>
        </p:nvPicPr>
        <p:blipFill>
          <a:blip r:embed="rId2"/>
          <a:srcRect l="1001" t="46791" r="77016" b="47414"/>
          <a:stretch>
            <a:fillRect/>
          </a:stretch>
        </p:blipFill>
        <p:spPr bwMode="auto">
          <a:xfrm>
            <a:off x="4535487" y="3465513"/>
            <a:ext cx="4145758" cy="657234"/>
          </a:xfrm>
          <a:prstGeom prst="rect">
            <a:avLst/>
          </a:prstGeom>
          <a:noFill/>
        </p:spPr>
      </p:pic>
      <p:sp>
        <p:nvSpPr>
          <p:cNvPr id="14" name="아래쪽 화살표 13"/>
          <p:cNvSpPr/>
          <p:nvPr/>
        </p:nvSpPr>
        <p:spPr>
          <a:xfrm>
            <a:off x="6833019" y="3210062"/>
            <a:ext cx="146052" cy="328617"/>
          </a:xfrm>
          <a:prstGeom prst="downArrow">
            <a:avLst>
              <a:gd name="adj1" fmla="val 70869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21597812">
            <a:off x="6577512" y="2954680"/>
            <a:ext cx="65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대역폭 </a:t>
            </a:r>
            <a:endParaRPr lang="ko-KR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7271175" y="3830643"/>
            <a:ext cx="146052" cy="328617"/>
          </a:xfrm>
          <a:prstGeom prst="downArrow">
            <a:avLst>
              <a:gd name="adj1" fmla="val 70869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1597812">
            <a:off x="7015667" y="4232495"/>
            <a:ext cx="65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딜레이</a:t>
            </a:r>
            <a:endParaRPr lang="ko-KR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7599792" y="3210062"/>
            <a:ext cx="146052" cy="328617"/>
          </a:xfrm>
          <a:prstGeom prst="downArrow">
            <a:avLst>
              <a:gd name="adj1" fmla="val 70869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21597812">
            <a:off x="7270718" y="2954680"/>
            <a:ext cx="80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지연시간</a:t>
            </a:r>
            <a:endParaRPr lang="ko-KR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아래쪽 화살표 20"/>
          <p:cNvSpPr/>
          <p:nvPr/>
        </p:nvSpPr>
        <p:spPr>
          <a:xfrm rot="10800000">
            <a:off x="7818870" y="3830643"/>
            <a:ext cx="146052" cy="328617"/>
          </a:xfrm>
          <a:prstGeom prst="downArrow">
            <a:avLst>
              <a:gd name="adj1" fmla="val 70869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21597812">
            <a:off x="7563362" y="4232495"/>
            <a:ext cx="65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부하량</a:t>
            </a:r>
            <a:endParaRPr lang="ko-KR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8184539" y="3210109"/>
            <a:ext cx="146052" cy="328617"/>
          </a:xfrm>
          <a:prstGeom prst="downArrow">
            <a:avLst>
              <a:gd name="adj1" fmla="val 70869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21597812">
            <a:off x="7930458" y="2954727"/>
            <a:ext cx="124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패킷전송크기</a:t>
            </a:r>
            <a:endParaRPr lang="ko-KR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963" t="18055" r="78373" b="14861"/>
          <a:stretch>
            <a:fillRect/>
          </a:stretch>
        </p:blipFill>
        <p:spPr bwMode="auto">
          <a:xfrm>
            <a:off x="1943064" y="1457298"/>
            <a:ext cx="2701962" cy="493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065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R3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spc="-100" dirty="0" smtClean="0"/>
              <a:t>Router Show IP Run</a:t>
            </a:r>
            <a:endParaRPr lang="ko-KR" altLang="en-US" sz="3600" spc="-1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57851" y="959120"/>
            <a:ext cx="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R4</a:t>
            </a:r>
            <a:endParaRPr lang="ko-KR" altLang="en-US" sz="24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36186568" descr="EMB000019b4b8c1"/>
          <p:cNvPicPr>
            <a:picLocks noChangeAspect="1" noChangeArrowheads="1"/>
          </p:cNvPicPr>
          <p:nvPr/>
        </p:nvPicPr>
        <p:blipFill>
          <a:blip r:embed="rId2"/>
          <a:srcRect l="920" t="35301" r="80614" b="10201"/>
          <a:stretch>
            <a:fillRect/>
          </a:stretch>
        </p:blipFill>
        <p:spPr bwMode="auto">
          <a:xfrm>
            <a:off x="1943064" y="1457298"/>
            <a:ext cx="2628936" cy="4666272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1" name="_x136184488" descr="EMB000019b4b8c4"/>
          <p:cNvPicPr>
            <a:picLocks noChangeAspect="1" noChangeArrowheads="1"/>
          </p:cNvPicPr>
          <p:nvPr/>
        </p:nvPicPr>
        <p:blipFill>
          <a:blip r:embed="rId3"/>
          <a:srcRect l="1001" t="42487" r="75656" b="9529"/>
          <a:stretch>
            <a:fillRect/>
          </a:stretch>
        </p:blipFill>
        <p:spPr bwMode="auto">
          <a:xfrm>
            <a:off x="5630877" y="1457298"/>
            <a:ext cx="3248298" cy="40164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9111</TotalTime>
  <Words>254</Words>
  <Application>Microsoft Office PowerPoint</Application>
  <PresentationFormat>화면 슬라이드 쇼(4:3)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맑은 고딕</vt:lpstr>
      <vt:lpstr>나눔고딕</vt:lpstr>
      <vt:lpstr>나눔고딕 ExtraBold</vt:lpstr>
      <vt:lpstr>Office 테마</vt:lpstr>
      <vt:lpstr>슬라이드 1</vt:lpstr>
      <vt:lpstr>1  네트워크 구성도  2  설명  3  Q&amp;A </vt:lpstr>
      <vt:lpstr>네트워크 구성도</vt:lpstr>
      <vt:lpstr>슬라이드 4</vt:lpstr>
      <vt:lpstr>슬라이드 5</vt:lpstr>
      <vt:lpstr>슬라이드 6</vt:lpstr>
      <vt:lpstr>네트워크 구성도</vt:lpstr>
      <vt:lpstr>Router Show IP Run</vt:lpstr>
      <vt:lpstr>Router Show IP Run</vt:lpstr>
      <vt:lpstr>Router Show IP Run</vt:lpstr>
      <vt:lpstr>Router Show IP Run</vt:lpstr>
      <vt:lpstr>Router Show IP OSPF Neighbor</vt:lpstr>
      <vt:lpstr>Router Show IP Route</vt:lpstr>
      <vt:lpstr>Router Show IP Route</vt:lpstr>
      <vt:lpstr>Router Show IP Route</vt:lpstr>
      <vt:lpstr>Router Show IP Route</vt:lpstr>
      <vt:lpstr>Router Show IP Route</vt:lpstr>
      <vt:lpstr>Router Show IP Route</vt:lpstr>
      <vt:lpstr>Router Show IP Route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임효빈</cp:lastModifiedBy>
  <cp:revision>41</cp:revision>
  <cp:lastPrinted>2011-08-28T20:58:26Z</cp:lastPrinted>
  <dcterms:created xsi:type="dcterms:W3CDTF">2011-08-16T07:24:57Z</dcterms:created>
  <dcterms:modified xsi:type="dcterms:W3CDTF">2015-05-11T07:01:03Z</dcterms:modified>
</cp:coreProperties>
</file>