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5" r:id="rId9"/>
    <p:sldId id="263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D05A3-CF59-486A-AC83-E47FAB26F65B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7DA19-BDF3-4AAD-8EEC-0FC730F44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07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7DA19-BDF3-4AAD-8EEC-0FC730F449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685576-E102-4F2C-8481-29EF75DA5AE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97584B-E185-4130-8AA7-95F61636D4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85576-E102-4F2C-8481-29EF75DA5AE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7584B-E185-4130-8AA7-95F61636D4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85576-E102-4F2C-8481-29EF75DA5AE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7584B-E185-4130-8AA7-95F61636D4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85576-E102-4F2C-8481-29EF75DA5AE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7584B-E185-4130-8AA7-95F61636D4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85576-E102-4F2C-8481-29EF75DA5AE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7584B-E185-4130-8AA7-95F61636D4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85576-E102-4F2C-8481-29EF75DA5AE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7584B-E185-4130-8AA7-95F61636D4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85576-E102-4F2C-8481-29EF75DA5AE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7584B-E185-4130-8AA7-95F61636D4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85576-E102-4F2C-8481-29EF75DA5AE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7584B-E185-4130-8AA7-95F61636D4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85576-E102-4F2C-8481-29EF75DA5AE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7584B-E185-4130-8AA7-95F61636D4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A685576-E102-4F2C-8481-29EF75DA5AE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97584B-E185-4130-8AA7-95F61636D4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685576-E102-4F2C-8481-29EF75DA5AE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97584B-E185-4130-8AA7-95F61636D4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A685576-E102-4F2C-8481-29EF75DA5AE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97584B-E185-4130-8AA7-95F61636D4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980728"/>
            <a:ext cx="8062664" cy="1829761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4400" dirty="0" smtClean="0">
                <a:latin typeface="HY산B" panose="02030600000101010101" pitchFamily="18" charset="-127"/>
                <a:ea typeface="HY산B" panose="02030600000101010101" pitchFamily="18" charset="-127"/>
              </a:rPr>
              <a:t>교수님이 사랑하는 학교 간 전산망</a:t>
            </a:r>
            <a:r>
              <a:rPr lang="en-US" altLang="ko-KR" dirty="0" smtClean="0">
                <a:latin typeface="HY산B" panose="02030600000101010101" pitchFamily="18" charset="-127"/>
                <a:ea typeface="HY산B" panose="02030600000101010101" pitchFamily="18" charset="-127"/>
              </a:rPr>
              <a:t/>
            </a:r>
            <a:br>
              <a:rPr lang="en-US" altLang="ko-KR" dirty="0" smtClean="0">
                <a:latin typeface="HY산B" panose="02030600000101010101" pitchFamily="18" charset="-127"/>
                <a:ea typeface="HY산B" panose="02030600000101010101" pitchFamily="18" charset="-127"/>
              </a:rPr>
            </a:br>
            <a:r>
              <a:rPr lang="en-US" altLang="ko-KR" dirty="0" smtClean="0">
                <a:latin typeface="HY산B" panose="02030600000101010101" pitchFamily="18" charset="-127"/>
                <a:ea typeface="HY산B" panose="02030600000101010101" pitchFamily="18" charset="-127"/>
              </a:rPr>
              <a:t/>
            </a:r>
            <a:br>
              <a:rPr lang="en-US" altLang="ko-KR" dirty="0" smtClean="0">
                <a:latin typeface="HY산B" panose="02030600000101010101" pitchFamily="18" charset="-127"/>
                <a:ea typeface="HY산B" panose="02030600000101010101" pitchFamily="18" charset="-127"/>
              </a:rPr>
            </a:br>
            <a:r>
              <a:rPr lang="en-US" altLang="ko-KR" sz="2400" dirty="0" smtClean="0">
                <a:latin typeface="HY산B" panose="02030600000101010101" pitchFamily="18" charset="-127"/>
                <a:ea typeface="HY산B" panose="02030600000101010101" pitchFamily="18" charset="-127"/>
              </a:rPr>
              <a:t>- </a:t>
            </a:r>
            <a:r>
              <a:rPr lang="ko-KR" altLang="en-US" sz="2400" dirty="0" err="1" smtClean="0">
                <a:latin typeface="HY산B" panose="02030600000101010101" pitchFamily="18" charset="-127"/>
                <a:ea typeface="HY산B" panose="02030600000101010101" pitchFamily="18" charset="-127"/>
              </a:rPr>
              <a:t>신라대와</a:t>
            </a:r>
            <a:r>
              <a:rPr lang="ko-KR" altLang="en-US" sz="2400" dirty="0" smtClean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산B" panose="02030600000101010101" pitchFamily="18" charset="-127"/>
                <a:ea typeface="HY산B" panose="02030600000101010101" pitchFamily="18" charset="-127"/>
              </a:rPr>
              <a:t>동서대</a:t>
            </a:r>
            <a:endParaRPr lang="ko-KR" altLang="en-US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11760" y="3429000"/>
            <a:ext cx="6400800" cy="16002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201195008 </a:t>
            </a:r>
            <a:r>
              <a:rPr lang="ko-KR" altLang="en-US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김도현</a:t>
            </a:r>
            <a:endParaRPr lang="en-US" altLang="ko-KR" sz="18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/>
            <a:endParaRPr lang="en-US" altLang="ko-KR" sz="18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/>
            <a:r>
              <a:rPr lang="en-US" altLang="ko-KR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201195025 </a:t>
            </a:r>
            <a:r>
              <a:rPr lang="ko-KR" altLang="en-US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류규보</a:t>
            </a:r>
            <a:endParaRPr lang="en-US" altLang="ko-KR" sz="18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/>
            <a:endParaRPr lang="en-US" altLang="ko-KR" sz="18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/>
            <a:r>
              <a:rPr lang="en-US" altLang="ko-KR" sz="1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201195062 </a:t>
            </a:r>
            <a:r>
              <a:rPr lang="ko-KR" altLang="en-US" sz="18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최효금</a:t>
            </a:r>
            <a:endParaRPr lang="ko-KR" altLang="en-US" sz="18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0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0695" y="55284"/>
            <a:ext cx="7772400" cy="1143000"/>
          </a:xfrm>
        </p:spPr>
        <p:txBody>
          <a:bodyPr/>
          <a:lstStyle/>
          <a:p>
            <a:r>
              <a:rPr lang="ko-KR" altLang="en-US" dirty="0" err="1" smtClean="0">
                <a:latin typeface="HY산B" panose="02030600000101010101" pitchFamily="18" charset="-127"/>
                <a:ea typeface="HY산B" panose="02030600000101010101" pitchFamily="18" charset="-127"/>
              </a:rPr>
              <a:t>동서대</a:t>
            </a:r>
            <a:r>
              <a:rPr lang="en-US" altLang="ko-KR" dirty="0" smtClean="0">
                <a:latin typeface="HY산B" panose="02030600000101010101" pitchFamily="18" charset="-127"/>
                <a:ea typeface="HY산B" panose="02030600000101010101" pitchFamily="18" charset="-127"/>
              </a:rPr>
              <a:t>(OSPF</a:t>
            </a:r>
            <a:r>
              <a:rPr lang="ko-KR" altLang="en-US" dirty="0" smtClean="0">
                <a:latin typeface="HY산B" panose="02030600000101010101" pitchFamily="18" charset="-127"/>
                <a:ea typeface="HY산B" panose="02030600000101010101" pitchFamily="18" charset="-127"/>
              </a:rPr>
              <a:t>와 </a:t>
            </a:r>
            <a:r>
              <a:rPr lang="en-US" altLang="ko-KR" dirty="0" smtClean="0">
                <a:latin typeface="HY산B" panose="02030600000101010101" pitchFamily="18" charset="-127"/>
                <a:ea typeface="HY산B" panose="02030600000101010101" pitchFamily="18" charset="-127"/>
              </a:rPr>
              <a:t>EIGRP)</a:t>
            </a:r>
            <a:endParaRPr lang="ko-KR" altLang="en-US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158668" y="4797152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616" y="2420888"/>
            <a:ext cx="832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0070C0"/>
                </a:solidFill>
              </a:rPr>
              <a:t>R8</a:t>
            </a:r>
            <a:endParaRPr lang="ko-KR" altLang="en-US" sz="4800" dirty="0">
              <a:solidFill>
                <a:srgbClr val="0070C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566" y="1198284"/>
            <a:ext cx="56007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371" y="3315323"/>
            <a:ext cx="5638800" cy="368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27584" y="4150821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EX– EIGRP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External.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331640" y="1772816"/>
            <a:ext cx="827028" cy="487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6717" y="144413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재분배 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7240" y="5157192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재분배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2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산B" panose="02030600000101010101" pitchFamily="18" charset="-127"/>
                <a:ea typeface="HY산B" panose="02030600000101010101" pitchFamily="18" charset="-127"/>
              </a:rPr>
              <a:t>동서대</a:t>
            </a:r>
            <a:r>
              <a:rPr lang="ko-KR" altLang="en-US" dirty="0" smtClean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en-US" altLang="ko-KR" dirty="0" smtClean="0">
                <a:latin typeface="HY산B" panose="02030600000101010101" pitchFamily="18" charset="-127"/>
                <a:ea typeface="HY산B" panose="02030600000101010101" pitchFamily="18" charset="-127"/>
              </a:rPr>
              <a:t>(OSPF</a:t>
            </a:r>
            <a:r>
              <a:rPr lang="ko-KR" altLang="en-US" dirty="0" smtClean="0">
                <a:latin typeface="HY산B" panose="02030600000101010101" pitchFamily="18" charset="-127"/>
                <a:ea typeface="HY산B" panose="02030600000101010101" pitchFamily="18" charset="-127"/>
              </a:rPr>
              <a:t>와 </a:t>
            </a:r>
            <a:r>
              <a:rPr lang="en-US" altLang="ko-KR" dirty="0" smtClean="0">
                <a:latin typeface="HY산B" panose="02030600000101010101" pitchFamily="18" charset="-127"/>
                <a:ea typeface="HY산B" panose="02030600000101010101" pitchFamily="18" charset="-127"/>
              </a:rPr>
              <a:t>EIGRP)</a:t>
            </a:r>
            <a:endParaRPr lang="ko-KR" altLang="en-US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289448" y="4631635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29436" y="1844824"/>
            <a:ext cx="832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0070C0"/>
                </a:solidFill>
              </a:rPr>
              <a:t>R7</a:t>
            </a:r>
            <a:endParaRPr lang="ko-KR" altLang="en-US" sz="48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4012164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IA– OSPF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Inter area.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14660"/>
            <a:ext cx="56483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2361456" y="3592287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00777" y="3068960"/>
            <a:ext cx="1315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E2– OSPF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External type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endParaRPr lang="en-US" altLang="ko-KR" sz="7200" dirty="0" smtClean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0" indent="0" algn="r">
              <a:buNone/>
            </a:pPr>
            <a:endParaRPr lang="en-US" altLang="ko-KR" sz="72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0" indent="0" algn="r">
              <a:buNone/>
            </a:pPr>
            <a:endParaRPr lang="en-US" altLang="ko-KR" sz="7200" dirty="0" smtClean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0" indent="0" algn="r">
              <a:buNone/>
            </a:pPr>
            <a:r>
              <a:rPr lang="ko-KR" altLang="en-US" sz="7200" dirty="0" smtClean="0">
                <a:latin typeface="HY산B" panose="02030600000101010101" pitchFamily="18" charset="-127"/>
                <a:ea typeface="HY산B" panose="02030600000101010101" pitchFamily="18" charset="-127"/>
              </a:rPr>
              <a:t>감사합니다</a:t>
            </a:r>
            <a:r>
              <a:rPr lang="en-US" altLang="ko-KR" sz="7200" dirty="0" smtClean="0">
                <a:latin typeface="HY산B" panose="02030600000101010101" pitchFamily="18" charset="-127"/>
                <a:ea typeface="HY산B" panose="02030600000101010101" pitchFamily="18" charset="-127"/>
              </a:rPr>
              <a:t>.</a:t>
            </a:r>
            <a:endParaRPr lang="ko-KR" altLang="en-US" sz="72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8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719" y="1481138"/>
            <a:ext cx="810056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구성 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13407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OSPF 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227687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RIP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4207" y="281228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EIGRP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8999" y="33640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latin typeface="HY산B" panose="02030600000101010101" pitchFamily="18" charset="-127"/>
                <a:ea typeface="HY산B" panose="02030600000101010101" pitchFamily="18" charset="-127"/>
              </a:rPr>
              <a:t>국제관</a:t>
            </a:r>
            <a:endParaRPr lang="ko-KR" altLang="en-US" sz="1400" b="1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4513" y="382426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산B" panose="02030600000101010101" pitchFamily="18" charset="-127"/>
                <a:ea typeface="HY산B" panose="02030600000101010101" pitchFamily="18" charset="-127"/>
              </a:rPr>
              <a:t>도</a:t>
            </a:r>
            <a:r>
              <a:rPr lang="ko-KR" altLang="en-US" sz="1400" b="1" dirty="0">
                <a:latin typeface="HY산B" panose="02030600000101010101" pitchFamily="18" charset="-127"/>
                <a:ea typeface="HY산B" panose="02030600000101010101" pitchFamily="18" charset="-127"/>
              </a:rPr>
              <a:t>서</a:t>
            </a:r>
            <a:r>
              <a:rPr lang="ko-KR" altLang="en-US" sz="1400" b="1" dirty="0" smtClean="0">
                <a:latin typeface="HY산B" panose="02030600000101010101" pitchFamily="18" charset="-127"/>
                <a:ea typeface="HY산B" panose="02030600000101010101" pitchFamily="18" charset="-127"/>
              </a:rPr>
              <a:t>관</a:t>
            </a:r>
            <a:endParaRPr lang="ko-KR" altLang="en-US" sz="1400" b="1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9832" y="382426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산B" panose="02030600000101010101" pitchFamily="18" charset="-127"/>
                <a:ea typeface="HY산B" panose="02030600000101010101" pitchFamily="18" charset="-127"/>
              </a:rPr>
              <a:t>인문관</a:t>
            </a:r>
            <a:endParaRPr lang="ko-KR" altLang="en-US" sz="1400" b="1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3541563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산B" panose="02030600000101010101" pitchFamily="18" charset="-127"/>
                <a:ea typeface="HY산B" panose="02030600000101010101" pitchFamily="18" charset="-127"/>
              </a:rPr>
              <a:t>미</a:t>
            </a:r>
            <a:r>
              <a:rPr lang="ko-KR" altLang="en-US" sz="1400" b="1" dirty="0">
                <a:latin typeface="HY산B" panose="02030600000101010101" pitchFamily="18" charset="-127"/>
                <a:ea typeface="HY산B" panose="02030600000101010101" pitchFamily="18" charset="-127"/>
              </a:rPr>
              <a:t>술</a:t>
            </a:r>
            <a:r>
              <a:rPr lang="ko-KR" altLang="en-US" sz="1400" b="1" dirty="0" smtClean="0">
                <a:latin typeface="HY산B" panose="02030600000101010101" pitchFamily="18" charset="-127"/>
                <a:ea typeface="HY산B" panose="02030600000101010101" pitchFamily="18" charset="-127"/>
              </a:rPr>
              <a:t>관</a:t>
            </a:r>
            <a:endParaRPr lang="ko-KR" altLang="en-US" sz="1400" b="1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5282" y="253743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latin typeface="HY산B" panose="02030600000101010101" pitchFamily="18" charset="-127"/>
                <a:ea typeface="HY산B" panose="02030600000101010101" pitchFamily="18" charset="-127"/>
              </a:rPr>
              <a:t>예</a:t>
            </a:r>
            <a:r>
              <a:rPr lang="ko-KR" altLang="en-US" sz="1400" b="1" dirty="0" err="1">
                <a:latin typeface="HY산B" panose="02030600000101010101" pitchFamily="18" charset="-127"/>
                <a:ea typeface="HY산B" panose="02030600000101010101" pitchFamily="18" charset="-127"/>
              </a:rPr>
              <a:t>음</a:t>
            </a:r>
            <a:r>
              <a:rPr lang="ko-KR" altLang="en-US" sz="1400" b="1" dirty="0" err="1" smtClean="0">
                <a:latin typeface="HY산B" panose="02030600000101010101" pitchFamily="18" charset="-127"/>
                <a:ea typeface="HY산B" panose="02030600000101010101" pitchFamily="18" charset="-127"/>
              </a:rPr>
              <a:t>관</a:t>
            </a:r>
            <a:endParaRPr lang="ko-KR" altLang="en-US" sz="1400" b="1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4077072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B05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동서대</a:t>
            </a:r>
            <a:endParaRPr lang="ko-KR" altLang="en-US" sz="1400" b="1" dirty="0">
              <a:solidFill>
                <a:srgbClr val="00B050"/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776" y="172436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B05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신라대</a:t>
            </a:r>
            <a:endParaRPr lang="ko-KR" altLang="en-US" sz="1400" b="1" dirty="0">
              <a:solidFill>
                <a:srgbClr val="00B050"/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6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52006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신라대</a:t>
            </a:r>
            <a:r>
              <a:rPr lang="ko-KR" altLang="en-US" dirty="0" smtClean="0"/>
              <a:t> 내부</a:t>
            </a:r>
            <a:r>
              <a:rPr lang="en-US" altLang="ko-KR" dirty="0" smtClean="0"/>
              <a:t>(OSPF)</a:t>
            </a:r>
            <a:endParaRPr lang="ko-KR" altLang="en-US" dirty="0"/>
          </a:p>
        </p:txBody>
      </p:sp>
      <p:cxnSp>
        <p:nvCxnSpPr>
          <p:cNvPr id="5" name="구부러진 연결선 4"/>
          <p:cNvCxnSpPr/>
          <p:nvPr/>
        </p:nvCxnSpPr>
        <p:spPr>
          <a:xfrm rot="5400000" flipH="1" flipV="1">
            <a:off x="1644824" y="4772000"/>
            <a:ext cx="1008112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35696" y="5733256"/>
            <a:ext cx="116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Virtual-link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8144" y="3068960"/>
            <a:ext cx="116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Virtual-link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구부러진 연결선 9"/>
          <p:cNvCxnSpPr/>
          <p:nvPr/>
        </p:nvCxnSpPr>
        <p:spPr>
          <a:xfrm rot="10800000" flipV="1">
            <a:off x="4716016" y="3253626"/>
            <a:ext cx="1080120" cy="6387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97267" y="980728"/>
            <a:ext cx="44644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&gt;enable</a:t>
            </a:r>
          </a:p>
          <a:p>
            <a:pPr fontAlgn="base"/>
            <a:r>
              <a:rPr lang="en-US" altLang="ko-KR" sz="1400" dirty="0" smtClean="0"/>
              <a:t>&gt;#</a:t>
            </a:r>
            <a:r>
              <a:rPr lang="en-US" altLang="ko-KR" sz="1400" dirty="0"/>
              <a:t>configure terminal </a:t>
            </a:r>
            <a:endParaRPr lang="en-US" altLang="ko-KR" sz="1400" dirty="0" smtClean="0"/>
          </a:p>
          <a:p>
            <a:pPr fontAlgn="base"/>
            <a:r>
              <a:rPr lang="en-US" altLang="ko-KR" sz="1400" dirty="0"/>
              <a:t>&gt;(</a:t>
            </a:r>
            <a:r>
              <a:rPr lang="en-US" altLang="ko-KR" sz="1400" dirty="0" err="1"/>
              <a:t>config</a:t>
            </a:r>
            <a:r>
              <a:rPr lang="en-US" altLang="ko-KR" sz="1400" dirty="0" smtClean="0"/>
              <a:t>) # router </a:t>
            </a:r>
            <a:r>
              <a:rPr lang="en-US" altLang="ko-KR" sz="1400" dirty="0" err="1"/>
              <a:t>ospf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</a:t>
            </a:r>
          </a:p>
          <a:p>
            <a:pPr fontAlgn="base"/>
            <a:r>
              <a:rPr lang="en-US" altLang="ko-KR" sz="1400" dirty="0"/>
              <a:t>&gt;(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-router)#</a:t>
            </a:r>
            <a:r>
              <a:rPr lang="en-US" altLang="ko-KR" sz="1400" dirty="0" smtClean="0"/>
              <a:t>network </a:t>
            </a:r>
            <a:r>
              <a:rPr lang="en-US" altLang="ko-KR" sz="1400" dirty="0"/>
              <a:t>192. 168. x. x </a:t>
            </a:r>
            <a:r>
              <a:rPr lang="en-US" altLang="ko-KR" sz="1400" dirty="0" err="1" smtClean="0"/>
              <a:t>aear</a:t>
            </a:r>
            <a:r>
              <a:rPr lang="en-US" altLang="ko-KR" sz="1400" dirty="0" smtClean="0"/>
              <a:t>()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9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5184576" cy="308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산B" panose="02030600000101010101" pitchFamily="18" charset="-127"/>
                <a:ea typeface="HY산B" panose="02030600000101010101" pitchFamily="18" charset="-127"/>
              </a:rPr>
              <a:t>Virtual-link</a:t>
            </a:r>
            <a:endParaRPr lang="ko-KR" altLang="en-US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4128" y="22768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R4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88" y="3573016"/>
            <a:ext cx="5098515" cy="305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95893" y="38610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R3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268760"/>
            <a:ext cx="18859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88137" y="338970"/>
            <a:ext cx="440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R4(</a:t>
            </a:r>
            <a:r>
              <a:rPr lang="en-US" altLang="ko-KR" dirty="0" err="1"/>
              <a:t>config</a:t>
            </a:r>
            <a:r>
              <a:rPr lang="en-US" altLang="ko-KR" dirty="0"/>
              <a:t>-router)#router-id </a:t>
            </a:r>
            <a:r>
              <a:rPr lang="en-US" altLang="ko-KR" dirty="0" smtClean="0"/>
              <a:t> 4.4.4.4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2306" y="677487"/>
            <a:ext cx="440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R3(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-router</a:t>
            </a:r>
            <a:r>
              <a:rPr lang="en-US" altLang="ko-KR" dirty="0"/>
              <a:t>)#router-id </a:t>
            </a:r>
            <a:r>
              <a:rPr lang="en-US" altLang="ko-KR" dirty="0" smtClean="0"/>
              <a:t> 3.3.3.3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9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06" y="1628800"/>
            <a:ext cx="5445383" cy="298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861048"/>
            <a:ext cx="4764053" cy="2814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산B" panose="02030600000101010101" pitchFamily="18" charset="-127"/>
                <a:ea typeface="HY산B" panose="02030600000101010101" pitchFamily="18" charset="-127"/>
              </a:rPr>
              <a:t>Virtual-link</a:t>
            </a:r>
            <a:endParaRPr lang="ko-KR" altLang="en-US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6056" y="20922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R5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4368" y="436510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R3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506" y="1196752"/>
            <a:ext cx="20288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8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34956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산B" panose="02030600000101010101" pitchFamily="18" charset="-127"/>
                <a:ea typeface="HY산B" panose="02030600000101010101" pitchFamily="18" charset="-127"/>
              </a:rPr>
              <a:t>신라대</a:t>
            </a:r>
            <a:r>
              <a:rPr lang="ko-KR" altLang="en-US" dirty="0" smtClean="0">
                <a:latin typeface="HY산B" panose="02030600000101010101" pitchFamily="18" charset="-127"/>
                <a:ea typeface="HY산B" panose="02030600000101010101" pitchFamily="18" charset="-127"/>
              </a:rPr>
              <a:t> 내부</a:t>
            </a:r>
            <a:r>
              <a:rPr lang="en-US" altLang="ko-KR" dirty="0" smtClean="0">
                <a:latin typeface="HY산B" panose="02030600000101010101" pitchFamily="18" charset="-127"/>
                <a:ea typeface="HY산B" panose="02030600000101010101" pitchFamily="18" charset="-127"/>
              </a:rPr>
              <a:t>(OSPF</a:t>
            </a:r>
            <a:r>
              <a:rPr lang="ko-KR" altLang="en-US" dirty="0" smtClean="0">
                <a:latin typeface="HY산B" panose="02030600000101010101" pitchFamily="18" charset="-127"/>
                <a:ea typeface="HY산B" panose="02030600000101010101" pitchFamily="18" charset="-127"/>
              </a:rPr>
              <a:t>와 </a:t>
            </a:r>
            <a:r>
              <a:rPr lang="en-US" altLang="ko-KR" dirty="0" smtClean="0">
                <a:latin typeface="HY산B" panose="02030600000101010101" pitchFamily="18" charset="-127"/>
                <a:ea typeface="HY산B" panose="02030600000101010101" pitchFamily="18" charset="-127"/>
              </a:rPr>
              <a:t>RIP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  <a:endParaRPr lang="ko-KR" altLang="en-US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cxnSp>
        <p:nvCxnSpPr>
          <p:cNvPr id="5" name="구부러진 연결선 4"/>
          <p:cNvCxnSpPr/>
          <p:nvPr/>
        </p:nvCxnSpPr>
        <p:spPr>
          <a:xfrm rot="10800000" flipV="1">
            <a:off x="2843808" y="1844823"/>
            <a:ext cx="1944216" cy="129614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27172" y="1644768"/>
            <a:ext cx="1268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</a:rPr>
              <a:t>redistribute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564903"/>
            <a:ext cx="5115463" cy="417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869160"/>
            <a:ext cx="42958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R6(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)#router rip</a:t>
            </a:r>
          </a:p>
          <a:p>
            <a:r>
              <a:rPr lang="en-US" altLang="ko-KR" sz="1200" dirty="0" smtClean="0"/>
              <a:t>R6(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-router)#redistribute </a:t>
            </a:r>
            <a:r>
              <a:rPr lang="en-US" altLang="ko-KR" sz="1200" dirty="0" err="1" smtClean="0"/>
              <a:t>ospf</a:t>
            </a:r>
            <a:r>
              <a:rPr lang="en-US" altLang="ko-KR" sz="1200" dirty="0" smtClean="0"/>
              <a:t> 1 metric2</a:t>
            </a:r>
          </a:p>
          <a:p>
            <a:r>
              <a:rPr lang="en-US" altLang="ko-KR" sz="1400" dirty="0" smtClean="0"/>
              <a:t>“2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rip protocol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metric</a:t>
            </a:r>
            <a:r>
              <a:rPr lang="ko-KR" altLang="en-US" sz="1400" dirty="0" smtClean="0"/>
              <a:t>인 </a:t>
            </a:r>
            <a:r>
              <a:rPr lang="en-US" altLang="ko-KR" sz="1400" dirty="0" smtClean="0"/>
              <a:t>hop count 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.”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5036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산B" panose="02030600000101010101" pitchFamily="18" charset="-127"/>
                <a:ea typeface="HY산B" panose="02030600000101010101" pitchFamily="18" charset="-127"/>
              </a:rPr>
              <a:t>신라대</a:t>
            </a:r>
            <a:r>
              <a:rPr lang="ko-KR" altLang="en-US" dirty="0" smtClean="0">
                <a:latin typeface="HY산B" panose="02030600000101010101" pitchFamily="18" charset="-127"/>
                <a:ea typeface="HY산B" panose="02030600000101010101" pitchFamily="18" charset="-127"/>
              </a:rPr>
              <a:t> 내부</a:t>
            </a:r>
            <a:r>
              <a:rPr lang="en-US" altLang="ko-KR" dirty="0" smtClean="0">
                <a:latin typeface="HY산B" panose="02030600000101010101" pitchFamily="18" charset="-127"/>
                <a:ea typeface="HY산B" panose="02030600000101010101" pitchFamily="18" charset="-127"/>
              </a:rPr>
              <a:t>(OSPF</a:t>
            </a:r>
            <a:r>
              <a:rPr lang="ko-KR" altLang="en-US" dirty="0" smtClean="0">
                <a:latin typeface="HY산B" panose="02030600000101010101" pitchFamily="18" charset="-127"/>
                <a:ea typeface="HY산B" panose="02030600000101010101" pitchFamily="18" charset="-127"/>
              </a:rPr>
              <a:t>와 </a:t>
            </a:r>
            <a:r>
              <a:rPr lang="en-US" altLang="ko-KR" dirty="0" smtClean="0">
                <a:latin typeface="HY산B" panose="02030600000101010101" pitchFamily="18" charset="-127"/>
                <a:ea typeface="HY산B" panose="02030600000101010101" pitchFamily="18" charset="-127"/>
              </a:rPr>
              <a:t>RIP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  <a:endParaRPr lang="ko-KR" altLang="en-US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289448" y="4631635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29436" y="1844824"/>
            <a:ext cx="832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0070C0"/>
                </a:solidFill>
              </a:rPr>
              <a:t>R9</a:t>
            </a:r>
            <a:endParaRPr lang="ko-KR" altLang="en-US" sz="4800" dirty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38275"/>
            <a:ext cx="5838825" cy="177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373" y="3212976"/>
            <a:ext cx="58293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03759" y="429510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재분배 후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292494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재분배 전</a:t>
            </a:r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153334" y="2433637"/>
            <a:ext cx="1050514" cy="491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2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산B" panose="02030600000101010101" pitchFamily="18" charset="-127"/>
                <a:ea typeface="HY산B" panose="02030600000101010101" pitchFamily="18" charset="-127"/>
              </a:rPr>
              <a:t>신라대</a:t>
            </a:r>
            <a:r>
              <a:rPr lang="ko-KR" altLang="en-US" dirty="0" smtClean="0">
                <a:latin typeface="HY산B" panose="02030600000101010101" pitchFamily="18" charset="-127"/>
                <a:ea typeface="HY산B" panose="02030600000101010101" pitchFamily="18" charset="-127"/>
              </a:rPr>
              <a:t> 내부</a:t>
            </a:r>
            <a:r>
              <a:rPr lang="en-US" altLang="ko-KR" dirty="0" smtClean="0">
                <a:latin typeface="HY산B" panose="02030600000101010101" pitchFamily="18" charset="-127"/>
                <a:ea typeface="HY산B" panose="02030600000101010101" pitchFamily="18" charset="-127"/>
              </a:rPr>
              <a:t>(OSPF</a:t>
            </a:r>
            <a:r>
              <a:rPr lang="ko-KR" altLang="en-US" dirty="0" smtClean="0">
                <a:latin typeface="HY산B" panose="02030600000101010101" pitchFamily="18" charset="-127"/>
                <a:ea typeface="HY산B" panose="02030600000101010101" pitchFamily="18" charset="-127"/>
              </a:rPr>
              <a:t>와 </a:t>
            </a:r>
            <a:r>
              <a:rPr lang="en-US" altLang="ko-KR" dirty="0" smtClean="0">
                <a:latin typeface="HY산B" panose="02030600000101010101" pitchFamily="18" charset="-127"/>
                <a:ea typeface="HY산B" panose="02030600000101010101" pitchFamily="18" charset="-127"/>
              </a:rPr>
              <a:t>RIP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  <a:endParaRPr lang="ko-KR" altLang="en-US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32856"/>
            <a:ext cx="58197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289448" y="330531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289448" y="4631635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29436" y="1844824"/>
            <a:ext cx="832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0070C0"/>
                </a:solidFill>
              </a:rPr>
              <a:t>R6</a:t>
            </a:r>
            <a:endParaRPr lang="ko-KR" altLang="en-US" sz="48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3896545"/>
            <a:ext cx="136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E2 – OSPF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External type.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3894" y="2924944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IA– OSPF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Inter area.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289448" y="4147863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55081"/>
            <a:ext cx="37147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ko-KR" altLang="en-US" dirty="0" err="1" smtClean="0">
                <a:latin typeface="HY산B" panose="02030600000101010101" pitchFamily="18" charset="-127"/>
                <a:ea typeface="HY산B" panose="02030600000101010101" pitchFamily="18" charset="-127"/>
              </a:rPr>
              <a:t>동서대</a:t>
            </a:r>
            <a:r>
              <a:rPr lang="en-US" altLang="ko-KR" dirty="0" smtClean="0">
                <a:latin typeface="HY산B" panose="02030600000101010101" pitchFamily="18" charset="-127"/>
                <a:ea typeface="HY산B" panose="02030600000101010101" pitchFamily="18" charset="-127"/>
              </a:rPr>
              <a:t> (OSPF</a:t>
            </a:r>
            <a:r>
              <a:rPr lang="ko-KR" altLang="en-US" dirty="0" smtClean="0">
                <a:latin typeface="HY산B" panose="02030600000101010101" pitchFamily="18" charset="-127"/>
                <a:ea typeface="HY산B" panose="02030600000101010101" pitchFamily="18" charset="-127"/>
              </a:rPr>
              <a:t>와 </a:t>
            </a:r>
            <a:r>
              <a:rPr lang="en-US" altLang="ko-KR" dirty="0" smtClean="0">
                <a:latin typeface="HY산B" panose="02030600000101010101" pitchFamily="18" charset="-127"/>
                <a:ea typeface="HY산B" panose="02030600000101010101" pitchFamily="18" charset="-127"/>
              </a:rPr>
              <a:t>EIGRP)</a:t>
            </a:r>
            <a:endParaRPr lang="ko-KR" altLang="en-US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cxnSp>
        <p:nvCxnSpPr>
          <p:cNvPr id="5" name="구부러진 연결선 4"/>
          <p:cNvCxnSpPr/>
          <p:nvPr/>
        </p:nvCxnSpPr>
        <p:spPr>
          <a:xfrm rot="5400000" flipH="1" flipV="1">
            <a:off x="791579" y="3897053"/>
            <a:ext cx="1872210" cy="151216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93472" y="5609377"/>
            <a:ext cx="1268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</a:rPr>
              <a:t>redistribute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76872"/>
            <a:ext cx="5148064" cy="18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5576" y="1052736"/>
            <a:ext cx="659026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Router(</a:t>
            </a:r>
            <a:r>
              <a:rPr lang="en-US" altLang="ko-KR" sz="1400" dirty="0" err="1"/>
              <a:t>config</a:t>
            </a:r>
            <a:r>
              <a:rPr lang="en-US" altLang="ko-KR" sz="1400" dirty="0" smtClean="0"/>
              <a:t>)#</a:t>
            </a:r>
            <a:r>
              <a:rPr lang="en-US" altLang="ko-KR" sz="1400" dirty="0"/>
              <a:t> router </a:t>
            </a:r>
            <a:r>
              <a:rPr lang="en-US" altLang="ko-KR" sz="1400" dirty="0" err="1"/>
              <a:t>eigrp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</a:t>
            </a:r>
          </a:p>
          <a:p>
            <a:r>
              <a:rPr lang="en-US" altLang="ko-KR" sz="1400" dirty="0" smtClean="0"/>
              <a:t>Router(</a:t>
            </a:r>
            <a:r>
              <a:rPr lang="en-US" altLang="ko-KR" sz="1400" dirty="0" err="1" smtClean="0"/>
              <a:t>config</a:t>
            </a:r>
            <a:r>
              <a:rPr lang="en-US" altLang="ko-KR" sz="1400" dirty="0" smtClean="0"/>
              <a:t>-router)# </a:t>
            </a:r>
            <a:r>
              <a:rPr lang="en-US" altLang="ko-KR" sz="1400" dirty="0"/>
              <a:t>redistribute static metric 1544 20000 255 1 </a:t>
            </a:r>
            <a:r>
              <a:rPr lang="en-US" altLang="ko-KR" sz="1400" dirty="0" smtClean="0"/>
              <a:t>1500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“</a:t>
            </a:r>
            <a:r>
              <a:rPr lang="ko-KR" altLang="en-US" sz="1400" dirty="0" smtClean="0"/>
              <a:t>뒤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개의 숫자는 </a:t>
            </a:r>
            <a:r>
              <a:rPr lang="en-US" altLang="ko-KR" sz="1400" dirty="0" err="1" smtClean="0"/>
              <a:t>eigrp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메트릭이다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차례대로 </a:t>
            </a:r>
            <a:r>
              <a:rPr lang="en-US" altLang="ko-KR" sz="1400" dirty="0" smtClean="0"/>
              <a:t>bandwidth, delay, reliability,</a:t>
            </a:r>
          </a:p>
          <a:p>
            <a:r>
              <a:rPr lang="en-US" altLang="ko-KR" sz="1400" dirty="0" smtClean="0"/>
              <a:t>Load, MTU </a:t>
            </a:r>
            <a:r>
              <a:rPr lang="en-US" altLang="ko-KR" sz="1400" dirty="0" err="1" smtClean="0"/>
              <a:t>maximumsize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의미한다</a:t>
            </a:r>
            <a:r>
              <a:rPr lang="en-US" altLang="ko-KR" sz="1400" dirty="0" smtClean="0"/>
              <a:t>”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861048"/>
            <a:ext cx="5148063" cy="294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00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146</TotalTime>
  <Words>215</Words>
  <Application>Microsoft Office PowerPoint</Application>
  <PresentationFormat>화면 슬라이드 쇼(4:3)</PresentationFormat>
  <Paragraphs>74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광장</vt:lpstr>
      <vt:lpstr>교수님이 사랑하는 학교 간 전산망  - 신라대와 동서대</vt:lpstr>
      <vt:lpstr>전체 구성 망</vt:lpstr>
      <vt:lpstr>신라대 내부(OSPF)</vt:lpstr>
      <vt:lpstr>Virtual-link</vt:lpstr>
      <vt:lpstr>Virtual-link</vt:lpstr>
      <vt:lpstr>신라대 내부(OSPF와 RIP)</vt:lpstr>
      <vt:lpstr>신라대 내부(OSPF와 RIP)</vt:lpstr>
      <vt:lpstr>신라대 내부(OSPF와 RIP)</vt:lpstr>
      <vt:lpstr>동서대 (OSPF와 EIGRP)</vt:lpstr>
      <vt:lpstr>동서대(OSPF와 EIGRP)</vt:lpstr>
      <vt:lpstr>동서대 (OSPF와 EIGRP)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교수님이 사랑하는 학교 전산망</dc:title>
  <dc:creator>Multics</dc:creator>
  <cp:lastModifiedBy>user</cp:lastModifiedBy>
  <cp:revision>14</cp:revision>
  <dcterms:created xsi:type="dcterms:W3CDTF">2015-05-10T16:08:35Z</dcterms:created>
  <dcterms:modified xsi:type="dcterms:W3CDTF">2015-05-11T02:04:27Z</dcterms:modified>
</cp:coreProperties>
</file>