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2"/>
  </p:notesMasterIdLst>
  <p:sldIdLst>
    <p:sldId id="256" r:id="rId2"/>
    <p:sldId id="258" r:id="rId3"/>
    <p:sldId id="257" r:id="rId4"/>
    <p:sldId id="271" r:id="rId5"/>
    <p:sldId id="273" r:id="rId6"/>
    <p:sldId id="259" r:id="rId7"/>
    <p:sldId id="277" r:id="rId8"/>
    <p:sldId id="260" r:id="rId9"/>
    <p:sldId id="267" r:id="rId10"/>
    <p:sldId id="261" r:id="rId11"/>
    <p:sldId id="262" r:id="rId12"/>
    <p:sldId id="263" r:id="rId13"/>
    <p:sldId id="264" r:id="rId14"/>
    <p:sldId id="269" r:id="rId15"/>
    <p:sldId id="268" r:id="rId16"/>
    <p:sldId id="270" r:id="rId17"/>
    <p:sldId id="274" r:id="rId18"/>
    <p:sldId id="275" r:id="rId19"/>
    <p:sldId id="276" r:id="rId20"/>
    <p:sldId id="26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CC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89" y="3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0ABB-C420-4DFC-BA6E-94B1F6E95371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AB5BF-589D-41FF-AE05-60C47896BA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AB5BF-589D-41FF-AE05-60C47896BA1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7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3A682468-5DC9-47F1-B11E-50BFF2F0A994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5E862EB0-DA01-41A5-BD72-9F04B8400E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2468-5DC9-47F1-B11E-50BFF2F0A994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862EB0-DA01-41A5-BD72-9F04B8400E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2468-5DC9-47F1-B11E-50BFF2F0A994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862EB0-DA01-41A5-BD72-9F04B8400E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2468-5DC9-47F1-B11E-50BFF2F0A994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862EB0-DA01-41A5-BD72-9F04B8400E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3A682468-5DC9-47F1-B11E-50BFF2F0A994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5E862EB0-DA01-41A5-BD72-9F04B8400E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2468-5DC9-47F1-B11E-50BFF2F0A994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862EB0-DA01-41A5-BD72-9F04B8400E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2468-5DC9-47F1-B11E-50BFF2F0A994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862EB0-DA01-41A5-BD72-9F04B8400E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2468-5DC9-47F1-B11E-50BFF2F0A994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862EB0-DA01-41A5-BD72-9F04B8400E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2468-5DC9-47F1-B11E-50BFF2F0A994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862EB0-DA01-41A5-BD72-9F04B8400E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2468-5DC9-47F1-B11E-50BFF2F0A994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862EB0-DA01-41A5-BD72-9F04B8400E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2468-5DC9-47F1-B11E-50BFF2F0A994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862EB0-DA01-41A5-BD72-9F04B8400E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862EB0-DA01-41A5-BD72-9F04B8400E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682468-5DC9-47F1-B11E-50BFF2F0A994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1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38400" y="4437112"/>
            <a:ext cx="3962400" cy="1277888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201195021  </a:t>
            </a:r>
            <a:r>
              <a:rPr lang="ko-KR" altLang="en-US" sz="2000" b="1" dirty="0" smtClean="0"/>
              <a:t>김 태 한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201395012  </a:t>
            </a:r>
            <a:r>
              <a:rPr lang="ko-KR" altLang="en-US" sz="2000" b="1" dirty="0" smtClean="0"/>
              <a:t>김 지 연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201395020  </a:t>
            </a:r>
            <a:r>
              <a:rPr lang="ko-KR" altLang="en-US" sz="2000" b="1" dirty="0" smtClean="0"/>
              <a:t>박 슬 예</a:t>
            </a:r>
            <a:endParaRPr lang="en-US" altLang="ko-KR" sz="2000" b="1" dirty="0" smtClean="0"/>
          </a:p>
          <a:p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4997152" cy="2960712"/>
          </a:xfrm>
        </p:spPr>
        <p:txBody>
          <a:bodyPr>
            <a:normAutofit/>
          </a:bodyPr>
          <a:lstStyle/>
          <a:p>
            <a:r>
              <a:rPr lang="en-US" altLang="ko-KR" sz="4400" b="1" dirty="0" smtClean="0"/>
              <a:t>OSPF </a:t>
            </a:r>
            <a:r>
              <a:rPr lang="ko-KR" altLang="en-US" sz="4400" b="1" dirty="0" smtClean="0"/>
              <a:t>와 </a:t>
            </a:r>
            <a:r>
              <a:rPr lang="en-US" altLang="ko-KR" sz="4400" b="1" dirty="0" smtClean="0"/>
              <a:t>EIGRP </a:t>
            </a:r>
            <a:r>
              <a:rPr lang="ko-KR" altLang="en-US" sz="4400" b="1" dirty="0" smtClean="0"/>
              <a:t>설계</a:t>
            </a:r>
            <a:r>
              <a:rPr lang="en-US" altLang="ko-KR" sz="4400" b="1" dirty="0" smtClean="0"/>
              <a:t/>
            </a:r>
            <a:br>
              <a:rPr lang="en-US" altLang="ko-KR" sz="4400" b="1" dirty="0" smtClean="0"/>
            </a:br>
            <a:r>
              <a:rPr lang="en-US" altLang="ko-KR" sz="4400" b="1" dirty="0" smtClean="0"/>
              <a:t>(+ RIP v2)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546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뺄셈 기호 3"/>
          <p:cNvSpPr/>
          <p:nvPr/>
        </p:nvSpPr>
        <p:spPr>
          <a:xfrm>
            <a:off x="-540568" y="763635"/>
            <a:ext cx="8568952" cy="504056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2" y="-1"/>
            <a:ext cx="59196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Area 0 (</a:t>
            </a:r>
            <a:r>
              <a:rPr lang="en-US" altLang="ko-KR" sz="6000" dirty="0" err="1" smtClean="0"/>
              <a:t>BackBone</a:t>
            </a:r>
            <a:r>
              <a:rPr lang="en-US" altLang="ko-KR" sz="6000" dirty="0" smtClean="0"/>
              <a:t>)</a:t>
            </a:r>
            <a:endParaRPr lang="ko-KR" altLang="en-US" sz="60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864722" y="1267691"/>
            <a:ext cx="6840760" cy="3255243"/>
            <a:chOff x="864722" y="1287275"/>
            <a:chExt cx="6840760" cy="3495455"/>
          </a:xfrm>
        </p:grpSpPr>
        <p:sp>
          <p:nvSpPr>
            <p:cNvPr id="6" name="원통 5"/>
            <p:cNvSpPr/>
            <p:nvPr/>
          </p:nvSpPr>
          <p:spPr>
            <a:xfrm>
              <a:off x="1957012" y="1863926"/>
              <a:ext cx="866364" cy="473365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R2</a:t>
              </a:r>
              <a:endParaRPr lang="ko-KR" altLang="en-US" dirty="0"/>
            </a:p>
          </p:txBody>
        </p:sp>
        <p:sp>
          <p:nvSpPr>
            <p:cNvPr id="7" name="원통 6"/>
            <p:cNvSpPr/>
            <p:nvPr/>
          </p:nvSpPr>
          <p:spPr>
            <a:xfrm>
              <a:off x="3817050" y="2329421"/>
              <a:ext cx="866364" cy="473365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R1</a:t>
              </a:r>
              <a:endParaRPr lang="ko-KR" altLang="en-US" dirty="0"/>
            </a:p>
          </p:txBody>
        </p:sp>
        <p:sp>
          <p:nvSpPr>
            <p:cNvPr id="9" name="정육면체 8"/>
            <p:cNvSpPr/>
            <p:nvPr/>
          </p:nvSpPr>
          <p:spPr>
            <a:xfrm>
              <a:off x="1922142" y="3345403"/>
              <a:ext cx="936104" cy="480424"/>
            </a:xfrm>
            <a:prstGeom prst="cube">
              <a:avLst>
                <a:gd name="adj" fmla="val 40071"/>
              </a:avLst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S2</a:t>
              </a:r>
              <a:endParaRPr lang="ko-KR" altLang="en-US" dirty="0"/>
            </a:p>
          </p:txBody>
        </p:sp>
        <p:sp>
          <p:nvSpPr>
            <p:cNvPr id="10" name="정육면체 9"/>
            <p:cNvSpPr/>
            <p:nvPr/>
          </p:nvSpPr>
          <p:spPr>
            <a:xfrm>
              <a:off x="3782180" y="3821882"/>
              <a:ext cx="936104" cy="480424"/>
            </a:xfrm>
            <a:prstGeom prst="cube">
              <a:avLst>
                <a:gd name="adj" fmla="val 40071"/>
              </a:avLst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S1</a:t>
              </a:r>
              <a:endParaRPr lang="ko-KR" altLang="en-US" dirty="0"/>
            </a:p>
          </p:txBody>
        </p:sp>
        <p:sp>
          <p:nvSpPr>
            <p:cNvPr id="11" name="원통 10"/>
            <p:cNvSpPr/>
            <p:nvPr/>
          </p:nvSpPr>
          <p:spPr>
            <a:xfrm>
              <a:off x="5773436" y="2809845"/>
              <a:ext cx="866364" cy="473365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R3</a:t>
              </a:r>
              <a:endParaRPr lang="ko-KR" altLang="en-US" dirty="0"/>
            </a:p>
          </p:txBody>
        </p:sp>
        <p:sp>
          <p:nvSpPr>
            <p:cNvPr id="12" name="정육면체 11"/>
            <p:cNvSpPr/>
            <p:nvPr/>
          </p:nvSpPr>
          <p:spPr>
            <a:xfrm>
              <a:off x="5773436" y="4302306"/>
              <a:ext cx="936104" cy="480424"/>
            </a:xfrm>
            <a:prstGeom prst="cube">
              <a:avLst>
                <a:gd name="adj" fmla="val 40071"/>
              </a:avLst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S3</a:t>
              </a:r>
              <a:endParaRPr lang="ko-KR" altLang="en-US" dirty="0"/>
            </a:p>
          </p:txBody>
        </p:sp>
        <p:cxnSp>
          <p:nvCxnSpPr>
            <p:cNvPr id="13" name="꺾인 연결선 33"/>
            <p:cNvCxnSpPr>
              <a:endCxn id="7" idx="2"/>
            </p:cNvCxnSpPr>
            <p:nvPr/>
          </p:nvCxnSpPr>
          <p:spPr>
            <a:xfrm>
              <a:off x="2798022" y="2100608"/>
              <a:ext cx="1019028" cy="465496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33"/>
            <p:cNvCxnSpPr>
              <a:endCxn id="11" idx="2"/>
            </p:cNvCxnSpPr>
            <p:nvPr/>
          </p:nvCxnSpPr>
          <p:spPr>
            <a:xfrm>
              <a:off x="4683414" y="2566104"/>
              <a:ext cx="1090022" cy="480424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33"/>
            <p:cNvCxnSpPr/>
            <p:nvPr/>
          </p:nvCxnSpPr>
          <p:spPr>
            <a:xfrm>
              <a:off x="6639800" y="3046528"/>
              <a:ext cx="1065682" cy="779299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33"/>
            <p:cNvCxnSpPr/>
            <p:nvPr/>
          </p:nvCxnSpPr>
          <p:spPr>
            <a:xfrm flipV="1">
              <a:off x="6639800" y="2151371"/>
              <a:ext cx="1065682" cy="892501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33"/>
            <p:cNvCxnSpPr/>
            <p:nvPr/>
          </p:nvCxnSpPr>
          <p:spPr>
            <a:xfrm>
              <a:off x="864722" y="1287275"/>
              <a:ext cx="1092290" cy="813333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33"/>
            <p:cNvCxnSpPr/>
            <p:nvPr/>
          </p:nvCxnSpPr>
          <p:spPr>
            <a:xfrm flipV="1">
              <a:off x="936730" y="2086140"/>
              <a:ext cx="1020282" cy="857319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6" idx="3"/>
            </p:cNvCxnSpPr>
            <p:nvPr/>
          </p:nvCxnSpPr>
          <p:spPr>
            <a:xfrm>
              <a:off x="2390194" y="2337291"/>
              <a:ext cx="0" cy="10081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7" idx="3"/>
            </p:cNvCxnSpPr>
            <p:nvPr/>
          </p:nvCxnSpPr>
          <p:spPr>
            <a:xfrm>
              <a:off x="4250232" y="2802786"/>
              <a:ext cx="0" cy="101909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11" idx="3"/>
            </p:cNvCxnSpPr>
            <p:nvPr/>
          </p:nvCxnSpPr>
          <p:spPr>
            <a:xfrm>
              <a:off x="6206618" y="3283210"/>
              <a:ext cx="0" cy="101909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992056">
              <a:off x="2676170" y="1711354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172.16.2.0 /30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 rot="960459">
              <a:off x="4451611" y="2172902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172.16.3.0 /30</a:t>
              </a:r>
              <a:endParaRPr lang="ko-KR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98587" y="4075525"/>
            <a:ext cx="83088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R1(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)# router ospf1</a:t>
            </a:r>
          </a:p>
          <a:p>
            <a:r>
              <a:rPr lang="en-US" altLang="ko-KR" dirty="0" smtClean="0"/>
              <a:t>R1(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-router)# network 172.16.2.0 0.0.0.3 area0</a:t>
            </a:r>
          </a:p>
          <a:p>
            <a:r>
              <a:rPr lang="en-US" altLang="ko-KR" dirty="0" smtClean="0"/>
              <a:t>R1(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-router)# network 172.16.3.0 0.0.0.3 area0</a:t>
            </a:r>
          </a:p>
          <a:p>
            <a:r>
              <a:rPr lang="en-US" altLang="ko-KR" dirty="0" smtClean="0"/>
              <a:t>R1(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-router)# end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>
                <a:latin typeface="+mj-ea"/>
                <a:ea typeface="+mj-ea"/>
              </a:rPr>
              <a:t>☞</a:t>
            </a:r>
            <a:r>
              <a:rPr lang="en-US" altLang="ko-KR" dirty="0" smtClean="0">
                <a:latin typeface="+mj-ea"/>
                <a:ea typeface="+mj-ea"/>
              </a:rPr>
              <a:t>EIGRP </a:t>
            </a:r>
            <a:r>
              <a:rPr lang="ko-KR" altLang="en-US" dirty="0" smtClean="0">
                <a:latin typeface="+mj-ea"/>
                <a:ea typeface="+mj-ea"/>
              </a:rPr>
              <a:t>설정할 때와 마찬가지로 </a:t>
            </a:r>
            <a:r>
              <a:rPr lang="ko-KR" altLang="en-US" dirty="0" err="1" smtClean="0">
                <a:latin typeface="+mj-ea"/>
                <a:ea typeface="+mj-ea"/>
              </a:rPr>
              <a:t>라우터에</a:t>
            </a:r>
            <a:r>
              <a:rPr lang="ko-KR" altLang="en-US" dirty="0" smtClean="0">
                <a:latin typeface="+mj-ea"/>
                <a:ea typeface="+mj-ea"/>
              </a:rPr>
              <a:t> 연결된 </a:t>
            </a:r>
            <a:r>
              <a:rPr lang="en-US" altLang="ko-KR" dirty="0">
                <a:latin typeface="+mj-ea"/>
                <a:ea typeface="+mj-ea"/>
              </a:rPr>
              <a:t>DCE</a:t>
            </a:r>
            <a:r>
              <a:rPr lang="ko-KR" altLang="en-US" dirty="0">
                <a:latin typeface="+mj-ea"/>
                <a:ea typeface="+mj-ea"/>
              </a:rPr>
              <a:t>케이블의 주소 </a:t>
            </a:r>
            <a:r>
              <a:rPr lang="ko-KR" altLang="en-US" dirty="0" smtClean="0">
                <a:latin typeface="+mj-ea"/>
                <a:ea typeface="+mj-ea"/>
              </a:rPr>
              <a:t>값으로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   위와 </a:t>
            </a:r>
            <a:r>
              <a:rPr lang="ko-KR" altLang="en-US" dirty="0">
                <a:latin typeface="+mj-ea"/>
                <a:ea typeface="+mj-ea"/>
              </a:rPr>
              <a:t>같이 </a:t>
            </a:r>
            <a:r>
              <a:rPr lang="en-US" altLang="ko-KR" dirty="0" err="1" smtClean="0">
                <a:latin typeface="+mj-ea"/>
                <a:ea typeface="+mj-ea"/>
              </a:rPr>
              <a:t>ospf</a:t>
            </a:r>
            <a:r>
              <a:rPr lang="en-US" altLang="ko-KR" dirty="0" smtClean="0">
                <a:latin typeface="+mj-ea"/>
                <a:ea typeface="+mj-ea"/>
              </a:rPr>
              <a:t> 1</a:t>
            </a:r>
            <a:r>
              <a:rPr lang="ko-KR" altLang="en-US" dirty="0" smtClean="0">
                <a:latin typeface="+mj-ea"/>
                <a:ea typeface="+mj-ea"/>
              </a:rPr>
              <a:t>망 </a:t>
            </a:r>
            <a:r>
              <a:rPr lang="ko-KR" altLang="en-US" dirty="0">
                <a:latin typeface="+mj-ea"/>
                <a:ea typeface="+mj-ea"/>
              </a:rPr>
              <a:t>안에  </a:t>
            </a:r>
            <a:r>
              <a:rPr lang="ko-KR" altLang="en-US" dirty="0" smtClean="0">
                <a:latin typeface="+mj-ea"/>
                <a:ea typeface="+mj-ea"/>
              </a:rPr>
              <a:t>각 </a:t>
            </a:r>
            <a:r>
              <a:rPr lang="en-US" altLang="ko-KR" dirty="0" smtClean="0">
                <a:latin typeface="+mj-ea"/>
                <a:ea typeface="+mj-ea"/>
              </a:rPr>
              <a:t>area</a:t>
            </a:r>
            <a:r>
              <a:rPr lang="ko-KR" altLang="en-US" dirty="0" smtClean="0">
                <a:latin typeface="+mj-ea"/>
                <a:ea typeface="+mj-ea"/>
              </a:rPr>
              <a:t>번호에 맞게 넣어준다</a:t>
            </a:r>
            <a:r>
              <a:rPr lang="en-US" altLang="ko-KR" dirty="0" smtClean="0">
                <a:latin typeface="+mj-ea"/>
                <a:ea typeface="+mj-ea"/>
              </a:rPr>
              <a:t>. (</a:t>
            </a:r>
            <a:r>
              <a:rPr lang="en-US" altLang="ko-KR" dirty="0" err="1" smtClean="0">
                <a:latin typeface="+mj-ea"/>
                <a:ea typeface="+mj-ea"/>
              </a:rPr>
              <a:t>Wildcardmask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사용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   R2, R3</a:t>
            </a:r>
            <a:r>
              <a:rPr lang="ko-KR" altLang="en-US" dirty="0" err="1">
                <a:latin typeface="+mj-ea"/>
                <a:ea typeface="+mj-ea"/>
              </a:rPr>
              <a:t>라우터에도</a:t>
            </a:r>
            <a:r>
              <a:rPr lang="ko-KR" altLang="en-US" dirty="0">
                <a:latin typeface="+mj-ea"/>
                <a:ea typeface="+mj-ea"/>
              </a:rPr>
              <a:t> 마찬가지로 설정해준다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ko-KR" altLang="en-US" dirty="0" smtClean="0">
                <a:latin typeface="바탕"/>
                <a:ea typeface="바탕"/>
              </a:rPr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0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뺄셈 기호 3"/>
          <p:cNvSpPr/>
          <p:nvPr/>
        </p:nvSpPr>
        <p:spPr>
          <a:xfrm>
            <a:off x="-85430" y="763635"/>
            <a:ext cx="5305502" cy="504056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3" y="0"/>
            <a:ext cx="2203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Area 1</a:t>
            </a:r>
            <a:endParaRPr lang="ko-KR" altLang="en-US" sz="6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63893" y="1372682"/>
            <a:ext cx="7501002" cy="2158670"/>
            <a:chOff x="763893" y="1372682"/>
            <a:chExt cx="7501002" cy="2158670"/>
          </a:xfrm>
        </p:grpSpPr>
        <p:sp>
          <p:nvSpPr>
            <p:cNvPr id="6" name="원통 5"/>
            <p:cNvSpPr/>
            <p:nvPr/>
          </p:nvSpPr>
          <p:spPr>
            <a:xfrm>
              <a:off x="6308509" y="1372682"/>
              <a:ext cx="866364" cy="440835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R2</a:t>
              </a:r>
              <a:endParaRPr lang="ko-KR" altLang="en-US" dirty="0"/>
            </a:p>
          </p:txBody>
        </p:sp>
        <p:sp>
          <p:nvSpPr>
            <p:cNvPr id="7" name="원통 6"/>
            <p:cNvSpPr/>
            <p:nvPr/>
          </p:nvSpPr>
          <p:spPr>
            <a:xfrm>
              <a:off x="4578749" y="2188541"/>
              <a:ext cx="866364" cy="440835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R4</a:t>
              </a:r>
              <a:endParaRPr lang="ko-KR" altLang="en-US" dirty="0"/>
            </a:p>
          </p:txBody>
        </p:sp>
        <p:sp>
          <p:nvSpPr>
            <p:cNvPr id="8" name="원통 7"/>
            <p:cNvSpPr/>
            <p:nvPr/>
          </p:nvSpPr>
          <p:spPr>
            <a:xfrm>
              <a:off x="2775115" y="3083943"/>
              <a:ext cx="866364" cy="440835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R4-1</a:t>
              </a:r>
              <a:endParaRPr lang="ko-KR" altLang="en-US" dirty="0"/>
            </a:p>
          </p:txBody>
        </p:sp>
        <p:sp>
          <p:nvSpPr>
            <p:cNvPr id="9" name="정육면체 8"/>
            <p:cNvSpPr/>
            <p:nvPr/>
          </p:nvSpPr>
          <p:spPr>
            <a:xfrm>
              <a:off x="2575638" y="2181967"/>
              <a:ext cx="936104" cy="447409"/>
            </a:xfrm>
            <a:prstGeom prst="cube">
              <a:avLst>
                <a:gd name="adj" fmla="val 40071"/>
              </a:avLst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S2</a:t>
              </a:r>
              <a:endParaRPr lang="ko-KR" altLang="en-US" dirty="0"/>
            </a:p>
          </p:txBody>
        </p:sp>
        <p:sp>
          <p:nvSpPr>
            <p:cNvPr id="10" name="정육면체 9"/>
            <p:cNvSpPr/>
            <p:nvPr/>
          </p:nvSpPr>
          <p:spPr>
            <a:xfrm>
              <a:off x="763893" y="3083943"/>
              <a:ext cx="936104" cy="447409"/>
            </a:xfrm>
            <a:prstGeom prst="cube">
              <a:avLst>
                <a:gd name="adj" fmla="val 40071"/>
              </a:avLst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S2</a:t>
              </a:r>
              <a:endParaRPr lang="ko-KR" altLang="en-US" dirty="0"/>
            </a:p>
          </p:txBody>
        </p:sp>
        <p:cxnSp>
          <p:nvCxnSpPr>
            <p:cNvPr id="12" name="직선 연결선 11"/>
            <p:cNvCxnSpPr>
              <a:stCxn id="7" idx="2"/>
            </p:cNvCxnSpPr>
            <p:nvPr/>
          </p:nvCxnSpPr>
          <p:spPr>
            <a:xfrm flipH="1" flipV="1">
              <a:off x="3511742" y="2408958"/>
              <a:ext cx="1067007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2"/>
            </p:cNvCxnSpPr>
            <p:nvPr/>
          </p:nvCxnSpPr>
          <p:spPr>
            <a:xfrm flipH="1">
              <a:off x="1699997" y="3304361"/>
              <a:ext cx="1075118" cy="328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33"/>
            <p:cNvCxnSpPr/>
            <p:nvPr/>
          </p:nvCxnSpPr>
          <p:spPr>
            <a:xfrm flipV="1">
              <a:off x="5445113" y="1593100"/>
              <a:ext cx="863396" cy="807466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33"/>
            <p:cNvCxnSpPr/>
            <p:nvPr/>
          </p:nvCxnSpPr>
          <p:spPr>
            <a:xfrm flipV="1">
              <a:off x="3660546" y="2412101"/>
              <a:ext cx="918203" cy="887154"/>
            </a:xfrm>
            <a:prstGeom prst="curvedConnector3">
              <a:avLst>
                <a:gd name="adj1" fmla="val 50000"/>
              </a:avLst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33"/>
            <p:cNvCxnSpPr/>
            <p:nvPr/>
          </p:nvCxnSpPr>
          <p:spPr>
            <a:xfrm>
              <a:off x="7174873" y="1568596"/>
              <a:ext cx="1090022" cy="996308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373533" y="2714611"/>
              <a:ext cx="16706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172.16.35.0 /30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7368" y="1819209"/>
              <a:ext cx="16706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172.16.25.0 /30</a:t>
              </a:r>
              <a:endParaRPr lang="ko-KR" alt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57172" y="3645024"/>
            <a:ext cx="83986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R4(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)# router ospf1</a:t>
            </a:r>
          </a:p>
          <a:p>
            <a:r>
              <a:rPr lang="en-US" altLang="ko-KR" dirty="0" smtClean="0"/>
              <a:t>R4(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-router)# network 172.16.35.0 0.0.0.3 area1 </a:t>
            </a:r>
          </a:p>
          <a:p>
            <a:r>
              <a:rPr lang="en-US" altLang="ko-KR" dirty="0" smtClean="0"/>
              <a:t>R4(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-router)# network 172.16.25.0 0.0.0.3 area1</a:t>
            </a:r>
          </a:p>
          <a:p>
            <a:r>
              <a:rPr lang="en-US" altLang="ko-KR" dirty="0" smtClean="0"/>
              <a:t>R4(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-router)# end</a:t>
            </a:r>
          </a:p>
          <a:p>
            <a:endParaRPr lang="en-US" altLang="ko-KR" dirty="0" smtClean="0"/>
          </a:p>
          <a:p>
            <a:r>
              <a:rPr lang="ko-KR" altLang="en-US" dirty="0">
                <a:latin typeface="+mj-ea"/>
              </a:rPr>
              <a:t>☞ </a:t>
            </a:r>
            <a:r>
              <a:rPr lang="en-US" altLang="ko-KR" dirty="0" smtClean="0"/>
              <a:t>Area 0  </a:t>
            </a:r>
            <a:r>
              <a:rPr lang="ko-KR" altLang="en-US" dirty="0" smtClean="0"/>
              <a:t>설정할 때와 같이 각 </a:t>
            </a:r>
            <a:r>
              <a:rPr lang="ko-KR" altLang="en-US" dirty="0" err="1" smtClean="0"/>
              <a:t>라우터에</a:t>
            </a:r>
            <a:r>
              <a:rPr lang="ko-KR" altLang="en-US" dirty="0" smtClean="0"/>
              <a:t> 연결되어 있는 </a:t>
            </a:r>
            <a:r>
              <a:rPr lang="en-US" altLang="ko-KR" dirty="0" smtClean="0"/>
              <a:t>DCE</a:t>
            </a:r>
            <a:r>
              <a:rPr lang="ko-KR" altLang="en-US" dirty="0" smtClean="0"/>
              <a:t>케이블의 주소 값으로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>
                <a:latin typeface="+mj-ea"/>
              </a:rPr>
              <a:t>위와 같이 </a:t>
            </a:r>
            <a:r>
              <a:rPr lang="en-US" altLang="ko-KR" dirty="0" err="1">
                <a:latin typeface="+mj-ea"/>
              </a:rPr>
              <a:t>ospf</a:t>
            </a:r>
            <a:r>
              <a:rPr lang="en-US" altLang="ko-KR" dirty="0">
                <a:latin typeface="+mj-ea"/>
              </a:rPr>
              <a:t> 1</a:t>
            </a:r>
            <a:r>
              <a:rPr lang="ko-KR" altLang="en-US" dirty="0">
                <a:latin typeface="+mj-ea"/>
              </a:rPr>
              <a:t>망 안에  각 </a:t>
            </a:r>
            <a:r>
              <a:rPr lang="en-US" altLang="ko-KR" dirty="0">
                <a:latin typeface="+mj-ea"/>
              </a:rPr>
              <a:t>area</a:t>
            </a:r>
            <a:r>
              <a:rPr lang="ko-KR" altLang="en-US" dirty="0">
                <a:latin typeface="+mj-ea"/>
              </a:rPr>
              <a:t>번호에 맞게 넣어준다</a:t>
            </a:r>
            <a:r>
              <a:rPr lang="en-US" altLang="ko-KR" dirty="0" smtClean="0">
                <a:latin typeface="+mj-ea"/>
              </a:rPr>
              <a:t>. </a:t>
            </a:r>
            <a:r>
              <a:rPr lang="en-US" altLang="ko-KR" dirty="0">
                <a:latin typeface="+mj-ea"/>
              </a:rPr>
              <a:t>(</a:t>
            </a:r>
            <a:r>
              <a:rPr lang="en-US" altLang="ko-KR" dirty="0" err="1">
                <a:latin typeface="+mj-ea"/>
              </a:rPr>
              <a:t>Wildcardmask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사용</a:t>
            </a:r>
            <a:r>
              <a:rPr lang="en-US" altLang="ko-KR" dirty="0">
                <a:latin typeface="+mj-ea"/>
              </a:rPr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553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3" y="0"/>
            <a:ext cx="2203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Area 2</a:t>
            </a:r>
            <a:endParaRPr lang="ko-KR" altLang="en-US" sz="6000" dirty="0"/>
          </a:p>
        </p:txBody>
      </p:sp>
      <p:sp>
        <p:nvSpPr>
          <p:cNvPr id="5" name="뺄셈 기호 4"/>
          <p:cNvSpPr/>
          <p:nvPr/>
        </p:nvSpPr>
        <p:spPr>
          <a:xfrm>
            <a:off x="-85430" y="763635"/>
            <a:ext cx="5305502" cy="504056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515734" y="1239643"/>
            <a:ext cx="6942384" cy="2455254"/>
            <a:chOff x="970466" y="1239643"/>
            <a:chExt cx="6942384" cy="2455254"/>
          </a:xfrm>
        </p:grpSpPr>
        <p:sp>
          <p:nvSpPr>
            <p:cNvPr id="6" name="원통 5"/>
            <p:cNvSpPr/>
            <p:nvPr/>
          </p:nvSpPr>
          <p:spPr>
            <a:xfrm>
              <a:off x="970466" y="3254062"/>
              <a:ext cx="866364" cy="440835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R3</a:t>
              </a:r>
              <a:endParaRPr lang="ko-KR" altLang="en-US" dirty="0"/>
            </a:p>
          </p:txBody>
        </p:sp>
        <p:sp>
          <p:nvSpPr>
            <p:cNvPr id="7" name="원통 6"/>
            <p:cNvSpPr/>
            <p:nvPr/>
          </p:nvSpPr>
          <p:spPr>
            <a:xfrm>
              <a:off x="2986690" y="2306028"/>
              <a:ext cx="866364" cy="440835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R5</a:t>
              </a:r>
              <a:endParaRPr lang="ko-KR" altLang="en-US" dirty="0"/>
            </a:p>
          </p:txBody>
        </p:sp>
        <p:sp>
          <p:nvSpPr>
            <p:cNvPr id="8" name="원통 7"/>
            <p:cNvSpPr/>
            <p:nvPr/>
          </p:nvSpPr>
          <p:spPr>
            <a:xfrm>
              <a:off x="4962347" y="1305452"/>
              <a:ext cx="866364" cy="440835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R5-1</a:t>
              </a:r>
              <a:endParaRPr lang="ko-KR" altLang="en-US" dirty="0"/>
            </a:p>
          </p:txBody>
        </p:sp>
        <p:cxnSp>
          <p:nvCxnSpPr>
            <p:cNvPr id="9" name="꺾인 연결선 33"/>
            <p:cNvCxnSpPr>
              <a:endCxn id="7" idx="2"/>
            </p:cNvCxnSpPr>
            <p:nvPr/>
          </p:nvCxnSpPr>
          <p:spPr>
            <a:xfrm flipV="1">
              <a:off x="1836830" y="2526446"/>
              <a:ext cx="1149860" cy="965883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정육면체 12"/>
            <p:cNvSpPr/>
            <p:nvPr/>
          </p:nvSpPr>
          <p:spPr>
            <a:xfrm>
              <a:off x="6976746" y="1239643"/>
              <a:ext cx="936104" cy="447409"/>
            </a:xfrm>
            <a:prstGeom prst="cube">
              <a:avLst>
                <a:gd name="adj" fmla="val 40071"/>
              </a:avLst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S5-1</a:t>
              </a:r>
              <a:endParaRPr lang="ko-KR" altLang="en-US" dirty="0"/>
            </a:p>
          </p:txBody>
        </p:sp>
        <p:sp>
          <p:nvSpPr>
            <p:cNvPr id="14" name="정육면체 13"/>
            <p:cNvSpPr/>
            <p:nvPr/>
          </p:nvSpPr>
          <p:spPr>
            <a:xfrm>
              <a:off x="4998168" y="2252092"/>
              <a:ext cx="936104" cy="447409"/>
            </a:xfrm>
            <a:prstGeom prst="cube">
              <a:avLst>
                <a:gd name="adj" fmla="val 40071"/>
              </a:avLst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S5</a:t>
              </a:r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 flipV="1">
              <a:off x="3841290" y="2546871"/>
              <a:ext cx="1149860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5826886" y="1525870"/>
              <a:ext cx="1149860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33"/>
            <p:cNvCxnSpPr/>
            <p:nvPr/>
          </p:nvCxnSpPr>
          <p:spPr>
            <a:xfrm flipV="1">
              <a:off x="3853327" y="1525870"/>
              <a:ext cx="1081839" cy="1010152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576435" y="2824721"/>
              <a:ext cx="16706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172.10.10.0 /30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58921" y="1846280"/>
              <a:ext cx="16706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172.30.30.0 /30</a:t>
              </a:r>
              <a:endParaRPr lang="ko-KR" alt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33511" y="3789040"/>
            <a:ext cx="83986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R5(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)# router ospf1</a:t>
            </a:r>
          </a:p>
          <a:p>
            <a:r>
              <a:rPr lang="en-US" altLang="ko-KR" dirty="0" smtClean="0"/>
              <a:t>R5(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-router)# network 172.10.10.0 0.0.0.3 area2</a:t>
            </a:r>
          </a:p>
          <a:p>
            <a:r>
              <a:rPr lang="en-US" altLang="ko-KR" dirty="0" smtClean="0"/>
              <a:t>R5(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-router)# network 172.30.30.0 0.0.0.3 area2</a:t>
            </a:r>
          </a:p>
          <a:p>
            <a:r>
              <a:rPr lang="en-US" altLang="ko-KR" dirty="0" smtClean="0"/>
              <a:t>R5(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-router)# end</a:t>
            </a:r>
          </a:p>
          <a:p>
            <a:endParaRPr lang="en-US" altLang="ko-KR" dirty="0" smtClean="0"/>
          </a:p>
          <a:p>
            <a:r>
              <a:rPr lang="ko-KR" altLang="en-US" dirty="0">
                <a:latin typeface="+mj-ea"/>
              </a:rPr>
              <a:t>☞ </a:t>
            </a:r>
            <a:r>
              <a:rPr lang="en-US" altLang="ko-KR" dirty="0"/>
              <a:t>Area 0  </a:t>
            </a:r>
            <a:r>
              <a:rPr lang="ko-KR" altLang="en-US" dirty="0"/>
              <a:t>설정할 때와 같이 각 </a:t>
            </a:r>
            <a:r>
              <a:rPr lang="ko-KR" altLang="en-US" dirty="0" err="1"/>
              <a:t>라우터에</a:t>
            </a:r>
            <a:r>
              <a:rPr lang="ko-KR" altLang="en-US" dirty="0"/>
              <a:t> </a:t>
            </a:r>
            <a:r>
              <a:rPr lang="ko-KR" altLang="en-US" dirty="0" smtClean="0"/>
              <a:t>연결되어 </a:t>
            </a:r>
            <a:r>
              <a:rPr lang="ko-KR" altLang="en-US" dirty="0"/>
              <a:t>있는 </a:t>
            </a:r>
            <a:r>
              <a:rPr lang="en-US" altLang="ko-KR" dirty="0"/>
              <a:t>DCE</a:t>
            </a:r>
            <a:r>
              <a:rPr lang="ko-KR" altLang="en-US" dirty="0"/>
              <a:t>케이블의 </a:t>
            </a:r>
            <a:r>
              <a:rPr lang="ko-KR" altLang="en-US" dirty="0" smtClean="0"/>
              <a:t>주소 값으로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>
                <a:latin typeface="+mj-ea"/>
              </a:rPr>
              <a:t>위와 같이 </a:t>
            </a:r>
            <a:r>
              <a:rPr lang="en-US" altLang="ko-KR" dirty="0" err="1">
                <a:latin typeface="+mj-ea"/>
              </a:rPr>
              <a:t>ospf</a:t>
            </a:r>
            <a:r>
              <a:rPr lang="en-US" altLang="ko-KR" dirty="0">
                <a:latin typeface="+mj-ea"/>
              </a:rPr>
              <a:t> 1</a:t>
            </a:r>
            <a:r>
              <a:rPr lang="ko-KR" altLang="en-US" dirty="0">
                <a:latin typeface="+mj-ea"/>
              </a:rPr>
              <a:t>망 안에  각 </a:t>
            </a:r>
            <a:r>
              <a:rPr lang="en-US" altLang="ko-KR" dirty="0">
                <a:latin typeface="+mj-ea"/>
              </a:rPr>
              <a:t>area</a:t>
            </a:r>
            <a:r>
              <a:rPr lang="ko-KR" altLang="en-US" dirty="0">
                <a:latin typeface="+mj-ea"/>
              </a:rPr>
              <a:t>번호에 맞게 넣어준다</a:t>
            </a:r>
            <a:r>
              <a:rPr lang="en-US" altLang="ko-KR" dirty="0" smtClean="0">
                <a:latin typeface="+mj-ea"/>
              </a:rPr>
              <a:t>. </a:t>
            </a:r>
            <a:r>
              <a:rPr lang="en-US" altLang="ko-KR" dirty="0">
                <a:latin typeface="+mj-ea"/>
              </a:rPr>
              <a:t>(</a:t>
            </a:r>
            <a:r>
              <a:rPr lang="en-US" altLang="ko-KR" dirty="0" err="1">
                <a:latin typeface="+mj-ea"/>
              </a:rPr>
              <a:t>Wildcardmask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사용</a:t>
            </a:r>
            <a:r>
              <a:rPr lang="en-US" altLang="ko-KR" dirty="0">
                <a:latin typeface="+mj-ea"/>
              </a:rPr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6689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3" y="0"/>
            <a:ext cx="47884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Redistribute -1</a:t>
            </a:r>
            <a:endParaRPr lang="ko-KR" altLang="en-US" sz="6000" dirty="0"/>
          </a:p>
        </p:txBody>
      </p:sp>
      <p:sp>
        <p:nvSpPr>
          <p:cNvPr id="5" name="뺄셈 기호 4"/>
          <p:cNvSpPr/>
          <p:nvPr/>
        </p:nvSpPr>
        <p:spPr>
          <a:xfrm>
            <a:off x="-396551" y="763635"/>
            <a:ext cx="6902996" cy="504056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97987" y="1781555"/>
            <a:ext cx="6624276" cy="3031538"/>
            <a:chOff x="756036" y="1267691"/>
            <a:chExt cx="6949446" cy="3255243"/>
          </a:xfrm>
        </p:grpSpPr>
        <p:sp>
          <p:nvSpPr>
            <p:cNvPr id="7" name="원통 6"/>
            <p:cNvSpPr/>
            <p:nvPr/>
          </p:nvSpPr>
          <p:spPr>
            <a:xfrm>
              <a:off x="1957012" y="1804714"/>
              <a:ext cx="866364" cy="440835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R2</a:t>
              </a:r>
              <a:endParaRPr lang="ko-KR" altLang="en-US" dirty="0"/>
            </a:p>
          </p:txBody>
        </p:sp>
        <p:sp>
          <p:nvSpPr>
            <p:cNvPr id="8" name="원통 7"/>
            <p:cNvSpPr/>
            <p:nvPr/>
          </p:nvSpPr>
          <p:spPr>
            <a:xfrm>
              <a:off x="3817050" y="2238219"/>
              <a:ext cx="866364" cy="440835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R1</a:t>
              </a:r>
              <a:endParaRPr lang="ko-KR" altLang="en-US" dirty="0"/>
            </a:p>
          </p:txBody>
        </p:sp>
        <p:sp>
          <p:nvSpPr>
            <p:cNvPr id="9" name="정육면체 8"/>
            <p:cNvSpPr/>
            <p:nvPr/>
          </p:nvSpPr>
          <p:spPr>
            <a:xfrm>
              <a:off x="1922142" y="3184382"/>
              <a:ext cx="936104" cy="447409"/>
            </a:xfrm>
            <a:prstGeom prst="cube">
              <a:avLst>
                <a:gd name="adj" fmla="val 40071"/>
              </a:avLst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S2</a:t>
              </a:r>
              <a:endParaRPr lang="ko-KR" altLang="en-US" dirty="0"/>
            </a:p>
          </p:txBody>
        </p:sp>
        <p:sp>
          <p:nvSpPr>
            <p:cNvPr id="10" name="정육면체 9"/>
            <p:cNvSpPr/>
            <p:nvPr/>
          </p:nvSpPr>
          <p:spPr>
            <a:xfrm>
              <a:off x="3782180" y="3628117"/>
              <a:ext cx="936104" cy="447409"/>
            </a:xfrm>
            <a:prstGeom prst="cube">
              <a:avLst>
                <a:gd name="adj" fmla="val 40071"/>
              </a:avLst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S1</a:t>
              </a:r>
              <a:endParaRPr lang="ko-KR" altLang="en-US" dirty="0"/>
            </a:p>
          </p:txBody>
        </p:sp>
        <p:sp>
          <p:nvSpPr>
            <p:cNvPr id="11" name="원통 10"/>
            <p:cNvSpPr/>
            <p:nvPr/>
          </p:nvSpPr>
          <p:spPr>
            <a:xfrm>
              <a:off x="5773436" y="2685628"/>
              <a:ext cx="866364" cy="440835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R3</a:t>
              </a:r>
              <a:endParaRPr lang="ko-KR" altLang="en-US" dirty="0"/>
            </a:p>
          </p:txBody>
        </p:sp>
        <p:sp>
          <p:nvSpPr>
            <p:cNvPr id="12" name="정육면체 11"/>
            <p:cNvSpPr/>
            <p:nvPr/>
          </p:nvSpPr>
          <p:spPr>
            <a:xfrm>
              <a:off x="5773436" y="4075525"/>
              <a:ext cx="936104" cy="447409"/>
            </a:xfrm>
            <a:prstGeom prst="cube">
              <a:avLst>
                <a:gd name="adj" fmla="val 40071"/>
              </a:avLst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S3</a:t>
              </a:r>
              <a:endParaRPr lang="ko-KR" altLang="en-US" dirty="0"/>
            </a:p>
          </p:txBody>
        </p:sp>
        <p:cxnSp>
          <p:nvCxnSpPr>
            <p:cNvPr id="13" name="꺾인 연결선 33"/>
            <p:cNvCxnSpPr>
              <a:endCxn id="8" idx="2"/>
            </p:cNvCxnSpPr>
            <p:nvPr/>
          </p:nvCxnSpPr>
          <p:spPr>
            <a:xfrm>
              <a:off x="2798022" y="2025131"/>
              <a:ext cx="1019028" cy="433507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33"/>
            <p:cNvCxnSpPr>
              <a:endCxn id="11" idx="2"/>
            </p:cNvCxnSpPr>
            <p:nvPr/>
          </p:nvCxnSpPr>
          <p:spPr>
            <a:xfrm>
              <a:off x="4683414" y="2458637"/>
              <a:ext cx="1090022" cy="447409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33"/>
            <p:cNvCxnSpPr/>
            <p:nvPr/>
          </p:nvCxnSpPr>
          <p:spPr>
            <a:xfrm>
              <a:off x="6639800" y="2906046"/>
              <a:ext cx="1065682" cy="725745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33"/>
            <p:cNvCxnSpPr/>
            <p:nvPr/>
          </p:nvCxnSpPr>
          <p:spPr>
            <a:xfrm flipV="1">
              <a:off x="6639800" y="2072405"/>
              <a:ext cx="1065682" cy="831167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33"/>
            <p:cNvCxnSpPr/>
            <p:nvPr/>
          </p:nvCxnSpPr>
          <p:spPr>
            <a:xfrm>
              <a:off x="864722" y="1267691"/>
              <a:ext cx="1092290" cy="757440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33"/>
            <p:cNvCxnSpPr/>
            <p:nvPr/>
          </p:nvCxnSpPr>
          <p:spPr>
            <a:xfrm flipV="1">
              <a:off x="936730" y="2011657"/>
              <a:ext cx="1020282" cy="798403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7" idx="3"/>
            </p:cNvCxnSpPr>
            <p:nvPr/>
          </p:nvCxnSpPr>
          <p:spPr>
            <a:xfrm>
              <a:off x="2390194" y="2245549"/>
              <a:ext cx="0" cy="93883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8" idx="3"/>
            </p:cNvCxnSpPr>
            <p:nvPr/>
          </p:nvCxnSpPr>
          <p:spPr>
            <a:xfrm>
              <a:off x="4250232" y="2679054"/>
              <a:ext cx="0" cy="949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1" idx="3"/>
            </p:cNvCxnSpPr>
            <p:nvPr/>
          </p:nvCxnSpPr>
          <p:spPr>
            <a:xfrm>
              <a:off x="6206618" y="3126463"/>
              <a:ext cx="0" cy="949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992056">
              <a:off x="2676170" y="1662627"/>
              <a:ext cx="1553630" cy="343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172.16.2.0 /30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 rot="960459">
              <a:off x="4451611" y="2092457"/>
              <a:ext cx="1553630" cy="343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172.16.3.0 /30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6036" y="1435382"/>
              <a:ext cx="11480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EIGRP 100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92569" y="3084252"/>
              <a:ext cx="760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RIP v2</a:t>
              </a:r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72932" y="4604762"/>
            <a:ext cx="64749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j-ea"/>
              </a:rPr>
              <a:t>☞ </a:t>
            </a:r>
            <a:r>
              <a:rPr lang="en-US" altLang="ko-KR" b="1" dirty="0" smtClean="0">
                <a:latin typeface="+mj-ea"/>
              </a:rPr>
              <a:t>EIGRP</a:t>
            </a:r>
            <a:r>
              <a:rPr lang="ko-KR" altLang="en-US" b="1" dirty="0" smtClean="0">
                <a:latin typeface="+mj-ea"/>
              </a:rPr>
              <a:t>에서 </a:t>
            </a:r>
            <a:r>
              <a:rPr lang="en-US" altLang="ko-KR" b="1" dirty="0" smtClean="0">
                <a:latin typeface="+mj-ea"/>
              </a:rPr>
              <a:t>OSPF </a:t>
            </a:r>
            <a:r>
              <a:rPr lang="ko-KR" altLang="en-US" b="1" dirty="0" smtClean="0">
                <a:latin typeface="+mj-ea"/>
              </a:rPr>
              <a:t>재분배</a:t>
            </a:r>
            <a:endParaRPr lang="en-US" altLang="ko-KR" b="1" dirty="0" smtClean="0"/>
          </a:p>
          <a:p>
            <a:r>
              <a:rPr lang="en-US" altLang="ko-KR" dirty="0" smtClean="0"/>
              <a:t>R2(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)# router eigrp100</a:t>
            </a:r>
          </a:p>
          <a:p>
            <a:r>
              <a:rPr lang="en-US" altLang="ko-KR" dirty="0" smtClean="0"/>
              <a:t>R2(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-router)# redistribute </a:t>
            </a:r>
            <a:r>
              <a:rPr lang="en-US" altLang="ko-KR" dirty="0" err="1" smtClean="0"/>
              <a:t>ospf</a:t>
            </a:r>
            <a:r>
              <a:rPr lang="en-US" altLang="ko-KR" dirty="0" smtClean="0"/>
              <a:t> 1 metric 1544 200 255 1 1500  </a:t>
            </a:r>
          </a:p>
          <a:p>
            <a:r>
              <a:rPr lang="en-US" altLang="ko-KR" dirty="0" smtClean="0"/>
              <a:t>R2(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-router)# no auto-summary</a:t>
            </a:r>
          </a:p>
          <a:p>
            <a:r>
              <a:rPr lang="en-US" altLang="ko-KR" dirty="0" smtClean="0"/>
              <a:t>R2(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-router)# end</a:t>
            </a:r>
          </a:p>
          <a:p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210815" y="1196443"/>
            <a:ext cx="4812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</a:rPr>
              <a:t>☞ </a:t>
            </a:r>
            <a:r>
              <a:rPr lang="en-US" altLang="ko-KR" b="1" dirty="0" smtClean="0">
                <a:latin typeface="+mj-ea"/>
              </a:rPr>
              <a:t>OSPF</a:t>
            </a:r>
            <a:r>
              <a:rPr lang="ko-KR" altLang="en-US" b="1" dirty="0" smtClean="0">
                <a:latin typeface="+mj-ea"/>
              </a:rPr>
              <a:t>에서 </a:t>
            </a:r>
            <a:r>
              <a:rPr lang="en-US" altLang="ko-KR" b="1" dirty="0" smtClean="0">
                <a:latin typeface="+mj-ea"/>
              </a:rPr>
              <a:t>EIGRP </a:t>
            </a:r>
            <a:r>
              <a:rPr lang="ko-KR" altLang="en-US" b="1" dirty="0" smtClean="0">
                <a:latin typeface="+mj-ea"/>
              </a:rPr>
              <a:t>재분배</a:t>
            </a:r>
            <a:endParaRPr lang="en-US" altLang="ko-KR" b="1" dirty="0" smtClean="0"/>
          </a:p>
          <a:p>
            <a:r>
              <a:rPr lang="en-US" altLang="ko-KR" dirty="0" smtClean="0"/>
              <a:t>R2(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)# router </a:t>
            </a:r>
            <a:r>
              <a:rPr lang="en-US" altLang="ko-KR" dirty="0" err="1" smtClean="0"/>
              <a:t>ospf</a:t>
            </a:r>
            <a:r>
              <a:rPr lang="en-US" altLang="ko-KR" dirty="0" smtClean="0"/>
              <a:t> 1</a:t>
            </a:r>
          </a:p>
          <a:p>
            <a:r>
              <a:rPr lang="en-US" altLang="ko-KR" dirty="0" smtClean="0"/>
              <a:t>R2(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-router)# redistribute eigrp100 subnets</a:t>
            </a:r>
          </a:p>
          <a:p>
            <a:r>
              <a:rPr lang="en-US" altLang="ko-KR" dirty="0" smtClean="0"/>
              <a:t>R2(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-router)# end</a:t>
            </a:r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4609048" y="4838989"/>
            <a:ext cx="3059296" cy="16619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EIGRP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OSPF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재분배 시</a:t>
            </a:r>
            <a:r>
              <a:rPr lang="en-US" altLang="ko-KR" sz="1400" dirty="0" smtClean="0"/>
              <a:t>Default </a:t>
            </a:r>
            <a:r>
              <a:rPr lang="ko-KR" altLang="en-US" sz="1400" dirty="0" smtClean="0"/>
              <a:t>값</a:t>
            </a:r>
            <a:endParaRPr lang="en-US" altLang="ko-KR" sz="1400" dirty="0" smtClean="0"/>
          </a:p>
          <a:p>
            <a:r>
              <a:rPr lang="en-US" altLang="ko-KR" sz="1400" dirty="0" smtClean="0"/>
              <a:t>1544 </a:t>
            </a:r>
            <a:r>
              <a:rPr lang="en-US" altLang="ko-KR" sz="1400" dirty="0" smtClean="0"/>
              <a:t>– bandwidth</a:t>
            </a:r>
          </a:p>
          <a:p>
            <a:r>
              <a:rPr lang="en-US" altLang="ko-KR" sz="1400" dirty="0" smtClean="0"/>
              <a:t>10 – delay</a:t>
            </a:r>
          </a:p>
          <a:p>
            <a:r>
              <a:rPr lang="en-US" altLang="ko-KR" sz="1400" dirty="0" smtClean="0"/>
              <a:t>255 – reliability</a:t>
            </a:r>
          </a:p>
          <a:p>
            <a:r>
              <a:rPr lang="en-US" altLang="ko-KR" sz="1400" dirty="0" smtClean="0"/>
              <a:t>1 – load </a:t>
            </a:r>
          </a:p>
          <a:p>
            <a:r>
              <a:rPr lang="en-US" altLang="ko-KR" sz="1400" dirty="0" smtClean="0"/>
              <a:t>1500 – MTU maximum size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1587" y="1754951"/>
            <a:ext cx="6872244" cy="307183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8776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뺄셈 기호 3"/>
          <p:cNvSpPr/>
          <p:nvPr/>
        </p:nvSpPr>
        <p:spPr>
          <a:xfrm>
            <a:off x="-806969" y="763635"/>
            <a:ext cx="9073007" cy="504056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3" y="0"/>
            <a:ext cx="5812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Routing Table - R2</a:t>
            </a:r>
            <a:endParaRPr lang="ko-KR" altLang="en-US" sz="6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49" y="5001922"/>
            <a:ext cx="5700026" cy="97679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9" y="3286150"/>
            <a:ext cx="5687796" cy="1671209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톱니 모양의 오른쪽 화살표 5"/>
          <p:cNvSpPr/>
          <p:nvPr/>
        </p:nvSpPr>
        <p:spPr>
          <a:xfrm>
            <a:off x="6357554" y="5310298"/>
            <a:ext cx="504056" cy="360040"/>
          </a:xfrm>
          <a:prstGeom prst="notched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90208" y="5197930"/>
            <a:ext cx="1901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EIGRP 100</a:t>
            </a:r>
            <a:endParaRPr lang="ko-KR" altLang="en-US" sz="3200" dirty="0"/>
          </a:p>
        </p:txBody>
      </p:sp>
      <p:sp>
        <p:nvSpPr>
          <p:cNvPr id="10" name="톱니 모양의 오른쪽 화살표 9"/>
          <p:cNvSpPr/>
          <p:nvPr/>
        </p:nvSpPr>
        <p:spPr>
          <a:xfrm>
            <a:off x="6386152" y="4011381"/>
            <a:ext cx="504056" cy="360040"/>
          </a:xfrm>
          <a:prstGeom prst="notched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921908" y="3899012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OSPF 1</a:t>
            </a:r>
            <a:endParaRPr lang="ko-KR" altLang="en-US" sz="3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84" y="1396802"/>
            <a:ext cx="5676191" cy="18002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톱니 모양의 오른쪽 화살표 11"/>
          <p:cNvSpPr/>
          <p:nvPr/>
        </p:nvSpPr>
        <p:spPr>
          <a:xfrm>
            <a:off x="6431010" y="2132856"/>
            <a:ext cx="504056" cy="360040"/>
          </a:xfrm>
          <a:prstGeom prst="notched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964996" y="2020488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RIP v2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755576" y="1628800"/>
            <a:ext cx="216024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5151" y="3435315"/>
            <a:ext cx="216024" cy="137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5575" y="4797152"/>
            <a:ext cx="225599" cy="160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3" y="0"/>
            <a:ext cx="4963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Redistribute -2</a:t>
            </a:r>
            <a:endParaRPr lang="ko-KR" altLang="en-US" sz="6000" dirty="0"/>
          </a:p>
        </p:txBody>
      </p:sp>
      <p:sp>
        <p:nvSpPr>
          <p:cNvPr id="5" name="뺄셈 기호 4"/>
          <p:cNvSpPr/>
          <p:nvPr/>
        </p:nvSpPr>
        <p:spPr>
          <a:xfrm>
            <a:off x="-396551" y="763635"/>
            <a:ext cx="6902996" cy="504056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97987" y="1781555"/>
            <a:ext cx="6624276" cy="3031538"/>
            <a:chOff x="756036" y="1267691"/>
            <a:chExt cx="6949446" cy="3255243"/>
          </a:xfrm>
        </p:grpSpPr>
        <p:sp>
          <p:nvSpPr>
            <p:cNvPr id="7" name="원통 6"/>
            <p:cNvSpPr/>
            <p:nvPr/>
          </p:nvSpPr>
          <p:spPr>
            <a:xfrm>
              <a:off x="1957012" y="1804714"/>
              <a:ext cx="866364" cy="440835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R2</a:t>
              </a:r>
              <a:endParaRPr lang="ko-KR" altLang="en-US" dirty="0"/>
            </a:p>
          </p:txBody>
        </p:sp>
        <p:sp>
          <p:nvSpPr>
            <p:cNvPr id="8" name="원통 7"/>
            <p:cNvSpPr/>
            <p:nvPr/>
          </p:nvSpPr>
          <p:spPr>
            <a:xfrm>
              <a:off x="3817050" y="2238219"/>
              <a:ext cx="866364" cy="440835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R1</a:t>
              </a:r>
              <a:endParaRPr lang="ko-KR" altLang="en-US" dirty="0"/>
            </a:p>
          </p:txBody>
        </p:sp>
        <p:sp>
          <p:nvSpPr>
            <p:cNvPr id="9" name="정육면체 8"/>
            <p:cNvSpPr/>
            <p:nvPr/>
          </p:nvSpPr>
          <p:spPr>
            <a:xfrm>
              <a:off x="1922142" y="3184382"/>
              <a:ext cx="936104" cy="447409"/>
            </a:xfrm>
            <a:prstGeom prst="cube">
              <a:avLst>
                <a:gd name="adj" fmla="val 40071"/>
              </a:avLst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S2</a:t>
              </a:r>
              <a:endParaRPr lang="ko-KR" altLang="en-US" dirty="0"/>
            </a:p>
          </p:txBody>
        </p:sp>
        <p:sp>
          <p:nvSpPr>
            <p:cNvPr id="10" name="정육면체 9"/>
            <p:cNvSpPr/>
            <p:nvPr/>
          </p:nvSpPr>
          <p:spPr>
            <a:xfrm>
              <a:off x="3782180" y="3628117"/>
              <a:ext cx="936104" cy="447409"/>
            </a:xfrm>
            <a:prstGeom prst="cube">
              <a:avLst>
                <a:gd name="adj" fmla="val 40071"/>
              </a:avLst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S1</a:t>
              </a:r>
              <a:endParaRPr lang="ko-KR" altLang="en-US" dirty="0"/>
            </a:p>
          </p:txBody>
        </p:sp>
        <p:sp>
          <p:nvSpPr>
            <p:cNvPr id="11" name="원통 10"/>
            <p:cNvSpPr/>
            <p:nvPr/>
          </p:nvSpPr>
          <p:spPr>
            <a:xfrm>
              <a:off x="5773436" y="2685628"/>
              <a:ext cx="866364" cy="440835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R3</a:t>
              </a:r>
              <a:endParaRPr lang="ko-KR" altLang="en-US" dirty="0"/>
            </a:p>
          </p:txBody>
        </p:sp>
        <p:sp>
          <p:nvSpPr>
            <p:cNvPr id="12" name="정육면체 11"/>
            <p:cNvSpPr/>
            <p:nvPr/>
          </p:nvSpPr>
          <p:spPr>
            <a:xfrm>
              <a:off x="5773436" y="4075525"/>
              <a:ext cx="936104" cy="447409"/>
            </a:xfrm>
            <a:prstGeom prst="cube">
              <a:avLst>
                <a:gd name="adj" fmla="val 40071"/>
              </a:avLst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S3</a:t>
              </a:r>
              <a:endParaRPr lang="ko-KR" altLang="en-US" dirty="0"/>
            </a:p>
          </p:txBody>
        </p:sp>
        <p:cxnSp>
          <p:nvCxnSpPr>
            <p:cNvPr id="13" name="꺾인 연결선 33"/>
            <p:cNvCxnSpPr>
              <a:endCxn id="8" idx="2"/>
            </p:cNvCxnSpPr>
            <p:nvPr/>
          </p:nvCxnSpPr>
          <p:spPr>
            <a:xfrm>
              <a:off x="2798022" y="2025131"/>
              <a:ext cx="1019028" cy="433507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33"/>
            <p:cNvCxnSpPr>
              <a:endCxn id="11" idx="2"/>
            </p:cNvCxnSpPr>
            <p:nvPr/>
          </p:nvCxnSpPr>
          <p:spPr>
            <a:xfrm>
              <a:off x="4683414" y="2458637"/>
              <a:ext cx="1090022" cy="447409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33"/>
            <p:cNvCxnSpPr/>
            <p:nvPr/>
          </p:nvCxnSpPr>
          <p:spPr>
            <a:xfrm>
              <a:off x="6639800" y="2906046"/>
              <a:ext cx="1065682" cy="725745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33"/>
            <p:cNvCxnSpPr/>
            <p:nvPr/>
          </p:nvCxnSpPr>
          <p:spPr>
            <a:xfrm flipV="1">
              <a:off x="6639800" y="2072405"/>
              <a:ext cx="1065682" cy="831167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33"/>
            <p:cNvCxnSpPr/>
            <p:nvPr/>
          </p:nvCxnSpPr>
          <p:spPr>
            <a:xfrm>
              <a:off x="864722" y="1267691"/>
              <a:ext cx="1092290" cy="757440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33"/>
            <p:cNvCxnSpPr/>
            <p:nvPr/>
          </p:nvCxnSpPr>
          <p:spPr>
            <a:xfrm flipV="1">
              <a:off x="936730" y="2011657"/>
              <a:ext cx="1020282" cy="798403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7" idx="3"/>
            </p:cNvCxnSpPr>
            <p:nvPr/>
          </p:nvCxnSpPr>
          <p:spPr>
            <a:xfrm>
              <a:off x="2390194" y="2245549"/>
              <a:ext cx="0" cy="93883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8" idx="3"/>
            </p:cNvCxnSpPr>
            <p:nvPr/>
          </p:nvCxnSpPr>
          <p:spPr>
            <a:xfrm>
              <a:off x="4250232" y="2679054"/>
              <a:ext cx="0" cy="949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1" idx="3"/>
            </p:cNvCxnSpPr>
            <p:nvPr/>
          </p:nvCxnSpPr>
          <p:spPr>
            <a:xfrm>
              <a:off x="6206618" y="3126463"/>
              <a:ext cx="0" cy="949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992056">
              <a:off x="2676170" y="1662627"/>
              <a:ext cx="1553630" cy="343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172.16.2.0 /30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 rot="960459">
              <a:off x="4451611" y="2092457"/>
              <a:ext cx="1553630" cy="343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172.16.3.0 /30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6036" y="1435382"/>
              <a:ext cx="11480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EIGRP 100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92569" y="3084252"/>
              <a:ext cx="760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RIP v2</a:t>
              </a:r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624686" y="1077039"/>
            <a:ext cx="4519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j-ea"/>
              </a:rPr>
              <a:t>☞ </a:t>
            </a:r>
            <a:r>
              <a:rPr lang="en-US" altLang="ko-KR" b="1" dirty="0" smtClean="0">
                <a:latin typeface="+mj-ea"/>
              </a:rPr>
              <a:t>RIP v2</a:t>
            </a:r>
            <a:r>
              <a:rPr lang="ko-KR" altLang="en-US" b="1" dirty="0" smtClean="0">
                <a:latin typeface="+mj-ea"/>
              </a:rPr>
              <a:t>에서 </a:t>
            </a:r>
            <a:r>
              <a:rPr lang="en-US" altLang="ko-KR" b="1" dirty="0" smtClean="0">
                <a:latin typeface="+mj-ea"/>
              </a:rPr>
              <a:t>OSPF </a:t>
            </a:r>
            <a:r>
              <a:rPr lang="ko-KR" altLang="en-US" b="1" dirty="0" smtClean="0">
                <a:latin typeface="+mj-ea"/>
              </a:rPr>
              <a:t>재분배</a:t>
            </a:r>
            <a:endParaRPr lang="en-US" altLang="ko-KR" b="1" dirty="0" smtClean="0"/>
          </a:p>
          <a:p>
            <a:r>
              <a:rPr lang="en-US" altLang="ko-KR" dirty="0" smtClean="0"/>
              <a:t>R3(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)# router rip</a:t>
            </a:r>
          </a:p>
          <a:p>
            <a:r>
              <a:rPr lang="en-US" altLang="ko-KR" dirty="0" smtClean="0"/>
              <a:t>R3(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-router)# redistribute </a:t>
            </a:r>
            <a:r>
              <a:rPr lang="en-US" altLang="ko-KR" dirty="0" err="1" smtClean="0"/>
              <a:t>ospf</a:t>
            </a:r>
            <a:r>
              <a:rPr lang="en-US" altLang="ko-KR" dirty="0"/>
              <a:t> </a:t>
            </a:r>
            <a:r>
              <a:rPr lang="en-US" altLang="ko-KR" dirty="0" smtClean="0"/>
              <a:t>1 metric 3</a:t>
            </a:r>
          </a:p>
          <a:p>
            <a:r>
              <a:rPr lang="en-US" altLang="ko-KR" dirty="0" smtClean="0"/>
              <a:t>R3(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-router)# no auto-summary</a:t>
            </a:r>
          </a:p>
          <a:p>
            <a:r>
              <a:rPr lang="en-US" altLang="ko-KR" dirty="0" smtClean="0"/>
              <a:t>R3(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-router)# end</a:t>
            </a:r>
          </a:p>
          <a:p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48784" y="4396431"/>
            <a:ext cx="4812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</a:rPr>
              <a:t>☞ </a:t>
            </a:r>
            <a:r>
              <a:rPr lang="en-US" altLang="ko-KR" b="1" dirty="0" smtClean="0">
                <a:latin typeface="+mj-ea"/>
              </a:rPr>
              <a:t>OSPF</a:t>
            </a:r>
            <a:r>
              <a:rPr lang="ko-KR" altLang="en-US" b="1" dirty="0" smtClean="0">
                <a:latin typeface="+mj-ea"/>
              </a:rPr>
              <a:t>에서 </a:t>
            </a:r>
            <a:r>
              <a:rPr lang="en-US" altLang="ko-KR" b="1" dirty="0" smtClean="0">
                <a:latin typeface="+mj-ea"/>
              </a:rPr>
              <a:t>RIP v2 </a:t>
            </a:r>
            <a:r>
              <a:rPr lang="ko-KR" altLang="en-US" b="1" dirty="0" smtClean="0">
                <a:latin typeface="+mj-ea"/>
              </a:rPr>
              <a:t>재분배</a:t>
            </a:r>
            <a:endParaRPr lang="en-US" altLang="ko-KR" b="1" dirty="0" smtClean="0"/>
          </a:p>
          <a:p>
            <a:r>
              <a:rPr lang="en-US" altLang="ko-KR" dirty="0" smtClean="0"/>
              <a:t>R3(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)# router </a:t>
            </a:r>
            <a:r>
              <a:rPr lang="en-US" altLang="ko-KR" dirty="0" err="1" smtClean="0"/>
              <a:t>ospf</a:t>
            </a:r>
            <a:r>
              <a:rPr lang="en-US" altLang="ko-KR" dirty="0" smtClean="0"/>
              <a:t> 1</a:t>
            </a:r>
          </a:p>
          <a:p>
            <a:r>
              <a:rPr lang="en-US" altLang="ko-KR" dirty="0" smtClean="0"/>
              <a:t>R3(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-router)# redistribute rip subnets</a:t>
            </a:r>
          </a:p>
          <a:p>
            <a:r>
              <a:rPr lang="en-US" altLang="ko-KR" dirty="0" smtClean="0"/>
              <a:t>R3(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-router)# end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50"/>
            <a:ext cx="6715172" cy="3233936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842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뺄셈 기호 5"/>
          <p:cNvSpPr/>
          <p:nvPr/>
        </p:nvSpPr>
        <p:spPr>
          <a:xfrm>
            <a:off x="-806969" y="763635"/>
            <a:ext cx="9073007" cy="504056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3" y="0"/>
            <a:ext cx="59597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Routing Table – R3</a:t>
            </a:r>
            <a:endParaRPr lang="ko-KR" altLang="en-US" sz="6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1" y="1484784"/>
            <a:ext cx="5959709" cy="1124834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톱니 모양의 오른쪽 화살표 8"/>
          <p:cNvSpPr/>
          <p:nvPr/>
        </p:nvSpPr>
        <p:spPr>
          <a:xfrm>
            <a:off x="6509313" y="1844823"/>
            <a:ext cx="504056" cy="360040"/>
          </a:xfrm>
          <a:prstGeom prst="notched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19793" y="1732455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RIP v2</a:t>
            </a:r>
            <a:endParaRPr lang="ko-KR" alt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0" y="2678016"/>
            <a:ext cx="5959710" cy="2376264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톱니 모양의 오른쪽 화살표 11"/>
          <p:cNvSpPr/>
          <p:nvPr/>
        </p:nvSpPr>
        <p:spPr>
          <a:xfrm>
            <a:off x="6515737" y="3686128"/>
            <a:ext cx="504056" cy="360040"/>
          </a:xfrm>
          <a:prstGeom prst="notched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53353" y="3553284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OSPF 1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0" y="5102364"/>
            <a:ext cx="5959710" cy="106294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톱니 모양의 오른쪽 화살표 10"/>
          <p:cNvSpPr/>
          <p:nvPr/>
        </p:nvSpPr>
        <p:spPr>
          <a:xfrm>
            <a:off x="6515737" y="5453814"/>
            <a:ext cx="504056" cy="360040"/>
          </a:xfrm>
          <a:prstGeom prst="notched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49087" y="5341446"/>
            <a:ext cx="1901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EIGRP 100</a:t>
            </a:r>
            <a:endParaRPr lang="ko-KR" altLang="en-US" sz="3200" dirty="0"/>
          </a:p>
        </p:txBody>
      </p:sp>
      <p:sp>
        <p:nvSpPr>
          <p:cNvPr id="15" name="직사각형 14"/>
          <p:cNvSpPr/>
          <p:nvPr/>
        </p:nvSpPr>
        <p:spPr>
          <a:xfrm>
            <a:off x="647614" y="5341446"/>
            <a:ext cx="216024" cy="756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66714" y="4038134"/>
            <a:ext cx="216024" cy="470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7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1" y="2790220"/>
            <a:ext cx="3743325" cy="10572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3" y="-1"/>
            <a:ext cx="3339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OSPF</a:t>
            </a:r>
            <a:r>
              <a:rPr lang="ko-KR" altLang="en-US" sz="6000" dirty="0" smtClean="0"/>
              <a:t>경로</a:t>
            </a:r>
            <a:endParaRPr lang="ko-KR" altLang="en-US" sz="6000" dirty="0"/>
          </a:p>
        </p:txBody>
      </p:sp>
      <p:sp>
        <p:nvSpPr>
          <p:cNvPr id="6" name="뺄셈 기호 5"/>
          <p:cNvSpPr/>
          <p:nvPr/>
        </p:nvSpPr>
        <p:spPr>
          <a:xfrm>
            <a:off x="-108520" y="750598"/>
            <a:ext cx="4716016" cy="504056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420888"/>
            <a:ext cx="408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 E2 : </a:t>
            </a:r>
            <a:r>
              <a:rPr lang="ko-KR" altLang="en-US" dirty="0" smtClean="0">
                <a:solidFill>
                  <a:schemeClr val="accent5"/>
                </a:solidFill>
              </a:rPr>
              <a:t>고정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COST</a:t>
            </a:r>
            <a:r>
              <a:rPr lang="ko-KR" altLang="en-US" dirty="0" smtClean="0"/>
              <a:t> 값을 가지는 </a:t>
            </a:r>
            <a:r>
              <a:rPr lang="ko-KR" altLang="en-US" dirty="0" smtClean="0">
                <a:solidFill>
                  <a:srgbClr val="00B050"/>
                </a:solidFill>
              </a:rPr>
              <a:t>외부 경로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196752"/>
            <a:ext cx="380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 IA : </a:t>
            </a:r>
            <a:r>
              <a:rPr lang="ko-KR" altLang="en-US" dirty="0"/>
              <a:t>다른 </a:t>
            </a:r>
            <a:r>
              <a:rPr lang="en-US" altLang="ko-KR" dirty="0" smtClean="0"/>
              <a:t>Area</a:t>
            </a:r>
            <a:r>
              <a:rPr lang="ko-KR" altLang="en-US" dirty="0" smtClean="0"/>
              <a:t>에 </a:t>
            </a:r>
            <a:r>
              <a:rPr lang="ko-KR" altLang="en-US" dirty="0"/>
              <a:t>소속된 경로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66084"/>
            <a:ext cx="5876925" cy="523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0" y="4470632"/>
            <a:ext cx="3743326" cy="107213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8984" y="4106374"/>
            <a:ext cx="408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 E1 : </a:t>
            </a:r>
            <a:r>
              <a:rPr lang="ko-KR" altLang="en-US" dirty="0" smtClean="0">
                <a:solidFill>
                  <a:schemeClr val="accent5"/>
                </a:solidFill>
              </a:rPr>
              <a:t>변동</a:t>
            </a:r>
            <a:r>
              <a:rPr lang="ko-KR" altLang="en-US" dirty="0" smtClean="0"/>
              <a:t> </a:t>
            </a:r>
            <a:r>
              <a:rPr lang="en-US" altLang="ko-KR" dirty="0" smtClean="0"/>
              <a:t>COST</a:t>
            </a:r>
            <a:r>
              <a:rPr lang="ko-KR" altLang="en-US" dirty="0" smtClean="0"/>
              <a:t> 값을 가지는 </a:t>
            </a:r>
            <a:r>
              <a:rPr lang="ko-KR" altLang="en-US" dirty="0" smtClean="0">
                <a:solidFill>
                  <a:srgbClr val="00B050"/>
                </a:solidFill>
              </a:rPr>
              <a:t>외부 경로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07756" y="287184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OSPF</a:t>
            </a:r>
            <a:r>
              <a:rPr lang="ko-KR" altLang="en-US" sz="1400" dirty="0"/>
              <a:t>의 경우에는 </a:t>
            </a:r>
            <a:r>
              <a:rPr lang="ko-KR" altLang="en-US" sz="1400" dirty="0" err="1"/>
              <a:t>라우터를</a:t>
            </a:r>
            <a:r>
              <a:rPr lang="ko-KR" altLang="en-US" sz="1400" dirty="0"/>
              <a:t> 지나갈 때마다 </a:t>
            </a:r>
            <a:r>
              <a:rPr lang="en-US" altLang="ko-KR" sz="1400" dirty="0"/>
              <a:t>COST</a:t>
            </a:r>
            <a:r>
              <a:rPr lang="ko-KR" altLang="en-US" sz="1400" dirty="0" smtClean="0"/>
              <a:t>가</a:t>
            </a:r>
            <a:endParaRPr lang="en-US" altLang="ko-KR" sz="1400" dirty="0" smtClean="0"/>
          </a:p>
          <a:p>
            <a:r>
              <a:rPr lang="ko-KR" altLang="en-US" sz="1400" dirty="0" smtClean="0"/>
              <a:t>누적되는 </a:t>
            </a:r>
            <a:r>
              <a:rPr lang="en-US" altLang="ko-KR" sz="1400" dirty="0"/>
              <a:t>E1</a:t>
            </a:r>
            <a:r>
              <a:rPr lang="ko-KR" altLang="en-US" sz="1400" dirty="0"/>
              <a:t>과 코스트가 변하지 않는 </a:t>
            </a:r>
            <a:r>
              <a:rPr lang="en-US" altLang="ko-KR" sz="1400" dirty="0" smtClean="0"/>
              <a:t>E2</a:t>
            </a:r>
            <a:r>
              <a:rPr lang="ko-KR" altLang="en-US" sz="1400" dirty="0" smtClean="0"/>
              <a:t>방식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미설정</a:t>
            </a:r>
            <a:r>
              <a:rPr lang="ko-KR" altLang="en-US" sz="1400" dirty="0" smtClean="0"/>
              <a:t> 시 </a:t>
            </a:r>
            <a:r>
              <a:rPr lang="en-US" altLang="ko-KR" sz="1400" dirty="0" err="1" smtClean="0"/>
              <a:t>Defalut</a:t>
            </a:r>
            <a:r>
              <a:rPr lang="ko-KR" altLang="en-US" sz="1400" dirty="0" smtClean="0"/>
              <a:t>는 </a:t>
            </a:r>
            <a:r>
              <a:rPr lang="en-US" altLang="ko-KR" sz="1400" dirty="0"/>
              <a:t>E2</a:t>
            </a:r>
            <a:r>
              <a:rPr lang="ko-KR" altLang="en-US" sz="1400" dirty="0"/>
              <a:t>이다</a:t>
            </a:r>
            <a:r>
              <a:rPr lang="en-US" altLang="ko-KR" sz="1400" dirty="0"/>
              <a:t>. 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07756" y="460658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err="1" smtClean="0"/>
              <a:t>라우터를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지나갈 때마다 </a:t>
            </a:r>
            <a:r>
              <a:rPr lang="en-US" altLang="ko-KR" sz="1400" dirty="0"/>
              <a:t>COST</a:t>
            </a:r>
            <a:r>
              <a:rPr lang="ko-KR" altLang="en-US" sz="1400" dirty="0" smtClean="0"/>
              <a:t>가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누적되는 </a:t>
            </a:r>
            <a:r>
              <a:rPr lang="en-US" altLang="ko-KR" sz="1400" dirty="0" smtClean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79834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8820472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뺄셈 기호 4"/>
          <p:cNvSpPr/>
          <p:nvPr/>
        </p:nvSpPr>
        <p:spPr>
          <a:xfrm>
            <a:off x="0" y="763635"/>
            <a:ext cx="4410236" cy="504056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3" y="-1"/>
            <a:ext cx="30251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OSPF - IA</a:t>
            </a:r>
            <a:endParaRPr lang="ko-KR" altLang="en-US" sz="60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98412" y="754135"/>
            <a:ext cx="5687796" cy="2233317"/>
            <a:chOff x="190008" y="753938"/>
            <a:chExt cx="5687796" cy="2233317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008" y="753938"/>
              <a:ext cx="5687796" cy="167120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톱니 모양의 오른쪽 화살표 7"/>
            <p:cNvSpPr/>
            <p:nvPr/>
          </p:nvSpPr>
          <p:spPr>
            <a:xfrm rot="16200000">
              <a:off x="2900386" y="2555207"/>
              <a:ext cx="504056" cy="360040"/>
            </a:xfrm>
            <a:prstGeom prst="notchedRightArrow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34024" y="897954"/>
              <a:ext cx="216024" cy="15271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367785" y="4437112"/>
            <a:ext cx="5876925" cy="1099939"/>
            <a:chOff x="2367785" y="4437112"/>
            <a:chExt cx="5876925" cy="1099939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7785" y="5013176"/>
              <a:ext cx="5876925" cy="52387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톱니 모양의 오른쪽 화살표 12"/>
            <p:cNvSpPr/>
            <p:nvPr/>
          </p:nvSpPr>
          <p:spPr>
            <a:xfrm rot="5400000">
              <a:off x="4983476" y="4509120"/>
              <a:ext cx="504056" cy="360040"/>
            </a:xfrm>
            <a:prstGeom prst="notchedRightArrow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84683" y="169360"/>
            <a:ext cx="324319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rgbClr val="FF6600"/>
                </a:solidFill>
              </a:rPr>
              <a:t>에이리어</a:t>
            </a:r>
            <a:r>
              <a:rPr lang="ko-KR" altLang="en-US" sz="3200" dirty="0" smtClean="0">
                <a:solidFill>
                  <a:srgbClr val="FF6600"/>
                </a:solidFill>
              </a:rPr>
              <a:t> 간 경로</a:t>
            </a:r>
            <a:endParaRPr lang="ko-KR" altLang="en-US" sz="32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10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8820472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뺄셈 기호 4"/>
          <p:cNvSpPr/>
          <p:nvPr/>
        </p:nvSpPr>
        <p:spPr>
          <a:xfrm>
            <a:off x="0" y="763635"/>
            <a:ext cx="3451498" cy="504056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3" y="-1"/>
            <a:ext cx="3297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OSPF – E2</a:t>
            </a:r>
            <a:endParaRPr lang="ko-KR" altLang="en-US" sz="6000" dirty="0"/>
          </a:p>
        </p:txBody>
      </p:sp>
      <p:sp>
        <p:nvSpPr>
          <p:cNvPr id="15" name="뺄셈 기호 14"/>
          <p:cNvSpPr/>
          <p:nvPr/>
        </p:nvSpPr>
        <p:spPr>
          <a:xfrm>
            <a:off x="0" y="763635"/>
            <a:ext cx="4410236" cy="504056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84683" y="169360"/>
            <a:ext cx="324319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6600"/>
                </a:solidFill>
              </a:rPr>
              <a:t>도메인 외부 경로</a:t>
            </a:r>
            <a:endParaRPr lang="ko-KR" altLang="en-US" sz="3200" dirty="0">
              <a:solidFill>
                <a:srgbClr val="FF66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14318" y="763634"/>
            <a:ext cx="5676191" cy="2223621"/>
            <a:chOff x="314318" y="763634"/>
            <a:chExt cx="5676191" cy="2223621"/>
          </a:xfrm>
        </p:grpSpPr>
        <p:sp>
          <p:nvSpPr>
            <p:cNvPr id="8" name="톱니 모양의 오른쪽 화살표 7"/>
            <p:cNvSpPr/>
            <p:nvPr/>
          </p:nvSpPr>
          <p:spPr>
            <a:xfrm rot="16200000">
              <a:off x="2900386" y="2555207"/>
              <a:ext cx="504056" cy="360040"/>
            </a:xfrm>
            <a:prstGeom prst="notchedRightArrow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18" y="763634"/>
              <a:ext cx="5676191" cy="1701307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450440" y="925173"/>
              <a:ext cx="216024" cy="15271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255649" y="4437112"/>
            <a:ext cx="5959710" cy="1577632"/>
            <a:chOff x="2255649" y="4437112"/>
            <a:chExt cx="5959710" cy="1577632"/>
          </a:xfrm>
        </p:grpSpPr>
        <p:sp>
          <p:nvSpPr>
            <p:cNvPr id="13" name="톱니 모양의 오른쪽 화살표 12"/>
            <p:cNvSpPr/>
            <p:nvPr/>
          </p:nvSpPr>
          <p:spPr>
            <a:xfrm rot="5400000">
              <a:off x="4983476" y="4509120"/>
              <a:ext cx="504056" cy="360040"/>
            </a:xfrm>
            <a:prstGeom prst="notchedRightArrow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5649" y="4951804"/>
              <a:ext cx="5959710" cy="1062940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0" name="직사각형 19"/>
            <p:cNvSpPr/>
            <p:nvPr/>
          </p:nvSpPr>
          <p:spPr>
            <a:xfrm>
              <a:off x="2483768" y="5157192"/>
              <a:ext cx="216024" cy="8575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292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933365"/>
            <a:ext cx="6221288" cy="841379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6000" dirty="0" smtClean="0">
                <a:latin typeface="+mn-lt"/>
                <a:ea typeface="HY울릉도B" panose="02030600000101010101" pitchFamily="18" charset="-127"/>
              </a:rPr>
              <a:t>차례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endParaRPr lang="ko-KR" altLang="en-US" sz="4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1375846"/>
            <a:ext cx="0" cy="4176464"/>
          </a:xfrm>
          <a:prstGeom prst="line">
            <a:avLst/>
          </a:prstGeom>
          <a:ln w="1270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899592" y="1330476"/>
            <a:ext cx="2606933" cy="646331"/>
            <a:chOff x="899592" y="1330476"/>
            <a:chExt cx="260693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1587217" y="1330476"/>
              <a:ext cx="19193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>
                  <a:latin typeface="+mj-lt"/>
                </a:rPr>
                <a:t>Topology</a:t>
              </a:r>
              <a:endParaRPr lang="ko-KR" altLang="en-US" sz="3600" b="1" dirty="0">
                <a:latin typeface="+mj-lt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99592" y="1412776"/>
              <a:ext cx="481735" cy="481735"/>
            </a:xfrm>
            <a:prstGeom prst="ellipse">
              <a:avLst/>
            </a:prstGeom>
            <a:noFill/>
            <a:ln w="12700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  <a:latin typeface="+mj-lt"/>
                </a:rPr>
                <a:t>1</a:t>
              </a:r>
              <a:endParaRPr lang="ko-KR" altLang="en-US" sz="36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99592" y="2059421"/>
            <a:ext cx="2745951" cy="646331"/>
            <a:chOff x="899592" y="2266580"/>
            <a:chExt cx="2745951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1587217" y="2266580"/>
              <a:ext cx="2058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/>
                <a:t>RIP v2</a:t>
              </a:r>
              <a:endParaRPr lang="ko-KR" altLang="en-US" sz="3600" b="1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899592" y="2348880"/>
              <a:ext cx="481735" cy="481735"/>
            </a:xfrm>
            <a:prstGeom prst="ellipse">
              <a:avLst/>
            </a:prstGeom>
            <a:noFill/>
            <a:ln w="1270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/>
                  </a:solidFill>
                  <a:latin typeface="+mj-lt"/>
                </a:rPr>
                <a:t>2</a:t>
              </a:r>
              <a:endParaRPr lang="ko-KR" altLang="en-US" sz="36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99592" y="2780928"/>
            <a:ext cx="2745951" cy="646331"/>
            <a:chOff x="899592" y="3227828"/>
            <a:chExt cx="2745951" cy="646331"/>
          </a:xfrm>
        </p:grpSpPr>
        <p:sp>
          <p:nvSpPr>
            <p:cNvPr id="16" name="타원 15"/>
            <p:cNvSpPr/>
            <p:nvPr/>
          </p:nvSpPr>
          <p:spPr>
            <a:xfrm>
              <a:off x="899592" y="3310127"/>
              <a:ext cx="481735" cy="481735"/>
            </a:xfrm>
            <a:prstGeom prst="ellipse">
              <a:avLst/>
            </a:prstGeom>
            <a:noFill/>
            <a:ln w="1270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</a:rPr>
                <a:t>3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87217" y="3227828"/>
              <a:ext cx="2058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/>
                <a:t>EIGRP</a:t>
              </a:r>
              <a:endParaRPr lang="ko-KR" altLang="en-US" sz="3600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99592" y="3500082"/>
            <a:ext cx="2745951" cy="646331"/>
            <a:chOff x="899592" y="4155774"/>
            <a:chExt cx="2745951" cy="646331"/>
          </a:xfrm>
        </p:grpSpPr>
        <p:sp>
          <p:nvSpPr>
            <p:cNvPr id="17" name="타원 16"/>
            <p:cNvSpPr/>
            <p:nvPr/>
          </p:nvSpPr>
          <p:spPr>
            <a:xfrm>
              <a:off x="899592" y="4238073"/>
              <a:ext cx="481735" cy="481735"/>
            </a:xfrm>
            <a:prstGeom prst="ellipse">
              <a:avLst/>
            </a:prstGeom>
            <a:noFill/>
            <a:ln w="1270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</a:rPr>
                <a:t>4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87217" y="4155774"/>
              <a:ext cx="2058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/>
                <a:t>OSPF</a:t>
              </a:r>
              <a:endParaRPr lang="ko-KR" altLang="en-US" sz="3600" b="1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99592" y="4224881"/>
            <a:ext cx="3384375" cy="646331"/>
            <a:chOff x="899592" y="5075192"/>
            <a:chExt cx="3384375" cy="646331"/>
          </a:xfrm>
        </p:grpSpPr>
        <p:sp>
          <p:nvSpPr>
            <p:cNvPr id="21" name="타원 20"/>
            <p:cNvSpPr/>
            <p:nvPr/>
          </p:nvSpPr>
          <p:spPr>
            <a:xfrm>
              <a:off x="899592" y="5157491"/>
              <a:ext cx="481735" cy="481735"/>
            </a:xfrm>
            <a:prstGeom prst="ellipse">
              <a:avLst/>
            </a:prstGeom>
            <a:noFill/>
            <a:ln w="1270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</a:rPr>
                <a:t>5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87216" y="5075192"/>
              <a:ext cx="26967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/>
                <a:t>Redistribute</a:t>
              </a:r>
              <a:endParaRPr lang="ko-KR" altLang="en-US" sz="3600" b="1" dirty="0"/>
            </a:p>
          </p:txBody>
        </p:sp>
      </p:grpSp>
      <p:sp>
        <p:nvSpPr>
          <p:cNvPr id="22" name="타원 21"/>
          <p:cNvSpPr/>
          <p:nvPr/>
        </p:nvSpPr>
        <p:spPr>
          <a:xfrm>
            <a:off x="899592" y="4988278"/>
            <a:ext cx="481735" cy="481735"/>
          </a:xfrm>
          <a:prstGeom prst="ellipse">
            <a:avLst/>
          </a:prstGeom>
          <a:noFill/>
          <a:ln w="1270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6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1320" y="4905979"/>
            <a:ext cx="269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OSPF </a:t>
            </a:r>
            <a:r>
              <a:rPr lang="ko-KR" altLang="en-US" sz="3600" b="1" dirty="0" smtClean="0"/>
              <a:t>경로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252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4997152" cy="2960712"/>
          </a:xfrm>
        </p:spPr>
        <p:txBody>
          <a:bodyPr>
            <a:normAutofit fontScale="90000"/>
          </a:bodyPr>
          <a:lstStyle/>
          <a:p>
            <a:r>
              <a:rPr lang="en-US" altLang="ko-KR" sz="8000" b="1" dirty="0" smtClean="0"/>
              <a:t>Thank You!!</a:t>
            </a:r>
            <a:br>
              <a:rPr lang="en-US" altLang="ko-KR" sz="8000" b="1" dirty="0" smtClean="0"/>
            </a:br>
            <a:r>
              <a:rPr lang="en-US" altLang="ko-KR" sz="8000" b="1" dirty="0" smtClean="0"/>
              <a:t/>
            </a:r>
            <a:br>
              <a:rPr lang="en-US" altLang="ko-KR" sz="8000" b="1" dirty="0" smtClean="0"/>
            </a:b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endParaRPr lang="ko-KR" altLang="en-US" sz="4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631" y="1484784"/>
            <a:ext cx="3720827" cy="373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64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3학년 1학기 컴퓨터네트워크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5713"/>
            <a:ext cx="8820472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 rot="2067151">
            <a:off x="2817268" y="3635222"/>
            <a:ext cx="2857843" cy="111989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2060"/>
                </a:solidFill>
              </a:rPr>
              <a:t>       Area 0</a:t>
            </a:r>
          </a:p>
          <a:p>
            <a:pPr algn="r"/>
            <a:r>
              <a:rPr lang="en-US" altLang="ko-KR" sz="1200" dirty="0" smtClean="0">
                <a:solidFill>
                  <a:srgbClr val="002060"/>
                </a:solidFill>
              </a:rPr>
              <a:t>(</a:t>
            </a:r>
            <a:r>
              <a:rPr lang="en-US" altLang="ko-KR" sz="1200" dirty="0" err="1" smtClean="0">
                <a:solidFill>
                  <a:srgbClr val="002060"/>
                </a:solidFill>
              </a:rPr>
              <a:t>BackBone</a:t>
            </a:r>
            <a:r>
              <a:rPr lang="en-US" altLang="ko-KR" sz="1200" dirty="0" smtClean="0">
                <a:solidFill>
                  <a:srgbClr val="002060"/>
                </a:solidFill>
              </a:rPr>
              <a:t> Area)</a:t>
            </a:r>
          </a:p>
          <a:p>
            <a:pPr algn="ctr"/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endParaRPr lang="en-US" altLang="ko-KR" sz="1200" dirty="0" smtClean="0">
              <a:solidFill>
                <a:srgbClr val="002060"/>
              </a:solidFill>
            </a:endParaRPr>
          </a:p>
          <a:p>
            <a:pPr algn="ctr"/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003643" y="4437112"/>
            <a:ext cx="3744416" cy="10281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B050"/>
                </a:solidFill>
              </a:rPr>
              <a:t>RIP v2</a:t>
            </a:r>
          </a:p>
          <a:p>
            <a:pPr algn="ctr"/>
            <a:endParaRPr lang="en-US" altLang="ko-KR" sz="1200" dirty="0" smtClean="0">
              <a:solidFill>
                <a:srgbClr val="00B050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뺄셈 기호 7"/>
          <p:cNvSpPr/>
          <p:nvPr/>
        </p:nvSpPr>
        <p:spPr>
          <a:xfrm>
            <a:off x="-85430" y="763635"/>
            <a:ext cx="5305502" cy="504056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3" y="0"/>
            <a:ext cx="2998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Topology</a:t>
            </a:r>
            <a:endParaRPr lang="ko-KR" altLang="en-US" sz="6000" dirty="0"/>
          </a:p>
        </p:txBody>
      </p:sp>
      <p:sp>
        <p:nvSpPr>
          <p:cNvPr id="14" name="타원 13"/>
          <p:cNvSpPr/>
          <p:nvPr/>
        </p:nvSpPr>
        <p:spPr>
          <a:xfrm rot="18138782">
            <a:off x="4376084" y="3346232"/>
            <a:ext cx="3018097" cy="1028162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</a:rPr>
              <a:t>Area 2</a:t>
            </a:r>
          </a:p>
          <a:p>
            <a:pPr algn="ctr"/>
            <a:endParaRPr lang="en-US" altLang="ko-KR" sz="1200" dirty="0" smtClean="0">
              <a:solidFill>
                <a:srgbClr val="00B050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 rot="18650711">
            <a:off x="948136" y="3942285"/>
            <a:ext cx="2912596" cy="903673"/>
          </a:xfrm>
          <a:prstGeom prst="ellipse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66FF"/>
                </a:solidFill>
              </a:rPr>
              <a:t>          Area 1</a:t>
            </a:r>
          </a:p>
          <a:p>
            <a:pPr algn="ctr"/>
            <a:endParaRPr lang="en-US" altLang="ko-KR" sz="1200" dirty="0" smtClean="0">
              <a:solidFill>
                <a:srgbClr val="00B050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1988840"/>
            <a:ext cx="2520280" cy="1656184"/>
          </a:xfrm>
          <a:prstGeom prst="rect">
            <a:avLst/>
          </a:prstGeom>
          <a:noFill/>
          <a:ln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rgbClr val="33CCFF"/>
                </a:solidFill>
              </a:rPr>
              <a:t>EIGRP 100</a:t>
            </a:r>
          </a:p>
          <a:p>
            <a:pPr algn="r"/>
            <a:endParaRPr lang="en-US" altLang="ko-KR" sz="1200" dirty="0" smtClean="0">
              <a:solidFill>
                <a:srgbClr val="33CCFF"/>
              </a:solidFill>
            </a:endParaRPr>
          </a:p>
          <a:p>
            <a:pPr algn="r"/>
            <a:endParaRPr lang="en-US" altLang="ko-KR" sz="1200" dirty="0">
              <a:solidFill>
                <a:srgbClr val="33CCFF"/>
              </a:solidFill>
            </a:endParaRPr>
          </a:p>
          <a:p>
            <a:pPr algn="r"/>
            <a:endParaRPr lang="en-US" altLang="ko-KR" sz="1200" dirty="0" smtClean="0">
              <a:solidFill>
                <a:srgbClr val="33CCFF"/>
              </a:solidFill>
            </a:endParaRPr>
          </a:p>
          <a:p>
            <a:pPr algn="r"/>
            <a:endParaRPr lang="en-US" altLang="ko-KR" sz="1200" dirty="0">
              <a:solidFill>
                <a:srgbClr val="33CCFF"/>
              </a:solidFill>
            </a:endParaRPr>
          </a:p>
          <a:p>
            <a:pPr algn="r"/>
            <a:endParaRPr lang="en-US" altLang="ko-KR" sz="1200" dirty="0" smtClean="0">
              <a:solidFill>
                <a:srgbClr val="33CCFF"/>
              </a:solidFill>
            </a:endParaRPr>
          </a:p>
          <a:p>
            <a:pPr algn="r"/>
            <a:endParaRPr lang="ko-KR" altLang="en-US" sz="1200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4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뺄셈 기호 3"/>
          <p:cNvSpPr/>
          <p:nvPr/>
        </p:nvSpPr>
        <p:spPr>
          <a:xfrm>
            <a:off x="-85430" y="763635"/>
            <a:ext cx="5305502" cy="504056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3" y="369332"/>
            <a:ext cx="381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Addressing Table -1</a:t>
            </a:r>
            <a:endParaRPr lang="ko-KR" altLang="en-US" sz="3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74499"/>
              </p:ext>
            </p:extLst>
          </p:nvPr>
        </p:nvGraphicFramePr>
        <p:xfrm>
          <a:off x="251520" y="1196752"/>
          <a:ext cx="8208913" cy="4617894"/>
        </p:xfrm>
        <a:graphic>
          <a:graphicData uri="http://schemas.openxmlformats.org/drawingml/2006/table">
            <a:tbl>
              <a:tblPr/>
              <a:tblGrid>
                <a:gridCol w="1105006"/>
                <a:gridCol w="2065568"/>
                <a:gridCol w="2065568"/>
                <a:gridCol w="2972771"/>
              </a:tblGrid>
              <a:tr h="1378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Device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Interface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IP Address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Subnet Mask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787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 1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 0/0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172.20.1.1</a:t>
                      </a:r>
                      <a:endParaRPr lang="en-US" sz="105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255.255.240.0</a:t>
                      </a:r>
                      <a:endParaRPr lang="en-US" sz="105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 0/0/0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172.16.3.1</a:t>
                      </a:r>
                      <a:endParaRPr lang="en-US" sz="105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255.255.255.252</a:t>
                      </a:r>
                      <a:endParaRPr lang="en-US" sz="105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 0/0/1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172.16.2.1</a:t>
                      </a:r>
                      <a:endParaRPr lang="en-US" sz="105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255.255.255.252</a:t>
                      </a:r>
                      <a:endParaRPr lang="en-US" sz="105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 0/2/0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172.16.1.1</a:t>
                      </a:r>
                      <a:endParaRPr lang="en-US" sz="105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255.255.255.0</a:t>
                      </a:r>
                      <a:endParaRPr lang="en-US" sz="105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 2</a:t>
                      </a:r>
                      <a:endParaRPr lang="en-US" sz="105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 0/0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172.20.15.1</a:t>
                      </a:r>
                      <a:endParaRPr lang="en-US" sz="105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255.255.240.0</a:t>
                      </a:r>
                      <a:endParaRPr lang="en-US" sz="105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 0/0/0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192.168.10.1</a:t>
                      </a:r>
                      <a:endParaRPr lang="en-US" sz="105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255.255.255.252</a:t>
                      </a:r>
                      <a:endParaRPr lang="en-US" sz="105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 0/0/1</a:t>
                      </a:r>
                      <a:endParaRPr lang="en-US" sz="105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172.16.2.2</a:t>
                      </a:r>
                      <a:endParaRPr lang="en-US" sz="105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255.255.255.252</a:t>
                      </a:r>
                      <a:endParaRPr lang="en-US" sz="105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 0/1/0</a:t>
                      </a:r>
                      <a:endParaRPr lang="en-US" sz="105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172.16.25.1</a:t>
                      </a:r>
                      <a:endParaRPr lang="en-US" sz="105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255.255.255.252</a:t>
                      </a:r>
                      <a:endParaRPr lang="en-US" sz="105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 2-1</a:t>
                      </a:r>
                      <a:endParaRPr lang="en-US" sz="105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 0/0</a:t>
                      </a:r>
                      <a:endParaRPr lang="en-US" sz="105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192.200.10.1</a:t>
                      </a:r>
                      <a:endParaRPr lang="en-US" sz="105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255.255.240.0</a:t>
                      </a:r>
                      <a:endParaRPr lang="en-US" sz="105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 0/0/0</a:t>
                      </a:r>
                      <a:endParaRPr lang="en-US" sz="105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192.168.10.2</a:t>
                      </a:r>
                      <a:endParaRPr lang="en-US" sz="105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255.255.255.252</a:t>
                      </a:r>
                      <a:endParaRPr lang="en-US" sz="105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 0/0/1</a:t>
                      </a:r>
                      <a:endParaRPr lang="en-US" sz="105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192.168.20.1</a:t>
                      </a:r>
                      <a:endParaRPr lang="en-US" sz="105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255.255.255.252</a:t>
                      </a:r>
                      <a:endParaRPr lang="en-US" sz="105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 2-2</a:t>
                      </a:r>
                      <a:endParaRPr lang="en-US" sz="105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 0/0</a:t>
                      </a:r>
                      <a:endParaRPr lang="en-US" sz="105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192.200.20.1</a:t>
                      </a:r>
                      <a:endParaRPr lang="en-US" sz="105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255.255.240.0</a:t>
                      </a:r>
                      <a:endParaRPr lang="en-US" sz="105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 0/0/0</a:t>
                      </a:r>
                      <a:endParaRPr lang="en-US" sz="105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192.168.30.1</a:t>
                      </a:r>
                      <a:endParaRPr lang="en-US" sz="105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255.255.255.252</a:t>
                      </a:r>
                      <a:endParaRPr lang="en-US" sz="105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 0/0/1</a:t>
                      </a:r>
                      <a:endParaRPr lang="en-US" sz="105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192.168.20.2</a:t>
                      </a:r>
                      <a:endParaRPr lang="en-US" sz="105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255.255.255.252</a:t>
                      </a:r>
                      <a:endParaRPr lang="en-US" sz="105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 2-3</a:t>
                      </a:r>
                      <a:endParaRPr lang="en-US" sz="105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 0/0</a:t>
                      </a:r>
                      <a:endParaRPr lang="en-US" sz="105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192.200.30.1</a:t>
                      </a:r>
                      <a:endParaRPr lang="en-US" sz="105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255.255.240.0</a:t>
                      </a:r>
                      <a:endParaRPr lang="en-US" sz="105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 0/0/0</a:t>
                      </a:r>
                      <a:endParaRPr lang="en-US" sz="105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192.168.30.2</a:t>
                      </a:r>
                      <a:endParaRPr lang="en-US" sz="105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255.255.255.252</a:t>
                      </a:r>
                      <a:endParaRPr lang="en-US" sz="105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49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338442"/>
              </p:ext>
            </p:extLst>
          </p:nvPr>
        </p:nvGraphicFramePr>
        <p:xfrm>
          <a:off x="251520" y="1196752"/>
          <a:ext cx="8208912" cy="5398602"/>
        </p:xfrm>
        <a:graphic>
          <a:graphicData uri="http://schemas.openxmlformats.org/drawingml/2006/table">
            <a:tbl>
              <a:tblPr/>
              <a:tblGrid>
                <a:gridCol w="1105006"/>
                <a:gridCol w="2065568"/>
                <a:gridCol w="2065568"/>
                <a:gridCol w="2972770"/>
              </a:tblGrid>
              <a:tr h="1378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Device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Interface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IP Address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Subnet Mask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787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 3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 0/0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100.200.10.1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 0/0/0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100.10.10.1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255.255.255.252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 0/0/1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172.16.3.2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255.255.255.252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 0/1/0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172.10.10.1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255.255.255.252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 3-1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 0/0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100.200.20.1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 0/0/0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100.10.10.2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255.255.255.252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 0/0/1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100.10.20.1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255.255.255.252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 3-2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 0/0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100.200.30.1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 0/0/0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100.10.30.1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255.255.255.252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 0/0/1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100.10.20.2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255.255.255.252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 3-3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 0/0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100.200.30.1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 0/0/0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100.10.30.2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255.255.255.252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 4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 0/0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172.20.25.1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255.255.240.0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 0/0/0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172.16.25.2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255.255.255.252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 0/0/1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172.16.35.1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255.255.255.252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 4-1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 0/0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172.16.50.1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255.255.255.0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 0/0/1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172.16.35.2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255.255.255.252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 5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 0/0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172.10.11.1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255.255.255.0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 0/0/0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172.10.10.2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255.255.255.252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 0/0/1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172.30.30.1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255.255.255.252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 5-1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 0/0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172.30.31.1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255.255.255.0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 0/0/1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172.30.30.2</a:t>
                      </a:r>
                      <a:endParaRPr lang="en-US" sz="9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255.255.255.252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526" marR="29526" marT="8163" marB="81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3" y="369331"/>
            <a:ext cx="381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Addressing Table -2</a:t>
            </a:r>
            <a:endParaRPr lang="ko-KR" altLang="en-US" sz="3600" dirty="0"/>
          </a:p>
        </p:txBody>
      </p:sp>
      <p:sp>
        <p:nvSpPr>
          <p:cNvPr id="7" name="뺄셈 기호 6"/>
          <p:cNvSpPr/>
          <p:nvPr/>
        </p:nvSpPr>
        <p:spPr>
          <a:xfrm>
            <a:off x="-85430" y="763635"/>
            <a:ext cx="5305502" cy="504056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뺄셈 기호 3"/>
          <p:cNvSpPr/>
          <p:nvPr/>
        </p:nvSpPr>
        <p:spPr>
          <a:xfrm>
            <a:off x="126828" y="763635"/>
            <a:ext cx="2929238" cy="504056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3" y="0"/>
            <a:ext cx="2106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RIP v2</a:t>
            </a:r>
            <a:endParaRPr lang="ko-KR" altLang="en-US" sz="6000" dirty="0"/>
          </a:p>
        </p:txBody>
      </p:sp>
      <p:sp>
        <p:nvSpPr>
          <p:cNvPr id="45" name="TextBox 44"/>
          <p:cNvSpPr txBox="1"/>
          <p:nvPr/>
        </p:nvSpPr>
        <p:spPr>
          <a:xfrm>
            <a:off x="660210" y="4706103"/>
            <a:ext cx="39116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R3(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 # router rip</a:t>
            </a:r>
          </a:p>
          <a:p>
            <a:r>
              <a:rPr lang="en-US" altLang="ko-KR" dirty="0" smtClean="0"/>
              <a:t>R3(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 # version 2</a:t>
            </a:r>
          </a:p>
          <a:p>
            <a:r>
              <a:rPr lang="en-US" altLang="ko-KR" dirty="0" smtClean="0"/>
              <a:t>R3(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-router)# network 100.10.10.0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R3(</a:t>
            </a:r>
            <a:r>
              <a:rPr lang="en-US" altLang="ko-KR" dirty="0" err="1" smtClean="0">
                <a:solidFill>
                  <a:srgbClr val="FF0000"/>
                </a:solidFill>
              </a:rPr>
              <a:t>config</a:t>
            </a:r>
            <a:r>
              <a:rPr lang="en-US" altLang="ko-KR" dirty="0" smtClean="0">
                <a:solidFill>
                  <a:srgbClr val="FF0000"/>
                </a:solidFill>
              </a:rPr>
              <a:t>-router)# no auto-summary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467543" y="5906431"/>
            <a:ext cx="55082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+mj-lt"/>
                <a:ea typeface="바탕"/>
              </a:rPr>
              <a:t>★</a:t>
            </a:r>
            <a:r>
              <a:rPr lang="en-US" altLang="ko-KR" sz="1600" dirty="0">
                <a:solidFill>
                  <a:srgbClr val="FF0000"/>
                </a:solidFill>
              </a:rPr>
              <a:t>no </a:t>
            </a:r>
            <a:r>
              <a:rPr lang="en-US" altLang="ko-KR" sz="1600" dirty="0" smtClean="0">
                <a:solidFill>
                  <a:srgbClr val="FF0000"/>
                </a:solidFill>
              </a:rPr>
              <a:t>auto-summary</a:t>
            </a:r>
            <a:r>
              <a:rPr lang="ko-KR" altLang="en-US" sz="1600" dirty="0" smtClean="0"/>
              <a:t>     자동축약기능 해지</a:t>
            </a:r>
            <a:endParaRPr lang="en-US" altLang="ko-KR" sz="1600" dirty="0" smtClean="0"/>
          </a:p>
          <a:p>
            <a:r>
              <a:rPr lang="en-US" altLang="ko-KR" sz="1600" dirty="0" smtClean="0"/>
              <a:t>	classless </a:t>
            </a:r>
            <a:r>
              <a:rPr lang="ko-KR" altLang="en-US" sz="1600" dirty="0" smtClean="0"/>
              <a:t>주소들을</a:t>
            </a:r>
            <a:r>
              <a:rPr lang="en-US" altLang="ko-KR" sz="1600" dirty="0" smtClean="0"/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정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  <a:r>
              <a:rPr lang="ko-KR" altLang="en-US" sz="2400" dirty="0" smtClean="0">
                <a:solidFill>
                  <a:srgbClr val="FF0000"/>
                </a:solidFill>
              </a:rPr>
              <a:t>확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  <a:r>
              <a:rPr lang="ko-KR" altLang="en-US" sz="2400" dirty="0" smtClean="0">
                <a:solidFill>
                  <a:srgbClr val="FF0000"/>
                </a:solidFill>
              </a:rPr>
              <a:t>하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  <a:r>
              <a:rPr lang="ko-KR" altLang="en-US" sz="2400" dirty="0" smtClean="0">
                <a:solidFill>
                  <a:srgbClr val="FF0000"/>
                </a:solidFill>
              </a:rPr>
              <a:t>게</a:t>
            </a:r>
            <a:r>
              <a:rPr lang="ko-KR" altLang="en-US" sz="1600" dirty="0" smtClean="0"/>
              <a:t> 전송하기 위해</a:t>
            </a:r>
            <a:endParaRPr lang="ko-KR" altLang="en-US" sz="1600" dirty="0"/>
          </a:p>
          <a:p>
            <a:endParaRPr lang="ko-KR" altLang="en-US" dirty="0">
              <a:latin typeface="+mj-lt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660210" y="1281511"/>
            <a:ext cx="7316664" cy="3387974"/>
            <a:chOff x="660210" y="1281511"/>
            <a:chExt cx="7316664" cy="3387974"/>
          </a:xfrm>
        </p:grpSpPr>
        <p:sp>
          <p:nvSpPr>
            <p:cNvPr id="22" name="정육면체 21"/>
            <p:cNvSpPr/>
            <p:nvPr/>
          </p:nvSpPr>
          <p:spPr>
            <a:xfrm>
              <a:off x="7040770" y="4189061"/>
              <a:ext cx="936104" cy="480424"/>
            </a:xfrm>
            <a:prstGeom prst="cube">
              <a:avLst>
                <a:gd name="adj" fmla="val 40071"/>
              </a:avLst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S3-3</a:t>
              </a:r>
              <a:endParaRPr lang="ko-KR" altLang="en-US" dirty="0"/>
            </a:p>
          </p:txBody>
        </p:sp>
        <p:sp>
          <p:nvSpPr>
            <p:cNvPr id="6" name="원통 5"/>
            <p:cNvSpPr/>
            <p:nvPr/>
          </p:nvSpPr>
          <p:spPr>
            <a:xfrm>
              <a:off x="1591447" y="1641551"/>
              <a:ext cx="890884" cy="504056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R3</a:t>
              </a:r>
              <a:endParaRPr lang="ko-KR" altLang="en-US" dirty="0"/>
            </a:p>
          </p:txBody>
        </p:sp>
        <p:sp>
          <p:nvSpPr>
            <p:cNvPr id="7" name="원통 6"/>
            <p:cNvSpPr/>
            <p:nvPr/>
          </p:nvSpPr>
          <p:spPr>
            <a:xfrm>
              <a:off x="3413568" y="1641551"/>
              <a:ext cx="890884" cy="504056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R3-1</a:t>
              </a:r>
              <a:endParaRPr lang="ko-KR" altLang="en-US" dirty="0"/>
            </a:p>
          </p:txBody>
        </p:sp>
        <p:sp>
          <p:nvSpPr>
            <p:cNvPr id="8" name="원통 7"/>
            <p:cNvSpPr/>
            <p:nvPr/>
          </p:nvSpPr>
          <p:spPr>
            <a:xfrm>
              <a:off x="5264071" y="1641551"/>
              <a:ext cx="890884" cy="504056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R3-2</a:t>
              </a:r>
              <a:endParaRPr lang="ko-KR" altLang="en-US" dirty="0"/>
            </a:p>
          </p:txBody>
        </p:sp>
        <p:sp>
          <p:nvSpPr>
            <p:cNvPr id="9" name="원통 8"/>
            <p:cNvSpPr/>
            <p:nvPr/>
          </p:nvSpPr>
          <p:spPr>
            <a:xfrm>
              <a:off x="7085990" y="1651286"/>
              <a:ext cx="890884" cy="504056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R3-3</a:t>
              </a:r>
              <a:endParaRPr lang="ko-KR" altLang="en-US" dirty="0"/>
            </a:p>
          </p:txBody>
        </p:sp>
        <p:sp>
          <p:nvSpPr>
            <p:cNvPr id="12" name="정육면체 11"/>
            <p:cNvSpPr/>
            <p:nvPr/>
          </p:nvSpPr>
          <p:spPr>
            <a:xfrm>
              <a:off x="1546227" y="4179326"/>
              <a:ext cx="936104" cy="480424"/>
            </a:xfrm>
            <a:prstGeom prst="cube">
              <a:avLst>
                <a:gd name="adj" fmla="val 40071"/>
              </a:avLst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S3</a:t>
              </a:r>
              <a:endParaRPr lang="ko-KR" altLang="en-US" dirty="0"/>
            </a:p>
          </p:txBody>
        </p:sp>
        <p:sp>
          <p:nvSpPr>
            <p:cNvPr id="20" name="정육면체 19"/>
            <p:cNvSpPr/>
            <p:nvPr/>
          </p:nvSpPr>
          <p:spPr>
            <a:xfrm>
              <a:off x="3413568" y="4179326"/>
              <a:ext cx="936104" cy="480424"/>
            </a:xfrm>
            <a:prstGeom prst="cube">
              <a:avLst>
                <a:gd name="adj" fmla="val 40071"/>
              </a:avLst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S3-1</a:t>
              </a:r>
              <a:endParaRPr lang="ko-KR" altLang="en-US" dirty="0"/>
            </a:p>
          </p:txBody>
        </p:sp>
        <p:sp>
          <p:nvSpPr>
            <p:cNvPr id="21" name="정육면체 20"/>
            <p:cNvSpPr/>
            <p:nvPr/>
          </p:nvSpPr>
          <p:spPr>
            <a:xfrm>
              <a:off x="5229183" y="4179326"/>
              <a:ext cx="936104" cy="480424"/>
            </a:xfrm>
            <a:prstGeom prst="cube">
              <a:avLst>
                <a:gd name="adj" fmla="val 40071"/>
              </a:avLst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S3-2</a:t>
              </a:r>
              <a:endParaRPr lang="ko-KR" altLang="en-US" dirty="0"/>
            </a:p>
          </p:txBody>
        </p:sp>
        <p:cxnSp>
          <p:nvCxnSpPr>
            <p:cNvPr id="34" name="꺾인 연결선 33"/>
            <p:cNvCxnSpPr/>
            <p:nvPr/>
          </p:nvCxnSpPr>
          <p:spPr>
            <a:xfrm>
              <a:off x="2482331" y="1839573"/>
              <a:ext cx="931237" cy="108012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7" idx="4"/>
            </p:cNvCxnSpPr>
            <p:nvPr/>
          </p:nvCxnSpPr>
          <p:spPr>
            <a:xfrm>
              <a:off x="4304452" y="1893579"/>
              <a:ext cx="959619" cy="54006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/>
            <p:nvPr/>
          </p:nvCxnSpPr>
          <p:spPr>
            <a:xfrm>
              <a:off x="6154955" y="1849308"/>
              <a:ext cx="931237" cy="108012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/>
            <p:nvPr/>
          </p:nvCxnSpPr>
          <p:spPr>
            <a:xfrm>
              <a:off x="660210" y="1281511"/>
              <a:ext cx="931237" cy="558062"/>
            </a:xfrm>
            <a:prstGeom prst="curvedConnector3">
              <a:avLst>
                <a:gd name="adj1" fmla="val 50000"/>
              </a:avLst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112624" y="1364601"/>
              <a:ext cx="1670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100.10.10.0 /30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77934" y="1364601"/>
              <a:ext cx="1670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100.10.20.0 /30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73601" y="1364601"/>
              <a:ext cx="1670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100.10.30.0 /30</a:t>
              </a:r>
              <a:endParaRPr lang="ko-KR" altLang="en-US" dirty="0"/>
            </a:p>
          </p:txBody>
        </p:sp>
        <p:cxnSp>
          <p:nvCxnSpPr>
            <p:cNvPr id="56" name="직선 연결선 55"/>
            <p:cNvCxnSpPr>
              <a:stCxn id="6" idx="3"/>
            </p:cNvCxnSpPr>
            <p:nvPr/>
          </p:nvCxnSpPr>
          <p:spPr>
            <a:xfrm flipH="1">
              <a:off x="2014279" y="2145607"/>
              <a:ext cx="22610" cy="203371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7" idx="3"/>
            </p:cNvCxnSpPr>
            <p:nvPr/>
          </p:nvCxnSpPr>
          <p:spPr>
            <a:xfrm>
              <a:off x="3859010" y="2145607"/>
              <a:ext cx="0" cy="203371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8" idx="3"/>
            </p:cNvCxnSpPr>
            <p:nvPr/>
          </p:nvCxnSpPr>
          <p:spPr>
            <a:xfrm flipH="1">
              <a:off x="5697235" y="2145607"/>
              <a:ext cx="12278" cy="20434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9" idx="3"/>
            </p:cNvCxnSpPr>
            <p:nvPr/>
          </p:nvCxnSpPr>
          <p:spPr>
            <a:xfrm flipH="1">
              <a:off x="7508822" y="2155342"/>
              <a:ext cx="22610" cy="202398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1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뺄셈 기호 3"/>
          <p:cNvSpPr/>
          <p:nvPr/>
        </p:nvSpPr>
        <p:spPr>
          <a:xfrm>
            <a:off x="-612576" y="763635"/>
            <a:ext cx="8617870" cy="504056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3" y="0"/>
            <a:ext cx="57545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no auto-summary</a:t>
            </a:r>
            <a:endParaRPr lang="ko-KR" alt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11559" y="1340768"/>
            <a:ext cx="5915337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EIGRP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RIP </a:t>
            </a:r>
            <a:r>
              <a:rPr lang="ko-KR" altLang="en-US" dirty="0" smtClean="0"/>
              <a:t>같은 경우 경로를 광고 할 때</a:t>
            </a:r>
            <a:endParaRPr lang="en-US" altLang="ko-KR" dirty="0" smtClean="0"/>
          </a:p>
          <a:p>
            <a:r>
              <a:rPr lang="en-US" altLang="ko-KR" dirty="0" smtClean="0"/>
              <a:t>Default</a:t>
            </a:r>
            <a:r>
              <a:rPr lang="ko-KR" altLang="en-US" dirty="0" smtClean="0"/>
              <a:t>값인 </a:t>
            </a:r>
            <a:r>
              <a:rPr lang="en-US" altLang="ko-KR" dirty="0" smtClean="0"/>
              <a:t>Auto-summary, </a:t>
            </a:r>
            <a:r>
              <a:rPr lang="ko-KR" altLang="en-US" dirty="0" smtClean="0"/>
              <a:t>즉 자동 축약으로 광고하게 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자동 축약을 하지 않기 위해 </a:t>
            </a:r>
            <a:r>
              <a:rPr lang="en-US" altLang="ko-KR" dirty="0" smtClean="0"/>
              <a:t>no auto-summary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218" y="2420888"/>
            <a:ext cx="7617278" cy="147732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장치에 연결된 경로가 </a:t>
            </a:r>
            <a:r>
              <a:rPr lang="en-US" altLang="ko-KR" dirty="0" smtClean="0"/>
              <a:t>172.16.15.128 /30 </a:t>
            </a:r>
            <a:r>
              <a:rPr lang="ko-KR" altLang="en-US" dirty="0" smtClean="0"/>
              <a:t>라고 가정하고 이 경로를 </a:t>
            </a:r>
            <a:r>
              <a:rPr lang="en-US" altLang="ko-KR" dirty="0" smtClean="0"/>
              <a:t>RIP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6600"/>
                </a:solidFill>
              </a:rPr>
              <a:t>R1(</a:t>
            </a:r>
            <a:r>
              <a:rPr lang="en-US" altLang="ko-KR" dirty="0" err="1" smtClean="0">
                <a:solidFill>
                  <a:srgbClr val="FF6600"/>
                </a:solidFill>
              </a:rPr>
              <a:t>config</a:t>
            </a:r>
            <a:r>
              <a:rPr lang="en-US" altLang="ko-KR" dirty="0">
                <a:solidFill>
                  <a:srgbClr val="FF6600"/>
                </a:solidFill>
              </a:rPr>
              <a:t>) # router rip</a:t>
            </a:r>
          </a:p>
          <a:p>
            <a:r>
              <a:rPr lang="en-US" altLang="ko-KR" dirty="0" smtClean="0">
                <a:solidFill>
                  <a:srgbClr val="FF6600"/>
                </a:solidFill>
              </a:rPr>
              <a:t>R1(</a:t>
            </a:r>
            <a:r>
              <a:rPr lang="en-US" altLang="ko-KR" dirty="0" err="1" smtClean="0">
                <a:solidFill>
                  <a:srgbClr val="FF6600"/>
                </a:solidFill>
              </a:rPr>
              <a:t>config</a:t>
            </a:r>
            <a:r>
              <a:rPr lang="en-US" altLang="ko-KR" dirty="0" smtClean="0">
                <a:solidFill>
                  <a:srgbClr val="FF6600"/>
                </a:solidFill>
              </a:rPr>
              <a:t>-router) network 172.16.15.128 255.255.255.252</a:t>
            </a:r>
          </a:p>
          <a:p>
            <a:r>
              <a:rPr lang="ko-KR" altLang="en-US" dirty="0" smtClean="0"/>
              <a:t>이렇게만 광고를 하면 </a:t>
            </a:r>
            <a:r>
              <a:rPr lang="en-US" altLang="ko-KR" dirty="0" smtClean="0"/>
              <a:t>/30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광고되는게</a:t>
            </a:r>
            <a:r>
              <a:rPr lang="ko-KR" altLang="en-US" dirty="0" smtClean="0"/>
              <a:t> 아니라 </a:t>
            </a:r>
            <a:r>
              <a:rPr lang="en-US" altLang="ko-KR" dirty="0" err="1" smtClean="0"/>
              <a:t>classful</a:t>
            </a:r>
            <a:r>
              <a:rPr lang="ko-KR" altLang="en-US" dirty="0" smtClean="0"/>
              <a:t>로 자동 축약하여</a:t>
            </a:r>
            <a:endParaRPr lang="en-US" altLang="ko-KR" dirty="0" smtClean="0"/>
          </a:p>
          <a:p>
            <a:r>
              <a:rPr lang="en-US" altLang="ko-KR" dirty="0" smtClean="0"/>
              <a:t>172.16.15.128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이므로  </a:t>
            </a:r>
            <a:r>
              <a:rPr lang="en-US" altLang="ko-KR" dirty="0" smtClean="0"/>
              <a:t>/16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172.16.0.0</a:t>
            </a:r>
            <a:r>
              <a:rPr lang="ko-KR" altLang="en-US" dirty="0" smtClean="0"/>
              <a:t>으로 광고하게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2219" y="4070252"/>
            <a:ext cx="8136246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 auto-summary</a:t>
            </a:r>
            <a:r>
              <a:rPr lang="ko-KR" altLang="en-US" dirty="0" smtClean="0"/>
              <a:t>를 추가 했을 때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6600"/>
                </a:solidFill>
              </a:rPr>
              <a:t>R1(</a:t>
            </a:r>
            <a:r>
              <a:rPr lang="en-US" altLang="ko-KR" dirty="0" err="1" smtClean="0">
                <a:solidFill>
                  <a:srgbClr val="FF6600"/>
                </a:solidFill>
              </a:rPr>
              <a:t>config</a:t>
            </a:r>
            <a:r>
              <a:rPr lang="en-US" altLang="ko-KR" dirty="0">
                <a:solidFill>
                  <a:srgbClr val="FF6600"/>
                </a:solidFill>
              </a:rPr>
              <a:t>) # router </a:t>
            </a:r>
            <a:r>
              <a:rPr lang="en-US" altLang="ko-KR" dirty="0" smtClean="0">
                <a:solidFill>
                  <a:srgbClr val="FF6600"/>
                </a:solidFill>
              </a:rPr>
              <a:t>rip</a:t>
            </a:r>
          </a:p>
          <a:p>
            <a:r>
              <a:rPr lang="en-US" altLang="ko-KR" dirty="0">
                <a:solidFill>
                  <a:srgbClr val="FF6600"/>
                </a:solidFill>
              </a:rPr>
              <a:t>R1(</a:t>
            </a:r>
            <a:r>
              <a:rPr lang="en-US" altLang="ko-KR" dirty="0" err="1">
                <a:solidFill>
                  <a:srgbClr val="FF6600"/>
                </a:solidFill>
              </a:rPr>
              <a:t>config</a:t>
            </a:r>
            <a:r>
              <a:rPr lang="en-US" altLang="ko-KR" dirty="0">
                <a:solidFill>
                  <a:srgbClr val="FF6600"/>
                </a:solidFill>
              </a:rPr>
              <a:t>-router</a:t>
            </a:r>
            <a:r>
              <a:rPr lang="en-US" altLang="ko-KR" dirty="0" smtClean="0">
                <a:solidFill>
                  <a:srgbClr val="FF6600"/>
                </a:solidFill>
              </a:rPr>
              <a:t>) no auto-summary</a:t>
            </a:r>
            <a:endParaRPr lang="en-US" altLang="ko-KR" dirty="0">
              <a:solidFill>
                <a:srgbClr val="FF6600"/>
              </a:solidFill>
            </a:endParaRPr>
          </a:p>
          <a:p>
            <a:r>
              <a:rPr lang="en-US" altLang="ko-KR" dirty="0" smtClean="0">
                <a:solidFill>
                  <a:srgbClr val="FF6600"/>
                </a:solidFill>
              </a:rPr>
              <a:t>R1(</a:t>
            </a:r>
            <a:r>
              <a:rPr lang="en-US" altLang="ko-KR" dirty="0" err="1" smtClean="0">
                <a:solidFill>
                  <a:srgbClr val="FF6600"/>
                </a:solidFill>
              </a:rPr>
              <a:t>config</a:t>
            </a:r>
            <a:r>
              <a:rPr lang="en-US" altLang="ko-KR" dirty="0" smtClean="0">
                <a:solidFill>
                  <a:srgbClr val="FF6600"/>
                </a:solidFill>
              </a:rPr>
              <a:t>-router) network 172.16.15.128 255.255.255.252</a:t>
            </a:r>
          </a:p>
          <a:p>
            <a:r>
              <a:rPr lang="ko-KR" altLang="en-US" dirty="0" smtClean="0"/>
              <a:t>이렇게 광고를 하게 되면 </a:t>
            </a:r>
            <a:r>
              <a:rPr lang="en-US" altLang="ko-KR" dirty="0" smtClean="0"/>
              <a:t>172.16.15.128 /30</a:t>
            </a:r>
            <a:r>
              <a:rPr lang="ko-KR" altLang="en-US" dirty="0" smtClean="0"/>
              <a:t>으로 </a:t>
            </a:r>
            <a:r>
              <a:rPr lang="ko-KR" altLang="en-US" sz="2400" dirty="0" smtClean="0">
                <a:solidFill>
                  <a:srgbClr val="FF0000"/>
                </a:solidFill>
              </a:rPr>
              <a:t>정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  <a:r>
              <a:rPr lang="ko-KR" altLang="en-US" sz="2400" dirty="0" smtClean="0">
                <a:solidFill>
                  <a:srgbClr val="FF0000"/>
                </a:solidFill>
              </a:rPr>
              <a:t>확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  <a:r>
              <a:rPr lang="ko-KR" altLang="en-US" sz="2400" dirty="0" smtClean="0">
                <a:solidFill>
                  <a:srgbClr val="FF0000"/>
                </a:solidFill>
              </a:rPr>
              <a:t>하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  <a:r>
              <a:rPr lang="ko-KR" altLang="en-US" sz="2400" dirty="0" smtClean="0">
                <a:solidFill>
                  <a:srgbClr val="FF0000"/>
                </a:solidFill>
              </a:rPr>
              <a:t>게 </a:t>
            </a:r>
            <a:r>
              <a:rPr lang="ko-KR" altLang="en-US" dirty="0" smtClean="0"/>
              <a:t>광고를 하게 됨</a:t>
            </a:r>
            <a:r>
              <a:rPr lang="en-US" altLang="ko-KR" dirty="0" smtClean="0"/>
              <a:t>.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7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3" y="0"/>
            <a:ext cx="33986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EIGRP 100</a:t>
            </a:r>
            <a:endParaRPr lang="ko-KR" altLang="en-US" sz="6000" dirty="0"/>
          </a:p>
        </p:txBody>
      </p:sp>
      <p:sp>
        <p:nvSpPr>
          <p:cNvPr id="5" name="뺄셈 기호 4"/>
          <p:cNvSpPr/>
          <p:nvPr/>
        </p:nvSpPr>
        <p:spPr>
          <a:xfrm>
            <a:off x="-85430" y="763635"/>
            <a:ext cx="5305502" cy="504056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632787" y="1267691"/>
            <a:ext cx="7632849" cy="3704913"/>
            <a:chOff x="467543" y="1116630"/>
            <a:chExt cx="7848873" cy="3945125"/>
          </a:xfrm>
        </p:grpSpPr>
        <p:cxnSp>
          <p:nvCxnSpPr>
            <p:cNvPr id="50" name="꺾인 연결선 33"/>
            <p:cNvCxnSpPr/>
            <p:nvPr/>
          </p:nvCxnSpPr>
          <p:spPr>
            <a:xfrm>
              <a:off x="7050515" y="3604529"/>
              <a:ext cx="1265901" cy="580555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원통 5"/>
            <p:cNvSpPr/>
            <p:nvPr/>
          </p:nvSpPr>
          <p:spPr>
            <a:xfrm>
              <a:off x="2121879" y="3933056"/>
              <a:ext cx="890884" cy="504056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R2-3</a:t>
              </a:r>
              <a:endParaRPr lang="ko-KR" altLang="en-US" dirty="0"/>
            </a:p>
          </p:txBody>
        </p:sp>
        <p:sp>
          <p:nvSpPr>
            <p:cNvPr id="7" name="원통 6"/>
            <p:cNvSpPr/>
            <p:nvPr/>
          </p:nvSpPr>
          <p:spPr>
            <a:xfrm>
              <a:off x="2121879" y="2344389"/>
              <a:ext cx="890884" cy="504056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R2-2</a:t>
              </a:r>
              <a:endParaRPr lang="ko-KR" altLang="en-US" dirty="0"/>
            </a:p>
          </p:txBody>
        </p:sp>
        <p:sp>
          <p:nvSpPr>
            <p:cNvPr id="8" name="원통 7"/>
            <p:cNvSpPr/>
            <p:nvPr/>
          </p:nvSpPr>
          <p:spPr>
            <a:xfrm>
              <a:off x="4116459" y="2848445"/>
              <a:ext cx="890884" cy="504056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R2-1</a:t>
              </a:r>
              <a:endParaRPr lang="ko-KR" altLang="en-US" dirty="0"/>
            </a:p>
          </p:txBody>
        </p:sp>
        <p:sp>
          <p:nvSpPr>
            <p:cNvPr id="9" name="원통 8"/>
            <p:cNvSpPr/>
            <p:nvPr/>
          </p:nvSpPr>
          <p:spPr>
            <a:xfrm>
              <a:off x="6159631" y="3352501"/>
              <a:ext cx="890884" cy="504056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R2</a:t>
              </a:r>
              <a:endParaRPr lang="ko-KR" altLang="en-US" dirty="0"/>
            </a:p>
          </p:txBody>
        </p:sp>
        <p:sp>
          <p:nvSpPr>
            <p:cNvPr id="10" name="정육면체 9"/>
            <p:cNvSpPr/>
            <p:nvPr/>
          </p:nvSpPr>
          <p:spPr>
            <a:xfrm>
              <a:off x="467543" y="3978732"/>
              <a:ext cx="936104" cy="480424"/>
            </a:xfrm>
            <a:prstGeom prst="cube">
              <a:avLst>
                <a:gd name="adj" fmla="val 40071"/>
              </a:avLst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S2-3</a:t>
              </a:r>
              <a:endParaRPr lang="ko-KR" altLang="en-US" dirty="0"/>
            </a:p>
          </p:txBody>
        </p:sp>
        <p:sp>
          <p:nvSpPr>
            <p:cNvPr id="11" name="정육면체 10"/>
            <p:cNvSpPr/>
            <p:nvPr/>
          </p:nvSpPr>
          <p:spPr>
            <a:xfrm>
              <a:off x="2121879" y="1116630"/>
              <a:ext cx="936104" cy="480424"/>
            </a:xfrm>
            <a:prstGeom prst="cube">
              <a:avLst>
                <a:gd name="adj" fmla="val 40071"/>
              </a:avLst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S2-2</a:t>
              </a:r>
              <a:endParaRPr lang="ko-KR" altLang="en-US" dirty="0"/>
            </a:p>
          </p:txBody>
        </p:sp>
        <p:sp>
          <p:nvSpPr>
            <p:cNvPr id="12" name="정육면체 11"/>
            <p:cNvSpPr/>
            <p:nvPr/>
          </p:nvSpPr>
          <p:spPr>
            <a:xfrm>
              <a:off x="4121733" y="1597054"/>
              <a:ext cx="936104" cy="480424"/>
            </a:xfrm>
            <a:prstGeom prst="cube">
              <a:avLst>
                <a:gd name="adj" fmla="val 40071"/>
              </a:avLst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S2-1</a:t>
              </a:r>
              <a:endParaRPr lang="ko-KR" altLang="en-US" dirty="0"/>
            </a:p>
          </p:txBody>
        </p:sp>
        <p:sp>
          <p:nvSpPr>
            <p:cNvPr id="13" name="정육면체 12"/>
            <p:cNvSpPr/>
            <p:nvPr/>
          </p:nvSpPr>
          <p:spPr>
            <a:xfrm>
              <a:off x="6159631" y="4581331"/>
              <a:ext cx="936104" cy="480424"/>
            </a:xfrm>
            <a:prstGeom prst="cube">
              <a:avLst>
                <a:gd name="adj" fmla="val 40071"/>
              </a:avLst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S2</a:t>
              </a:r>
              <a:endParaRPr lang="ko-KR" altLang="en-US" dirty="0"/>
            </a:p>
          </p:txBody>
        </p:sp>
        <p:cxnSp>
          <p:nvCxnSpPr>
            <p:cNvPr id="27" name="직선 연결선 26"/>
            <p:cNvCxnSpPr>
              <a:stCxn id="7" idx="1"/>
            </p:cNvCxnSpPr>
            <p:nvPr/>
          </p:nvCxnSpPr>
          <p:spPr>
            <a:xfrm flipV="1">
              <a:off x="2567321" y="1597054"/>
              <a:ext cx="22610" cy="74733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8" idx="1"/>
            </p:cNvCxnSpPr>
            <p:nvPr/>
          </p:nvCxnSpPr>
          <p:spPr>
            <a:xfrm flipV="1">
              <a:off x="4561901" y="2077478"/>
              <a:ext cx="27884" cy="7709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9" idx="3"/>
            </p:cNvCxnSpPr>
            <p:nvPr/>
          </p:nvCxnSpPr>
          <p:spPr>
            <a:xfrm>
              <a:off x="6605073" y="3856557"/>
              <a:ext cx="0" cy="72477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6" idx="2"/>
            </p:cNvCxnSpPr>
            <p:nvPr/>
          </p:nvCxnSpPr>
          <p:spPr>
            <a:xfrm flipH="1">
              <a:off x="1403647" y="4185084"/>
              <a:ext cx="718232" cy="338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꺾인 연결선 33"/>
            <p:cNvCxnSpPr>
              <a:endCxn id="8" idx="2"/>
            </p:cNvCxnSpPr>
            <p:nvPr/>
          </p:nvCxnSpPr>
          <p:spPr>
            <a:xfrm>
              <a:off x="3012763" y="2596417"/>
              <a:ext cx="1103696" cy="504056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꺾인 연결선 33"/>
            <p:cNvCxnSpPr>
              <a:endCxn id="9" idx="2"/>
            </p:cNvCxnSpPr>
            <p:nvPr/>
          </p:nvCxnSpPr>
          <p:spPr>
            <a:xfrm>
              <a:off x="5007343" y="3081276"/>
              <a:ext cx="1152288" cy="523253"/>
            </a:xfrm>
            <a:prstGeom prst="curvedConnector3">
              <a:avLst/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꺾인 연결선 33"/>
            <p:cNvCxnSpPr>
              <a:endCxn id="6" idx="1"/>
            </p:cNvCxnSpPr>
            <p:nvPr/>
          </p:nvCxnSpPr>
          <p:spPr>
            <a:xfrm rot="16200000" flipH="1">
              <a:off x="1982520" y="3348254"/>
              <a:ext cx="1084611" cy="84991"/>
            </a:xfrm>
            <a:prstGeom prst="curvedConnector3">
              <a:avLst>
                <a:gd name="adj1" fmla="val 51721"/>
              </a:avLst>
            </a:prstGeom>
            <a:ln w="412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588495" y="3206083"/>
              <a:ext cx="17876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192.168.30.0 /30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 rot="1015982">
              <a:off x="2670775" y="2213993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192.168.20.0 /30</a:t>
              </a:r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084153">
              <a:off x="4804208" y="2775386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192.168.10.0 /30</a:t>
              </a:r>
              <a:endParaRPr lang="ko-KR" altLang="en-US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63137" y="4521432"/>
            <a:ext cx="87270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R2-1(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 # router </a:t>
            </a:r>
            <a:r>
              <a:rPr lang="en-US" altLang="ko-KR" dirty="0" err="1" smtClean="0"/>
              <a:t>eigrp</a:t>
            </a:r>
            <a:r>
              <a:rPr lang="en-US" altLang="ko-KR" dirty="0" smtClean="0"/>
              <a:t> 100 </a:t>
            </a:r>
          </a:p>
          <a:p>
            <a:r>
              <a:rPr lang="en-US" altLang="ko-KR" dirty="0" smtClean="0"/>
              <a:t>R2-1(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-router)# network 192.168.20.0 </a:t>
            </a:r>
            <a:r>
              <a:rPr lang="en-US" altLang="ko-KR" dirty="0" smtClean="0">
                <a:solidFill>
                  <a:srgbClr val="FF6600"/>
                </a:solidFill>
              </a:rPr>
              <a:t>0.0.0.3</a:t>
            </a:r>
          </a:p>
          <a:p>
            <a:r>
              <a:rPr lang="en-US" altLang="ko-KR" dirty="0" smtClean="0"/>
              <a:t>R2-1(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-router)# network 192.168.10.0 </a:t>
            </a:r>
            <a:r>
              <a:rPr lang="en-US" altLang="ko-KR" dirty="0" smtClean="0">
                <a:solidFill>
                  <a:srgbClr val="FF6600"/>
                </a:solidFill>
              </a:rPr>
              <a:t>0.0.0.3</a:t>
            </a:r>
          </a:p>
          <a:p>
            <a:r>
              <a:rPr lang="en-US" altLang="ko-KR" dirty="0" smtClean="0"/>
              <a:t>R2-1(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-router)# end</a:t>
            </a:r>
          </a:p>
          <a:p>
            <a:endParaRPr lang="en-US" altLang="ko-KR" dirty="0" smtClean="0"/>
          </a:p>
          <a:p>
            <a:r>
              <a:rPr lang="ko-KR" altLang="en-US" dirty="0" smtClean="0">
                <a:latin typeface="바탕"/>
                <a:ea typeface="바탕"/>
              </a:rPr>
              <a:t>☞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라우터에</a:t>
            </a:r>
            <a:r>
              <a:rPr lang="ko-KR" altLang="en-US" dirty="0" smtClean="0"/>
              <a:t> 연결 된 </a:t>
            </a:r>
            <a:r>
              <a:rPr lang="en-US" altLang="ko-KR" dirty="0" smtClean="0"/>
              <a:t>DCE</a:t>
            </a:r>
            <a:r>
              <a:rPr lang="ko-KR" altLang="en-US" dirty="0" smtClean="0"/>
              <a:t>케이블의 주소 값으로 위와 같이 </a:t>
            </a:r>
            <a:r>
              <a:rPr lang="en-US" altLang="ko-KR" dirty="0" smtClean="0"/>
              <a:t>eigrp100</a:t>
            </a:r>
            <a:r>
              <a:rPr lang="ko-KR" altLang="en-US" dirty="0" smtClean="0"/>
              <a:t>망 안에 넣어준다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R2-2, R2-3</a:t>
            </a:r>
            <a:r>
              <a:rPr lang="ko-KR" altLang="en-US" dirty="0" err="1" smtClean="0"/>
              <a:t>라우터에도</a:t>
            </a:r>
            <a:r>
              <a:rPr lang="ko-KR" altLang="en-US" dirty="0" smtClean="0"/>
              <a:t> 마찬가지로 설정해준다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31795" y="4530159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/>
              <a:t>?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26579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3" y="0"/>
            <a:ext cx="50921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Wild Card Mask</a:t>
            </a:r>
            <a:endParaRPr lang="ko-KR" altLang="en-US" sz="6000" dirty="0"/>
          </a:p>
        </p:txBody>
      </p:sp>
      <p:sp>
        <p:nvSpPr>
          <p:cNvPr id="5" name="뺄셈 기호 4"/>
          <p:cNvSpPr/>
          <p:nvPr/>
        </p:nvSpPr>
        <p:spPr>
          <a:xfrm>
            <a:off x="-247686" y="763635"/>
            <a:ext cx="6619886" cy="504056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291" y="1267691"/>
            <a:ext cx="86661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Wild Card Mask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Subnet Mask</a:t>
            </a:r>
            <a:r>
              <a:rPr lang="ko-KR" altLang="en-US" dirty="0" smtClean="0"/>
              <a:t>와 유사한 기능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6600"/>
                </a:solidFill>
              </a:rPr>
              <a:t>EIGRP</a:t>
            </a:r>
            <a:r>
              <a:rPr lang="ko-KR" altLang="en-US" dirty="0" smtClean="0"/>
              <a:t>와 </a:t>
            </a:r>
            <a:r>
              <a:rPr lang="en-US" altLang="ko-KR" dirty="0" smtClean="0">
                <a:solidFill>
                  <a:srgbClr val="FF6600"/>
                </a:solidFill>
              </a:rPr>
              <a:t>OSPF</a:t>
            </a:r>
            <a:r>
              <a:rPr lang="ko-KR" altLang="en-US" dirty="0">
                <a:solidFill>
                  <a:srgbClr val="FF6600"/>
                </a:solidFill>
              </a:rPr>
              <a:t> </a:t>
            </a:r>
            <a:r>
              <a:rPr lang="ko-KR" altLang="en-US" dirty="0" smtClean="0"/>
              <a:t>설정에 사용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※ Subnet Mask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Wild Card Mask </a:t>
            </a:r>
            <a:r>
              <a:rPr lang="ko-KR" altLang="en-US" dirty="0" smtClean="0"/>
              <a:t>의 차이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>
                <a:latin typeface="바탕"/>
                <a:ea typeface="바탕"/>
              </a:rPr>
              <a:t>∙ </a:t>
            </a:r>
            <a:r>
              <a:rPr lang="en-US" altLang="ko-KR" dirty="0" smtClean="0"/>
              <a:t>Subnet Mask : </a:t>
            </a:r>
            <a:r>
              <a:rPr lang="ko-KR" altLang="en-US" dirty="0"/>
              <a:t>주어진 </a:t>
            </a:r>
            <a:r>
              <a:rPr lang="en-US" altLang="ko-KR" dirty="0"/>
              <a:t>IP </a:t>
            </a:r>
            <a:r>
              <a:rPr lang="ko-KR" altLang="en-US" dirty="0"/>
              <a:t>주소에서 </a:t>
            </a:r>
            <a:r>
              <a:rPr lang="ko-KR" altLang="en-US" dirty="0" smtClean="0"/>
              <a:t>네트워</a:t>
            </a:r>
            <a:r>
              <a:rPr lang="ko-KR" altLang="en-US" dirty="0"/>
              <a:t>크</a:t>
            </a:r>
            <a:r>
              <a:rPr lang="ko-KR" altLang="en-US" dirty="0" smtClean="0"/>
              <a:t> </a:t>
            </a:r>
            <a:r>
              <a:rPr lang="ko-KR" altLang="en-US" dirty="0"/>
              <a:t>주소 부분과 호스트 주소 부분을 구분해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</a:t>
            </a:r>
            <a:r>
              <a:rPr lang="ko-KR" altLang="en-US" dirty="0" smtClean="0"/>
              <a:t>주는 </a:t>
            </a:r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latin typeface="바탕"/>
                <a:ea typeface="바탕"/>
              </a:rPr>
              <a:t>∙</a:t>
            </a:r>
            <a:r>
              <a:rPr lang="ko-KR" altLang="en-US" dirty="0" smtClean="0"/>
              <a:t> </a:t>
            </a:r>
            <a:r>
              <a:rPr lang="en-US" altLang="ko-KR" dirty="0" smtClean="0"/>
              <a:t>Wild Card Mask : </a:t>
            </a:r>
            <a:r>
              <a:rPr lang="ko-KR" altLang="en-US" dirty="0"/>
              <a:t>특정 주소 범위를 표현하고자 할 때  </a:t>
            </a:r>
            <a:r>
              <a:rPr lang="ko-KR" altLang="en-US" dirty="0" smtClean="0"/>
              <a:t>사용 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en-US" altLang="ko-KR" dirty="0" smtClean="0"/>
              <a:t>                                </a:t>
            </a:r>
            <a:r>
              <a:rPr lang="ko-KR" altLang="en-US" dirty="0" smtClean="0"/>
              <a:t>여러 개의 </a:t>
            </a:r>
            <a:r>
              <a:rPr lang="ko-KR" altLang="en-US" dirty="0"/>
              <a:t>네트워크 </a:t>
            </a:r>
            <a:r>
              <a:rPr lang="ko-KR" altLang="en-US" dirty="0" smtClean="0"/>
              <a:t>주소를 </a:t>
            </a:r>
            <a:r>
              <a:rPr lang="ko-KR" altLang="en-US" dirty="0"/>
              <a:t>간단하게 표현이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Ex) 	                          255.255.255.255</a:t>
            </a:r>
          </a:p>
          <a:p>
            <a:r>
              <a:rPr lang="en-US" altLang="ko-KR" dirty="0" smtClean="0"/>
              <a:t>      	Subnet Mask : 255.255.240.0</a:t>
            </a:r>
          </a:p>
          <a:p>
            <a:r>
              <a:rPr lang="en-US" altLang="ko-KR" dirty="0" smtClean="0"/>
              <a:t>	 Wild Card Mask : 0.0.15.255</a:t>
            </a:r>
            <a:endParaRPr lang="ko-KR" altLang="en-US" dirty="0"/>
          </a:p>
          <a:p>
            <a:endParaRPr lang="en-US" altLang="ko-KR" dirty="0" smtClean="0"/>
          </a:p>
        </p:txBody>
      </p:sp>
      <p:sp>
        <p:nvSpPr>
          <p:cNvPr id="8" name="달 7"/>
          <p:cNvSpPr/>
          <p:nvPr/>
        </p:nvSpPr>
        <p:spPr>
          <a:xfrm rot="10800000">
            <a:off x="4139952" y="4978819"/>
            <a:ext cx="432048" cy="287858"/>
          </a:xfrm>
          <a:prstGeom prst="moon">
            <a:avLst>
              <a:gd name="adj" fmla="val 3821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뺄셈 기호 9"/>
          <p:cNvSpPr/>
          <p:nvPr/>
        </p:nvSpPr>
        <p:spPr>
          <a:xfrm>
            <a:off x="4722799" y="5038586"/>
            <a:ext cx="360039" cy="14393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11560" y="1543860"/>
            <a:ext cx="7613334" cy="584775"/>
            <a:chOff x="611560" y="1543860"/>
            <a:chExt cx="7613334" cy="584775"/>
          </a:xfrm>
        </p:grpSpPr>
        <p:sp>
          <p:nvSpPr>
            <p:cNvPr id="2" name="TextBox 1"/>
            <p:cNvSpPr txBox="1"/>
            <p:nvPr/>
          </p:nvSpPr>
          <p:spPr>
            <a:xfrm>
              <a:off x="3909289" y="1543860"/>
              <a:ext cx="4315605" cy="584775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6600"/>
                  </a:solidFill>
                </a:rPr>
                <a:t>실수를 줄이기 위함</a:t>
              </a:r>
              <a:endParaRPr lang="en-US" altLang="ko-KR" sz="1600" dirty="0" smtClean="0">
                <a:solidFill>
                  <a:srgbClr val="FF6600"/>
                </a:solidFill>
              </a:endParaRPr>
            </a:p>
            <a:p>
              <a:r>
                <a:rPr lang="ko-KR" altLang="en-US" sz="1600" dirty="0" smtClean="0">
                  <a:solidFill>
                    <a:srgbClr val="FF6600"/>
                  </a:solidFill>
                </a:rPr>
                <a:t>광고하고자 하는 네트워크 만을 광고하기 위함</a:t>
              </a:r>
              <a:endParaRPr lang="ko-KR" altLang="en-US" sz="1600" dirty="0">
                <a:solidFill>
                  <a:srgbClr val="FF6600"/>
                </a:solidFill>
              </a:endParaRPr>
            </a:p>
          </p:txBody>
        </p:sp>
        <p:cxnSp>
          <p:nvCxnSpPr>
            <p:cNvPr id="6" name="꺾인 연결선 5"/>
            <p:cNvCxnSpPr/>
            <p:nvPr/>
          </p:nvCxnSpPr>
          <p:spPr>
            <a:xfrm>
              <a:off x="611560" y="1879956"/>
              <a:ext cx="3240360" cy="180892"/>
            </a:xfrm>
            <a:prstGeom prst="bentConnector3">
              <a:avLst>
                <a:gd name="adj1" fmla="val 146"/>
              </a:avLst>
            </a:prstGeom>
            <a:ln w="5715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611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복합">
  <a:themeElements>
    <a:clrScheme name="복합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복합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복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837</TotalTime>
  <Words>974</Words>
  <Application>Microsoft Office PowerPoint</Application>
  <PresentationFormat>화면 슬라이드 쇼(4:3)</PresentationFormat>
  <Paragraphs>358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복합</vt:lpstr>
      <vt:lpstr>OSPF 와 EIGRP 설계 (+ RIP v2) </vt:lpstr>
      <vt:lpstr>차례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You!!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OSPF 와 EIGRP 설계 (+ RIP v2)</dc:title>
  <dc:creator>김태한</dc:creator>
  <cp:lastModifiedBy>김태한</cp:lastModifiedBy>
  <cp:revision>88</cp:revision>
  <dcterms:created xsi:type="dcterms:W3CDTF">2015-05-03T12:34:08Z</dcterms:created>
  <dcterms:modified xsi:type="dcterms:W3CDTF">2015-05-12T17:13:29Z</dcterms:modified>
</cp:coreProperties>
</file>