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6" r:id="rId3"/>
    <p:sldId id="261" r:id="rId4"/>
    <p:sldId id="263" r:id="rId5"/>
    <p:sldId id="264" r:id="rId6"/>
    <p:sldId id="265" r:id="rId7"/>
    <p:sldId id="266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282" r:id="rId16"/>
    <p:sldId id="277" r:id="rId17"/>
    <p:sldId id="281" r:id="rId18"/>
    <p:sldId id="278" r:id="rId19"/>
    <p:sldId id="279" r:id="rId20"/>
    <p:sldId id="280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DC59B4-75A4-483E-8988-87AD1727E67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756E7B-D15C-4468-809F-BE05A677AA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ostfiles12.naver.net/20131122_171/enjoys33_1385101165382jmuq1_JPEG/it5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COMPUTER NETWORK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201395053 </a:t>
            </a:r>
            <a:r>
              <a:rPr lang="ko-KR" altLang="en-US" b="1" dirty="0" smtClean="0">
                <a:solidFill>
                  <a:srgbClr val="FFFF00"/>
                </a:solidFill>
              </a:rPr>
              <a:t>정인성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r>
              <a:rPr lang="en-US" altLang="ko-KR" b="1" dirty="0" smtClean="0">
                <a:solidFill>
                  <a:srgbClr val="FFFF00"/>
                </a:solidFill>
              </a:rPr>
              <a:t>201395026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송미루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postfiles7.naver.net/20121106_198/hmin011_1352182174360qfFcQ_PNG/noname01.png?type=w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0"/>
            <a:ext cx="8100392" cy="68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effectLst/>
              </a:rPr>
              <a:t>위 예제에서 </a:t>
            </a:r>
            <a:r>
              <a:rPr lang="en-US" altLang="ko-KR" dirty="0" smtClean="0">
                <a:effectLst/>
              </a:rPr>
              <a:t>Router 0</a:t>
            </a:r>
            <a:r>
              <a:rPr lang="ko-KR" altLang="en-US" dirty="0" smtClean="0">
                <a:effectLst/>
              </a:rPr>
              <a:t>을 기준으로 왼쪽은 </a:t>
            </a:r>
            <a:r>
              <a:rPr lang="en-US" altLang="ko-KR" dirty="0" smtClean="0">
                <a:effectLst/>
              </a:rPr>
              <a:t>RIPv2</a:t>
            </a:r>
            <a:r>
              <a:rPr lang="ko-KR" altLang="en-US" dirty="0" smtClean="0">
                <a:effectLst/>
              </a:rPr>
              <a:t>로 구축되어있고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오른쪽은 </a:t>
            </a:r>
            <a:r>
              <a:rPr lang="en-US" altLang="ko-KR" dirty="0" err="1" smtClean="0">
                <a:effectLst/>
              </a:rPr>
              <a:t>eigrp</a:t>
            </a:r>
            <a:r>
              <a:rPr lang="en-US" altLang="ko-KR" dirty="0" smtClean="0">
                <a:effectLst/>
              </a:rPr>
              <a:t> 100</a:t>
            </a:r>
            <a:r>
              <a:rPr lang="ko-KR" altLang="en-US" dirty="0" smtClean="0">
                <a:effectLst/>
              </a:rPr>
              <a:t>번으로 구축되어있다고 가정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  - router 0 </a:t>
            </a:r>
            <a:r>
              <a:rPr lang="ko-KR" altLang="en-US" dirty="0" smtClean="0">
                <a:effectLst/>
              </a:rPr>
              <a:t>설정</a:t>
            </a:r>
            <a:endParaRPr lang="en-US" altLang="ko-KR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 rip</a:t>
            </a:r>
            <a:endParaRPr lang="en-US" altLang="ko-KR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-router)#version 2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 </a:t>
            </a:r>
            <a:r>
              <a:rPr lang="en-US" altLang="ko-KR" b="1" dirty="0" err="1" smtClean="0">
                <a:effectLst/>
              </a:rPr>
              <a:t>eigrp</a:t>
            </a:r>
            <a:r>
              <a:rPr lang="en-US" altLang="ko-KR" b="1" dirty="0" smtClean="0">
                <a:effectLst/>
              </a:rPr>
              <a:t> 100 metric 4</a:t>
            </a:r>
            <a:endParaRPr lang="en-US" altLang="ko-KR" dirty="0" smtClean="0">
              <a:effectLst/>
            </a:endParaRPr>
          </a:p>
          <a:p>
            <a:r>
              <a:rPr lang="en-US" altLang="ko-KR" b="1" dirty="0" smtClean="0"/>
              <a:t>####4</a:t>
            </a:r>
            <a:r>
              <a:rPr lang="ko-KR" altLang="en-US" b="1" dirty="0"/>
              <a:t>는 </a:t>
            </a:r>
            <a:r>
              <a:rPr lang="en-US" altLang="ko-KR" b="1" dirty="0"/>
              <a:t>rip </a:t>
            </a:r>
            <a:r>
              <a:rPr lang="ko-KR" altLang="en-US" b="1" dirty="0" err="1"/>
              <a:t>라우팅</a:t>
            </a:r>
            <a:r>
              <a:rPr lang="ko-KR" altLang="en-US" b="1" dirty="0"/>
              <a:t> 프로토콜의 </a:t>
            </a:r>
            <a:r>
              <a:rPr lang="ko-KR" altLang="en-US" b="1" dirty="0" err="1"/>
              <a:t>메트릭인</a:t>
            </a:r>
            <a:r>
              <a:rPr lang="ko-KR" altLang="en-US" b="1" dirty="0"/>
              <a:t> 홉 수 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의미함</a:t>
            </a:r>
            <a:endParaRPr lang="ko-KR" altLang="en-US" dirty="0" smtClean="0">
              <a:effectLst/>
            </a:endParaRPr>
          </a:p>
          <a:p>
            <a:endParaRPr lang="en-US" altLang="ko-KR" b="1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 </a:t>
            </a:r>
            <a:r>
              <a:rPr lang="en-US" altLang="ko-KR" b="1" dirty="0" err="1" smtClean="0">
                <a:effectLst/>
              </a:rPr>
              <a:t>eigrp</a:t>
            </a:r>
            <a:r>
              <a:rPr lang="en-US" altLang="ko-KR" b="1" dirty="0" smtClean="0">
                <a:effectLst/>
              </a:rPr>
              <a:t> 100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 rip metric        1544  10  255  1  1500</a:t>
            </a:r>
            <a:endParaRPr lang="en-US" altLang="ko-KR" dirty="0" smtClean="0">
              <a:effectLst/>
            </a:endParaRPr>
          </a:p>
          <a:p>
            <a:r>
              <a:rPr lang="en-US" altLang="ko-KR" b="1" dirty="0"/>
              <a:t>#### metric </a:t>
            </a:r>
            <a:r>
              <a:rPr lang="ko-KR" altLang="en-US" b="1" dirty="0"/>
              <a:t>뒤의 </a:t>
            </a:r>
            <a:r>
              <a:rPr lang="en-US" altLang="ko-KR" b="1" dirty="0"/>
              <a:t>5</a:t>
            </a:r>
            <a:r>
              <a:rPr lang="ko-KR" altLang="en-US" b="1" dirty="0"/>
              <a:t>개 숫자는 </a:t>
            </a:r>
            <a:r>
              <a:rPr lang="en-US" altLang="ko-KR" b="1" dirty="0" err="1"/>
              <a:t>eigrp</a:t>
            </a:r>
            <a:r>
              <a:rPr lang="en-US" altLang="ko-KR" b="1" dirty="0"/>
              <a:t> </a:t>
            </a:r>
            <a:r>
              <a:rPr lang="ko-KR" altLang="en-US" b="1" dirty="0"/>
              <a:t>의 </a:t>
            </a:r>
            <a:r>
              <a:rPr lang="ko-KR" altLang="en-US" b="1" dirty="0" err="1"/>
              <a:t>메트릭이다</a:t>
            </a:r>
            <a:r>
              <a:rPr lang="en-US" altLang="ko-KR" b="1" dirty="0"/>
              <a:t>. </a:t>
            </a:r>
            <a:r>
              <a:rPr lang="ko-KR" altLang="en-US" b="1" dirty="0"/>
              <a:t>차례대로 </a:t>
            </a:r>
            <a:r>
              <a:rPr lang="en-US" altLang="ko-KR" b="1" dirty="0"/>
              <a:t>bandwidth, delay, reliability, load, MTU maximum size</a:t>
            </a:r>
            <a:r>
              <a:rPr lang="ko-KR" altLang="en-US" b="1" dirty="0"/>
              <a:t>를 의미한다</a:t>
            </a:r>
            <a:r>
              <a:rPr lang="en-US" altLang="ko-KR" b="1" dirty="0" smtClean="0"/>
              <a:t>.</a:t>
            </a:r>
            <a:endParaRPr lang="ko-KR" altLang="en-US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RIPv2</a:t>
            </a:r>
            <a:r>
              <a:rPr lang="ko-KR" altLang="en-US" b="1" dirty="0"/>
              <a:t>와 </a:t>
            </a:r>
            <a:r>
              <a:rPr lang="en-US" altLang="ko-KR" b="1" dirty="0" err="1"/>
              <a:t>eigrp</a:t>
            </a:r>
            <a:r>
              <a:rPr lang="ko-KR" altLang="en-US" b="1" dirty="0"/>
              <a:t>와의 </a:t>
            </a:r>
            <a:r>
              <a:rPr lang="en-US" altLang="ko-KR" b="1" dirty="0"/>
              <a:t>redistribute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4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effectLst/>
              </a:rPr>
              <a:t>위 예제에서 </a:t>
            </a:r>
            <a:r>
              <a:rPr lang="en-US" altLang="ko-KR" dirty="0" smtClean="0">
                <a:effectLst/>
              </a:rPr>
              <a:t>Router 0</a:t>
            </a:r>
            <a:r>
              <a:rPr lang="ko-KR" altLang="en-US" dirty="0" smtClean="0">
                <a:effectLst/>
              </a:rPr>
              <a:t>을 기준으로 왼쪽은 </a:t>
            </a:r>
            <a:r>
              <a:rPr lang="en-US" altLang="ko-KR" dirty="0" err="1" smtClean="0">
                <a:effectLst/>
              </a:rPr>
              <a:t>ospf</a:t>
            </a:r>
            <a:r>
              <a:rPr lang="en-US" altLang="ko-KR" dirty="0" smtClean="0">
                <a:effectLst/>
              </a:rPr>
              <a:t> 10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오른쪽은 </a:t>
            </a:r>
            <a:r>
              <a:rPr lang="en-US" altLang="ko-KR" dirty="0" err="1" smtClean="0">
                <a:effectLst/>
              </a:rPr>
              <a:t>eigrp</a:t>
            </a:r>
            <a:r>
              <a:rPr lang="en-US" altLang="ko-KR" dirty="0" smtClean="0">
                <a:effectLst/>
              </a:rPr>
              <a:t> 100</a:t>
            </a:r>
            <a:r>
              <a:rPr lang="ko-KR" altLang="en-US" dirty="0" smtClean="0">
                <a:effectLst/>
              </a:rPr>
              <a:t>번으로 구축되어있다고 가정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  - Router 0</a:t>
            </a:r>
            <a:r>
              <a:rPr lang="ko-KR" altLang="en-US" dirty="0" smtClean="0">
                <a:effectLst/>
              </a:rPr>
              <a:t>에서 설정</a:t>
            </a:r>
            <a:endParaRPr lang="en-US" altLang="ko-KR" dirty="0" smtClean="0"/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 </a:t>
            </a:r>
            <a:r>
              <a:rPr lang="en-US" altLang="ko-KR" b="1" dirty="0" err="1" smtClean="0">
                <a:effectLst/>
              </a:rPr>
              <a:t>ospf</a:t>
            </a:r>
            <a:r>
              <a:rPr lang="en-US" altLang="ko-KR" b="1" dirty="0" smtClean="0">
                <a:effectLst/>
              </a:rPr>
              <a:t> 10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 </a:t>
            </a:r>
            <a:r>
              <a:rPr lang="en-US" altLang="ko-KR" b="1" dirty="0" err="1" smtClean="0">
                <a:effectLst/>
              </a:rPr>
              <a:t>eigrp</a:t>
            </a:r>
            <a:r>
              <a:rPr lang="en-US" altLang="ko-KR" b="1" dirty="0" smtClean="0">
                <a:effectLst/>
              </a:rPr>
              <a:t> 100 subnets</a:t>
            </a:r>
            <a:endParaRPr lang="en-US" altLang="ko-KR" dirty="0" smtClean="0">
              <a:effectLst/>
            </a:endParaRPr>
          </a:p>
          <a:p>
            <a:r>
              <a:rPr lang="en-US" altLang="ko-KR" b="1" dirty="0"/>
              <a:t>#### </a:t>
            </a:r>
            <a:r>
              <a:rPr lang="ko-KR" altLang="en-US" b="1" dirty="0"/>
              <a:t>여기서 </a:t>
            </a:r>
            <a:r>
              <a:rPr lang="en-US" altLang="ko-KR" b="1" dirty="0"/>
              <a:t>subnets</a:t>
            </a:r>
            <a:r>
              <a:rPr lang="ko-KR" altLang="en-US" b="1" dirty="0"/>
              <a:t>를 쓰지 않으면 </a:t>
            </a:r>
            <a:r>
              <a:rPr lang="en-US" altLang="ko-KR" b="1" dirty="0" err="1"/>
              <a:t>classful</a:t>
            </a:r>
            <a:r>
              <a:rPr lang="en-US" altLang="ko-KR" b="1" dirty="0"/>
              <a:t> </a:t>
            </a:r>
            <a:r>
              <a:rPr lang="ko-KR" altLang="en-US" b="1" dirty="0"/>
              <a:t>하게 </a:t>
            </a:r>
            <a:r>
              <a:rPr lang="ko-KR" altLang="en-US" b="1" dirty="0" err="1"/>
              <a:t>재분배하기때문에</a:t>
            </a:r>
            <a:r>
              <a:rPr lang="ko-KR" altLang="en-US" b="1" dirty="0"/>
              <a:t> </a:t>
            </a:r>
            <a:r>
              <a:rPr lang="en-US" altLang="ko-KR" b="1" dirty="0"/>
              <a:t>classless</a:t>
            </a:r>
            <a:r>
              <a:rPr lang="ko-KR" altLang="en-US" b="1" dirty="0"/>
              <a:t>하게 </a:t>
            </a:r>
            <a:r>
              <a:rPr lang="ko-KR" altLang="en-US" b="1" dirty="0" err="1"/>
              <a:t>재분배하기위해</a:t>
            </a:r>
            <a:r>
              <a:rPr lang="ko-KR" altLang="en-US" b="1" dirty="0"/>
              <a:t> 쓴다</a:t>
            </a:r>
            <a:r>
              <a:rPr lang="en-US" altLang="ko-KR" b="1" dirty="0"/>
              <a:t>.</a:t>
            </a:r>
            <a:endParaRPr lang="ko-KR" altLang="en-US" dirty="0" smtClean="0">
              <a:effectLst/>
            </a:endParaRPr>
          </a:p>
          <a:p>
            <a:endParaRPr lang="ko-KR" altLang="en-US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 </a:t>
            </a:r>
            <a:r>
              <a:rPr lang="en-US" altLang="ko-KR" b="1" dirty="0" err="1" smtClean="0">
                <a:effectLst/>
              </a:rPr>
              <a:t>eigrp</a:t>
            </a:r>
            <a:r>
              <a:rPr lang="en-US" altLang="ko-KR" b="1" dirty="0" smtClean="0">
                <a:effectLst/>
              </a:rPr>
              <a:t> 100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 </a:t>
            </a:r>
            <a:r>
              <a:rPr lang="en-US" altLang="ko-KR" b="1" dirty="0" err="1" smtClean="0">
                <a:effectLst/>
              </a:rPr>
              <a:t>ospf</a:t>
            </a:r>
            <a:r>
              <a:rPr lang="en-US" altLang="ko-KR" b="1" dirty="0" smtClean="0">
                <a:effectLst/>
              </a:rPr>
              <a:t> 10 metric 1544  10  255  1  1500</a:t>
            </a:r>
            <a:endParaRPr lang="en-US" altLang="ko-KR" dirty="0" smtClean="0">
              <a:effectLst/>
            </a:endParaRPr>
          </a:p>
          <a:p>
            <a:r>
              <a:rPr lang="en-US" altLang="ko-KR" b="1" dirty="0"/>
              <a:t>#### metric </a:t>
            </a:r>
            <a:r>
              <a:rPr lang="ko-KR" altLang="en-US" b="1" dirty="0"/>
              <a:t>뒤의 </a:t>
            </a:r>
            <a:r>
              <a:rPr lang="en-US" altLang="ko-KR" b="1" dirty="0"/>
              <a:t>5</a:t>
            </a:r>
            <a:r>
              <a:rPr lang="ko-KR" altLang="en-US" b="1" dirty="0"/>
              <a:t>개 숫자는 </a:t>
            </a:r>
            <a:r>
              <a:rPr lang="en-US" altLang="ko-KR" b="1" dirty="0" err="1"/>
              <a:t>eigrp</a:t>
            </a:r>
            <a:r>
              <a:rPr lang="en-US" altLang="ko-KR" b="1" dirty="0"/>
              <a:t> </a:t>
            </a:r>
            <a:r>
              <a:rPr lang="ko-KR" altLang="en-US" b="1" dirty="0"/>
              <a:t>의 </a:t>
            </a:r>
            <a:r>
              <a:rPr lang="ko-KR" altLang="en-US" b="1" dirty="0" err="1"/>
              <a:t>메트릭이다</a:t>
            </a:r>
            <a:r>
              <a:rPr lang="en-US" altLang="ko-KR" b="1" dirty="0"/>
              <a:t>. </a:t>
            </a:r>
            <a:r>
              <a:rPr lang="ko-KR" altLang="en-US" b="1" dirty="0"/>
              <a:t>차례대로 </a:t>
            </a:r>
            <a:r>
              <a:rPr lang="en-US" altLang="ko-KR" b="1" dirty="0"/>
              <a:t>bandwidth, delay, reliability, load, MTU maximum size</a:t>
            </a:r>
            <a:r>
              <a:rPr lang="ko-KR" altLang="en-US" b="1" dirty="0"/>
              <a:t>를 의미한다</a:t>
            </a:r>
            <a:r>
              <a:rPr lang="en-US" altLang="ko-KR" b="1" dirty="0" smtClean="0"/>
              <a:t>.</a:t>
            </a:r>
            <a:endParaRPr lang="ko-KR" altLang="en-US" dirty="0" smtClean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ospf</a:t>
            </a:r>
            <a:r>
              <a:rPr lang="ko-KR" altLang="en-US" b="1" dirty="0"/>
              <a:t>와 </a:t>
            </a:r>
            <a:r>
              <a:rPr lang="en-US" altLang="ko-KR" b="1" dirty="0" err="1"/>
              <a:t>eigrp</a:t>
            </a:r>
            <a:r>
              <a:rPr lang="ko-KR" altLang="en-US" b="1" dirty="0"/>
              <a:t>와의 </a:t>
            </a:r>
            <a:r>
              <a:rPr lang="en-US" altLang="ko-KR" b="1" dirty="0"/>
              <a:t>redistribute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effectLst/>
              </a:rPr>
              <a:t>위 예제에서 </a:t>
            </a:r>
            <a:r>
              <a:rPr lang="en-US" altLang="ko-KR" dirty="0" smtClean="0">
                <a:effectLst/>
              </a:rPr>
              <a:t>Router 0</a:t>
            </a:r>
            <a:r>
              <a:rPr lang="ko-KR" altLang="en-US" dirty="0" smtClean="0">
                <a:effectLst/>
              </a:rPr>
              <a:t>을 기준으로 왼쪽은 </a:t>
            </a:r>
            <a:r>
              <a:rPr lang="en-US" altLang="ko-KR" dirty="0" smtClean="0">
                <a:effectLst/>
              </a:rPr>
              <a:t>RIP v2, </a:t>
            </a:r>
            <a:r>
              <a:rPr lang="ko-KR" altLang="en-US" dirty="0" smtClean="0">
                <a:effectLst/>
              </a:rPr>
              <a:t>오른쪽은 </a:t>
            </a:r>
            <a:r>
              <a:rPr lang="en-US" altLang="ko-KR" dirty="0" err="1" smtClean="0">
                <a:effectLst/>
              </a:rPr>
              <a:t>ospf</a:t>
            </a:r>
            <a:r>
              <a:rPr lang="en-US" altLang="ko-KR" dirty="0" smtClean="0">
                <a:effectLst/>
              </a:rPr>
              <a:t> 10</a:t>
            </a:r>
            <a:r>
              <a:rPr lang="ko-KR" altLang="en-US" dirty="0" smtClean="0">
                <a:effectLst/>
              </a:rPr>
              <a:t>번으로 구축되어있다고 가정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  - Router 0</a:t>
            </a:r>
            <a:r>
              <a:rPr lang="ko-KR" altLang="en-US" dirty="0" smtClean="0">
                <a:effectLst/>
              </a:rPr>
              <a:t>에서 설정</a:t>
            </a: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 rip</a:t>
            </a:r>
            <a:endParaRPr lang="en-US" altLang="ko-KR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)#version 2</a:t>
            </a:r>
            <a:endParaRPr lang="en-US" altLang="ko-KR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 </a:t>
            </a:r>
            <a:r>
              <a:rPr lang="en-US" altLang="ko-KR" b="1" dirty="0" err="1" smtClean="0">
                <a:effectLst/>
              </a:rPr>
              <a:t>ospf</a:t>
            </a:r>
            <a:r>
              <a:rPr lang="en-US" altLang="ko-KR" b="1" dirty="0" smtClean="0">
                <a:effectLst/>
              </a:rPr>
              <a:t> 100 metric 4</a:t>
            </a:r>
            <a:endParaRPr lang="en-US" altLang="ko-KR" dirty="0" smtClean="0">
              <a:effectLst/>
            </a:endParaRPr>
          </a:p>
          <a:p>
            <a:r>
              <a:rPr lang="en-US" altLang="ko-KR" b="1" dirty="0"/>
              <a:t>#### 4</a:t>
            </a:r>
            <a:r>
              <a:rPr lang="ko-KR" altLang="en-US" b="1" dirty="0"/>
              <a:t>는 </a:t>
            </a:r>
            <a:r>
              <a:rPr lang="en-US" altLang="ko-KR" b="1" dirty="0"/>
              <a:t>rip protocol</a:t>
            </a:r>
            <a:r>
              <a:rPr lang="ko-KR" altLang="en-US" b="1" dirty="0"/>
              <a:t>의 </a:t>
            </a:r>
            <a:r>
              <a:rPr lang="en-US" altLang="ko-KR" b="1" dirty="0"/>
              <a:t>metric</a:t>
            </a:r>
            <a:r>
              <a:rPr lang="ko-KR" altLang="en-US" b="1" dirty="0"/>
              <a:t>인 </a:t>
            </a:r>
            <a:r>
              <a:rPr lang="en-US" altLang="ko-KR" b="1" dirty="0"/>
              <a:t>hop count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  <a:endParaRPr lang="ko-KR" altLang="en-US" dirty="0" smtClean="0">
              <a:effectLst/>
            </a:endParaRPr>
          </a:p>
          <a:p>
            <a:endParaRPr lang="ko-KR" altLang="en-US" dirty="0" smtClean="0">
              <a:effectLst/>
            </a:endParaRPr>
          </a:p>
          <a:p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)#router </a:t>
            </a:r>
            <a:r>
              <a:rPr lang="en-US" altLang="ko-KR" b="1" dirty="0" err="1" smtClean="0">
                <a:effectLst/>
              </a:rPr>
              <a:t>ospf</a:t>
            </a:r>
            <a:r>
              <a:rPr lang="en-US" altLang="ko-KR" b="1" dirty="0" smtClean="0">
                <a:effectLst/>
              </a:rPr>
              <a:t> 100</a:t>
            </a:r>
            <a:br>
              <a:rPr lang="en-US" altLang="ko-KR" b="1" dirty="0" smtClean="0">
                <a:effectLst/>
              </a:rPr>
            </a:br>
            <a:r>
              <a:rPr lang="en-US" altLang="ko-KR" b="1" dirty="0" smtClean="0">
                <a:effectLst/>
              </a:rPr>
              <a:t>Router(</a:t>
            </a:r>
            <a:r>
              <a:rPr lang="en-US" altLang="ko-KR" b="1" dirty="0" err="1" smtClean="0">
                <a:effectLst/>
              </a:rPr>
              <a:t>config</a:t>
            </a:r>
            <a:r>
              <a:rPr lang="en-US" altLang="ko-KR" b="1" dirty="0" smtClean="0">
                <a:effectLst/>
              </a:rPr>
              <a:t>-router)#redistribute rip subnets</a:t>
            </a:r>
            <a:endParaRPr lang="en-US" altLang="ko-KR" dirty="0" smtClean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rip</a:t>
            </a:r>
            <a:r>
              <a:rPr lang="ko-KR" altLang="en-US" b="1" dirty="0"/>
              <a:t>과 </a:t>
            </a:r>
            <a:r>
              <a:rPr lang="en-US" altLang="ko-KR" b="1" dirty="0" err="1"/>
              <a:t>ospf</a:t>
            </a:r>
            <a:r>
              <a:rPr lang="ko-KR" altLang="en-US" b="1" dirty="0"/>
              <a:t>와의 </a:t>
            </a:r>
            <a:r>
              <a:rPr lang="en-US" altLang="ko-KR" b="1" dirty="0"/>
              <a:t>redistribute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0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>
                <a:effectLst/>
              </a:rPr>
              <a:t>백본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area</a:t>
            </a:r>
            <a:r>
              <a:rPr lang="ko-KR" altLang="en-US" dirty="0" smtClean="0">
                <a:effectLst/>
              </a:rPr>
              <a:t>와 떨어져 다른 홉에 위치한 </a:t>
            </a:r>
            <a:r>
              <a:rPr lang="en-US" altLang="ko-KR" dirty="0" smtClean="0">
                <a:effectLst/>
              </a:rPr>
              <a:t>area</a:t>
            </a:r>
            <a:r>
              <a:rPr lang="ko-KR" altLang="en-US" dirty="0" smtClean="0">
                <a:effectLst/>
              </a:rPr>
              <a:t>에 대하여 </a:t>
            </a:r>
            <a:r>
              <a:rPr lang="ko-KR" altLang="en-US" dirty="0" err="1" smtClean="0">
                <a:effectLst/>
              </a:rPr>
              <a:t>말그대로</a:t>
            </a:r>
            <a:r>
              <a:rPr lang="ko-KR" altLang="en-US" dirty="0" smtClean="0">
                <a:effectLst/>
              </a:rPr>
              <a:t> 가상의 연결을 시켜줌으로써 </a:t>
            </a:r>
            <a:r>
              <a:rPr lang="ko-KR" altLang="en-US" dirty="0" err="1" smtClean="0">
                <a:effectLst/>
              </a:rPr>
              <a:t>백본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area</a:t>
            </a:r>
            <a:r>
              <a:rPr lang="ko-KR" altLang="en-US" dirty="0" smtClean="0">
                <a:effectLst/>
              </a:rPr>
              <a:t>의 제한된 </a:t>
            </a:r>
            <a:r>
              <a:rPr lang="ko-KR" altLang="en-US" dirty="0" err="1" smtClean="0">
                <a:effectLst/>
              </a:rPr>
              <a:t>라우팅</a:t>
            </a:r>
            <a:r>
              <a:rPr lang="ko-KR" altLang="en-US" dirty="0" smtClean="0">
                <a:effectLst/>
              </a:rPr>
              <a:t> 정보를 받아올 수 있도록 </a:t>
            </a:r>
            <a:r>
              <a:rPr lang="en-US" altLang="ko-KR" dirty="0" smtClean="0">
                <a:effectLst/>
              </a:rPr>
              <a:t>neighbor</a:t>
            </a:r>
            <a:r>
              <a:rPr lang="ko-KR" altLang="en-US" dirty="0" smtClean="0">
                <a:effectLst/>
              </a:rPr>
              <a:t>를 맺어주는 기술입니다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b="1" i="1" dirty="0"/>
              <a:t>router </a:t>
            </a:r>
            <a:r>
              <a:rPr lang="en-US" altLang="ko-KR" b="1" i="1" dirty="0" err="1"/>
              <a:t>ospf</a:t>
            </a:r>
            <a:r>
              <a:rPr lang="en-US" altLang="ko-KR" b="1" i="1" dirty="0"/>
              <a:t> 1234</a:t>
            </a:r>
            <a:endParaRPr lang="en-US" altLang="ko-KR" dirty="0" smtClean="0">
              <a:effectLst/>
            </a:endParaRPr>
          </a:p>
          <a:p>
            <a:r>
              <a:rPr lang="en-US" altLang="ko-KR" b="1" i="1" dirty="0"/>
              <a:t>area </a:t>
            </a:r>
            <a:r>
              <a:rPr lang="en-US" altLang="ko-KR" b="1" i="1" dirty="0" err="1"/>
              <a:t>x.x.x.x</a:t>
            </a:r>
            <a:r>
              <a:rPr lang="en-US" altLang="ko-KR" b="1" i="1" dirty="0"/>
              <a:t> virtual-link </a:t>
            </a:r>
            <a:r>
              <a:rPr lang="en-US" altLang="ko-KR" b="1" i="1" dirty="0" err="1"/>
              <a:t>y.y.y.y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x.x.x.x</a:t>
            </a:r>
            <a:r>
              <a:rPr lang="ko-KR" altLang="en-US" dirty="0" smtClean="0">
                <a:effectLst/>
              </a:rPr>
              <a:t>는 서로 </a:t>
            </a:r>
            <a:r>
              <a:rPr lang="en-US" altLang="ko-KR" dirty="0" smtClean="0">
                <a:effectLst/>
              </a:rPr>
              <a:t>virtual-link</a:t>
            </a:r>
            <a:r>
              <a:rPr lang="ko-KR" altLang="en-US" dirty="0" smtClean="0">
                <a:effectLst/>
              </a:rPr>
              <a:t>시킬 </a:t>
            </a:r>
            <a:r>
              <a:rPr lang="ko-KR" altLang="en-US" dirty="0" err="1" smtClean="0">
                <a:effectLst/>
              </a:rPr>
              <a:t>라우터와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direct</a:t>
            </a:r>
            <a:r>
              <a:rPr lang="ko-KR" altLang="en-US" dirty="0" smtClean="0">
                <a:effectLst/>
              </a:rPr>
              <a:t>로 연결된 </a:t>
            </a:r>
            <a:r>
              <a:rPr lang="en-US" altLang="ko-KR" dirty="0" smtClean="0">
                <a:effectLst/>
              </a:rPr>
              <a:t>area </a:t>
            </a:r>
            <a:r>
              <a:rPr lang="ko-KR" altLang="en-US" dirty="0" smtClean="0">
                <a:effectLst/>
              </a:rPr>
              <a:t>주소</a:t>
            </a:r>
            <a:r>
              <a:rPr lang="en-US" altLang="ko-KR" dirty="0" smtClean="0">
                <a:effectLst/>
              </a:rPr>
              <a:t>(Transit Area Number)</a:t>
            </a:r>
            <a:r>
              <a:rPr lang="ko-KR" altLang="en-US" dirty="0" smtClean="0">
                <a:effectLst/>
              </a:rPr>
              <a:t>가 되겠으며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dirty="0" err="1" smtClean="0">
                <a:effectLst/>
              </a:rPr>
              <a:t>y.y.y.y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direct</a:t>
            </a:r>
            <a:r>
              <a:rPr lang="ko-KR" altLang="en-US" dirty="0" smtClean="0">
                <a:effectLst/>
              </a:rPr>
              <a:t>로 연결된 상대방 </a:t>
            </a:r>
            <a:r>
              <a:rPr lang="ko-KR" altLang="en-US" dirty="0" err="1" smtClean="0">
                <a:effectLst/>
              </a:rPr>
              <a:t>라우터나</a:t>
            </a:r>
            <a:r>
              <a:rPr lang="ko-KR" altLang="en-US" dirty="0" smtClean="0">
                <a:effectLst/>
              </a:rPr>
              <a:t> 스위치</a:t>
            </a:r>
            <a:r>
              <a:rPr lang="en-US" altLang="ko-KR" dirty="0" smtClean="0">
                <a:effectLst/>
              </a:rPr>
              <a:t>(ABR)</a:t>
            </a:r>
            <a:r>
              <a:rPr lang="ko-KR" altLang="en-US" dirty="0" smtClean="0">
                <a:effectLst/>
              </a:rPr>
              <a:t>의 </a:t>
            </a:r>
            <a:r>
              <a:rPr lang="en-US" altLang="ko-KR" dirty="0" smtClean="0">
                <a:effectLst/>
              </a:rPr>
              <a:t>router-id(loopback-</a:t>
            </a:r>
            <a:r>
              <a:rPr lang="en-US" altLang="ko-KR" dirty="0" err="1" smtClean="0">
                <a:effectLst/>
              </a:rPr>
              <a:t>ip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등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가 되겠습니다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Virtual-Link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OSPF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라우팅</a:t>
            </a:r>
            <a:r>
              <a:rPr lang="ko-KR" altLang="en-US" dirty="0"/>
              <a:t> 도메인 내에서 각 </a:t>
            </a:r>
            <a:r>
              <a:rPr lang="ko-KR" altLang="en-US" dirty="0" err="1"/>
              <a:t>라우터를</a:t>
            </a:r>
            <a:r>
              <a:rPr lang="ko-KR" altLang="en-US" dirty="0"/>
              <a:t> 특정하는 유일한 값으로 사용하는데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dirty="0"/>
              <a:t>CISCO </a:t>
            </a:r>
            <a:r>
              <a:rPr lang="ko-KR" altLang="en-US" dirty="0" err="1"/>
              <a:t>라우터는</a:t>
            </a:r>
            <a:r>
              <a:rPr lang="ko-KR" altLang="en-US" dirty="0"/>
              <a:t> 다음과 같은 우선순위로 </a:t>
            </a:r>
            <a:r>
              <a:rPr lang="en-US" altLang="ko-KR" dirty="0"/>
              <a:t>Router ID</a:t>
            </a:r>
            <a:r>
              <a:rPr lang="ko-KR" altLang="en-US" dirty="0"/>
              <a:t>를 선출합니다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명령어를 통해 설정된 </a:t>
            </a:r>
            <a:r>
              <a:rPr lang="en-US" altLang="ko-KR" dirty="0"/>
              <a:t>Router ID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루프백</a:t>
            </a:r>
            <a:r>
              <a:rPr lang="ko-KR" altLang="en-US" dirty="0"/>
              <a:t> 인터페이스들 중 가장 높은 </a:t>
            </a:r>
            <a:r>
              <a:rPr lang="en-US" altLang="ko-KR" dirty="0"/>
              <a:t>IP</a:t>
            </a:r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물리적 인터페이스들 중 가장 높은 활성화 된 </a:t>
            </a:r>
            <a:r>
              <a:rPr lang="en-US" altLang="ko-KR" dirty="0"/>
              <a:t>IP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OSPF Router ID </a:t>
            </a:r>
            <a:r>
              <a:rPr lang="ko-KR" altLang="en-US" dirty="0">
                <a:effectLst/>
              </a:rPr>
              <a:t>우선순위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02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스텁</a:t>
            </a:r>
            <a:r>
              <a:rPr lang="ko-KR" altLang="en-US" dirty="0" smtClean="0"/>
              <a:t> </a:t>
            </a:r>
            <a:r>
              <a:rPr lang="ko-KR" altLang="en-US" dirty="0" err="1"/>
              <a:t>에어리어에서는</a:t>
            </a:r>
            <a:r>
              <a:rPr lang="ko-KR" altLang="en-US" dirty="0"/>
              <a:t> </a:t>
            </a:r>
            <a:r>
              <a:rPr lang="en-US" altLang="ko-KR" dirty="0"/>
              <a:t>ABR</a:t>
            </a:r>
            <a:r>
              <a:rPr lang="ko-KR" altLang="en-US" dirty="0"/>
              <a:t>이 내부 </a:t>
            </a:r>
            <a:r>
              <a:rPr lang="ko-KR" altLang="en-US" dirty="0" err="1"/>
              <a:t>라우터에게</a:t>
            </a:r>
            <a:r>
              <a:rPr lang="ko-KR" altLang="en-US" dirty="0"/>
              <a:t> 외부 경로에 대한 </a:t>
            </a:r>
            <a:r>
              <a:rPr lang="en-US" altLang="ko-KR" dirty="0"/>
              <a:t>LSA</a:t>
            </a:r>
            <a:r>
              <a:rPr lang="ko-KR" altLang="en-US" dirty="0"/>
              <a:t>를 차단하고 대신 디폴트 루트를 전달한다</a:t>
            </a:r>
            <a:r>
              <a:rPr lang="en-US" altLang="ko-KR" dirty="0"/>
              <a:t>. </a:t>
            </a:r>
            <a:r>
              <a:rPr lang="ko-KR" altLang="en-US" dirty="0"/>
              <a:t>결과적으로 </a:t>
            </a:r>
            <a:r>
              <a:rPr lang="ko-KR" altLang="en-US" dirty="0" err="1"/>
              <a:t>라우팅</a:t>
            </a:r>
            <a:r>
              <a:rPr lang="ko-KR" altLang="en-US" dirty="0"/>
              <a:t> 테이블의 크기를 대폭 감소되어 네트워크의 안정성이 향상되고</a:t>
            </a:r>
            <a:r>
              <a:rPr lang="en-US" altLang="ko-KR" dirty="0"/>
              <a:t>, </a:t>
            </a:r>
            <a:r>
              <a:rPr lang="ko-KR" altLang="en-US" dirty="0" err="1"/>
              <a:t>라우팅</a:t>
            </a:r>
            <a:r>
              <a:rPr lang="ko-KR" altLang="en-US" dirty="0"/>
              <a:t> 성능도 좋아지며</a:t>
            </a:r>
            <a:r>
              <a:rPr lang="en-US" altLang="ko-KR" dirty="0"/>
              <a:t>, </a:t>
            </a:r>
            <a:r>
              <a:rPr lang="ko-KR" altLang="en-US" dirty="0"/>
              <a:t>장애 처리가 쉬어진다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STUB AREA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OSPF </a:t>
            </a:r>
            <a:r>
              <a:rPr lang="ko-KR" altLang="en-US" dirty="0"/>
              <a:t>도메인 외부 네트워크를 모두 차단하고</a:t>
            </a:r>
            <a:r>
              <a:rPr lang="en-US" altLang="ko-KR" dirty="0"/>
              <a:t>, </a:t>
            </a:r>
            <a:r>
              <a:rPr lang="ko-KR" altLang="en-US" dirty="0"/>
              <a:t>대신 디폴트 루트를 만들어 전송한다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LSA 4, 5</a:t>
            </a:r>
            <a:r>
              <a:rPr lang="ko-KR" altLang="en-US" dirty="0"/>
              <a:t>를 차단한다</a:t>
            </a:r>
            <a:r>
              <a:rPr lang="en-US" altLang="ko-KR" dirty="0"/>
              <a:t>. </a:t>
            </a:r>
            <a:r>
              <a:rPr lang="ko-KR" altLang="en-US" dirty="0" err="1"/>
              <a:t>라우팅</a:t>
            </a:r>
            <a:r>
              <a:rPr lang="ko-KR" altLang="en-US" dirty="0"/>
              <a:t> 테이블에서 </a:t>
            </a:r>
            <a:r>
              <a:rPr lang="en-US" altLang="ko-KR" dirty="0"/>
              <a:t>O E1, O E2</a:t>
            </a:r>
            <a:r>
              <a:rPr lang="ko-KR" altLang="en-US" dirty="0"/>
              <a:t>가 </a:t>
            </a:r>
            <a:r>
              <a:rPr lang="ko-KR" altLang="en-US" dirty="0" smtClean="0"/>
              <a:t>사</a:t>
            </a:r>
            <a:r>
              <a:rPr lang="ko-KR" altLang="en-US" dirty="0"/>
              <a:t>라</a:t>
            </a:r>
            <a:r>
              <a:rPr lang="ko-KR" altLang="en-US" dirty="0" smtClean="0"/>
              <a:t>진다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/>
              <a:t>rotuer</a:t>
            </a:r>
            <a:r>
              <a:rPr lang="en-US" altLang="ko-KR" dirty="0"/>
              <a:t> </a:t>
            </a:r>
            <a:r>
              <a:rPr lang="en-US" altLang="ko-KR" dirty="0" err="1"/>
              <a:t>ospf</a:t>
            </a:r>
            <a:r>
              <a:rPr lang="en-US" altLang="ko-KR" dirty="0"/>
              <a:t> 1</a:t>
            </a:r>
          </a:p>
          <a:p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-router)# area 1 stub</a:t>
            </a:r>
          </a:p>
          <a:p>
            <a:r>
              <a:rPr lang="en-US" altLang="ko-KR" dirty="0"/>
              <a:t>R2(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/>
              <a:t>rotuer</a:t>
            </a:r>
            <a:r>
              <a:rPr lang="en-US" altLang="ko-KR" dirty="0"/>
              <a:t> </a:t>
            </a:r>
            <a:r>
              <a:rPr lang="en-US" altLang="ko-KR" dirty="0" err="1"/>
              <a:t>ospf</a:t>
            </a:r>
            <a:r>
              <a:rPr lang="en-US" altLang="ko-KR" dirty="0"/>
              <a:t> 1</a:t>
            </a:r>
          </a:p>
          <a:p>
            <a:r>
              <a:rPr lang="en-US" altLang="ko-KR" dirty="0"/>
              <a:t>R2(</a:t>
            </a:r>
            <a:r>
              <a:rPr lang="en-US" altLang="ko-KR" dirty="0" err="1"/>
              <a:t>config</a:t>
            </a:r>
            <a:r>
              <a:rPr lang="en-US" altLang="ko-KR" dirty="0"/>
              <a:t>-router)# area 1 stub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○ </a:t>
            </a:r>
            <a:r>
              <a:rPr lang="ko-KR" altLang="en-US" dirty="0" err="1"/>
              <a:t>스텁</a:t>
            </a:r>
            <a:r>
              <a:rPr lang="ko-KR" altLang="en-US" dirty="0"/>
              <a:t> </a:t>
            </a:r>
            <a:r>
              <a:rPr lang="ko-KR" altLang="en-US" dirty="0" err="1"/>
              <a:t>에어리어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32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목적지를 찾지 못하는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전부 디폴트 </a:t>
            </a:r>
            <a:r>
              <a:rPr lang="ko-KR" altLang="en-US" dirty="0" err="1" smtClean="0"/>
              <a:t>라우트로</a:t>
            </a:r>
            <a:r>
              <a:rPr lang="ko-KR" altLang="en-US" dirty="0" smtClean="0"/>
              <a:t> 보내는 방법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여러 가지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프로토콜에 의해서 길을 찾아 갔었지만 그래도 길을 찾을 수 없는 네트워크가 있으면 무조건 이쪽으로 가라고 정해 놓은 미아보호소와 같은 곳이다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ROUTE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481328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인터넷을 사용하는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인터페이스에 사용한다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☞ 가장 많이 사용하는 인터페이스를 디폴트 </a:t>
            </a:r>
            <a:r>
              <a:rPr lang="ko-KR" altLang="en-US" dirty="0" err="1" smtClean="0"/>
              <a:t>라우트로</a:t>
            </a:r>
            <a:r>
              <a:rPr lang="ko-KR" altLang="en-US" dirty="0" smtClean="0"/>
              <a:t> 설정해두면 다른 경로에서 해당 네트워크를 못 </a:t>
            </a:r>
            <a:r>
              <a:rPr lang="ko-KR" altLang="en-US" dirty="0" err="1" smtClean="0"/>
              <a:t>찾을때는</a:t>
            </a:r>
            <a:r>
              <a:rPr lang="ko-KR" altLang="en-US" dirty="0" smtClean="0"/>
              <a:t> 무조건 인터넷 쪽 인터페이스로 가게 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2)  Stub Network</a:t>
            </a:r>
            <a:r>
              <a:rPr lang="ko-KR" altLang="en-US" dirty="0" smtClean="0"/>
              <a:t>인 경우와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경로를 가지고 있으면서 보내고자 하는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목적지가 테이블에 없을 경우 디폴트로 지정된 출구를 이용하는 경우가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★ 디폴트 </a:t>
            </a:r>
            <a:r>
              <a:rPr lang="ko-KR" altLang="en-US" dirty="0" err="1" smtClean="0"/>
              <a:t>라우트를</a:t>
            </a:r>
            <a:r>
              <a:rPr lang="ko-KR" altLang="en-US" dirty="0" smtClean="0"/>
              <a:t> 어디에 사용하나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REDISTRIBUTE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VIRTUAL-LINK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STUB AREA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DEFAULT ROUTE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Router(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default-network [IP]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r>
              <a:rPr lang="en-US" altLang="ko-KR" dirty="0" smtClean="0"/>
              <a:t>[IP] =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라우트가</a:t>
            </a:r>
            <a:r>
              <a:rPr lang="ko-KR" altLang="en-US" dirty="0" smtClean="0"/>
              <a:t> 될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적는다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 사항은 반드시 </a:t>
            </a:r>
            <a:r>
              <a:rPr lang="en-US" altLang="ko-KR" dirty="0" err="1" smtClean="0"/>
              <a:t>Classful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지원안함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하게 적어야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marL="109728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</a:t>
            </a:r>
          </a:p>
          <a:p>
            <a:pPr marL="109728" indent="0">
              <a:buNone/>
            </a:pPr>
            <a:endParaRPr lang="ko-KR" altLang="en-US" dirty="0" smtClean="0"/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default-network 192.168.10.0 (</a:t>
            </a:r>
            <a:r>
              <a:rPr lang="en-US" altLang="ko-KR" dirty="0" err="1" smtClean="0"/>
              <a:t>Classful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적는다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해당주소는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default-network 172.168.0.0  </a:t>
            </a:r>
          </a:p>
          <a:p>
            <a:pPr marL="109728" indent="0">
              <a:buNone/>
            </a:pPr>
            <a:r>
              <a:rPr lang="en-US" altLang="ko-KR" dirty="0" smtClean="0"/>
              <a:t>   (</a:t>
            </a:r>
            <a:r>
              <a:rPr lang="en-US" altLang="ko-KR" dirty="0" err="1" smtClean="0"/>
              <a:t>Classful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적는다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해당주소는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default-network 10.0.0.0        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err="1" smtClean="0"/>
              <a:t>Classful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적는다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해당주소는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형식 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6000" dirty="0" smtClean="0"/>
          </a:p>
          <a:p>
            <a:pPr>
              <a:buNone/>
            </a:pPr>
            <a:r>
              <a:rPr lang="en-US" altLang="ko-KR" sz="6000" dirty="0" smtClean="0"/>
              <a:t>    </a:t>
            </a:r>
          </a:p>
          <a:p>
            <a:pPr>
              <a:buNone/>
            </a:pPr>
            <a:r>
              <a:rPr lang="en-US" altLang="ko-KR" sz="6000" dirty="0" smtClean="0"/>
              <a:t>      </a:t>
            </a:r>
            <a:r>
              <a:rPr lang="ko-KR" altLang="en-US" sz="6000" dirty="0" err="1" smtClean="0"/>
              <a:t>감사합니당</a:t>
            </a:r>
            <a:r>
              <a:rPr lang="en-US" altLang="ko-KR" sz="6000" dirty="0" smtClean="0"/>
              <a:t>~~</a:t>
            </a:r>
            <a:endParaRPr lang="ko-KR" altLang="en-US" sz="6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effectLst/>
              </a:rPr>
              <a:t>IGP</a:t>
            </a:r>
            <a:r>
              <a:rPr lang="en-US" altLang="ko-KR" dirty="0" smtClean="0">
                <a:effectLst/>
              </a:rPr>
              <a:t> (Interior Gateway Protocol)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  1) RIP((Routing Information Protocol)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  2) OSPF (Open Short Path First)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 </a:t>
            </a:r>
          </a:p>
          <a:p>
            <a:r>
              <a:rPr lang="en-US" altLang="ko-KR" b="1" dirty="0" smtClean="0">
                <a:effectLst/>
              </a:rPr>
              <a:t>EGP</a:t>
            </a:r>
            <a:r>
              <a:rPr lang="en-US" altLang="ko-KR" dirty="0" smtClean="0">
                <a:effectLst/>
              </a:rPr>
              <a:t> (Exterior Gateway Protocol)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  1)BGP (Border Gateway Protocol)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  2)IGRP(Internet Gateway Routing Protocol)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  3)EIGRP(Enhanced IGRP)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effectLst/>
              </a:rPr>
              <a:t>동적 </a:t>
            </a:r>
            <a:r>
              <a:rPr lang="ko-KR" altLang="en-US" b="1" dirty="0" err="1" smtClean="0">
                <a:effectLst/>
              </a:rPr>
              <a:t>라우팅</a:t>
            </a:r>
            <a:r>
              <a:rPr lang="ko-KR" altLang="en-US" b="1" dirty="0" smtClean="0">
                <a:effectLst/>
              </a:rPr>
              <a:t>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effectLst/>
              </a:rPr>
              <a:t>가장 많이 사용되는 프로토콜이지만 가장 혹평을 받는 프로토콜이기도 하다</a:t>
            </a:r>
            <a:r>
              <a:rPr lang="en-US" altLang="ko-KR" dirty="0" smtClean="0"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effectLst/>
              </a:rPr>
              <a:t>RIP </a:t>
            </a:r>
            <a:r>
              <a:rPr lang="ko-KR" altLang="en-US" dirty="0" smtClean="0">
                <a:effectLst/>
              </a:rPr>
              <a:t>메시지는 </a:t>
            </a:r>
            <a:r>
              <a:rPr lang="en-US" altLang="ko-KR" dirty="0" smtClean="0">
                <a:effectLst/>
              </a:rPr>
              <a:t>UDP</a:t>
            </a:r>
            <a:r>
              <a:rPr lang="ko-KR" altLang="en-US" dirty="0" err="1" smtClean="0">
                <a:effectLst/>
              </a:rPr>
              <a:t>데이터그램을</a:t>
            </a:r>
            <a:r>
              <a:rPr lang="ko-KR" altLang="en-US" dirty="0" smtClean="0">
                <a:effectLst/>
              </a:rPr>
              <a:t> 통해 전송되며</a:t>
            </a:r>
            <a:r>
              <a:rPr lang="en-US" altLang="ko-KR" dirty="0" smtClean="0">
                <a:effectLst/>
              </a:rPr>
              <a:t>, UDP </a:t>
            </a:r>
            <a:r>
              <a:rPr lang="ko-KR" altLang="en-US" dirty="0" smtClean="0">
                <a:effectLst/>
              </a:rPr>
              <a:t>포트 </a:t>
            </a:r>
            <a:r>
              <a:rPr lang="en-US" altLang="ko-KR" dirty="0" smtClean="0">
                <a:effectLst/>
              </a:rPr>
              <a:t>520</a:t>
            </a:r>
            <a:r>
              <a:rPr lang="ko-KR" altLang="en-US" dirty="0" smtClean="0">
                <a:effectLst/>
              </a:rPr>
              <a:t>번을 사용하고</a:t>
            </a:r>
            <a:r>
              <a:rPr lang="en-US" altLang="ko-KR" dirty="0" smtClean="0">
                <a:effectLst/>
              </a:rPr>
              <a:t>, Hop Count</a:t>
            </a:r>
            <a:r>
              <a:rPr lang="ko-KR" altLang="en-US" dirty="0" smtClean="0">
                <a:effectLst/>
              </a:rPr>
              <a:t>를 기반으로 경로를 설정하게 되어 있다</a:t>
            </a:r>
            <a:r>
              <a:rPr lang="en-US" altLang="ko-KR" dirty="0" smtClean="0"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effectLst/>
              </a:rPr>
              <a:t>AS </a:t>
            </a:r>
            <a:r>
              <a:rPr lang="ko-KR" altLang="en-US" dirty="0" smtClean="0">
                <a:effectLst/>
              </a:rPr>
              <a:t>안에 </a:t>
            </a:r>
            <a:r>
              <a:rPr lang="ko-KR" altLang="en-US" dirty="0" err="1" smtClean="0">
                <a:effectLst/>
              </a:rPr>
              <a:t>여러개의</a:t>
            </a:r>
            <a:r>
              <a:rPr lang="ko-KR" altLang="en-US" dirty="0" smtClean="0">
                <a:effectLst/>
              </a:rPr>
              <a:t> 경로가 있을 경우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err="1" smtClean="0">
                <a:effectLst/>
              </a:rPr>
              <a:t>라우터는</a:t>
            </a:r>
            <a:r>
              <a:rPr lang="ko-KR" altLang="en-US" dirty="0" smtClean="0">
                <a:effectLst/>
              </a:rPr>
              <a:t> 최소 </a:t>
            </a:r>
            <a:r>
              <a:rPr lang="en-US" altLang="ko-KR" dirty="0" smtClean="0">
                <a:effectLst/>
              </a:rPr>
              <a:t>Hop count</a:t>
            </a:r>
            <a:r>
              <a:rPr lang="ko-KR" altLang="en-US" dirty="0" smtClean="0">
                <a:effectLst/>
              </a:rPr>
              <a:t>를 가지는 경로를 선택</a:t>
            </a:r>
            <a:r>
              <a:rPr lang="en-US" altLang="ko-KR" dirty="0" smtClean="0">
                <a:effectLst/>
              </a:rPr>
              <a:t>, simple V</a:t>
            </a:r>
            <a:r>
              <a:rPr lang="en-US" altLang="ko-KR" dirty="0" smtClean="0"/>
              <a:t>ector</a:t>
            </a:r>
            <a:r>
              <a:rPr lang="en-US" altLang="ko-KR" dirty="0" smtClean="0">
                <a:effectLst/>
              </a:rPr>
              <a:t> Distance </a:t>
            </a:r>
            <a:r>
              <a:rPr lang="ko-KR" altLang="en-US" dirty="0" smtClean="0">
                <a:effectLst/>
              </a:rPr>
              <a:t>알고리즘을 사용한다</a:t>
            </a:r>
            <a:r>
              <a:rPr lang="en-US" altLang="ko-KR" dirty="0" smtClean="0"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effectLst/>
              </a:rPr>
              <a:t>최대 </a:t>
            </a:r>
            <a:r>
              <a:rPr lang="en-US" altLang="ko-KR" dirty="0" smtClean="0">
                <a:effectLst/>
              </a:rPr>
              <a:t>Hop</a:t>
            </a:r>
            <a:r>
              <a:rPr lang="ko-KR" altLang="en-US" dirty="0" smtClean="0">
                <a:effectLst/>
              </a:rPr>
              <a:t>은 </a:t>
            </a:r>
            <a:r>
              <a:rPr lang="en-US" altLang="ko-KR" dirty="0" smtClean="0">
                <a:effectLst/>
              </a:rPr>
              <a:t>15</a:t>
            </a:r>
            <a:r>
              <a:rPr lang="ko-KR" altLang="en-US" dirty="0" smtClean="0">
                <a:effectLst/>
              </a:rPr>
              <a:t>이며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그 이상은 도달 할 수 없는 네트워크로 간주한다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또한 </a:t>
            </a:r>
            <a:r>
              <a:rPr lang="en-US" altLang="ko-KR" dirty="0" smtClean="0">
                <a:effectLst/>
              </a:rPr>
              <a:t>30</a:t>
            </a:r>
            <a:r>
              <a:rPr lang="ko-KR" altLang="en-US" dirty="0" smtClean="0">
                <a:effectLst/>
              </a:rPr>
              <a:t>초 마다 </a:t>
            </a:r>
            <a:r>
              <a:rPr lang="ko-KR" altLang="en-US" dirty="0" err="1" smtClean="0"/>
              <a:t>라우팅</a:t>
            </a:r>
            <a:r>
              <a:rPr lang="ko-KR" altLang="en-US" dirty="0" smtClean="0">
                <a:effectLst/>
              </a:rPr>
              <a:t> 테이블을 </a:t>
            </a:r>
            <a:r>
              <a:rPr lang="ko-KR" altLang="en-US" dirty="0" err="1" smtClean="0">
                <a:effectLst/>
              </a:rPr>
              <a:t>브로드캐스팅함으로써</a:t>
            </a:r>
            <a:r>
              <a:rPr lang="ko-KR" altLang="en-US" dirty="0" smtClean="0">
                <a:effectLst/>
              </a:rPr>
              <a:t> 인접한 </a:t>
            </a:r>
            <a:r>
              <a:rPr lang="ko-KR" altLang="en-US" dirty="0" err="1" smtClean="0">
                <a:effectLst/>
              </a:rPr>
              <a:t>라우터로</a:t>
            </a:r>
            <a:r>
              <a:rPr lang="ko-KR" altLang="en-US" dirty="0" smtClean="0">
                <a:effectLst/>
              </a:rPr>
              <a:t> 전송함으로써 </a:t>
            </a:r>
            <a:r>
              <a:rPr lang="en-US" altLang="ko-KR" dirty="0" smtClean="0">
                <a:effectLst/>
              </a:rPr>
              <a:t>WAN Traffic </a:t>
            </a:r>
            <a:r>
              <a:rPr lang="ko-KR" altLang="en-US" dirty="0" smtClean="0">
                <a:effectLst/>
              </a:rPr>
              <a:t>유발하며</a:t>
            </a:r>
            <a:r>
              <a:rPr lang="en-US" altLang="ko-KR" dirty="0" smtClean="0">
                <a:effectLst/>
              </a:rPr>
              <a:t>, RIP </a:t>
            </a:r>
            <a:r>
              <a:rPr lang="ko-KR" altLang="en-US" dirty="0" err="1" smtClean="0">
                <a:effectLst/>
              </a:rPr>
              <a:t>브로드캐스팅으로</a:t>
            </a:r>
            <a:r>
              <a:rPr lang="ko-KR" altLang="en-US" dirty="0" smtClean="0">
                <a:effectLst/>
              </a:rPr>
              <a:t> 인한 오버헤드를 일을 킬 수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원래 </a:t>
            </a:r>
            <a:r>
              <a:rPr lang="en-US" altLang="ko-KR" dirty="0" smtClean="0">
                <a:effectLst/>
              </a:rPr>
              <a:t>RIP</a:t>
            </a:r>
            <a:r>
              <a:rPr lang="ko-KR" altLang="en-US" dirty="0" smtClean="0">
                <a:effectLst/>
              </a:rPr>
              <a:t>은 </a:t>
            </a:r>
            <a:r>
              <a:rPr lang="en-US" altLang="ko-KR" dirty="0" smtClean="0">
                <a:effectLst/>
              </a:rPr>
              <a:t>LAN</a:t>
            </a:r>
            <a:r>
              <a:rPr lang="ko-KR" altLang="en-US" dirty="0" smtClean="0">
                <a:effectLst/>
              </a:rPr>
              <a:t>용으로 설계된 것이기에 복잡한 네트워크 </a:t>
            </a:r>
            <a:r>
              <a:rPr lang="ko-KR" altLang="en-US" dirty="0" err="1" smtClean="0">
                <a:effectLst/>
              </a:rPr>
              <a:t>적용시에는</a:t>
            </a:r>
            <a:r>
              <a:rPr lang="ko-KR" altLang="en-US" dirty="0" smtClean="0">
                <a:effectLst/>
              </a:rPr>
              <a:t> 문제점이 발생한다</a:t>
            </a:r>
            <a:r>
              <a:rPr lang="en-US" altLang="ko-KR" dirty="0" smtClean="0">
                <a:effectLst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RIP</a:t>
            </a:r>
            <a:r>
              <a:rPr lang="en-US" altLang="ko-KR" dirty="0" smtClean="0">
                <a:effectLst/>
              </a:rPr>
              <a:t>(Routing Information Protocol)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4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RIP</a:t>
            </a:r>
            <a:r>
              <a:rPr lang="ko-KR" altLang="en-US" dirty="0" smtClean="0">
                <a:effectLst/>
              </a:rPr>
              <a:t>을 대신할 </a:t>
            </a:r>
            <a:r>
              <a:rPr lang="en-US" altLang="ko-KR" dirty="0" smtClean="0">
                <a:effectLst/>
              </a:rPr>
              <a:t>IGP </a:t>
            </a:r>
            <a:r>
              <a:rPr lang="ko-KR" altLang="en-US" dirty="0" smtClean="0">
                <a:effectLst/>
              </a:rPr>
              <a:t>프로토콜 표준으로 이용 </a:t>
            </a:r>
            <a:r>
              <a:rPr lang="en-US" altLang="ko-KR" dirty="0" err="1" smtClean="0">
                <a:effectLst/>
              </a:rPr>
              <a:t>Link_state</a:t>
            </a:r>
            <a:r>
              <a:rPr lang="en-US" altLang="ko-KR" dirty="0" smtClean="0">
                <a:effectLst/>
              </a:rPr>
              <a:t> Path</a:t>
            </a:r>
            <a:r>
              <a:rPr lang="ko-KR" altLang="en-US" dirty="0" smtClean="0">
                <a:effectLst/>
              </a:rPr>
              <a:t>와 </a:t>
            </a:r>
            <a:r>
              <a:rPr lang="en-US" altLang="ko-KR" dirty="0" smtClean="0">
                <a:effectLst/>
              </a:rPr>
              <a:t>Distance Metric</a:t>
            </a:r>
            <a:r>
              <a:rPr lang="ko-KR" altLang="en-US" dirty="0" smtClean="0">
                <a:effectLst/>
              </a:rPr>
              <a:t>을 이용함</a:t>
            </a:r>
            <a:r>
              <a:rPr lang="en-US" altLang="ko-KR" dirty="0" smtClean="0">
                <a:effectLst/>
              </a:rPr>
              <a:t>. </a:t>
            </a:r>
          </a:p>
          <a:p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OSPF</a:t>
            </a:r>
            <a:r>
              <a:rPr lang="ko-KR" altLang="en-US" dirty="0" smtClean="0">
                <a:effectLst/>
              </a:rPr>
              <a:t>는 빠른 정보전달과 큰 규모에 적합하도록 설계되어 토폴로지 변화를 빠르게 찾아내고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빠르게 재 설정함으로써 변경된 경로만  </a:t>
            </a:r>
            <a:r>
              <a:rPr lang="en-US" altLang="ko-KR" dirty="0" smtClean="0">
                <a:effectLst/>
              </a:rPr>
              <a:t>Update </a:t>
            </a:r>
            <a:r>
              <a:rPr lang="ko-KR" altLang="en-US" dirty="0" smtClean="0">
                <a:effectLst/>
              </a:rPr>
              <a:t>함으로써 </a:t>
            </a:r>
            <a:r>
              <a:rPr lang="en-US" altLang="ko-KR" dirty="0" smtClean="0">
                <a:effectLst/>
              </a:rPr>
              <a:t>traffic load</a:t>
            </a:r>
            <a:r>
              <a:rPr lang="ko-KR" altLang="en-US" dirty="0" smtClean="0">
                <a:effectLst/>
              </a:rPr>
              <a:t>를 감소시킬 뿐만 아니라 목적지에 대한 동일한 비용의 복수의 경로가 존재할 경우 균등한 </a:t>
            </a:r>
            <a:r>
              <a:rPr lang="ko-KR" altLang="en-US" dirty="0" err="1" smtClean="0">
                <a:effectLst/>
              </a:rPr>
              <a:t>트래픽을</a:t>
            </a:r>
            <a:r>
              <a:rPr lang="ko-KR" altLang="en-US" dirty="0" smtClean="0">
                <a:effectLst/>
              </a:rPr>
              <a:t> 분산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err="1" smtClean="0">
                <a:effectLst/>
              </a:rPr>
              <a:t>로드하여</a:t>
            </a:r>
            <a:r>
              <a:rPr lang="en-US" altLang="ko-KR" dirty="0" smtClean="0">
                <a:effectLst/>
              </a:rPr>
              <a:t>, Multicast</a:t>
            </a:r>
            <a:r>
              <a:rPr lang="ko-KR" altLang="en-US" dirty="0" smtClean="0">
                <a:effectLst/>
              </a:rPr>
              <a:t>를 사용하여 다른 </a:t>
            </a:r>
            <a:r>
              <a:rPr lang="ko-KR" altLang="en-US" dirty="0" err="1" smtClean="0">
                <a:effectLst/>
              </a:rPr>
              <a:t>시스템애</a:t>
            </a:r>
            <a:r>
              <a:rPr lang="ko-KR" altLang="en-US" dirty="0" smtClean="0">
                <a:effectLst/>
              </a:rPr>
              <a:t> 대한 부담을 해소함</a:t>
            </a:r>
            <a:r>
              <a:rPr lang="en-US" altLang="ko-KR" dirty="0" smtClean="0">
                <a:effectLst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OSPF (Open Short Path First)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ko-KR" dirty="0" err="1" smtClean="0">
                <a:effectLst/>
              </a:rPr>
              <a:t>시스코사가</a:t>
            </a:r>
            <a:r>
              <a:rPr lang="ko-KR" altLang="ko-KR" dirty="0" smtClean="0">
                <a:effectLst/>
              </a:rPr>
              <a:t> 만든 원래의 IGRP를 기반으로 한 개방형 </a:t>
            </a:r>
            <a:r>
              <a:rPr lang="ko-KR" altLang="ko-KR" dirty="0" err="1" smtClean="0">
                <a:effectLst/>
              </a:rPr>
              <a:t>라우팅</a:t>
            </a:r>
            <a:r>
              <a:rPr lang="ko-KR" altLang="ko-KR" dirty="0" smtClean="0">
                <a:effectLst/>
              </a:rPr>
              <a:t> 프로토콜</a:t>
            </a:r>
            <a:endParaRPr lang="en-US" altLang="ko-KR" dirty="0" smtClean="0">
              <a:effectLst/>
            </a:endParaRPr>
          </a:p>
          <a:p>
            <a:endParaRPr lang="en-US" altLang="ko-KR" dirty="0" smtClean="0">
              <a:effectLst/>
            </a:endParaRPr>
          </a:p>
          <a:p>
            <a:r>
              <a:rPr lang="ko-KR" altLang="ko-KR" dirty="0" smtClean="0">
                <a:effectLst/>
              </a:rPr>
              <a:t>EIGRP는 </a:t>
            </a:r>
            <a:r>
              <a:rPr lang="ko-KR" altLang="ko-KR" dirty="0" err="1" smtClean="0">
                <a:effectLst/>
              </a:rPr>
              <a:t>라우터</a:t>
            </a:r>
            <a:r>
              <a:rPr lang="ko-KR" altLang="ko-KR" dirty="0" smtClean="0">
                <a:effectLst/>
              </a:rPr>
              <a:t> 내 대역폭 및 처리 능력의 이용뿐 아니라, 토폴로지가 변경된 뒤에 일어나는 불안정한 </a:t>
            </a:r>
            <a:r>
              <a:rPr lang="ko-KR" altLang="ko-KR" dirty="0" err="1" smtClean="0">
                <a:effectLst/>
              </a:rPr>
              <a:t>라우팅을</a:t>
            </a:r>
            <a:r>
              <a:rPr lang="ko-KR" altLang="ko-KR" dirty="0" smtClean="0">
                <a:effectLst/>
              </a:rPr>
              <a:t> 최소화</a:t>
            </a:r>
            <a:r>
              <a:rPr lang="ko-KR" altLang="en-US" dirty="0" smtClean="0"/>
              <a:t>하</a:t>
            </a:r>
            <a:r>
              <a:rPr lang="ko-KR" altLang="en-US" dirty="0"/>
              <a:t>기</a:t>
            </a:r>
            <a:r>
              <a:rPr lang="ko-KR" altLang="ko-KR" dirty="0" smtClean="0">
                <a:effectLst/>
              </a:rPr>
              <a:t> 최적화된 고급 거리 벡터 </a:t>
            </a:r>
            <a:r>
              <a:rPr lang="ko-KR" altLang="ko-KR" dirty="0" err="1" smtClean="0">
                <a:effectLst/>
              </a:rPr>
              <a:t>라우팅</a:t>
            </a:r>
            <a:r>
              <a:rPr lang="ko-KR" altLang="ko-KR" dirty="0" smtClean="0">
                <a:effectLst/>
              </a:rPr>
              <a:t> 프로토콜</a:t>
            </a:r>
            <a:endParaRPr lang="en-US" altLang="ko-KR" dirty="0" smtClean="0">
              <a:effectLst/>
            </a:endParaRPr>
          </a:p>
          <a:p>
            <a:endParaRPr lang="en-US" altLang="ko-KR" dirty="0" smtClean="0">
              <a:effectLst/>
            </a:endParaRPr>
          </a:p>
          <a:p>
            <a:r>
              <a:rPr lang="ko-KR" altLang="ko-KR" dirty="0" smtClean="0">
                <a:effectLst/>
              </a:rPr>
              <a:t>EIGRP는 지원하는 </a:t>
            </a:r>
            <a:r>
              <a:rPr lang="ko-KR" altLang="ko-KR" dirty="0" err="1" smtClean="0">
                <a:effectLst/>
              </a:rPr>
              <a:t>라우터들은</a:t>
            </a:r>
            <a:r>
              <a:rPr lang="ko-KR" altLang="ko-KR" dirty="0" smtClean="0">
                <a:effectLst/>
              </a:rPr>
              <a:t> 32비트 EIGRP </a:t>
            </a:r>
            <a:r>
              <a:rPr lang="ko-KR" altLang="ko-KR" dirty="0" err="1" smtClean="0">
                <a:effectLst/>
              </a:rPr>
              <a:t>메트릭을</a:t>
            </a:r>
            <a:r>
              <a:rPr lang="ko-KR" altLang="ko-KR" dirty="0" smtClean="0">
                <a:effectLst/>
              </a:rPr>
              <a:t> 24비트 IGRP </a:t>
            </a:r>
            <a:r>
              <a:rPr lang="ko-KR" altLang="ko-KR" dirty="0" err="1" smtClean="0">
                <a:effectLst/>
              </a:rPr>
              <a:t>메트릭으로</a:t>
            </a:r>
            <a:r>
              <a:rPr lang="ko-KR" altLang="ko-KR" dirty="0" smtClean="0">
                <a:effectLst/>
              </a:rPr>
              <a:t> 변환함으로써 IGRP의 이웃 장비들에게 경로 정보를 자동으로 재분배한다. </a:t>
            </a:r>
            <a:r>
              <a:rPr lang="ko-KR" altLang="ko-KR" dirty="0" err="1" smtClean="0">
                <a:effectLst/>
              </a:rPr>
              <a:t>라우팅</a:t>
            </a:r>
            <a:r>
              <a:rPr lang="ko-KR" altLang="ko-KR" dirty="0" smtClean="0">
                <a:effectLst/>
              </a:rPr>
              <a:t> 최적화 대부분이 SRI사의 확산 업데이트 알고리즘의 처리에 기반을 두므로, 빠른 수렴(convergence)을 위한 </a:t>
            </a:r>
            <a:r>
              <a:rPr lang="ko-KR" altLang="ko-KR" dirty="0" err="1" smtClean="0">
                <a:effectLst/>
              </a:rPr>
              <a:t>매커니즘을</a:t>
            </a:r>
            <a:r>
              <a:rPr lang="ko-KR" altLang="ko-KR" dirty="0" smtClean="0">
                <a:effectLst/>
              </a:rPr>
              <a:t> 제공하고 루프 문제에서 자유롭다.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ffectLst/>
              </a:rPr>
              <a:t>EIGRP(</a:t>
            </a:r>
            <a:r>
              <a:rPr lang="ko-KR" altLang="ko-KR" dirty="0" smtClean="0">
                <a:effectLst/>
              </a:rPr>
              <a:t>Enhanced Interior Gateway Routing Protocol</a:t>
            </a:r>
            <a:r>
              <a:rPr lang="en-US" altLang="ko-KR" dirty="0" smtClean="0">
                <a:effectLst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캡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8990"/>
            <a:ext cx="8424936" cy="59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endParaRPr lang="en-US" altLang="ko-KR" dirty="0" smtClean="0"/>
          </a:p>
          <a:p>
            <a:r>
              <a:rPr lang="ko-KR" altLang="en-US" dirty="0" smtClean="0">
                <a:effectLst/>
              </a:rPr>
              <a:t>다음과 같은 </a:t>
            </a:r>
            <a:r>
              <a:rPr lang="ko-KR" altLang="en-US" dirty="0" err="1" smtClean="0">
                <a:effectLst/>
              </a:rPr>
              <a:t>토플로지에서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R1</a:t>
            </a:r>
            <a:r>
              <a:rPr lang="ko-KR" altLang="en-US" dirty="0" smtClean="0">
                <a:effectLst/>
              </a:rPr>
              <a:t>과 </a:t>
            </a:r>
            <a:r>
              <a:rPr lang="en-US" altLang="ko-KR" dirty="0" smtClean="0">
                <a:effectLst/>
              </a:rPr>
              <a:t>R3</a:t>
            </a:r>
            <a:r>
              <a:rPr lang="ko-KR" altLang="en-US" dirty="0" smtClean="0">
                <a:effectLst/>
              </a:rPr>
              <a:t>에 </a:t>
            </a:r>
            <a:r>
              <a:rPr lang="ko-KR" altLang="en-US" dirty="0" err="1" smtClean="0">
                <a:effectLst/>
              </a:rPr>
              <a:t>연결되있는</a:t>
            </a:r>
            <a:r>
              <a:rPr lang="ko-KR" altLang="en-US" dirty="0" smtClean="0">
                <a:effectLst/>
              </a:rPr>
              <a:t> 컴퓨터끼리 통신이 </a:t>
            </a:r>
            <a:r>
              <a:rPr lang="ko-KR" altLang="en-US" dirty="0" err="1" smtClean="0">
                <a:effectLst/>
              </a:rPr>
              <a:t>되게하려면</a:t>
            </a:r>
            <a:r>
              <a:rPr lang="ko-KR" altLang="en-US" dirty="0" smtClean="0">
                <a:effectLst/>
              </a:rPr>
              <a:t> 어떻게 </a:t>
            </a:r>
            <a:r>
              <a:rPr lang="ko-KR" altLang="en-US" dirty="0" err="1" smtClean="0">
                <a:effectLst/>
              </a:rPr>
              <a:t>해야될까요</a:t>
            </a:r>
            <a:r>
              <a:rPr lang="en-US" altLang="ko-KR" dirty="0" smtClean="0">
                <a:effectLst/>
              </a:rPr>
              <a:t>?</a:t>
            </a:r>
          </a:p>
          <a:p>
            <a:pPr>
              <a:buNone/>
            </a:pPr>
            <a:endParaRPr lang="en-US" altLang="ko-KR" dirty="0" smtClean="0">
              <a:effectLst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postfiles11.naver.net/20121106_74/hmin011_1352180735195LuOxG_JPEG/imagesCAWJOZGX.jpg?type=w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81729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501317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REDISTRIBUTE</a:t>
            </a:r>
            <a:endParaRPr kumimoji="0" lang="ko-KR" altLang="en-US" sz="4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67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프로토콜이 다른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err="1" smtClean="0"/>
              <a:t>라우터에서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 정보를 </a:t>
            </a:r>
            <a:r>
              <a:rPr lang="en-US" altLang="ko-KR" dirty="0" smtClean="0"/>
              <a:t>B</a:t>
            </a:r>
            <a:r>
              <a:rPr lang="ko-KR" altLang="en-US" dirty="0" err="1" smtClean="0"/>
              <a:t>라우터에게도</a:t>
            </a:r>
            <a:r>
              <a:rPr lang="ko-KR" altLang="en-US" dirty="0" smtClean="0"/>
              <a:t> 공유하라는 의미이다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 마다 사용하는 </a:t>
            </a:r>
            <a:r>
              <a:rPr lang="en-US" altLang="ko-KR" dirty="0" smtClean="0"/>
              <a:t>METRIC</a:t>
            </a:r>
            <a:r>
              <a:rPr lang="ko-KR" altLang="en-US" dirty="0" smtClean="0"/>
              <a:t>을 지정해주어야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9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405</TotalTime>
  <Words>645</Words>
  <Application>Microsoft Office PowerPoint</Application>
  <PresentationFormat>화면 슬라이드 쇼(4:3)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광장</vt:lpstr>
      <vt:lpstr>COMPUTER NETWORK</vt:lpstr>
      <vt:lpstr>목  차</vt:lpstr>
      <vt:lpstr>동적 라우팅 프로토콜</vt:lpstr>
      <vt:lpstr>RIP(Routing Information Protocol)</vt:lpstr>
      <vt:lpstr>OSPF (Open Short Path First)</vt:lpstr>
      <vt:lpstr>EIGRP(Enhanced Interior Gateway Routing Protocol)</vt:lpstr>
      <vt:lpstr>PowerPoint 프레젠테이션</vt:lpstr>
      <vt:lpstr>PowerPoint 프레젠테이션</vt:lpstr>
      <vt:lpstr>REDISTRIBUTE</vt:lpstr>
      <vt:lpstr>PowerPoint 프레젠테이션</vt:lpstr>
      <vt:lpstr>RIPv2와 eigrp와의 redistribute</vt:lpstr>
      <vt:lpstr>ospf와 eigrp와의 redistribute</vt:lpstr>
      <vt:lpstr>rip과 ospf와의 redistribute</vt:lpstr>
      <vt:lpstr>Virtual-Link</vt:lpstr>
      <vt:lpstr>OSPF Router ID 우선순위</vt:lpstr>
      <vt:lpstr>STUB AREA</vt:lpstr>
      <vt:lpstr>○ 스텁 에어리어 </vt:lpstr>
      <vt:lpstr>DEFAULT ROUTE</vt:lpstr>
      <vt:lpstr>★ 디폴트 라우트를 어디에 사용하나?</vt:lpstr>
      <vt:lpstr>※ 형식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국609-2-36</dc:creator>
  <cp:lastModifiedBy>user</cp:lastModifiedBy>
  <cp:revision>35</cp:revision>
  <dcterms:created xsi:type="dcterms:W3CDTF">2015-05-11T04:18:57Z</dcterms:created>
  <dcterms:modified xsi:type="dcterms:W3CDTF">2015-05-13T01:33:18Z</dcterms:modified>
</cp:coreProperties>
</file>