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1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8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98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3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D60F-D91F-4547-82DE-CBFEC6A29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1A6D-CA76-4662-ABB2-6281810C8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84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39100" y="4564063"/>
            <a:ext cx="3933826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201495004 kwon woo </a:t>
            </a:r>
            <a:r>
              <a:rPr lang="en-US" altLang="ko-KR" dirty="0" err="1" smtClean="0"/>
              <a:t>joo</a:t>
            </a:r>
            <a:endParaRPr lang="en-US" altLang="ko-KR" dirty="0" smtClean="0"/>
          </a:p>
          <a:p>
            <a:r>
              <a:rPr lang="en-US" altLang="ko-KR" dirty="0" smtClean="0"/>
              <a:t>201495005 Kim do young</a:t>
            </a:r>
          </a:p>
          <a:p>
            <a:r>
              <a:rPr lang="en-US" altLang="ko-KR" dirty="0" smtClean="0"/>
              <a:t>201495014 Kim </a:t>
            </a:r>
            <a:r>
              <a:rPr lang="en-US" altLang="ko-KR" dirty="0" err="1" smtClean="0"/>
              <a:t>jae</a:t>
            </a:r>
            <a:r>
              <a:rPr lang="en-US" altLang="ko-KR" dirty="0" smtClean="0"/>
              <a:t>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redistribution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2038350"/>
            <a:ext cx="4439270" cy="3391373"/>
          </a:xfrm>
        </p:spPr>
      </p:pic>
      <p:sp>
        <p:nvSpPr>
          <p:cNvPr id="5" name="직사각형 4"/>
          <p:cNvSpPr/>
          <p:nvPr/>
        </p:nvSpPr>
        <p:spPr>
          <a:xfrm>
            <a:off x="1141413" y="2553545"/>
            <a:ext cx="375316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10" y="2057533"/>
            <a:ext cx="4620270" cy="16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Test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34483"/>
            <a:ext cx="4153480" cy="312463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5" y="2762990"/>
            <a:ext cx="4239217" cy="3096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375" y="1857155"/>
            <a:ext cx="232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PC4 :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Ospf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PC11 :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to Rip</a:t>
            </a:r>
          </a:p>
          <a:p>
            <a:endParaRPr lang="en-US" altLang="ko-KR" dirty="0"/>
          </a:p>
          <a:p>
            <a:r>
              <a:rPr lang="en-US" altLang="ko-KR" dirty="0" smtClean="0"/>
              <a:t>PC16 : Rip to </a:t>
            </a:r>
            <a:r>
              <a:rPr lang="en-US" altLang="ko-KR" dirty="0" err="1" smtClean="0"/>
              <a:t>Eigrp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63" y="2097088"/>
            <a:ext cx="421063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Topology - RIP, EIGRP, OSPF, VLAN</a:t>
            </a:r>
          </a:p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Routing Table(RIP, EIGRP, OSPF)</a:t>
            </a:r>
          </a:p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Redistribution</a:t>
            </a:r>
          </a:p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Ping Test</a:t>
            </a:r>
          </a:p>
          <a:p>
            <a:r>
              <a:rPr lang="en-US" altLang="ko-KR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QnA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2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Topology - All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8" y="1729077"/>
            <a:ext cx="10177473" cy="4351338"/>
          </a:xfrm>
        </p:spPr>
      </p:pic>
    </p:spTree>
    <p:extLst>
      <p:ext uri="{BB962C8B-B14F-4D97-AF65-F5344CB8AC3E}">
        <p14:creationId xmlns:p14="http://schemas.microsoft.com/office/powerpoint/2010/main" val="10204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Topology-VLAN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172021"/>
              </p:ext>
            </p:extLst>
          </p:nvPr>
        </p:nvGraphicFramePr>
        <p:xfrm>
          <a:off x="838200" y="1686037"/>
          <a:ext cx="4124325" cy="2128266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534225204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88340412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351453163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IP/Subnet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Gateway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6368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PC0/VLAN10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192.168.10.11/24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192.168.10.1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5767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PC1/VLAN20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192.168.20.12/24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192.168.20.1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9081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PC2/VLAN10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192.168.10.13/24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192.168.10.1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9940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PC3/VLAN20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192.168.20.14/24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192.168.20.1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6047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VLAN 10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192.168.10.1/24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5580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VLAN 20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192.168.20.1/24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49304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42198"/>
              </p:ext>
            </p:extLst>
          </p:nvPr>
        </p:nvGraphicFramePr>
        <p:xfrm>
          <a:off x="838200" y="3911514"/>
          <a:ext cx="4124325" cy="1536192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4208447196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1400560586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33027249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sunbet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39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vlan99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192.168.99.11/24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6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vlan99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192.168.99.12/24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27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vlan99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192.168.99.13/24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0329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86" y="1686037"/>
            <a:ext cx="3924014" cy="44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Topology-EIGRP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296361"/>
              </p:ext>
            </p:extLst>
          </p:nvPr>
        </p:nvGraphicFramePr>
        <p:xfrm>
          <a:off x="838200" y="1690690"/>
          <a:ext cx="4405884" cy="4534530"/>
        </p:xfrm>
        <a:graphic>
          <a:graphicData uri="http://schemas.openxmlformats.org/drawingml/2006/table">
            <a:tbl>
              <a:tblPr/>
              <a:tblGrid>
                <a:gridCol w="1065530">
                  <a:extLst>
                    <a:ext uri="{9D8B030D-6E8A-4147-A177-3AD203B41FA5}">
                      <a16:colId xmlns:a16="http://schemas.microsoft.com/office/drawing/2014/main" val="2543973861"/>
                    </a:ext>
                  </a:extLst>
                </a:gridCol>
                <a:gridCol w="1209294">
                  <a:extLst>
                    <a:ext uri="{9D8B030D-6E8A-4147-A177-3AD203B41FA5}">
                      <a16:colId xmlns:a16="http://schemas.microsoft.com/office/drawing/2014/main" val="874455760"/>
                    </a:ext>
                  </a:extLst>
                </a:gridCol>
                <a:gridCol w="1209294">
                  <a:extLst>
                    <a:ext uri="{9D8B030D-6E8A-4147-A177-3AD203B41FA5}">
                      <a16:colId xmlns:a16="http://schemas.microsoft.com/office/drawing/2014/main" val="31139505"/>
                    </a:ext>
                  </a:extLst>
                </a:gridCol>
                <a:gridCol w="921766">
                  <a:extLst>
                    <a:ext uri="{9D8B030D-6E8A-4147-A177-3AD203B41FA5}">
                      <a16:colId xmlns:a16="http://schemas.microsoft.com/office/drawing/2014/main" val="3471712486"/>
                    </a:ext>
                  </a:extLst>
                </a:gridCol>
              </a:tblGrid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/subnet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Gateway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02065"/>
                  </a:ext>
                </a:extLst>
              </a:tr>
              <a:tr h="34881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192.168.0.5/30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859679"/>
                  </a:ext>
                </a:extLst>
              </a:tr>
              <a:tr h="348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Gi0/0/0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192.168.21.1/24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53394"/>
                  </a:ext>
                </a:extLst>
              </a:tr>
              <a:tr h="34881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192.168.0.1/30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68284"/>
                  </a:ext>
                </a:extLst>
              </a:tr>
              <a:tr h="348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Gi/0/0/0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192.168.11.1/24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915743"/>
                  </a:ext>
                </a:extLst>
              </a:tr>
              <a:tr h="34881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192.168.0.6/30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34342"/>
                  </a:ext>
                </a:extLst>
              </a:tr>
              <a:tr h="348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Gi0/1/0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192.168.0.2/30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094181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192.168.11.11/24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192.168.11.1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1707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192.168.11.12/24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63562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PC6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192.168.11.13/24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8193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PC7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192.168.21.14/24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192.168.21.1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74524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PC8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192.168.21.15/24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77347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192.168.21.16/24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4695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74" y="1690688"/>
            <a:ext cx="521090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Topology-OSPF(Area0, Area1)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14275"/>
              </p:ext>
            </p:extLst>
          </p:nvPr>
        </p:nvGraphicFramePr>
        <p:xfrm>
          <a:off x="572470" y="1786888"/>
          <a:ext cx="5327904" cy="2516886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2675441615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908298616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1390794683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78495556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/Subnet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Gateway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82447"/>
                  </a:ext>
                </a:extLst>
              </a:tr>
              <a:tr h="1628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R2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192.168.12.1/30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930627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192.168.12.5/30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1769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Se0/2/0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192.168.0.9/30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2507"/>
                  </a:ext>
                </a:extLst>
              </a:tr>
              <a:tr h="16281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192.168.12.2/30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59183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Gi0/0/0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192.168.22.1/26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0576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Se0/2/1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192.168.0.14/30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65835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192.168.22.11/26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2449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192.168.22.12/26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292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98509"/>
              </p:ext>
            </p:extLst>
          </p:nvPr>
        </p:nvGraphicFramePr>
        <p:xfrm>
          <a:off x="572470" y="4183668"/>
          <a:ext cx="5327904" cy="2237232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3562815656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144444218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3996550597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48768963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/Subnet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Gateway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469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R2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192.168.12.5/30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03826"/>
                  </a:ext>
                </a:extLst>
              </a:tr>
              <a:tr h="16281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Se0/1/1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192.168.12.6/30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6736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Gi0/0/0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192.168.22.65/26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44111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PC12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192.168.22.66/26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24822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192.168.22.67/26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01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192.168.22.68/26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8284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192.168.22.69/26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00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86888"/>
            <a:ext cx="5863224" cy="46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Topology-RIP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35346"/>
              </p:ext>
            </p:extLst>
          </p:nvPr>
        </p:nvGraphicFramePr>
        <p:xfrm>
          <a:off x="838200" y="1704975"/>
          <a:ext cx="4681601" cy="3387566"/>
        </p:xfrm>
        <a:graphic>
          <a:graphicData uri="http://schemas.openxmlformats.org/drawingml/2006/table">
            <a:tbl>
              <a:tblPr/>
              <a:tblGrid>
                <a:gridCol w="1139571">
                  <a:extLst>
                    <a:ext uri="{9D8B030D-6E8A-4147-A177-3AD203B41FA5}">
                      <a16:colId xmlns:a16="http://schemas.microsoft.com/office/drawing/2014/main" val="1064958916"/>
                    </a:ext>
                  </a:extLst>
                </a:gridCol>
                <a:gridCol w="1262888">
                  <a:extLst>
                    <a:ext uri="{9D8B030D-6E8A-4147-A177-3AD203B41FA5}">
                      <a16:colId xmlns:a16="http://schemas.microsoft.com/office/drawing/2014/main" val="4202062262"/>
                    </a:ext>
                  </a:extLst>
                </a:gridCol>
                <a:gridCol w="1262888">
                  <a:extLst>
                    <a:ext uri="{9D8B030D-6E8A-4147-A177-3AD203B41FA5}">
                      <a16:colId xmlns:a16="http://schemas.microsoft.com/office/drawing/2014/main" val="3667076424"/>
                    </a:ext>
                  </a:extLst>
                </a:gridCol>
                <a:gridCol w="1016254">
                  <a:extLst>
                    <a:ext uri="{9D8B030D-6E8A-4147-A177-3AD203B41FA5}">
                      <a16:colId xmlns:a16="http://schemas.microsoft.com/office/drawing/2014/main" val="98067813"/>
                    </a:ext>
                  </a:extLst>
                </a:gridCol>
              </a:tblGrid>
              <a:tr h="240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Device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Ip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/Subnet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Gateway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7007"/>
                  </a:ext>
                </a:extLst>
              </a:tr>
              <a:tr h="388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Se0/2/0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192.168.0.10/30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94026"/>
                  </a:ext>
                </a:extLst>
              </a:tr>
              <a:tr h="388489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R6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Se0/0/0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192.168.0.13/30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21940"/>
                  </a:ext>
                </a:extLst>
              </a:tr>
              <a:tr h="388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Se0/0/1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192.168.43.9/30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77605"/>
                  </a:ext>
                </a:extLst>
              </a:tr>
              <a:tr h="388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Fa0/0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192.168.33.1/30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636819"/>
                  </a:ext>
                </a:extLst>
              </a:tr>
              <a:tr h="38848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Se0/0/1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192.168.43.10/30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74444"/>
                  </a:ext>
                </a:extLst>
              </a:tr>
              <a:tr h="388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Fa0/1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192.168.53.1/30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N/A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113934"/>
                  </a:ext>
                </a:extLst>
              </a:tr>
              <a:tr h="388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PC16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192.168.33.1/30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192.168.33.10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60814"/>
                  </a:ext>
                </a:extLst>
              </a:tr>
              <a:tr h="388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PC17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192.168.53.1/30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192.168.53.10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88397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87" y="1690688"/>
            <a:ext cx="465837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라우팅 테이블</a:t>
            </a:r>
            <a:r>
              <a:rPr lang="en-US" altLang="ko-KR" dirty="0" smtClean="0"/>
              <a:t>(hops)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91298"/>
            <a:ext cx="5534797" cy="2981741"/>
          </a:xfrm>
        </p:spPr>
      </p:pic>
      <p:sp>
        <p:nvSpPr>
          <p:cNvPr id="11" name="직사각형 10"/>
          <p:cNvSpPr/>
          <p:nvPr/>
        </p:nvSpPr>
        <p:spPr>
          <a:xfrm>
            <a:off x="2542865" y="3924300"/>
            <a:ext cx="59086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라우팅테이블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95463"/>
            <a:ext cx="5591955" cy="4182059"/>
          </a:xfrm>
        </p:spPr>
      </p:pic>
      <p:sp>
        <p:nvSpPr>
          <p:cNvPr id="6" name="직사각형 5"/>
          <p:cNvSpPr/>
          <p:nvPr/>
        </p:nvSpPr>
        <p:spPr>
          <a:xfrm>
            <a:off x="1141413" y="4457700"/>
            <a:ext cx="5076825" cy="1519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125</TotalTime>
  <Words>244</Words>
  <Application>Microsoft Office PowerPoint</Application>
  <PresentationFormat>와이드스크린</PresentationFormat>
  <Paragraphs>196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Tw Cen MT</vt:lpstr>
      <vt:lpstr>궁서체</vt:lpstr>
      <vt:lpstr>맑은 고딕</vt:lpstr>
      <vt:lpstr>함초롬바탕</vt:lpstr>
      <vt:lpstr>Arial</vt:lpstr>
      <vt:lpstr>Trebuchet MS</vt:lpstr>
      <vt:lpstr>회로</vt:lpstr>
      <vt:lpstr>network </vt:lpstr>
      <vt:lpstr>iNDEX</vt:lpstr>
      <vt:lpstr>Topology - All</vt:lpstr>
      <vt:lpstr>Topology-VLAN</vt:lpstr>
      <vt:lpstr>Topology-EIGRP</vt:lpstr>
      <vt:lpstr>Topology-OSPF(Area0, Area1)</vt:lpstr>
      <vt:lpstr>Topology-RIP</vt:lpstr>
      <vt:lpstr>RIP 라우팅 테이블(hops)</vt:lpstr>
      <vt:lpstr>메인 라우팅테이블</vt:lpstr>
      <vt:lpstr>redistribution</vt:lpstr>
      <vt:lpstr>Ping Test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</dc:title>
  <dc:creator>Windows 사용자</dc:creator>
  <cp:lastModifiedBy>Windows 사용자</cp:lastModifiedBy>
  <cp:revision>11</cp:revision>
  <dcterms:created xsi:type="dcterms:W3CDTF">2019-05-26T05:21:23Z</dcterms:created>
  <dcterms:modified xsi:type="dcterms:W3CDTF">2019-05-27T06:00:01Z</dcterms:modified>
</cp:coreProperties>
</file>