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0" r:id="rId3"/>
    <p:sldId id="268" r:id="rId4"/>
    <p:sldId id="300" r:id="rId5"/>
    <p:sldId id="301" r:id="rId6"/>
    <p:sldId id="303" r:id="rId7"/>
    <p:sldId id="304" r:id="rId8"/>
    <p:sldId id="310" r:id="rId9"/>
    <p:sldId id="306" r:id="rId10"/>
    <p:sldId id="307" r:id="rId11"/>
    <p:sldId id="308" r:id="rId12"/>
    <p:sldId id="309" r:id="rId13"/>
    <p:sldId id="302" r:id="rId14"/>
    <p:sldId id="311" r:id="rId15"/>
    <p:sldId id="312" r:id="rId16"/>
    <p:sldId id="323" r:id="rId17"/>
    <p:sldId id="313" r:id="rId18"/>
    <p:sldId id="317" r:id="rId19"/>
    <p:sldId id="315" r:id="rId20"/>
    <p:sldId id="318" r:id="rId21"/>
    <p:sldId id="316" r:id="rId22"/>
    <p:sldId id="319" r:id="rId23"/>
    <p:sldId id="320" r:id="rId24"/>
    <p:sldId id="321" r:id="rId25"/>
    <p:sldId id="322" r:id="rId26"/>
    <p:sldId id="29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727"/>
    <a:srgbClr val="E5F608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>
      <p:cViewPr varScale="1">
        <p:scale>
          <a:sx n="106" d="100"/>
          <a:sy n="106" d="100"/>
        </p:scale>
        <p:origin x="11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>
        <a:solidFill>
          <a:srgbClr val="C00000"/>
        </a:solidFill>
      </dgm:spPr>
      <dgm:t>
        <a:bodyPr/>
        <a:lstStyle/>
        <a:p>
          <a:pPr latinLnBrk="1"/>
          <a:r>
            <a:rPr lang="en-US" altLang="en-US" sz="1800" b="1" dirty="0"/>
            <a:t>01    Hello</a:t>
          </a:r>
          <a:r>
            <a:rPr lang="ko-KR" altLang="en-US" sz="1800" b="1" dirty="0"/>
            <a:t> </a:t>
          </a:r>
          <a:r>
            <a:rPr lang="en-US" altLang="ko-KR" sz="1800" b="1" dirty="0"/>
            <a:t>: </a:t>
          </a:r>
          <a:r>
            <a:rPr lang="ko-KR" altLang="en-US" sz="1800" b="1" dirty="0"/>
            <a:t>네이버 구성 및 유지</a:t>
          </a:r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5EF5BCB2-E227-4F77-8A7A-EA0963028CC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en-US" altLang="en-US" sz="1800" b="1" dirty="0"/>
            <a:t>02    </a:t>
          </a:r>
          <a:r>
            <a:rPr lang="en-US" altLang="ko-KR" sz="1800" b="1" dirty="0"/>
            <a:t>Database Description : </a:t>
          </a:r>
          <a:r>
            <a:rPr lang="ko-KR" altLang="en-US" sz="1800" b="1" dirty="0"/>
            <a:t>데이터베이스 내용 요약</a:t>
          </a:r>
          <a:r>
            <a:rPr lang="en-US" altLang="ko-KR" sz="1800" b="1" dirty="0"/>
            <a:t> </a:t>
          </a:r>
          <a:endParaRPr lang="ko-KR" altLang="en-US" sz="1800" b="1" dirty="0"/>
        </a:p>
      </dgm:t>
    </dgm:pt>
    <dgm:pt modelId="{2473351F-088B-48C2-9E7B-80BA1E8FAD8B}" type="par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3DC2478-F7FD-403E-B13D-21F4F423CA8B}" type="sib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>
        <a:solidFill>
          <a:srgbClr val="CAD727"/>
        </a:solidFill>
      </dgm:spPr>
      <dgm:t>
        <a:bodyPr/>
        <a:lstStyle/>
        <a:p>
          <a:pPr latinLnBrk="1"/>
          <a:r>
            <a:rPr lang="en-US" altLang="en-US" sz="1800" b="1" dirty="0"/>
            <a:t>03    Link State Request : </a:t>
          </a:r>
          <a:r>
            <a:rPr lang="ko-KR" altLang="en-US" sz="1800" b="1" dirty="0"/>
            <a:t>데이터베이스 상세내용 요청</a:t>
          </a:r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410EC47F-A1EB-4DA8-B480-702F2F5922A8}">
      <dgm:prSet custT="1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en-US" sz="1800" b="1" dirty="0"/>
            <a:t>04    Link State Update : </a:t>
          </a:r>
          <a:r>
            <a:rPr lang="ko-KR" altLang="en-US" sz="1800" b="1" dirty="0"/>
            <a:t>네트워크 상태 변경 시 라우팅 정보 전송</a:t>
          </a:r>
        </a:p>
      </dgm:t>
    </dgm:pt>
    <dgm:pt modelId="{719888A7-7F24-480D-86C1-9BC7BE1A3CAE}" type="parTrans" cxnId="{8C6187D4-8B86-4D89-90A5-832CCA898F1B}">
      <dgm:prSet/>
      <dgm:spPr/>
      <dgm:t>
        <a:bodyPr/>
        <a:lstStyle/>
        <a:p>
          <a:pPr latinLnBrk="1"/>
          <a:endParaRPr lang="ko-KR" altLang="en-US" b="1"/>
        </a:p>
      </dgm:t>
    </dgm:pt>
    <dgm:pt modelId="{B4BCAEEA-BFE9-4BBE-A28E-A722AD9010B1}" type="sibTrans" cxnId="{8C6187D4-8B86-4D89-90A5-832CCA898F1B}">
      <dgm:prSet/>
      <dgm:spPr/>
      <dgm:t>
        <a:bodyPr/>
        <a:lstStyle/>
        <a:p>
          <a:pPr latinLnBrk="1"/>
          <a:endParaRPr lang="ko-KR" altLang="en-US" b="1"/>
        </a:p>
      </dgm:t>
    </dgm:pt>
    <dgm:pt modelId="{32263D49-7310-48AF-95AF-F96F51A2A12F}">
      <dgm:prSet custT="1"/>
      <dgm:spPr>
        <a:solidFill>
          <a:srgbClr val="212E53"/>
        </a:solidFill>
      </dgm:spPr>
      <dgm:t>
        <a:bodyPr/>
        <a:lstStyle/>
        <a:p>
          <a:pPr latinLnBrk="1"/>
          <a:r>
            <a:rPr lang="en-US" altLang="en-US" sz="1800" b="1" dirty="0"/>
            <a:t>05    Link State Ack : ACK </a:t>
          </a:r>
          <a:r>
            <a:rPr lang="ko-KR" altLang="en-US" sz="1800" b="1" dirty="0"/>
            <a:t>패킷 전송</a:t>
          </a:r>
        </a:p>
      </dgm:t>
    </dgm:pt>
    <dgm:pt modelId="{A9B55E50-7377-4AF0-A443-A2FEFFC3582A}" type="parTrans" cxnId="{7ABE2463-C2F7-4120-893F-E40E378CC229}">
      <dgm:prSet/>
      <dgm:spPr/>
      <dgm:t>
        <a:bodyPr/>
        <a:lstStyle/>
        <a:p>
          <a:pPr latinLnBrk="1"/>
          <a:endParaRPr lang="ko-KR" altLang="en-US" b="1"/>
        </a:p>
      </dgm:t>
    </dgm:pt>
    <dgm:pt modelId="{38FF3378-263F-42D2-96CA-92761B3064D7}" type="sibTrans" cxnId="{7ABE2463-C2F7-4120-893F-E40E378CC229}">
      <dgm:prSet/>
      <dgm:spPr/>
      <dgm:t>
        <a:bodyPr/>
        <a:lstStyle/>
        <a:p>
          <a:pPr latinLnBrk="1"/>
          <a:endParaRPr lang="ko-KR" altLang="en-US" b="1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8582E7E4-861A-407E-B836-3818FC557E68}" type="pres">
      <dgm:prSet presAssocID="{5EF5BCB2-E227-4F77-8A7A-EA0963028C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2648EB-C980-4F25-841C-901FE2DAC7DA}" type="pres">
      <dgm:prSet presAssocID="{23DC2478-F7FD-403E-B13D-21F4F423CA8B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5" custLinFactNeighborX="-859" custLinFactNeighborY="-3714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0640B57-2131-4E6E-B6B2-3A4D47560CDC}" type="pres">
      <dgm:prSet presAssocID="{410EC47F-A1EB-4DA8-B480-702F2F5922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9B5A5E-E287-4CC8-95D7-15853D7F2F8E}" type="pres">
      <dgm:prSet presAssocID="{B4BCAEEA-BFE9-4BBE-A28E-A722AD9010B1}" presName="spacer" presStyleCnt="0"/>
      <dgm:spPr/>
    </dgm:pt>
    <dgm:pt modelId="{112772F6-65B9-41E0-967B-A256FAC854DC}" type="pres">
      <dgm:prSet presAssocID="{32263D49-7310-48AF-95AF-F96F51A2A12F}" presName="parentText" presStyleLbl="node1" presStyleIdx="4" presStyleCnt="5" custLinFactNeighborY="64099">
        <dgm:presLayoutVars>
          <dgm:chMax val="0"/>
          <dgm:bulletEnabled val="1"/>
        </dgm:presLayoutVars>
      </dgm:prSet>
      <dgm:spPr/>
    </dgm:pt>
  </dgm:ptLst>
  <dgm:cxnLst>
    <dgm:cxn modelId="{D5F72718-E241-41FE-9F9B-71460B8F2E27}" type="presOf" srcId="{32263D49-7310-48AF-95AF-F96F51A2A12F}" destId="{112772F6-65B9-41E0-967B-A256FAC854DC}" srcOrd="0" destOrd="0" presId="urn:microsoft.com/office/officeart/2005/8/layout/vList2"/>
    <dgm:cxn modelId="{7ABE2463-C2F7-4120-893F-E40E378CC229}" srcId="{FCE2951D-4936-49A7-AFA1-7078F8115646}" destId="{32263D49-7310-48AF-95AF-F96F51A2A12F}" srcOrd="4" destOrd="0" parTransId="{A9B55E50-7377-4AF0-A443-A2FEFFC3582A}" sibTransId="{38FF3378-263F-42D2-96CA-92761B3064D7}"/>
    <dgm:cxn modelId="{3C641D48-C3D8-4BCA-AB86-D373D6E4C863}" srcId="{FCE2951D-4936-49A7-AFA1-7078F8115646}" destId="{5EF5BCB2-E227-4F77-8A7A-EA0963028CCB}" srcOrd="1" destOrd="0" parTransId="{2473351F-088B-48C2-9E7B-80BA1E8FAD8B}" sibTransId="{23DC2478-F7FD-403E-B13D-21F4F423CA8B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4D71AFA1-BBD9-41FE-A2AC-60D305A4D308}" type="presOf" srcId="{2F2C1447-6109-4A72-BF78-506C01BCEC6B}" destId="{0D74DB7D-24AF-486E-8039-53799A71D146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689C6CB3-23FE-4E43-9EB4-7FE77DCF77A6}" type="presOf" srcId="{5EF5BCB2-E227-4F77-8A7A-EA0963028CCB}" destId="{8582E7E4-861A-407E-B836-3818FC557E68}" srcOrd="0" destOrd="0" presId="urn:microsoft.com/office/officeart/2005/8/layout/vList2"/>
    <dgm:cxn modelId="{8C6187D4-8B86-4D89-90A5-832CCA898F1B}" srcId="{FCE2951D-4936-49A7-AFA1-7078F8115646}" destId="{410EC47F-A1EB-4DA8-B480-702F2F5922A8}" srcOrd="3" destOrd="0" parTransId="{719888A7-7F24-480D-86C1-9BC7BE1A3CAE}" sibTransId="{B4BCAEEA-BFE9-4BBE-A28E-A722AD9010B1}"/>
    <dgm:cxn modelId="{184D76E3-266B-4DC9-8D7F-CF360E35B0CD}" type="presOf" srcId="{410EC47F-A1EB-4DA8-B480-702F2F5922A8}" destId="{10640B57-2131-4E6E-B6B2-3A4D47560CDC}" srcOrd="0" destOrd="0" presId="urn:microsoft.com/office/officeart/2005/8/layout/vList2"/>
    <dgm:cxn modelId="{194958E7-1F1B-49EC-B13B-15F98B9728BD}" type="presOf" srcId="{82DF3F5F-7A33-42C6-A4A0-28C1380E8C97}" destId="{950EF782-5B1A-418D-AA25-41312D847310}" srcOrd="0" destOrd="0" presId="urn:microsoft.com/office/officeart/2005/8/layout/vList2"/>
    <dgm:cxn modelId="{8B11C883-73E0-4DB8-9E6C-3048BD8A5B5F}" type="presParOf" srcId="{A533FCD1-F82B-4043-82A2-7C5DE3D5496A}" destId="{950EF782-5B1A-418D-AA25-41312D847310}" srcOrd="0" destOrd="0" presId="urn:microsoft.com/office/officeart/2005/8/layout/vList2"/>
    <dgm:cxn modelId="{BDD6618D-CAAD-45BD-A49E-8F1D7FFAE5B2}" type="presParOf" srcId="{A533FCD1-F82B-4043-82A2-7C5DE3D5496A}" destId="{DE5D83A2-A2F4-42B1-AF6B-26814240761F}" srcOrd="1" destOrd="0" presId="urn:microsoft.com/office/officeart/2005/8/layout/vList2"/>
    <dgm:cxn modelId="{E42B89F3-198E-4B14-AAA0-BF669C32587F}" type="presParOf" srcId="{A533FCD1-F82B-4043-82A2-7C5DE3D5496A}" destId="{8582E7E4-861A-407E-B836-3818FC557E68}" srcOrd="2" destOrd="0" presId="urn:microsoft.com/office/officeart/2005/8/layout/vList2"/>
    <dgm:cxn modelId="{AC8864D2-8E13-448E-9539-38EF8D70EB6E}" type="presParOf" srcId="{A533FCD1-F82B-4043-82A2-7C5DE3D5496A}" destId="{662648EB-C980-4F25-841C-901FE2DAC7DA}" srcOrd="3" destOrd="0" presId="urn:microsoft.com/office/officeart/2005/8/layout/vList2"/>
    <dgm:cxn modelId="{847627FA-3118-437F-BC2A-D0FCB410367F}" type="presParOf" srcId="{A533FCD1-F82B-4043-82A2-7C5DE3D5496A}" destId="{0D74DB7D-24AF-486E-8039-53799A71D146}" srcOrd="4" destOrd="0" presId="urn:microsoft.com/office/officeart/2005/8/layout/vList2"/>
    <dgm:cxn modelId="{EF01BD66-764B-48A2-95CE-ED00104E4EFD}" type="presParOf" srcId="{A533FCD1-F82B-4043-82A2-7C5DE3D5496A}" destId="{45187083-3F09-4F10-B7C4-B78D7F6F05C5}" srcOrd="5" destOrd="0" presId="urn:microsoft.com/office/officeart/2005/8/layout/vList2"/>
    <dgm:cxn modelId="{B0E564B5-06C6-4EAA-A1A9-D6A380030A4A}" type="presParOf" srcId="{A533FCD1-F82B-4043-82A2-7C5DE3D5496A}" destId="{10640B57-2131-4E6E-B6B2-3A4D47560CDC}" srcOrd="6" destOrd="0" presId="urn:microsoft.com/office/officeart/2005/8/layout/vList2"/>
    <dgm:cxn modelId="{EB243C94-11C6-4051-9AC8-A135D3CFB1A0}" type="presParOf" srcId="{A533FCD1-F82B-4043-82A2-7C5DE3D5496A}" destId="{3C9B5A5E-E287-4CC8-95D7-15853D7F2F8E}" srcOrd="7" destOrd="0" presId="urn:microsoft.com/office/officeart/2005/8/layout/vList2"/>
    <dgm:cxn modelId="{DF2F11A5-02EA-4D65-BBE8-B696406E2C53}" type="presParOf" srcId="{A533FCD1-F82B-4043-82A2-7C5DE3D5496A}" destId="{112772F6-65B9-41E0-967B-A256FAC854D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11063"/>
          <a:ext cx="7200800" cy="8424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01    Hello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: </a:t>
          </a:r>
          <a:r>
            <a:rPr lang="ko-KR" altLang="en-US" sz="1800" b="1" kern="1200" dirty="0"/>
            <a:t>네이버 구성 및 유지</a:t>
          </a:r>
        </a:p>
      </dsp:txBody>
      <dsp:txXfrm>
        <a:off x="41123" y="52186"/>
        <a:ext cx="7118554" cy="760154"/>
      </dsp:txXfrm>
    </dsp:sp>
    <dsp:sp modelId="{8582E7E4-861A-407E-B836-3818FC557E68}">
      <dsp:nvSpPr>
        <dsp:cNvPr id="0" name=""/>
        <dsp:cNvSpPr/>
      </dsp:nvSpPr>
      <dsp:spPr>
        <a:xfrm>
          <a:off x="0" y="983064"/>
          <a:ext cx="7200800" cy="84240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02    </a:t>
          </a:r>
          <a:r>
            <a:rPr lang="en-US" altLang="ko-KR" sz="1800" b="1" kern="1200" dirty="0"/>
            <a:t>Database Description : </a:t>
          </a:r>
          <a:r>
            <a:rPr lang="ko-KR" altLang="en-US" sz="1800" b="1" kern="1200" dirty="0"/>
            <a:t>데이터베이스 내용 요약</a:t>
          </a:r>
          <a:r>
            <a:rPr lang="en-US" altLang="ko-KR" sz="1800" b="1" kern="1200" dirty="0"/>
            <a:t> </a:t>
          </a:r>
          <a:endParaRPr lang="ko-KR" altLang="en-US" sz="1800" b="1" kern="1200" dirty="0"/>
        </a:p>
      </dsp:txBody>
      <dsp:txXfrm>
        <a:off x="41123" y="1024187"/>
        <a:ext cx="7118554" cy="760154"/>
      </dsp:txXfrm>
    </dsp:sp>
    <dsp:sp modelId="{0D74DB7D-24AF-486E-8039-53799A71D146}">
      <dsp:nvSpPr>
        <dsp:cNvPr id="0" name=""/>
        <dsp:cNvSpPr/>
      </dsp:nvSpPr>
      <dsp:spPr>
        <a:xfrm>
          <a:off x="0" y="1950250"/>
          <a:ext cx="7200800" cy="842400"/>
        </a:xfrm>
        <a:prstGeom prst="roundRect">
          <a:avLst/>
        </a:prstGeom>
        <a:solidFill>
          <a:srgbClr val="CAD72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03    Link State Request : </a:t>
          </a:r>
          <a:r>
            <a:rPr lang="ko-KR" altLang="en-US" sz="1800" b="1" kern="1200" dirty="0"/>
            <a:t>데이터베이스 상세내용 요청</a:t>
          </a:r>
        </a:p>
      </dsp:txBody>
      <dsp:txXfrm>
        <a:off x="41123" y="1991373"/>
        <a:ext cx="7118554" cy="760154"/>
      </dsp:txXfrm>
    </dsp:sp>
    <dsp:sp modelId="{10640B57-2131-4E6E-B6B2-3A4D47560CDC}">
      <dsp:nvSpPr>
        <dsp:cNvPr id="0" name=""/>
        <dsp:cNvSpPr/>
      </dsp:nvSpPr>
      <dsp:spPr>
        <a:xfrm>
          <a:off x="0" y="2927064"/>
          <a:ext cx="7200800" cy="8424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04    Link State Update : </a:t>
          </a:r>
          <a:r>
            <a:rPr lang="ko-KR" altLang="en-US" sz="1800" b="1" kern="1200" dirty="0"/>
            <a:t>네트워크 상태 변경 시 라우팅 정보 전송</a:t>
          </a:r>
        </a:p>
      </dsp:txBody>
      <dsp:txXfrm>
        <a:off x="41123" y="2968187"/>
        <a:ext cx="7118554" cy="760154"/>
      </dsp:txXfrm>
    </dsp:sp>
    <dsp:sp modelId="{112772F6-65B9-41E0-967B-A256FAC854DC}">
      <dsp:nvSpPr>
        <dsp:cNvPr id="0" name=""/>
        <dsp:cNvSpPr/>
      </dsp:nvSpPr>
      <dsp:spPr>
        <a:xfrm>
          <a:off x="0" y="3910128"/>
          <a:ext cx="7200800" cy="842400"/>
        </a:xfrm>
        <a:prstGeom prst="roundRect">
          <a:avLst/>
        </a:prstGeom>
        <a:solidFill>
          <a:srgbClr val="212E5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05    Link State Ack : ACK </a:t>
          </a:r>
          <a:r>
            <a:rPr lang="ko-KR" altLang="en-US" sz="1800" b="1" kern="1200" dirty="0"/>
            <a:t>패킷 전송</a:t>
          </a:r>
        </a:p>
      </dsp:txBody>
      <dsp:txXfrm>
        <a:off x="41123" y="3951251"/>
        <a:ext cx="7118554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4AE3-DFF4-46E7-B32E-209FED48899E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576-F7DE-4720-9A0B-3B59D3DBF5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0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0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24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8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85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61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00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7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73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4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0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904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7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96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76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0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  <a:endParaRPr lang="en-US" altLang="ko-KR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5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5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6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2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C2D9-3032-4E61-9BEE-44735DF7A43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chemeClr val="bg1"/>
                </a:solidFill>
              </a:rPr>
              <a:t>OSPF </a:t>
            </a:r>
            <a:r>
              <a:rPr lang="ko-KR" altLang="en-US" sz="4800" b="1" spc="-150" dirty="0">
                <a:solidFill>
                  <a:schemeClr val="bg1"/>
                </a:solidFill>
              </a:rPr>
              <a:t>발표</a:t>
            </a:r>
            <a:endParaRPr lang="en-US" altLang="ko-KR" sz="48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4149080"/>
            <a:ext cx="50405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201795010 </a:t>
            </a:r>
            <a:r>
              <a:rPr lang="ko-KR" altLang="en-US" sz="2800" b="1" dirty="0">
                <a:solidFill>
                  <a:schemeClr val="bg1"/>
                </a:solidFill>
              </a:rPr>
              <a:t>곽진우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201795011 </a:t>
            </a:r>
            <a:r>
              <a:rPr lang="ko-KR" altLang="en-US" sz="2800" b="1" dirty="0" err="1">
                <a:solidFill>
                  <a:schemeClr val="bg1"/>
                </a:solidFill>
              </a:rPr>
              <a:t>구장훈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/>
          <p:cNvSpPr/>
          <p:nvPr/>
        </p:nvSpPr>
        <p:spPr>
          <a:xfrm>
            <a:off x="179512" y="2590302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논리합 74"/>
          <p:cNvSpPr/>
          <p:nvPr/>
        </p:nvSpPr>
        <p:spPr>
          <a:xfrm>
            <a:off x="8748464" y="26055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4" idx="6"/>
          </p:cNvCxnSpPr>
          <p:nvPr/>
        </p:nvCxnSpPr>
        <p:spPr>
          <a:xfrm>
            <a:off x="395536" y="2698314"/>
            <a:ext cx="2448272" cy="1060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444208" y="2709500"/>
            <a:ext cx="2314416" cy="1002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2339752" y="2852936"/>
            <a:ext cx="4680520" cy="432048"/>
            <a:chOff x="2699792" y="2852936"/>
            <a:chExt cx="3744416" cy="504056"/>
          </a:xfrm>
        </p:grpSpPr>
        <p:grpSp>
          <p:nvGrpSpPr>
            <p:cNvPr id="86" name="그룹 85"/>
            <p:cNvGrpSpPr/>
            <p:nvPr/>
          </p:nvGrpSpPr>
          <p:grpSpPr>
            <a:xfrm>
              <a:off x="2699792" y="2852936"/>
              <a:ext cx="3744416" cy="504056"/>
              <a:chOff x="611560" y="2060848"/>
              <a:chExt cx="3744416" cy="50405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611560" y="2060848"/>
                <a:ext cx="3744416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851920" y="2060848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타원 88"/>
            <p:cNvSpPr/>
            <p:nvPr/>
          </p:nvSpPr>
          <p:spPr>
            <a:xfrm>
              <a:off x="2699792" y="285293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483768" y="281287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</a:rPr>
              <a:t>Open Shortest Path First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5" y="625654"/>
            <a:ext cx="3245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>
                <a:solidFill>
                  <a:schemeClr val="tx2"/>
                </a:solidFill>
              </a:rPr>
              <a:t>네트워크 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15889" cy="454456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CCBED0C-C4D7-47A1-8FA3-A41485C96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0106"/>
              </p:ext>
            </p:extLst>
          </p:nvPr>
        </p:nvGraphicFramePr>
        <p:xfrm>
          <a:off x="854539" y="1330005"/>
          <a:ext cx="7493824" cy="4176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800" b="1" baseline="0" dirty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Neighbor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Hello/Dead</a:t>
                      </a:r>
                      <a:r>
                        <a:rPr lang="en-US" altLang="ko-KR" sz="1800" b="1" baseline="0" dirty="0">
                          <a:solidFill>
                            <a:schemeClr val="tx1"/>
                          </a:solidFill>
                        </a:rPr>
                        <a:t> interval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선출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10/40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Point-to-point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10/40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Point-to-multipoint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30/120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Non-broadcast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선출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30/120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>
                <a:solidFill>
                  <a:schemeClr val="tx2"/>
                </a:solidFill>
              </a:rPr>
              <a:t>경로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9520" y="1249511"/>
            <a:ext cx="7767928" cy="4555754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15889" cy="4832593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13387B2-CE9B-486D-BA6E-108D400EE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18670"/>
              </p:ext>
            </p:extLst>
          </p:nvPr>
        </p:nvGraphicFramePr>
        <p:xfrm>
          <a:off x="887688" y="1305416"/>
          <a:ext cx="7467199" cy="444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경로타입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에어리어 내부경로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동일 에어리어에 소속된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에어리어간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O IA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다른 에어리어에 소속된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7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도메인 외부경로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O E1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변동 코스트값을 가지는 외부경로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6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O N1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변동 코스트 값을 가지는 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NSSA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외부경로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</a:rPr>
                        <a:t> E2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고정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코스트값을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가지는 외부경로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6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O N2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고정 코스트 값을 가지는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NSSA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외부경로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20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 err="1">
                <a:solidFill>
                  <a:schemeClr val="tx2"/>
                </a:solidFill>
              </a:rPr>
              <a:t>스텁</a:t>
            </a:r>
            <a:r>
              <a:rPr lang="ko-KR" altLang="en-US" sz="2000" b="1" dirty="0">
                <a:solidFill>
                  <a:schemeClr val="tx2"/>
                </a:solidFill>
              </a:rPr>
              <a:t> 에어리어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9520" y="1249511"/>
            <a:ext cx="7767928" cy="4555754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15889" cy="4832593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EC7C144-405B-4917-B696-154E7B13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284"/>
              </p:ext>
            </p:extLst>
          </p:nvPr>
        </p:nvGraphicFramePr>
        <p:xfrm>
          <a:off x="851585" y="1396561"/>
          <a:ext cx="7532895" cy="421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차단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스텁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에어리어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E1, E2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완전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스텁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에어리어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E1,</a:t>
                      </a:r>
                      <a:r>
                        <a:rPr lang="en-US" altLang="ko-KR" sz="1800" b="0" baseline="0">
                          <a:solidFill>
                            <a:schemeClr val="tx1"/>
                          </a:solidFill>
                        </a:rPr>
                        <a:t> E2, IA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NSSA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E1, E2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NSSA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완전 스텁 에어리어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E1, E2,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 IA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66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03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1733184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사용 장비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1585" y="1174106"/>
            <a:ext cx="7680855" cy="4635848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F5F9F-518D-4D15-9957-19496BBE7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6" y="1321156"/>
            <a:ext cx="4469488" cy="1477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63A0BC-CA31-4123-A8E7-B2A7F052C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6" y="2690263"/>
            <a:ext cx="4469488" cy="161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650BD3-9A28-4BC9-9113-87D28DAA4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6" y="4038303"/>
            <a:ext cx="4469488" cy="1498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33FC7C-7670-49EC-9DCE-4F7F741742CC}"/>
              </a:ext>
            </a:extLst>
          </p:cNvPr>
          <p:cNvSpPr txBox="1"/>
          <p:nvPr/>
        </p:nvSpPr>
        <p:spPr>
          <a:xfrm>
            <a:off x="5868144" y="1709180"/>
            <a:ext cx="226769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Cisco 800M Series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Cisco Catalyst-3650-24t-s-Switch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Extreme Switch Summit x460-g2-24x</a:t>
            </a:r>
          </a:p>
        </p:txBody>
      </p:sp>
    </p:spTree>
    <p:extLst>
      <p:ext uri="{BB962C8B-B14F-4D97-AF65-F5344CB8AC3E}">
        <p14:creationId xmlns:p14="http://schemas.microsoft.com/office/powerpoint/2010/main" val="20672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Topology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1"/>
            <a:ext cx="7767928" cy="4555754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15889" cy="4832593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360BC-12D4-4947-B421-83B728848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19" y="1396561"/>
            <a:ext cx="6840761" cy="4230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1CF4B-E42E-4D4A-9E56-51520C711F7F}"/>
              </a:ext>
            </a:extLst>
          </p:cNvPr>
          <p:cNvSpPr txBox="1"/>
          <p:nvPr/>
        </p:nvSpPr>
        <p:spPr>
          <a:xfrm>
            <a:off x="5652120" y="270892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11.1.1.x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1E90E-393A-4727-8E9E-75C6AC4070AC}"/>
              </a:ext>
            </a:extLst>
          </p:cNvPr>
          <p:cNvSpPr txBox="1"/>
          <p:nvPr/>
        </p:nvSpPr>
        <p:spPr>
          <a:xfrm>
            <a:off x="5652120" y="465313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22.2.2.x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C98C3-4DE8-4BA1-9740-75D0E7E966AF}"/>
              </a:ext>
            </a:extLst>
          </p:cNvPr>
          <p:cNvSpPr txBox="1"/>
          <p:nvPr/>
        </p:nvSpPr>
        <p:spPr>
          <a:xfrm>
            <a:off x="2128916" y="510177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33.3.3.x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4E430-E94F-4FBF-8361-C108692C9880}"/>
              </a:ext>
            </a:extLst>
          </p:cNvPr>
          <p:cNvSpPr txBox="1"/>
          <p:nvPr/>
        </p:nvSpPr>
        <p:spPr>
          <a:xfrm>
            <a:off x="2197081" y="235397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44.4.4.x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8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L3 Switch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1"/>
            <a:ext cx="7767928" cy="4555754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15889" cy="4832593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B22F5-42F8-46EE-BBCB-B147FAEA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380504"/>
            <a:ext cx="6601746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0C18D2-E011-4CC6-BC6F-8B65EC53C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2621616"/>
            <a:ext cx="6601746" cy="3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1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Router 1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FD5C5-C0AF-4A5F-B06A-A3A096DCD7CD}"/>
              </a:ext>
            </a:extLst>
          </p:cNvPr>
          <p:cNvSpPr txBox="1"/>
          <p:nvPr/>
        </p:nvSpPr>
        <p:spPr>
          <a:xfrm>
            <a:off x="919115" y="1408474"/>
            <a:ext cx="3993401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int g0/8</a:t>
            </a:r>
          </a:p>
          <a:p>
            <a:r>
              <a:rPr lang="en-US" altLang="ko-KR" sz="2000" dirty="0" err="1">
                <a:solidFill>
                  <a:schemeClr val="bg1"/>
                </a:solidFill>
              </a:rPr>
              <a:t>ip</a:t>
            </a:r>
            <a:r>
              <a:rPr lang="en-US" altLang="ko-KR" sz="2000" dirty="0">
                <a:solidFill>
                  <a:schemeClr val="bg1"/>
                </a:solidFill>
              </a:rPr>
              <a:t> add 11.1.1.2 255.255.255.252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no </a:t>
            </a:r>
            <a:r>
              <a:rPr lang="en-US" altLang="ko-KR" sz="2000" dirty="0" err="1">
                <a:solidFill>
                  <a:schemeClr val="bg1"/>
                </a:solidFill>
              </a:rPr>
              <a:t>sh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int g0/9</a:t>
            </a:r>
          </a:p>
          <a:p>
            <a:r>
              <a:rPr lang="en-US" altLang="ko-KR" sz="2000" dirty="0" err="1">
                <a:solidFill>
                  <a:schemeClr val="bg1"/>
                </a:solidFill>
              </a:rPr>
              <a:t>ip</a:t>
            </a:r>
            <a:r>
              <a:rPr lang="en-US" altLang="ko-KR" sz="2000" dirty="0">
                <a:solidFill>
                  <a:schemeClr val="bg1"/>
                </a:solidFill>
              </a:rPr>
              <a:t> add 11.1.1.5 255.255.255.252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no </a:t>
            </a:r>
            <a:r>
              <a:rPr lang="en-US" altLang="ko-KR" sz="2000" dirty="0" err="1">
                <a:solidFill>
                  <a:schemeClr val="bg1"/>
                </a:solidFill>
              </a:rPr>
              <a:t>sh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router </a:t>
            </a:r>
            <a:r>
              <a:rPr lang="en-US" altLang="ko-KR" sz="2000" dirty="0" err="1">
                <a:solidFill>
                  <a:schemeClr val="bg1"/>
                </a:solidFill>
              </a:rPr>
              <a:t>ospf</a:t>
            </a:r>
            <a:r>
              <a:rPr lang="en-US" altLang="ko-KR" sz="2000" dirty="0">
                <a:solidFill>
                  <a:schemeClr val="bg1"/>
                </a:solidFill>
              </a:rPr>
              <a:t> 1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network 11.1.1.0 0.0.0.3 area 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network 11.1.1.4 0.0.0.3 area 1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Int loopback 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Ip add 101.1.1.1 255.255.255.255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5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Router 1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2C817F-DF20-4A39-83CA-FFE83A97B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77" y="1315722"/>
            <a:ext cx="5112013" cy="46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Router 1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DC4AD-252B-4293-99FD-77788B702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36" y="1700808"/>
            <a:ext cx="6360458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Router 4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49B828-E160-4510-9C99-261457A11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85" y="1396561"/>
            <a:ext cx="4762745" cy="44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96533"/>
            <a:ext cx="6192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</a:rPr>
              <a:t>OSPF </a:t>
            </a:r>
            <a:r>
              <a:rPr lang="ko-KR" altLang="en-US" sz="2800" b="1" spc="-150" dirty="0">
                <a:solidFill>
                  <a:schemeClr val="bg1"/>
                </a:solidFill>
              </a:rPr>
              <a:t>발표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r>
              <a:rPr lang="en-US" altLang="ko-KR" spc="-150" dirty="0">
                <a:solidFill>
                  <a:schemeClr val="bg1"/>
                </a:solidFill>
              </a:rPr>
              <a:t>Open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>
                <a:solidFill>
                  <a:schemeClr val="bg1"/>
                </a:solidFill>
              </a:rPr>
              <a:t>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1520" y="1268760"/>
            <a:ext cx="2520280" cy="504056"/>
            <a:chOff x="1835696" y="2060848"/>
            <a:chExt cx="2520280" cy="504056"/>
          </a:xfrm>
        </p:grpSpPr>
        <p:sp>
          <p:nvSpPr>
            <p:cNvPr id="6" name="직사각형 5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126876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tx2"/>
                </a:solidFill>
              </a:rPr>
              <a:t>CONTENTS</a:t>
            </a:r>
            <a:endParaRPr lang="ko-KR" altLang="en-US" sz="2800" b="1" spc="-150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75656" y="1772816"/>
            <a:ext cx="4248472" cy="424847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/>
          <p:cNvSpPr/>
          <p:nvPr/>
        </p:nvSpPr>
        <p:spPr>
          <a:xfrm>
            <a:off x="2051720" y="2348880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39752" y="223680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등장 배경</a:t>
            </a:r>
          </a:p>
        </p:txBody>
      </p:sp>
      <p:sp>
        <p:nvSpPr>
          <p:cNvPr id="16" name="순서도: 논리합 15"/>
          <p:cNvSpPr/>
          <p:nvPr/>
        </p:nvSpPr>
        <p:spPr>
          <a:xfrm>
            <a:off x="2843808" y="3140968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31840" y="302889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02 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동작 방식</a:t>
            </a:r>
          </a:p>
        </p:txBody>
      </p:sp>
      <p:sp>
        <p:nvSpPr>
          <p:cNvPr id="18" name="순서도: 논리합 17"/>
          <p:cNvSpPr/>
          <p:nvPr/>
        </p:nvSpPr>
        <p:spPr>
          <a:xfrm>
            <a:off x="3563888" y="3861048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1920" y="371703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03 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사용 장비</a:t>
            </a:r>
          </a:p>
        </p:txBody>
      </p:sp>
      <p:sp>
        <p:nvSpPr>
          <p:cNvPr id="20" name="순서도: 논리합 19"/>
          <p:cNvSpPr/>
          <p:nvPr/>
        </p:nvSpPr>
        <p:spPr>
          <a:xfrm>
            <a:off x="4427984" y="47251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88024" y="461306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04   </a:t>
            </a:r>
            <a:r>
              <a:rPr lang="ko-KR" altLang="en-US" sz="2000" b="1" spc="-150" dirty="0" err="1">
                <a:solidFill>
                  <a:schemeClr val="bg1"/>
                </a:solidFill>
              </a:rPr>
              <a:t>실장비</a:t>
            </a:r>
            <a:r>
              <a:rPr lang="ko-KR" altLang="en-US" sz="2000" b="1" spc="-150" dirty="0">
                <a:solidFill>
                  <a:schemeClr val="bg1"/>
                </a:solidFill>
              </a:rPr>
              <a:t> 설정</a:t>
            </a:r>
            <a:r>
              <a:rPr lang="en-US" altLang="ko-KR" sz="2000" b="1" spc="-150" dirty="0">
                <a:solidFill>
                  <a:schemeClr val="bg1"/>
                </a:solidFill>
              </a:rPr>
              <a:t> 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Router 4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87156-0E93-4789-9A17-79B579261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20" y="1700808"/>
            <a:ext cx="687629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6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Router 7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477E3E-8473-4F1D-B921-69FD65E3D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52" y="1396561"/>
            <a:ext cx="5131064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Router 7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7959C-D39D-4E75-8598-12750B60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4" y="1751247"/>
            <a:ext cx="7229861" cy="19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1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Extreme 1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55CC9-0309-46DF-8796-16FAB4F35579}"/>
              </a:ext>
            </a:extLst>
          </p:cNvPr>
          <p:cNvSpPr txBox="1"/>
          <p:nvPr/>
        </p:nvSpPr>
        <p:spPr>
          <a:xfrm>
            <a:off x="933469" y="1401986"/>
            <a:ext cx="45686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Create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v100 tag 100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Configure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v100 add ports 1 tagged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Configure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v100 </a:t>
            </a:r>
            <a:r>
              <a:rPr lang="en-US" altLang="ko-KR" dirty="0" err="1">
                <a:solidFill>
                  <a:schemeClr val="bg1"/>
                </a:solidFill>
              </a:rPr>
              <a:t>ipaddress</a:t>
            </a:r>
            <a:r>
              <a:rPr lang="en-US" altLang="ko-KR" dirty="0">
                <a:solidFill>
                  <a:schemeClr val="bg1"/>
                </a:solidFill>
              </a:rPr>
              <a:t> 44.4.4.2/30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Enable </a:t>
            </a:r>
            <a:r>
              <a:rPr lang="en-US" altLang="ko-KR" dirty="0" err="1">
                <a:solidFill>
                  <a:schemeClr val="bg1"/>
                </a:solidFill>
              </a:rPr>
              <a:t>ipforwarding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Create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 tag 10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Configure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 add ports 1 tagged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Configure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 </a:t>
            </a:r>
            <a:r>
              <a:rPr lang="en-US" altLang="ko-KR" dirty="0" err="1">
                <a:solidFill>
                  <a:schemeClr val="bg1"/>
                </a:solidFill>
              </a:rPr>
              <a:t>ipaddress</a:t>
            </a:r>
            <a:r>
              <a:rPr lang="en-US" altLang="ko-KR">
                <a:solidFill>
                  <a:schemeClr val="bg1"/>
                </a:solidFill>
              </a:rPr>
              <a:t> 44.4.4.5/30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Enable </a:t>
            </a:r>
            <a:r>
              <a:rPr lang="en-US" altLang="ko-KR" dirty="0" err="1">
                <a:solidFill>
                  <a:schemeClr val="bg1"/>
                </a:solidFill>
              </a:rPr>
              <a:t>ipforwarding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Configure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ospf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routerid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4.4.4.1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Configure </a:t>
            </a:r>
            <a:r>
              <a:rPr lang="en-US" altLang="ko-KR" dirty="0" err="1">
                <a:solidFill>
                  <a:schemeClr val="bg1"/>
                </a:solidFill>
              </a:rPr>
              <a:t>ospf</a:t>
            </a:r>
            <a:r>
              <a:rPr lang="en-US" altLang="ko-KR" dirty="0">
                <a:solidFill>
                  <a:schemeClr val="bg1"/>
                </a:solidFill>
              </a:rPr>
              <a:t> area 0.0.0.0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Configure </a:t>
            </a:r>
            <a:r>
              <a:rPr lang="en-US" altLang="ko-KR" dirty="0" err="1">
                <a:solidFill>
                  <a:schemeClr val="bg1"/>
                </a:solidFill>
              </a:rPr>
              <a:t>ospf</a:t>
            </a:r>
            <a:r>
              <a:rPr lang="en-US" altLang="ko-KR" dirty="0">
                <a:solidFill>
                  <a:schemeClr val="bg1"/>
                </a:solidFill>
              </a:rPr>
              <a:t> area 0.0.0.1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Configure </a:t>
            </a:r>
            <a:r>
              <a:rPr lang="en-US" altLang="ko-KR" dirty="0" err="1">
                <a:solidFill>
                  <a:schemeClr val="bg1"/>
                </a:solidFill>
              </a:rPr>
              <a:t>ospf</a:t>
            </a:r>
            <a:r>
              <a:rPr lang="en-US" altLang="ko-KR" dirty="0">
                <a:solidFill>
                  <a:schemeClr val="bg1"/>
                </a:solidFill>
              </a:rPr>
              <a:t> add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v100 area 0.0.0.0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Configure </a:t>
            </a:r>
            <a:r>
              <a:rPr lang="en-US" altLang="ko-KR" dirty="0" err="1">
                <a:solidFill>
                  <a:schemeClr val="bg1"/>
                </a:solidFill>
              </a:rPr>
              <a:t>ospf</a:t>
            </a:r>
            <a:r>
              <a:rPr lang="en-US" altLang="ko-KR" dirty="0">
                <a:solidFill>
                  <a:schemeClr val="bg1"/>
                </a:solidFill>
              </a:rPr>
              <a:t> add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v10 area 0.0.0.1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Enable </a:t>
            </a:r>
            <a:r>
              <a:rPr lang="en-US" altLang="ko-KR" dirty="0" err="1">
                <a:solidFill>
                  <a:schemeClr val="bg1"/>
                </a:solidFill>
              </a:rPr>
              <a:t>ospf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5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Extreme 1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17EFB-53F1-4463-A5C5-C52CACCF5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8" y="1380504"/>
            <a:ext cx="6897063" cy="1771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3D2275-32E3-437A-BBF9-408C7B7075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t="62566" b="6051"/>
          <a:stretch/>
        </p:blipFill>
        <p:spPr>
          <a:xfrm>
            <a:off x="1107841" y="4177179"/>
            <a:ext cx="6888288" cy="14401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696A81-6E4E-4263-A983-0C1A9D8D25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" b="82921"/>
          <a:stretch/>
        </p:blipFill>
        <p:spPr>
          <a:xfrm>
            <a:off x="1123468" y="3388871"/>
            <a:ext cx="6872661" cy="8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338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실장비</a:t>
            </a:r>
            <a:r>
              <a:rPr lang="ko-KR" altLang="en-US" sz="2000" b="1" dirty="0">
                <a:solidFill>
                  <a:schemeClr val="tx2"/>
                </a:solidFill>
              </a:rPr>
              <a:t> 설정 </a:t>
            </a:r>
            <a:r>
              <a:rPr lang="en-US" altLang="ko-KR" sz="2000" b="1" dirty="0">
                <a:solidFill>
                  <a:schemeClr val="tx2"/>
                </a:solidFill>
              </a:rPr>
              <a:t>– Extreme 2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249510"/>
            <a:ext cx="7839936" cy="484378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92889" cy="504365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394FBF-2035-4A47-AF7E-993D5921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0" y="1729645"/>
            <a:ext cx="6982798" cy="10081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9D4724-6670-4873-83DD-DAA896D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0" y="3140968"/>
            <a:ext cx="69827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8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2636912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1"/>
                </a:solidFill>
              </a:rPr>
              <a:t>감사합니다</a:t>
            </a:r>
            <a:endParaRPr lang="en-US" altLang="ko-KR" sz="4800" b="1" spc="-150" dirty="0">
              <a:solidFill>
                <a:schemeClr val="bg1"/>
              </a:solidFill>
            </a:endParaRPr>
          </a:p>
        </p:txBody>
      </p:sp>
      <p:sp>
        <p:nvSpPr>
          <p:cNvPr id="74" name="순서도: 논리합 73"/>
          <p:cNvSpPr/>
          <p:nvPr/>
        </p:nvSpPr>
        <p:spPr>
          <a:xfrm>
            <a:off x="179512" y="323837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논리합 74"/>
          <p:cNvSpPr/>
          <p:nvPr/>
        </p:nvSpPr>
        <p:spPr>
          <a:xfrm>
            <a:off x="8748464" y="325361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4" idx="6"/>
          </p:cNvCxnSpPr>
          <p:nvPr/>
        </p:nvCxnSpPr>
        <p:spPr>
          <a:xfrm>
            <a:off x="395536" y="3346386"/>
            <a:ext cx="2448272" cy="1060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444208" y="3357572"/>
            <a:ext cx="2314416" cy="1002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89"/>
          <p:cNvGrpSpPr/>
          <p:nvPr/>
        </p:nvGrpSpPr>
        <p:grpSpPr>
          <a:xfrm>
            <a:off x="2699792" y="3501008"/>
            <a:ext cx="3744416" cy="432048"/>
            <a:chOff x="2699792" y="2852936"/>
            <a:chExt cx="3744416" cy="504056"/>
          </a:xfrm>
        </p:grpSpPr>
        <p:grpSp>
          <p:nvGrpSpPr>
            <p:cNvPr id="3" name="그룹 85"/>
            <p:cNvGrpSpPr/>
            <p:nvPr/>
          </p:nvGrpSpPr>
          <p:grpSpPr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899592" y="2060848"/>
                <a:ext cx="3240360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851920" y="2060848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타원 88"/>
            <p:cNvSpPr/>
            <p:nvPr/>
          </p:nvSpPr>
          <p:spPr>
            <a:xfrm>
              <a:off x="2699792" y="285293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987824" y="347139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</a:rPr>
              <a:t>THANK YOU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등장 배경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6606" y="2664050"/>
            <a:ext cx="7017309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1980</a:t>
            </a:r>
            <a:r>
              <a:rPr lang="ko-KR" altLang="en-US" sz="2000" dirty="0">
                <a:solidFill>
                  <a:schemeClr val="bg1"/>
                </a:solidFill>
              </a:rPr>
              <a:t>년대 중반 </a:t>
            </a:r>
            <a:r>
              <a:rPr lang="en-US" altLang="ko-KR" sz="2000" dirty="0">
                <a:solidFill>
                  <a:schemeClr val="bg1"/>
                </a:solidFill>
              </a:rPr>
              <a:t>RIP</a:t>
            </a:r>
            <a:r>
              <a:rPr lang="ko-KR" altLang="en-US" sz="2000" dirty="0">
                <a:solidFill>
                  <a:schemeClr val="bg1"/>
                </a:solidFill>
              </a:rPr>
              <a:t>이 대규모의 이질적인 망 사이의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라우팅 수행능력 한계를 보임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IETF(Internet Engineering Task Force)</a:t>
            </a:r>
            <a:r>
              <a:rPr lang="ko-KR" altLang="en-US" sz="2000" dirty="0">
                <a:solidFill>
                  <a:schemeClr val="bg1"/>
                </a:solidFill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</a:rPr>
              <a:t>SPF(Shortest Path First) </a:t>
            </a:r>
            <a:r>
              <a:rPr lang="ko-KR" altLang="en-US" sz="2000" dirty="0">
                <a:solidFill>
                  <a:schemeClr val="bg1"/>
                </a:solidFill>
              </a:rPr>
              <a:t>알고리즘에 기반한 인터넷에 적용하기 위한 </a:t>
            </a:r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네트워크용 라우팅 알고리즘을 개발한 것이 </a:t>
            </a:r>
            <a:r>
              <a:rPr lang="en-US" altLang="ko-KR" sz="2000" i="1" u="sng" dirty="0">
                <a:solidFill>
                  <a:schemeClr val="bg1"/>
                </a:solidFill>
              </a:rPr>
              <a:t>OSPF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66608" y="2486894"/>
            <a:ext cx="7560840" cy="2999568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1961" y="2263366"/>
            <a:ext cx="7704857" cy="339188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A8B675-12E5-4A71-956D-967A0D7F7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40" y="531942"/>
            <a:ext cx="4032448" cy="16428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71600" y="611063"/>
            <a:ext cx="3312368" cy="432048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23528" y="644869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8165" y="27027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85857" y="630313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- Packet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631542333"/>
              </p:ext>
            </p:extLst>
          </p:nvPr>
        </p:nvGraphicFramePr>
        <p:xfrm>
          <a:off x="971600" y="1412776"/>
          <a:ext cx="72008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472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71600" y="611063"/>
            <a:ext cx="3312368" cy="432048"/>
            <a:chOff x="733074" y="2060848"/>
            <a:chExt cx="3622902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733074" y="2060848"/>
              <a:ext cx="340687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23528" y="64533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85857" y="630313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- Neighbor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B8175C-2138-41A6-9586-7516ABAB4116}"/>
              </a:ext>
            </a:extLst>
          </p:cNvPr>
          <p:cNvSpPr/>
          <p:nvPr/>
        </p:nvSpPr>
        <p:spPr>
          <a:xfrm>
            <a:off x="878165" y="27027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FD9A-1A13-4341-99FB-A1E4B3BD270B}"/>
              </a:ext>
            </a:extLst>
          </p:cNvPr>
          <p:cNvSpPr txBox="1"/>
          <p:nvPr/>
        </p:nvSpPr>
        <p:spPr>
          <a:xfrm>
            <a:off x="856205" y="1709180"/>
            <a:ext cx="7279637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Hello packet</a:t>
            </a:r>
            <a:r>
              <a:rPr lang="ko-KR" altLang="en-US" sz="2000" dirty="0">
                <a:solidFill>
                  <a:schemeClr val="bg1"/>
                </a:solidFill>
              </a:rPr>
              <a:t>을 이용하여 </a:t>
            </a:r>
            <a:r>
              <a:rPr lang="en-US" altLang="ko-KR" sz="2000" dirty="0">
                <a:solidFill>
                  <a:schemeClr val="bg1"/>
                </a:solidFill>
              </a:rPr>
              <a:t>neighbor </a:t>
            </a:r>
            <a:r>
              <a:rPr lang="ko-KR" altLang="en-US" sz="2000" dirty="0">
                <a:solidFill>
                  <a:schemeClr val="bg1"/>
                </a:solidFill>
              </a:rPr>
              <a:t>구성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물리적으로 연결 된 라우터 중 </a:t>
            </a:r>
            <a:r>
              <a:rPr lang="en-US" altLang="ko-KR" sz="2000" dirty="0">
                <a:solidFill>
                  <a:schemeClr val="bg1"/>
                </a:solidFill>
              </a:rPr>
              <a:t>hello packet</a:t>
            </a:r>
            <a:r>
              <a:rPr lang="ko-KR" altLang="en-US" sz="2000" dirty="0">
                <a:solidFill>
                  <a:schemeClr val="bg1"/>
                </a:solidFill>
              </a:rPr>
              <a:t> 수신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Neighbor list</a:t>
            </a:r>
            <a:r>
              <a:rPr lang="ko-KR" altLang="en-US" sz="2000" dirty="0">
                <a:solidFill>
                  <a:schemeClr val="bg1"/>
                </a:solidFill>
              </a:rPr>
              <a:t>에 자신의 </a:t>
            </a:r>
            <a:r>
              <a:rPr lang="en-US" altLang="ko-KR" sz="2000" dirty="0" err="1">
                <a:solidFill>
                  <a:schemeClr val="bg1"/>
                </a:solidFill>
              </a:rPr>
              <a:t>rotuer</a:t>
            </a:r>
            <a:r>
              <a:rPr lang="en-US" altLang="ko-KR" sz="2000" dirty="0">
                <a:solidFill>
                  <a:schemeClr val="bg1"/>
                </a:solidFill>
              </a:rPr>
              <a:t>-id </a:t>
            </a:r>
            <a:r>
              <a:rPr lang="ko-KR" altLang="en-US" sz="2000" dirty="0">
                <a:solidFill>
                  <a:schemeClr val="bg1"/>
                </a:solidFill>
              </a:rPr>
              <a:t>포함 시 </a:t>
            </a:r>
            <a:r>
              <a:rPr lang="en-US" altLang="ko-KR" sz="2000" dirty="0">
                <a:solidFill>
                  <a:schemeClr val="bg1"/>
                </a:solidFill>
              </a:rPr>
              <a:t>neighbor </a:t>
            </a:r>
            <a:r>
              <a:rPr lang="ko-KR" altLang="en-US" sz="2000" dirty="0">
                <a:solidFill>
                  <a:schemeClr val="bg1"/>
                </a:solidFill>
              </a:rPr>
              <a:t>간주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Hello packet</a:t>
            </a:r>
            <a:r>
              <a:rPr lang="ko-KR" altLang="en-US" sz="2000" dirty="0">
                <a:solidFill>
                  <a:schemeClr val="bg1"/>
                </a:solidFill>
              </a:rPr>
              <a:t> 의 </a:t>
            </a:r>
            <a:r>
              <a:rPr lang="en-US" altLang="ko-KR" sz="2000" dirty="0">
                <a:solidFill>
                  <a:schemeClr val="bg1"/>
                </a:solidFill>
              </a:rPr>
              <a:t>Area-id, password, subnet mask length, hello/dead time, stub area </a:t>
            </a:r>
            <a:r>
              <a:rPr lang="ko-KR" altLang="en-US" sz="2000" dirty="0">
                <a:solidFill>
                  <a:schemeClr val="bg1"/>
                </a:solidFill>
              </a:rPr>
              <a:t>표시가 동일해야 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25871A-15CD-4B13-8BFA-5D2A27BAFAAF}"/>
              </a:ext>
            </a:extLst>
          </p:cNvPr>
          <p:cNvSpPr/>
          <p:nvPr/>
        </p:nvSpPr>
        <p:spPr>
          <a:xfrm>
            <a:off x="706206" y="1532024"/>
            <a:ext cx="7843487" cy="261705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867D0D-6737-4E67-9554-5AEFF4D83B5C}"/>
              </a:ext>
            </a:extLst>
          </p:cNvPr>
          <p:cNvSpPr/>
          <p:nvPr/>
        </p:nvSpPr>
        <p:spPr>
          <a:xfrm>
            <a:off x="611560" y="1308496"/>
            <a:ext cx="7992888" cy="461034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95381-49CB-412C-87E9-1147F4D8C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6" y="4315719"/>
            <a:ext cx="78262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0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– DR,BDR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883" y="1542514"/>
            <a:ext cx="720951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DR (Designated Router) – </a:t>
            </a:r>
            <a:r>
              <a:rPr lang="ko-KR" altLang="en-US" sz="2000" dirty="0">
                <a:solidFill>
                  <a:schemeClr val="bg1"/>
                </a:solidFill>
              </a:rPr>
              <a:t>중계 역할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BDR (Backup Router) – DR </a:t>
            </a:r>
            <a:r>
              <a:rPr lang="ko-KR" altLang="en-US" sz="2000" dirty="0">
                <a:solidFill>
                  <a:schemeClr val="bg1"/>
                </a:solidFill>
              </a:rPr>
              <a:t>장애 발생 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LSA </a:t>
            </a:r>
            <a:r>
              <a:rPr lang="ko-KR" altLang="en-US" sz="2000" dirty="0">
                <a:solidFill>
                  <a:schemeClr val="bg1"/>
                </a:solidFill>
              </a:rPr>
              <a:t>및 </a:t>
            </a:r>
            <a:r>
              <a:rPr lang="en-US" altLang="ko-KR" sz="2000" dirty="0">
                <a:solidFill>
                  <a:schemeClr val="bg1"/>
                </a:solidFill>
              </a:rPr>
              <a:t>ACK</a:t>
            </a:r>
            <a:r>
              <a:rPr lang="ko-KR" altLang="en-US" sz="2000" dirty="0">
                <a:solidFill>
                  <a:schemeClr val="bg1"/>
                </a:solidFill>
              </a:rPr>
              <a:t> 중복을 제거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OSPF priority</a:t>
            </a:r>
            <a:r>
              <a:rPr lang="ko-KR" altLang="en-US" sz="2000" dirty="0">
                <a:solidFill>
                  <a:schemeClr val="bg1"/>
                </a:solidFill>
              </a:rPr>
              <a:t>가 높은 라우터가 </a:t>
            </a:r>
            <a:r>
              <a:rPr lang="en-US" altLang="ko-KR" sz="2000" dirty="0">
                <a:solidFill>
                  <a:schemeClr val="bg1"/>
                </a:solidFill>
              </a:rPr>
              <a:t>DR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높은 우선 순위 라우터 추가한 후 재부팅 또는 </a:t>
            </a:r>
            <a:r>
              <a:rPr lang="en-US" altLang="ko-KR" sz="2000" dirty="0">
                <a:solidFill>
                  <a:schemeClr val="bg1"/>
                </a:solidFill>
              </a:rPr>
              <a:t> clear </a:t>
            </a:r>
            <a:r>
              <a:rPr lang="en-US" altLang="ko-KR" sz="2000" dirty="0" err="1">
                <a:solidFill>
                  <a:schemeClr val="bg1"/>
                </a:solidFill>
              </a:rPr>
              <a:t>ip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ospf</a:t>
            </a:r>
            <a:r>
              <a:rPr lang="en-US" altLang="ko-KR" sz="2000" dirty="0">
                <a:solidFill>
                  <a:schemeClr val="bg1"/>
                </a:solidFill>
              </a:rPr>
              <a:t> process </a:t>
            </a:r>
            <a:r>
              <a:rPr lang="ko-KR" altLang="en-US" sz="2000" dirty="0">
                <a:solidFill>
                  <a:schemeClr val="bg1"/>
                </a:solidFill>
              </a:rPr>
              <a:t>명령어 사용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396561"/>
            <a:ext cx="7767928" cy="304055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15889" cy="4832593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ECCFED-A8BE-497D-BFD3-92E9585CE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2" y="4582696"/>
            <a:ext cx="7841909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9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4109448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5" y="625654"/>
            <a:ext cx="38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>
                <a:solidFill>
                  <a:schemeClr val="tx2"/>
                </a:solidFill>
              </a:rPr>
              <a:t>기준 대역폭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7883" y="1542514"/>
            <a:ext cx="720951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/>
                </a:solidFill>
              </a:rPr>
              <a:t>Ospf</a:t>
            </a:r>
            <a:r>
              <a:rPr lang="en-US" altLang="ko-KR" sz="2000" dirty="0">
                <a:solidFill>
                  <a:schemeClr val="bg1"/>
                </a:solidFill>
              </a:rPr>
              <a:t> cost</a:t>
            </a:r>
            <a:r>
              <a:rPr lang="ko-KR" altLang="en-US" sz="2000" dirty="0">
                <a:solidFill>
                  <a:schemeClr val="bg1"/>
                </a:solidFill>
              </a:rPr>
              <a:t> 차이로 인한 비효율적 부하분산 제거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520" y="1396561"/>
            <a:ext cx="7767928" cy="956159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15889" cy="454456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1378A8-F38D-4DF2-BDA0-778A8FAD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20" y="2560925"/>
            <a:ext cx="7767927" cy="14441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176700-BDAE-4669-981D-8E8B2C2CE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7" y="4268754"/>
            <a:ext cx="7737350" cy="11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2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101336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89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– Router Id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3345" y="1700429"/>
            <a:ext cx="7017309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Router id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다익스트라</a:t>
            </a:r>
            <a:r>
              <a:rPr lang="ko-KR" altLang="en-US" sz="2000" dirty="0">
                <a:solidFill>
                  <a:schemeClr val="bg1"/>
                </a:solidFill>
              </a:rPr>
              <a:t> 알고리즘 사용으로 인한 고유식별을 위한 </a:t>
            </a:r>
            <a:r>
              <a:rPr lang="en-US" altLang="ko-KR" sz="2000" dirty="0" err="1">
                <a:solidFill>
                  <a:schemeClr val="bg1"/>
                </a:solidFill>
              </a:rPr>
              <a:t>ip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루프백</a:t>
            </a:r>
            <a:r>
              <a:rPr lang="ko-KR" altLang="en-US" sz="2000" dirty="0">
                <a:solidFill>
                  <a:schemeClr val="bg1"/>
                </a:solidFill>
              </a:rPr>
              <a:t> 중에 제일 큰 </a:t>
            </a:r>
            <a:r>
              <a:rPr lang="en-US" altLang="ko-KR" sz="2000" dirty="0" err="1">
                <a:solidFill>
                  <a:schemeClr val="bg1"/>
                </a:solidFill>
              </a:rPr>
              <a:t>ip</a:t>
            </a:r>
            <a:r>
              <a:rPr lang="en-US" altLang="ko-KR" sz="2000" dirty="0">
                <a:solidFill>
                  <a:schemeClr val="bg1"/>
                </a:solidFill>
              </a:rPr>
              <a:t>  or </a:t>
            </a:r>
            <a:r>
              <a:rPr lang="ko-KR" altLang="en-US" sz="2000" dirty="0">
                <a:solidFill>
                  <a:schemeClr val="bg1"/>
                </a:solidFill>
              </a:rPr>
              <a:t>제일 큰 </a:t>
            </a:r>
            <a:r>
              <a:rPr lang="en-US" altLang="ko-KR" sz="2000" dirty="0" err="1">
                <a:solidFill>
                  <a:schemeClr val="bg1"/>
                </a:solidFill>
              </a:rPr>
              <a:t>ip</a:t>
            </a:r>
            <a:r>
              <a:rPr lang="ko-KR" altLang="en-US" sz="2000" dirty="0">
                <a:solidFill>
                  <a:schemeClr val="bg1"/>
                </a:solidFill>
              </a:rPr>
              <a:t>  를 선정</a:t>
            </a:r>
            <a:endParaRPr lang="en-US" altLang="ko-KR" sz="2000" i="1" u="sng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961" y="1451925"/>
            <a:ext cx="7560840" cy="197707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1199" y="1249510"/>
            <a:ext cx="7865619" cy="3691658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D335FC-EA6C-4656-B345-CE93A7926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1" y="3772965"/>
            <a:ext cx="7560840" cy="8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389368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4802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곽진우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 ,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구장훈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585" y="257613"/>
            <a:ext cx="229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</a:rPr>
              <a:t>Open Shortest Path First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5" y="625654"/>
            <a:ext cx="38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동작 방식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>
                <a:solidFill>
                  <a:schemeClr val="tx2"/>
                </a:solidFill>
              </a:rPr>
              <a:t>라우터 종류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9468" y="3277890"/>
            <a:ext cx="720951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Backbone – </a:t>
            </a:r>
            <a:r>
              <a:rPr lang="ko-KR" altLang="en-US" sz="2000" dirty="0">
                <a:solidFill>
                  <a:schemeClr val="bg1"/>
                </a:solidFill>
              </a:rPr>
              <a:t>백본 에어리어 소속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Internal – </a:t>
            </a:r>
            <a:r>
              <a:rPr lang="ko-KR" altLang="en-US" sz="2000" dirty="0">
                <a:solidFill>
                  <a:schemeClr val="bg1"/>
                </a:solidFill>
              </a:rPr>
              <a:t>하나의 </a:t>
            </a:r>
            <a:r>
              <a:rPr lang="en-US" altLang="ko-KR" sz="2000" dirty="0">
                <a:solidFill>
                  <a:schemeClr val="bg1"/>
                </a:solidFill>
              </a:rPr>
              <a:t>area</a:t>
            </a:r>
            <a:r>
              <a:rPr lang="ko-KR" altLang="en-US" sz="2000" dirty="0">
                <a:solidFill>
                  <a:schemeClr val="bg1"/>
                </a:solidFill>
              </a:rPr>
              <a:t>에만 소속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ABR – </a:t>
            </a:r>
            <a:r>
              <a:rPr lang="ko-KR" altLang="en-US" sz="2000" dirty="0">
                <a:solidFill>
                  <a:schemeClr val="bg1"/>
                </a:solidFill>
              </a:rPr>
              <a:t>두개 이상의 </a:t>
            </a:r>
            <a:r>
              <a:rPr lang="en-US" altLang="ko-KR" sz="2000" dirty="0">
                <a:solidFill>
                  <a:schemeClr val="bg1"/>
                </a:solidFill>
              </a:rPr>
              <a:t>area </a:t>
            </a:r>
            <a:r>
              <a:rPr lang="ko-KR" altLang="en-US" sz="2000" dirty="0">
                <a:solidFill>
                  <a:schemeClr val="bg1"/>
                </a:solidFill>
              </a:rPr>
              <a:t>소속된 경계 라우터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ASBR – </a:t>
            </a:r>
            <a:r>
              <a:rPr lang="ko-KR" altLang="en-US" sz="2000" dirty="0">
                <a:solidFill>
                  <a:schemeClr val="bg1"/>
                </a:solidFill>
              </a:rPr>
              <a:t>다른 라우팅 프로토콜을 </a:t>
            </a:r>
            <a:r>
              <a:rPr lang="en-US" altLang="ko-KR" sz="2000" dirty="0">
                <a:solidFill>
                  <a:schemeClr val="bg1"/>
                </a:solidFill>
              </a:rPr>
              <a:t>OSPF</a:t>
            </a:r>
            <a:r>
              <a:rPr lang="ko-KR" altLang="en-US" sz="2000" dirty="0">
                <a:solidFill>
                  <a:schemeClr val="bg1"/>
                </a:solidFill>
              </a:rPr>
              <a:t>로 재분배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3067458"/>
            <a:ext cx="7704857" cy="24856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7" y="1188695"/>
            <a:ext cx="7915889" cy="4544561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F5D319-C9A9-40CD-AF52-80620937E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04941"/>
            <a:ext cx="7704857" cy="172351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4D67EA-4E27-4AE4-A7D3-D6431FA02D51}"/>
              </a:ext>
            </a:extLst>
          </p:cNvPr>
          <p:cNvSpPr/>
          <p:nvPr/>
        </p:nvSpPr>
        <p:spPr>
          <a:xfrm>
            <a:off x="849572" y="1670051"/>
            <a:ext cx="725073" cy="29227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9AAE1F-01DD-41EB-86B0-B6D36BF5A294}"/>
              </a:ext>
            </a:extLst>
          </p:cNvPr>
          <p:cNvSpPr/>
          <p:nvPr/>
        </p:nvSpPr>
        <p:spPr>
          <a:xfrm>
            <a:off x="2699792" y="1670052"/>
            <a:ext cx="1224136" cy="28821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ABR/</a:t>
            </a:r>
            <a:r>
              <a:rPr lang="ko-KR" altLang="en-US" dirty="0"/>
              <a:t>백본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30770E9-E40F-47A6-B8B8-EF1B328B482F}"/>
              </a:ext>
            </a:extLst>
          </p:cNvPr>
          <p:cNvSpPr/>
          <p:nvPr/>
        </p:nvSpPr>
        <p:spPr>
          <a:xfrm>
            <a:off x="4885665" y="1670051"/>
            <a:ext cx="1306515" cy="28821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ASBR/</a:t>
            </a:r>
            <a:r>
              <a:rPr lang="ko-KR" altLang="en-US" dirty="0"/>
              <a:t>백본</a:t>
            </a:r>
          </a:p>
        </p:txBody>
      </p:sp>
    </p:spTree>
    <p:extLst>
      <p:ext uri="{BB962C8B-B14F-4D97-AF65-F5344CB8AC3E}">
        <p14:creationId xmlns:p14="http://schemas.microsoft.com/office/powerpoint/2010/main" val="152639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1023</Words>
  <Application>Microsoft Office PowerPoint</Application>
  <PresentationFormat>화면 슬라이드 쇼(4:3)</PresentationFormat>
  <Paragraphs>276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장훈 구</cp:lastModifiedBy>
  <cp:revision>51</cp:revision>
  <dcterms:created xsi:type="dcterms:W3CDTF">2017-03-28T04:45:29Z</dcterms:created>
  <dcterms:modified xsi:type="dcterms:W3CDTF">2019-05-27T06:31:43Z</dcterms:modified>
</cp:coreProperties>
</file>