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05" r:id="rId2"/>
    <p:sldId id="307" r:id="rId3"/>
    <p:sldId id="308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58" r:id="rId12"/>
    <p:sldId id="259" r:id="rId13"/>
    <p:sldId id="299" r:id="rId14"/>
    <p:sldId id="260" r:id="rId15"/>
    <p:sldId id="261" r:id="rId16"/>
    <p:sldId id="262" r:id="rId17"/>
    <p:sldId id="263" r:id="rId18"/>
    <p:sldId id="266" r:id="rId19"/>
    <p:sldId id="267" r:id="rId20"/>
    <p:sldId id="320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8" autoAdjust="0"/>
    <p:restoredTop sz="90929"/>
  </p:normalViewPr>
  <p:slideViewPr>
    <p:cSldViewPr>
      <p:cViewPr varScale="1">
        <p:scale>
          <a:sx n="115" d="100"/>
          <a:sy n="115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fld id="{7C443BC5-BB4E-4AE3-943E-873553D0E8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8C703-D65D-4106-B0C7-8A6D3C1A55FD}" type="slidenum">
              <a:rPr lang="en-US" altLang="ko-KR">
                <a:latin typeface="Times New Roman" charset="0"/>
              </a:rPr>
              <a:pPr/>
              <a:t>2</a:t>
            </a:fld>
            <a:endParaRPr lang="en-US" altLang="ko-KR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B8C67-247A-4BEE-BD01-BAD7FF16011D}" type="slidenum">
              <a:rPr lang="en-US" altLang="ko-KR">
                <a:latin typeface="Times New Roman" charset="0"/>
              </a:rPr>
              <a:pPr/>
              <a:t>3</a:t>
            </a:fld>
            <a:endParaRPr lang="en-US" altLang="ko-KR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14600"/>
            <a:ext cx="833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048000"/>
            <a:ext cx="7772400" cy="25908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A4A3358-B988-4C1C-9F16-2EFB0D250D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72D9-753A-43E5-86AE-0B314C792D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133600" cy="640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248400" cy="6400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6155B-0C57-404B-B758-6F724BEFD0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930C-9DF7-4FE4-B957-C6BA05D2E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457A5-81C0-49DF-B2C9-4C80508987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2BFC4-CFBE-4268-82A2-A9430543F1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542AA-D161-4B2B-8573-79FE713B7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D2D84-750F-4EDF-810D-609ED7B249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E992A-BAEB-4A46-9BC5-CCA34FD722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45A08-BBB7-4FCF-BDEF-7A02D761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37E85-9371-4B9F-9A7E-3585F83106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629400"/>
            <a:ext cx="685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09999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6294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229D264A-0459-4A61-8FE2-015D985F2C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838200"/>
            <a:ext cx="8334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125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Switches: The Basics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CIS 83 (CCNA 3)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Rick Graziani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Cabrillo </a:t>
            </a:r>
            <a:r>
              <a:rPr lang="en-US" altLang="ko-KR" dirty="0" smtClean="0">
                <a:ea typeface="굴림" charset="-127"/>
              </a:rPr>
              <a:t>College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59831B-5616-4B19-90D3-882F0C66A277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Core Layer Switches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5344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In a network design, the core layer can be a routed, or Layer 3, core.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Core layer switches are designed to provide efficient Layer 3 functionality when needed.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Factors such as need, cost, and performance should be considered before a choice is made.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following Cisco switches are suitable for the core layer:      </a:t>
            </a:r>
            <a:endParaRPr lang="en-US" altLang="ko-KR" sz="1800" smtClean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Catalyst 6500 series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Catalyst 8500 series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IGX 8400 series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</a:rPr>
              <a:t>Lightstream 1010 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88" y="152400"/>
            <a:ext cx="266541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358140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latin typeface="Arial" charset="0"/>
                <a:ea typeface="굴림" charset="-127"/>
              </a:rPr>
              <a:t>Lightstream 1010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257800" y="1219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charset="0"/>
                <a:ea typeface="굴림" charset="-127"/>
              </a:rPr>
              <a:t>8540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Switch Configuration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CIS 83 (CCNA 3)</a:t>
            </a:r>
          </a:p>
          <a:p>
            <a:pPr eaLnBrk="1" hangingPunct="1"/>
            <a:r>
              <a:rPr lang="en-US" altLang="ko-KR" dirty="0" smtClean="0">
                <a:ea typeface="굴림" charset="-127"/>
              </a:rPr>
              <a:t>Rick </a:t>
            </a:r>
            <a:r>
              <a:rPr lang="en-US" altLang="ko-KR" dirty="0" err="1" smtClean="0">
                <a:ea typeface="굴림" charset="-127"/>
              </a:rPr>
              <a:t>Graziani</a:t>
            </a:r>
            <a:endParaRPr lang="en-US" altLang="ko-KR" dirty="0" smtClean="0">
              <a:ea typeface="굴림" charset="-127"/>
            </a:endParaRPr>
          </a:p>
          <a:p>
            <a:pPr eaLnBrk="1" hangingPunct="1"/>
            <a:r>
              <a:rPr lang="en-US" altLang="ko-KR" dirty="0" smtClean="0">
                <a:ea typeface="굴림" charset="-127"/>
              </a:rPr>
              <a:t>Cabrillo College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DF8A8-C3B5-4C21-9150-348850406774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Physical startup of the Catalyst switch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81400"/>
            <a:ext cx="8534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Switches are dedicated, specialized computers;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Central Processing Unit (CPU)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Random Access Memory (RAM)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Operating System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A switch can be managed by connecting to the console port to view and make changes to the configuration.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Lower model switches typically have no power switch to turn them on and off.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They simply connect or disconnect from a power source. 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28956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19200"/>
            <a:ext cx="27432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2A1355-B818-4CF3-AD37-4F7B20AB0A2E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Switch LED indicators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52600"/>
            <a:ext cx="4419600" cy="2670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295400"/>
            <a:ext cx="32670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534400" cy="1905000"/>
          </a:xfrm>
          <a:noFill/>
        </p:spPr>
        <p:txBody>
          <a:bodyPr/>
          <a:lstStyle/>
          <a:p>
            <a:pPr eaLnBrk="1" hangingPunct="1"/>
            <a:r>
              <a:rPr lang="en-US" altLang="ko-KR" sz="2000" smtClean="0">
                <a:ea typeface="굴림" charset="-127"/>
              </a:rPr>
              <a:t>We will examine LED indicators.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Note:  Many of these are switch specific, although green is usually good.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LED indicators are only quick view of the status of the switch.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For a more detailed view, use IOS commands.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430CF-39A7-41F8-B3F1-FDB38F1FDD88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Switch LED indicators - 2950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5410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front panel of a switch has several lights to help monitor system activity and performance.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These lights are called light-emitting diodes (LEDs).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front of the switch has the following LEDs: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smtClean="0">
                <a:ea typeface="굴림" charset="-127"/>
                <a:cs typeface="Arial" charset="0"/>
              </a:rPr>
              <a:t>System 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Whether the system is receiving power and functioning correctly.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smtClean="0">
                <a:ea typeface="굴림" charset="-127"/>
                <a:cs typeface="Arial" charset="0"/>
              </a:rPr>
              <a:t>Remote Power Supply (RPS) LED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Whether or not the remote power supply is in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smtClean="0">
                <a:ea typeface="굴림" charset="-127"/>
                <a:cs typeface="Arial" charset="0"/>
              </a:rPr>
              <a:t>Port Mode LED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Indicates the current state of the Mode button.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modes are used to determine how the Port Status LEDs are interpreted.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smtClean="0">
                <a:ea typeface="굴림" charset="-127"/>
                <a:cs typeface="Arial" charset="0"/>
              </a:rPr>
              <a:t>Port Status LEDs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Has different meanings, depending on the current value of the Mode LED.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8775" y="1371600"/>
            <a:ext cx="3705225" cy="2238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886200"/>
            <a:ext cx="32766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A64720-6757-42B0-860D-72500B77AA57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Switch LED indicators: Port Status LED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56388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810000"/>
            <a:ext cx="56388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1371600"/>
            <a:ext cx="3200400" cy="1933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9500" y="3886200"/>
            <a:ext cx="28321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553200" y="2971800"/>
            <a:ext cx="685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772400" y="1295400"/>
            <a:ext cx="6096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28EC95-D2A3-4D7A-8661-78AD3EC73C12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Port LEDs during switch POST – System LED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5181600" cy="3962400"/>
          </a:xfrm>
        </p:spPr>
        <p:txBody>
          <a:bodyPr/>
          <a:lstStyle/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Once the power cable is connected, the switch initiates a series of tests called the power-on self test (POST). </a:t>
            </a:r>
          </a:p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If the System LED is </a:t>
            </a:r>
            <a:r>
              <a:rPr lang="en-US" altLang="ko-KR" sz="2000" b="1" smtClean="0">
                <a:solidFill>
                  <a:srgbClr val="00CC00"/>
                </a:solidFill>
                <a:ea typeface="굴림" charset="-127"/>
                <a:cs typeface="Arial" charset="0"/>
              </a:rPr>
              <a:t>green</a:t>
            </a:r>
            <a:r>
              <a:rPr lang="en-US" altLang="ko-KR" sz="2000" smtClean="0">
                <a:ea typeface="굴림" charset="-127"/>
                <a:cs typeface="Arial" charset="0"/>
              </a:rPr>
              <a:t>, then POST was successful. </a:t>
            </a:r>
          </a:p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If the System LED is </a:t>
            </a:r>
            <a:r>
              <a:rPr lang="en-US" altLang="ko-KR" sz="2000" b="1" smtClean="0">
                <a:solidFill>
                  <a:srgbClr val="FF9900"/>
                </a:solidFill>
                <a:ea typeface="굴림" charset="-127"/>
                <a:cs typeface="Arial" charset="0"/>
              </a:rPr>
              <a:t>amber</a:t>
            </a:r>
            <a:r>
              <a:rPr lang="en-US" altLang="ko-KR" sz="2000" smtClean="0">
                <a:ea typeface="굴림" charset="-127"/>
                <a:cs typeface="Arial" charset="0"/>
              </a:rPr>
              <a:t>, then POST failed. POST failure is considered to be a fatal error. </a:t>
            </a:r>
          </a:p>
          <a:p>
            <a:pPr eaLnBrk="1" hangingPunct="1"/>
            <a:endParaRPr lang="en-US" altLang="ko-KR" sz="2000" smtClean="0">
              <a:ea typeface="굴림" charset="-127"/>
              <a:cs typeface="Arial" charset="0"/>
            </a:endParaRP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5410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371600"/>
            <a:ext cx="3200400" cy="1933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56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7100" y="3921125"/>
            <a:ext cx="28321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5791200" y="2057400"/>
            <a:ext cx="533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2C447E-CC4C-44FF-B1A6-1E632979791B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Port LEDs during switch POST – Port Status LED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19600"/>
            <a:ext cx="8534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Port Status LEDs also change during switch POST.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Port Status LEDs turn </a:t>
            </a:r>
            <a:r>
              <a:rPr lang="en-US" altLang="ko-KR" sz="2000" b="1" smtClean="0">
                <a:solidFill>
                  <a:srgbClr val="FF9900"/>
                </a:solidFill>
                <a:ea typeface="굴림" charset="-127"/>
                <a:cs typeface="Arial" charset="0"/>
              </a:rPr>
              <a:t>amber</a:t>
            </a:r>
            <a:r>
              <a:rPr lang="en-US" altLang="ko-KR" sz="2000" smtClean="0">
                <a:ea typeface="굴림" charset="-127"/>
                <a:cs typeface="Arial" charset="0"/>
              </a:rPr>
              <a:t> for about 30 seconds as the switch discovers the network topology and searches for loops.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If the Port Status LEDs turn </a:t>
            </a:r>
            <a:r>
              <a:rPr lang="en-US" altLang="ko-KR" sz="2000" b="1" smtClean="0">
                <a:solidFill>
                  <a:srgbClr val="00CC00"/>
                </a:solidFill>
                <a:ea typeface="굴림" charset="-127"/>
                <a:cs typeface="Arial" charset="0"/>
              </a:rPr>
              <a:t>green</a:t>
            </a:r>
            <a:r>
              <a:rPr lang="en-US" altLang="ko-KR" sz="2000" smtClean="0">
                <a:ea typeface="굴림" charset="-127"/>
                <a:cs typeface="Arial" charset="0"/>
              </a:rPr>
              <a:t>, the switch has established a link between the port and a target, such as a computer.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If the Port Status LEDs turn </a:t>
            </a:r>
            <a:r>
              <a:rPr lang="en-US" altLang="ko-KR" sz="2000" b="1" smtClean="0">
                <a:ea typeface="굴림" charset="-127"/>
                <a:cs typeface="Arial" charset="0"/>
              </a:rPr>
              <a:t>off</a:t>
            </a:r>
            <a:r>
              <a:rPr lang="en-US" altLang="ko-KR" sz="2000" smtClean="0">
                <a:ea typeface="굴림" charset="-127"/>
                <a:cs typeface="Arial" charset="0"/>
              </a:rPr>
              <a:t>, the switch has determined that nothing is plugged into the port. 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4343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447800"/>
            <a:ext cx="3705225" cy="2238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7315200" y="1447800"/>
            <a:ext cx="6858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1B9872-A1D7-44E6-AB72-10BE12FD567B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Viewing initial bootup output from the switch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0"/>
            <a:ext cx="85344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switch may be configured manually with or without the assistance of the System Configuration dialog.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System Configuration dialog on the switch is simpler than that on a router. </a:t>
            </a: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609600"/>
            <a:ext cx="5105400" cy="1684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4914900" cy="3282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1E5321-9C91-46C3-AACA-E51B17DD72EB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Examining help in the switch CLI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7150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The command-line interface (CLI) for Cisco switches is very similar to the CLI for Cisco routers. 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5943600" cy="3975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21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9D4647-B129-4A48-B7A0-1B02D4B06B4E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0663"/>
            <a:ext cx="8435975" cy="54133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Transparent Bridge Process - Jeff Doyle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447800" y="914400"/>
            <a:ext cx="2025650" cy="473075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Receive Packet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447800" y="1828800"/>
            <a:ext cx="5194300" cy="473075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Learn source address or refresh aging timer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1447800" y="2819400"/>
            <a:ext cx="7113588" cy="473075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Is the destination a broadcast, multicast or unknown unicast?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1371600" y="4419600"/>
            <a:ext cx="6351588" cy="473075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Are the source and destination on the same interface?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371600" y="6019800"/>
            <a:ext cx="3698875" cy="473075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Forward unicast to correct port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3962400" y="3581400"/>
            <a:ext cx="1743075" cy="473075"/>
          </a:xfrm>
          <a:prstGeom prst="rect">
            <a:avLst/>
          </a:prstGeom>
          <a:solidFill>
            <a:srgbClr val="FF6600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Flood Packet</a:t>
            </a: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3962400" y="5181600"/>
            <a:ext cx="1671638" cy="473075"/>
          </a:xfrm>
          <a:prstGeom prst="rect">
            <a:avLst/>
          </a:prstGeom>
          <a:solidFill>
            <a:srgbClr val="FF6600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Filter Packet</a:t>
            </a:r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438400" y="137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2438400" y="2286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4" name="Line 12"/>
          <p:cNvSpPr>
            <a:spLocks noChangeShapeType="1"/>
          </p:cNvSpPr>
          <p:nvPr/>
        </p:nvSpPr>
        <p:spPr bwMode="auto">
          <a:xfrm>
            <a:off x="2438400" y="3276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5" name="Line 13"/>
          <p:cNvSpPr>
            <a:spLocks noChangeShapeType="1"/>
          </p:cNvSpPr>
          <p:nvPr/>
        </p:nvSpPr>
        <p:spPr bwMode="auto">
          <a:xfrm>
            <a:off x="2438400" y="4953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136" name="Line 14"/>
          <p:cNvSpPr>
            <a:spLocks noChangeShapeType="1"/>
          </p:cNvSpPr>
          <p:nvPr/>
        </p:nvSpPr>
        <p:spPr bwMode="auto">
          <a:xfrm>
            <a:off x="2438400" y="3352800"/>
            <a:ext cx="1524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7" name="Line 15"/>
          <p:cNvSpPr>
            <a:spLocks noChangeShapeType="1"/>
          </p:cNvSpPr>
          <p:nvPr/>
        </p:nvSpPr>
        <p:spPr bwMode="auto">
          <a:xfrm>
            <a:off x="2438400" y="4953000"/>
            <a:ext cx="1524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2895600" y="3505200"/>
            <a:ext cx="6858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Yes</a:t>
            </a:r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auto">
          <a:xfrm>
            <a:off x="2895600" y="5181600"/>
            <a:ext cx="6858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Yes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auto">
          <a:xfrm>
            <a:off x="1905000" y="3581400"/>
            <a:ext cx="5334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No</a:t>
            </a:r>
          </a:p>
        </p:txBody>
      </p:sp>
      <p:sp>
        <p:nvSpPr>
          <p:cNvPr id="5141" name="Text Box 19"/>
          <p:cNvSpPr txBox="1">
            <a:spLocks noChangeArrowheads="1"/>
          </p:cNvSpPr>
          <p:nvPr/>
        </p:nvSpPr>
        <p:spPr bwMode="auto">
          <a:xfrm>
            <a:off x="1905000" y="5181600"/>
            <a:ext cx="5334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Arial" charset="0"/>
                <a:ea typeface="굴림" charset="-127"/>
              </a:rPr>
              <a:t>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088E87-1739-4C46-898D-74265FD1C4C1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Show running-config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ALSwitch#show running-config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Building configuration...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ko-KR" sz="1400" smtClean="0">
              <a:latin typeface="Courier New" charset="0"/>
              <a:ea typeface="굴림" charset="-127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Current configuration : 1300 bytes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version 12.1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no service pad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service timestamps debug uptime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service timestamps log uptime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no service password-encryption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hostname ALSwitch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ip subnet-zero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spanning-tree mode pvst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no spanning-tree optimize bpdu transmission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spanning-tree extend system-id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!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400" smtClean="0">
                <a:latin typeface="Courier New" charset="0"/>
                <a:ea typeface="굴림" charset="-127"/>
              </a:rPr>
              <a:t>interface FastEthernet0/1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ko-KR" sz="1400" smtClean="0">
              <a:latin typeface="Courier New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F68A0E-6C81-4A35-91DA-DDFCFDC3F8C5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charset="0"/>
                <a:ea typeface="굴림" charset="-127"/>
              </a:rPr>
              <a:t>show interface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1262063"/>
            <a:ext cx="6905625" cy="433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9B447E-CD5D-4151-9E49-83F3F0AA7A39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charset="0"/>
                <a:ea typeface="굴림" charset="-127"/>
              </a:rPr>
              <a:t>show vlan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1252538"/>
            <a:ext cx="6896100" cy="4352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1DAAD0-08D9-43EC-B8C7-F5678139C469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charset="0"/>
                <a:ea typeface="굴림" charset="-127"/>
              </a:rPr>
              <a:t>show flash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886575" cy="275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A74ABB-74A3-4B14-84A5-DED273780881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Courier New" charset="0"/>
                <a:ea typeface="굴림" charset="-127"/>
              </a:rPr>
              <a:t>show version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1276350"/>
            <a:ext cx="6934200" cy="4305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FF4F2A-23CA-409F-B50F-2553A8988BE8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Reset all Switch Configurations &amp; Reload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648200"/>
            <a:ext cx="8534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ko-KR" sz="2000" smtClean="0">
                <a:ea typeface="굴림" charset="-127"/>
                <a:cs typeface="Arial" charset="0"/>
              </a:rPr>
              <a:t>The following steps will ensure that a new configuration will completely overwrite any existing configuration: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Remove any existing VLAN information by deleting the VLAN database file vlan.dat from the flash directory</a:t>
            </a:r>
            <a:r>
              <a:rPr lang="en-US" altLang="ko-KR" sz="2000" smtClean="0"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Erase the back up configuration file startup-config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</a:rPr>
              <a:t>Reload the switch 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095750" cy="312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6AA726-A01F-4BB7-8108-8D76E38B68A5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Security, documentation, and management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896100" cy="1990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3124200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same class rules apply for passwords on switches as they did on routers.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“cisco” and “class”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We will not need to configure “enable secret”, console, and vty passwords until the case study.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D24209-DC98-4180-8C53-1C92B6CD013B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Set IP Address and Default Gateway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6867525" cy="2524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534400" cy="4191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ko-KR" sz="2000" smtClean="0">
                <a:ea typeface="굴림" charset="-127"/>
              </a:rPr>
              <a:t>To allow the switch to be accessible by Telnet and other TCP/IP applications, IP addresses and a default gateway should be set.   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By default, VLAN 1 is the management VLAN. (more later)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In a switch-based network, all internetworking devices should be in the management VLAN. 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This will allow a single management workstation to access, configure, and manage all the internetworking devices.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The </a:t>
            </a:r>
            <a:r>
              <a:rPr lang="en-US" altLang="ko-KR" sz="2000" b="1" smtClean="0">
                <a:ea typeface="굴림" charset="-127"/>
              </a:rPr>
              <a:t>default gateway</a:t>
            </a:r>
            <a:r>
              <a:rPr lang="en-US" altLang="ko-KR" sz="2000" smtClean="0">
                <a:ea typeface="굴림" charset="-127"/>
              </a:rPr>
              <a:t> is only for management purposes, not for user Ethernet frames (and packets).</a:t>
            </a:r>
          </a:p>
          <a:p>
            <a:pPr eaLnBrk="1" hangingPunct="1"/>
            <a:r>
              <a:rPr lang="en-US" altLang="ko-KR" sz="2000" smtClean="0">
                <a:ea typeface="굴림" charset="-127"/>
              </a:rPr>
              <a:t>This is only used if you wanted to telnet from this switch into a device on another network.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66003D-B58D-4CEF-B33C-3EB3C636DBD6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Set Port Speed and Duplex Settings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534400" cy="4114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The Fast Ethernet switch ports default to:</a:t>
            </a:r>
          </a:p>
          <a:p>
            <a:pPr lvl="1" eaLnBrk="1" hangingPunct="1"/>
            <a:r>
              <a:rPr lang="en-US" altLang="ko-KR" smtClean="0">
                <a:ea typeface="굴림" charset="-127"/>
                <a:cs typeface="Arial" charset="0"/>
              </a:rPr>
              <a:t>auto-speed </a:t>
            </a:r>
          </a:p>
          <a:p>
            <a:pPr lvl="1" eaLnBrk="1" hangingPunct="1"/>
            <a:r>
              <a:rPr lang="en-US" altLang="ko-KR" smtClean="0">
                <a:ea typeface="굴림" charset="-127"/>
                <a:cs typeface="Arial" charset="0"/>
              </a:rPr>
              <a:t>auto-duplex. </a:t>
            </a:r>
          </a:p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This allows the interfaces to negotiate these settings. </a:t>
            </a:r>
          </a:p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When a network administrator needs to ensure an interface has particular speed and duplex values, the values can be set manually. </a:t>
            </a:r>
          </a:p>
          <a:p>
            <a:pPr eaLnBrk="1" hangingPunct="1"/>
            <a:endParaRPr lang="en-US" altLang="ko-KR" smtClean="0">
              <a:ea typeface="굴림" charset="-127"/>
              <a:cs typeface="Arial" charset="0"/>
            </a:endParaRPr>
          </a:p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More later…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896100" cy="619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6867525" cy="247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F517A8-9D37-4BEC-9E35-8FA6A9A84648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HTTP Service and Port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8534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  <a:cs typeface="Arial" charset="0"/>
              </a:rPr>
              <a:t>A web browser can access this service using the IP address and port 80, the default port for http.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  <a:cs typeface="Arial" charset="0"/>
              </a:rPr>
              <a:t>The HTTP service can be turned on or off, and the port address for the service can be chosen. 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877050" cy="360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BA0428-721D-4BCF-8268-AD84E8ABA51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Switch Process – Another Look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5638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ko-KR" sz="2000" b="1" smtClean="0">
                <a:ea typeface="굴림" charset="-127"/>
              </a:rPr>
              <a:t>For every frame that enters a switch…</a:t>
            </a:r>
          </a:p>
          <a:p>
            <a:pPr eaLnBrk="1" hangingPunct="1"/>
            <a:r>
              <a:rPr lang="en-US" altLang="ko-KR" sz="2000" u="sng" smtClean="0">
                <a:ea typeface="굴림" charset="-127"/>
              </a:rPr>
              <a:t>Learning Stage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u="sng" smtClean="0">
                <a:ea typeface="굴림" charset="-127"/>
              </a:rPr>
              <a:t>Building/Updating of SAT/MAC table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Examines </a:t>
            </a:r>
            <a:r>
              <a:rPr lang="en-US" altLang="ko-KR" sz="2000" b="1" u="sng" smtClean="0">
                <a:ea typeface="굴림" charset="-127"/>
              </a:rPr>
              <a:t>Source MAC Address</a:t>
            </a:r>
            <a:r>
              <a:rPr lang="en-US" altLang="ko-KR" sz="2000" smtClean="0">
                <a:ea typeface="굴림" charset="-127"/>
              </a:rPr>
              <a:t>:</a:t>
            </a:r>
          </a:p>
          <a:p>
            <a:pPr lvl="2" eaLnBrk="1" hangingPunct="1"/>
            <a:r>
              <a:rPr lang="en-US" altLang="ko-KR" sz="2000" smtClean="0">
                <a:ea typeface="굴림" charset="-127"/>
              </a:rPr>
              <a:t>If </a:t>
            </a:r>
            <a:r>
              <a:rPr lang="en-US" altLang="ko-KR" sz="2000" b="1" smtClean="0">
                <a:ea typeface="굴림" charset="-127"/>
              </a:rPr>
              <a:t>Source MAC Address</a:t>
            </a:r>
            <a:r>
              <a:rPr lang="en-US" altLang="ko-KR" sz="2000" smtClean="0">
                <a:ea typeface="굴림" charset="-127"/>
              </a:rPr>
              <a:t> is in the </a:t>
            </a:r>
            <a:r>
              <a:rPr lang="en-US" altLang="ko-KR" sz="2000" u="sng" smtClean="0">
                <a:ea typeface="굴림" charset="-127"/>
              </a:rPr>
              <a:t>SAT/MAC table, update 5 minute timer</a:t>
            </a:r>
          </a:p>
          <a:p>
            <a:pPr lvl="2" eaLnBrk="1" hangingPunct="1"/>
            <a:r>
              <a:rPr lang="en-US" altLang="ko-KR" sz="2000" smtClean="0">
                <a:ea typeface="굴림" charset="-127"/>
              </a:rPr>
              <a:t>If </a:t>
            </a:r>
            <a:r>
              <a:rPr lang="en-US" altLang="ko-KR" sz="2000" b="1" smtClean="0">
                <a:ea typeface="굴림" charset="-127"/>
              </a:rPr>
              <a:t>Source MAC Address</a:t>
            </a:r>
            <a:r>
              <a:rPr lang="en-US" altLang="ko-KR" sz="2000" smtClean="0">
                <a:ea typeface="굴림" charset="-127"/>
              </a:rPr>
              <a:t> is </a:t>
            </a:r>
            <a:r>
              <a:rPr lang="en-US" altLang="ko-KR" sz="2000" u="sng" smtClean="0">
                <a:ea typeface="굴림" charset="-127"/>
              </a:rPr>
              <a:t>NOT in the SAT/MAC table, add Source MAC Address and incoming port number to SAT/MAC table</a:t>
            </a:r>
          </a:p>
          <a:p>
            <a:pPr eaLnBrk="1" hangingPunct="1"/>
            <a:r>
              <a:rPr lang="en-US" altLang="ko-KR" sz="2000" u="sng" smtClean="0">
                <a:ea typeface="굴림" charset="-127"/>
              </a:rPr>
              <a:t>Forwarding Stage</a:t>
            </a:r>
            <a:r>
              <a:rPr lang="en-US" altLang="ko-KR" sz="2000" smtClean="0">
                <a:ea typeface="굴림" charset="-127"/>
              </a:rPr>
              <a:t> (</a:t>
            </a:r>
            <a:r>
              <a:rPr lang="en-US" altLang="ko-KR" sz="2000" u="sng" smtClean="0">
                <a:ea typeface="굴림" charset="-127"/>
              </a:rPr>
              <a:t>Flood or Filter</a:t>
            </a:r>
            <a:r>
              <a:rPr lang="en-US" altLang="ko-KR" sz="2000" smtClean="0">
                <a:ea typeface="굴림" charset="-127"/>
              </a:rPr>
              <a:t>)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</a:rPr>
              <a:t>Examines </a:t>
            </a:r>
            <a:r>
              <a:rPr lang="en-US" altLang="ko-KR" sz="2000" b="1" u="sng" smtClean="0">
                <a:ea typeface="굴림" charset="-127"/>
              </a:rPr>
              <a:t>Destination MAC Address</a:t>
            </a:r>
            <a:r>
              <a:rPr lang="en-US" altLang="ko-KR" sz="2000" smtClean="0">
                <a:ea typeface="굴림" charset="-127"/>
              </a:rPr>
              <a:t>:</a:t>
            </a:r>
          </a:p>
          <a:p>
            <a:pPr lvl="2" eaLnBrk="1" hangingPunct="1"/>
            <a:r>
              <a:rPr lang="en-US" altLang="ko-KR" sz="2000" smtClean="0">
                <a:ea typeface="굴림" charset="-127"/>
              </a:rPr>
              <a:t>If </a:t>
            </a:r>
            <a:r>
              <a:rPr lang="en-US" altLang="ko-KR" sz="2000" b="1" smtClean="0">
                <a:ea typeface="굴림" charset="-127"/>
              </a:rPr>
              <a:t>Destination MAC Address</a:t>
            </a:r>
            <a:r>
              <a:rPr lang="en-US" altLang="ko-KR" sz="2000" smtClean="0">
                <a:ea typeface="굴림" charset="-127"/>
              </a:rPr>
              <a:t> is in the </a:t>
            </a:r>
            <a:r>
              <a:rPr lang="en-US" altLang="ko-KR" sz="2000" u="sng" smtClean="0">
                <a:ea typeface="굴림" charset="-127"/>
              </a:rPr>
              <a:t>SAT/MAC table, forward the frame only out that port (</a:t>
            </a:r>
            <a:r>
              <a:rPr lang="en-US" altLang="ko-KR" sz="2000" b="1" u="sng" smtClean="0">
                <a:ea typeface="굴림" charset="-127"/>
              </a:rPr>
              <a:t>Filter</a:t>
            </a:r>
            <a:r>
              <a:rPr lang="en-US" altLang="ko-KR" sz="2000" u="sng" smtClean="0">
                <a:ea typeface="굴림" charset="-127"/>
              </a:rPr>
              <a:t>), unless it is the outgoing port is the same as the incoming port</a:t>
            </a:r>
            <a:r>
              <a:rPr lang="en-US" altLang="ko-KR" sz="2000" smtClean="0">
                <a:ea typeface="굴림" charset="-127"/>
              </a:rPr>
              <a:t> (checks Source MAC Address)</a:t>
            </a:r>
          </a:p>
          <a:p>
            <a:pPr lvl="2" eaLnBrk="1" hangingPunct="1"/>
            <a:r>
              <a:rPr lang="en-US" altLang="ko-KR" sz="2000" smtClean="0">
                <a:ea typeface="굴림" charset="-127"/>
              </a:rPr>
              <a:t>If </a:t>
            </a:r>
            <a:r>
              <a:rPr lang="en-US" altLang="ko-KR" sz="2000" b="1" smtClean="0">
                <a:ea typeface="굴림" charset="-127"/>
              </a:rPr>
              <a:t>Destination MAC Address</a:t>
            </a:r>
            <a:r>
              <a:rPr lang="en-US" altLang="ko-KR" sz="2000" smtClean="0">
                <a:ea typeface="굴림" charset="-127"/>
              </a:rPr>
              <a:t> is </a:t>
            </a:r>
            <a:r>
              <a:rPr lang="en-US" altLang="ko-KR" sz="2000" u="sng" smtClean="0">
                <a:ea typeface="굴림" charset="-127"/>
              </a:rPr>
              <a:t>NOT in the SAT/MAC table, forward the frame only out all ports except incoming port (</a:t>
            </a:r>
            <a:r>
              <a:rPr lang="en-US" altLang="ko-KR" sz="2000" b="1" u="sng" smtClean="0">
                <a:ea typeface="굴림" charset="-127"/>
              </a:rPr>
              <a:t>Flood</a:t>
            </a:r>
            <a:r>
              <a:rPr lang="en-US" altLang="ko-KR" sz="2000" u="sng" smtClean="0">
                <a:ea typeface="굴림" charset="-127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E7CECB-B753-48E4-8970-35682B90BA9D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The GUI Interface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4343400" cy="299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19200"/>
            <a:ext cx="4171950" cy="2819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BF2C9D-53E0-4771-9260-A3D131F4BDB4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Managing the MAC address table 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6886575" cy="3314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4343400"/>
            <a:ext cx="8534400" cy="2362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Switches learn the MAC addresses of PCs or workstations that are connected to their switch ports by examining the source address of frames that are received on that port.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Machines may have been removed from a port, turned off, or moved to another port on the same switch or a different switch.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This could cause confusion in frame forwarding.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MAC address entry is automatically discarded or aged out after </a:t>
            </a:r>
            <a:r>
              <a:rPr lang="en-US" altLang="ko-KR" sz="2000" b="1" smtClean="0">
                <a:ea typeface="굴림" charset="-127"/>
                <a:cs typeface="Arial" charset="0"/>
              </a:rPr>
              <a:t>300 seconds</a:t>
            </a:r>
            <a:r>
              <a:rPr lang="en-US" altLang="ko-KR" sz="2000" smtClean="0">
                <a:ea typeface="굴림" charset="-127"/>
                <a:cs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77A690-8DA8-4B38-BD73-466756181C54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Managing the MAC address table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8534400" cy="1524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  <a:cs typeface="Arial" charset="0"/>
              </a:rPr>
              <a:t>Rather than wait for a dynamic entry to age out, the administrator has the option to use the privileged EXEC command </a:t>
            </a:r>
            <a:r>
              <a:rPr lang="en-US" altLang="ko-KR" b="1" smtClean="0">
                <a:ea typeface="굴림" charset="-127"/>
                <a:cs typeface="Arial" charset="0"/>
              </a:rPr>
              <a:t>c</a:t>
            </a:r>
            <a:r>
              <a:rPr lang="en-US" altLang="ko-KR" b="1" smtClean="0">
                <a:latin typeface="Courier New" charset="0"/>
                <a:ea typeface="굴림" charset="-127"/>
                <a:cs typeface="Courier New" charset="0"/>
              </a:rPr>
              <a:t>lear mac-address-table.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6896100" cy="3076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A0D6E6-4708-49D9-A9B6-9F3DCC33BA5D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Configuring static MAC addresses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5344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reasons for assigning a permanent MAC address to an interface include: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MAC address will not be aged out automatically by the switch.</a:t>
            </a:r>
            <a:r>
              <a:rPr lang="en-US" altLang="ko-KR" sz="1800" smtClean="0">
                <a:ea typeface="굴림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A specific server or user workstation must be attached to the port and the MAC address is known.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If the device is moved on the switch, it will not be able to reached.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Security is enhanced.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>
                <a:ea typeface="굴림" charset="-127"/>
              </a:rPr>
              <a:t>To set a static MAC address entry for a switch: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ko-KR" sz="1800" smtClean="0">
                <a:latin typeface="Courier New" charset="0"/>
                <a:ea typeface="굴림" charset="-127"/>
              </a:rPr>
              <a:t>Switch(config)#</a:t>
            </a:r>
            <a:r>
              <a:rPr lang="en-US" altLang="ko-KR" sz="1800" b="1" smtClean="0">
                <a:latin typeface="Courier New" charset="0"/>
                <a:ea typeface="굴림" charset="-127"/>
              </a:rPr>
              <a:t>mac-address-table static </a:t>
            </a:r>
            <a:r>
              <a:rPr lang="en-US" altLang="ko-KR" sz="1800" smtClean="0">
                <a:latin typeface="Courier New" charset="0"/>
                <a:ea typeface="굴림" charset="-127"/>
              </a:rPr>
              <a:t>&lt;</a:t>
            </a:r>
            <a:r>
              <a:rPr lang="en-US" altLang="ko-KR" sz="1800" i="1" smtClean="0">
                <a:latin typeface="Courier New" charset="0"/>
                <a:ea typeface="굴림" charset="-127"/>
              </a:rPr>
              <a:t>mac-address of host</a:t>
            </a:r>
            <a:r>
              <a:rPr lang="en-US" altLang="ko-KR" sz="1800" smtClean="0">
                <a:latin typeface="Courier New" charset="0"/>
                <a:ea typeface="굴림" charset="-127"/>
              </a:rPr>
              <a:t>&gt; </a:t>
            </a:r>
            <a:r>
              <a:rPr lang="en-US" altLang="ko-KR" sz="1800" b="1" smtClean="0">
                <a:latin typeface="Courier New" charset="0"/>
                <a:ea typeface="굴림" charset="-127"/>
              </a:rPr>
              <a:t>interface FastEthernet</a:t>
            </a:r>
            <a:r>
              <a:rPr lang="en-US" altLang="ko-KR" sz="1800" smtClean="0">
                <a:latin typeface="Courier New" charset="0"/>
                <a:ea typeface="굴림" charset="-127"/>
              </a:rPr>
              <a:t> &lt;</a:t>
            </a:r>
            <a:r>
              <a:rPr lang="en-US" altLang="ko-KR" sz="1800" i="1" smtClean="0">
                <a:latin typeface="Courier New" charset="0"/>
                <a:ea typeface="굴림" charset="-127"/>
              </a:rPr>
              <a:t>Ethernet numer</a:t>
            </a:r>
            <a:r>
              <a:rPr lang="en-US" altLang="ko-KR" sz="1800" smtClean="0">
                <a:latin typeface="Courier New" charset="0"/>
                <a:ea typeface="굴림" charset="-127"/>
              </a:rPr>
              <a:t>&gt;</a:t>
            </a:r>
            <a:r>
              <a:rPr lang="en-US" altLang="ko-KR" sz="1800" b="1" smtClean="0">
                <a:latin typeface="Courier New" charset="0"/>
                <a:ea typeface="굴림" charset="-127"/>
              </a:rPr>
              <a:t> vlan </a:t>
            </a:r>
            <a:endParaRPr lang="en-US" altLang="ko-KR" sz="1800" smtClean="0">
              <a:ea typeface="굴림" charset="-127"/>
            </a:endParaRP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6896100" cy="2686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445F6E-5A39-49A4-BC3A-4DBFFE050065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Copying IOS from TFTP Server 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8086725" cy="133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9039225" cy="2705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994279-D800-4D3F-9999-E7C6E64B26F3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Erasing and Reloading the Switch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3648075" cy="485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30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7010400" cy="312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301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219200"/>
            <a:ext cx="5305425" cy="15525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4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32B9A4-AFC7-4053-BA24-8227BEBA099A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Cabrillo College – MDF/IDF Map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6319838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228600" y="1447800"/>
            <a:ext cx="5334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228600" y="2057400"/>
            <a:ext cx="5334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2" name="Text Box 6"/>
          <p:cNvSpPr txBox="1">
            <a:spLocks noChangeArrowheads="1"/>
          </p:cNvSpPr>
          <p:nvPr/>
        </p:nvSpPr>
        <p:spPr bwMode="auto">
          <a:xfrm>
            <a:off x="914400" y="1447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charset="0"/>
                <a:ea typeface="굴림" charset="-127"/>
              </a:rPr>
              <a:t>MDF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914400" y="2057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charset="0"/>
                <a:ea typeface="굴림" charset="-127"/>
              </a:rPr>
              <a:t>IDF</a:t>
            </a:r>
          </a:p>
        </p:txBody>
      </p:sp>
      <p:sp>
        <p:nvSpPr>
          <p:cNvPr id="11274" name="Rectangle 8"/>
          <p:cNvSpPr>
            <a:spLocks noChangeArrowheads="1"/>
          </p:cNvSpPr>
          <p:nvPr/>
        </p:nvSpPr>
        <p:spPr bwMode="auto">
          <a:xfrm>
            <a:off x="5257800" y="24384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5" name="Rectangle 9"/>
          <p:cNvSpPr>
            <a:spLocks noChangeArrowheads="1"/>
          </p:cNvSpPr>
          <p:nvPr/>
        </p:nvSpPr>
        <p:spPr bwMode="auto">
          <a:xfrm>
            <a:off x="4876800" y="190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6" name="Rectangle 10"/>
          <p:cNvSpPr>
            <a:spLocks noChangeArrowheads="1"/>
          </p:cNvSpPr>
          <p:nvPr/>
        </p:nvSpPr>
        <p:spPr bwMode="auto">
          <a:xfrm>
            <a:off x="4648200" y="2743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7" name="Rectangle 11"/>
          <p:cNvSpPr>
            <a:spLocks noChangeArrowheads="1"/>
          </p:cNvSpPr>
          <p:nvPr/>
        </p:nvSpPr>
        <p:spPr bwMode="auto">
          <a:xfrm>
            <a:off x="3810000" y="5257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8" name="Rectangle 12"/>
          <p:cNvSpPr>
            <a:spLocks noChangeArrowheads="1"/>
          </p:cNvSpPr>
          <p:nvPr/>
        </p:nvSpPr>
        <p:spPr bwMode="auto">
          <a:xfrm>
            <a:off x="3200400" y="5105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79" name="Rectangle 13"/>
          <p:cNvSpPr>
            <a:spLocks noChangeArrowheads="1"/>
          </p:cNvSpPr>
          <p:nvPr/>
        </p:nvSpPr>
        <p:spPr bwMode="auto">
          <a:xfrm>
            <a:off x="3733800" y="5562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6477000" y="1981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7239000" y="2590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2" name="Rectangle 16"/>
          <p:cNvSpPr>
            <a:spLocks noChangeArrowheads="1"/>
          </p:cNvSpPr>
          <p:nvPr/>
        </p:nvSpPr>
        <p:spPr bwMode="auto">
          <a:xfrm>
            <a:off x="6705600" y="3276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3" name="Rectangle 17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4" name="Rectangle 18"/>
          <p:cNvSpPr>
            <a:spLocks noChangeArrowheads="1"/>
          </p:cNvSpPr>
          <p:nvPr/>
        </p:nvSpPr>
        <p:spPr bwMode="auto">
          <a:xfrm>
            <a:off x="4572000" y="2209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5" name="Rectangle 19"/>
          <p:cNvSpPr>
            <a:spLocks noChangeArrowheads="1"/>
          </p:cNvSpPr>
          <p:nvPr/>
        </p:nvSpPr>
        <p:spPr bwMode="auto">
          <a:xfrm>
            <a:off x="6248400" y="4495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86" name="Line 20"/>
          <p:cNvSpPr>
            <a:spLocks noChangeShapeType="1"/>
          </p:cNvSpPr>
          <p:nvPr/>
        </p:nvSpPr>
        <p:spPr bwMode="auto">
          <a:xfrm flipH="1">
            <a:off x="3962400" y="2667000"/>
            <a:ext cx="129540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87" name="Line 21"/>
          <p:cNvSpPr>
            <a:spLocks noChangeShapeType="1"/>
          </p:cNvSpPr>
          <p:nvPr/>
        </p:nvSpPr>
        <p:spPr bwMode="auto">
          <a:xfrm>
            <a:off x="3352800" y="5181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88" name="Line 22"/>
          <p:cNvSpPr>
            <a:spLocks noChangeShapeType="1"/>
          </p:cNvSpPr>
          <p:nvPr/>
        </p:nvSpPr>
        <p:spPr bwMode="auto">
          <a:xfrm flipH="1">
            <a:off x="38100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89" name="Rectangle 23"/>
          <p:cNvSpPr>
            <a:spLocks noChangeArrowheads="1"/>
          </p:cNvSpPr>
          <p:nvPr/>
        </p:nvSpPr>
        <p:spPr bwMode="auto">
          <a:xfrm>
            <a:off x="3810000" y="27432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90" name="Rectangle 24"/>
          <p:cNvSpPr>
            <a:spLocks noChangeArrowheads="1"/>
          </p:cNvSpPr>
          <p:nvPr/>
        </p:nvSpPr>
        <p:spPr bwMode="auto">
          <a:xfrm>
            <a:off x="3810000" y="2209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91" name="Rectangle 25"/>
          <p:cNvSpPr>
            <a:spLocks noChangeArrowheads="1"/>
          </p:cNvSpPr>
          <p:nvPr/>
        </p:nvSpPr>
        <p:spPr bwMode="auto">
          <a:xfrm>
            <a:off x="3048000" y="5715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92" name="Rectangle 26"/>
          <p:cNvSpPr>
            <a:spLocks noChangeArrowheads="1"/>
          </p:cNvSpPr>
          <p:nvPr/>
        </p:nvSpPr>
        <p:spPr bwMode="auto">
          <a:xfrm>
            <a:off x="2590800" y="6096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293" name="Line 27"/>
          <p:cNvSpPr>
            <a:spLocks noChangeShapeType="1"/>
          </p:cNvSpPr>
          <p:nvPr/>
        </p:nvSpPr>
        <p:spPr bwMode="auto">
          <a:xfrm>
            <a:off x="5029200" y="2057400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4" name="Line 28"/>
          <p:cNvSpPr>
            <a:spLocks noChangeShapeType="1"/>
          </p:cNvSpPr>
          <p:nvPr/>
        </p:nvSpPr>
        <p:spPr bwMode="auto">
          <a:xfrm flipH="1">
            <a:off x="4799013" y="2586038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5" name="Line 29"/>
          <p:cNvSpPr>
            <a:spLocks noChangeShapeType="1"/>
          </p:cNvSpPr>
          <p:nvPr/>
        </p:nvSpPr>
        <p:spPr bwMode="auto">
          <a:xfrm flipV="1">
            <a:off x="5486400" y="2057400"/>
            <a:ext cx="990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6" name="Line 30"/>
          <p:cNvSpPr>
            <a:spLocks noChangeShapeType="1"/>
          </p:cNvSpPr>
          <p:nvPr/>
        </p:nvSpPr>
        <p:spPr bwMode="auto">
          <a:xfrm>
            <a:off x="5486400" y="2590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7" name="Line 31"/>
          <p:cNvSpPr>
            <a:spLocks noChangeShapeType="1"/>
          </p:cNvSpPr>
          <p:nvPr/>
        </p:nvSpPr>
        <p:spPr bwMode="auto">
          <a:xfrm>
            <a:off x="6629400" y="20574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8" name="Line 32"/>
          <p:cNvSpPr>
            <a:spLocks noChangeShapeType="1"/>
          </p:cNvSpPr>
          <p:nvPr/>
        </p:nvSpPr>
        <p:spPr bwMode="auto">
          <a:xfrm flipH="1">
            <a:off x="6781800" y="2743200"/>
            <a:ext cx="457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99" name="Line 33"/>
          <p:cNvSpPr>
            <a:spLocks noChangeShapeType="1"/>
          </p:cNvSpPr>
          <p:nvPr/>
        </p:nvSpPr>
        <p:spPr bwMode="auto">
          <a:xfrm flipH="1">
            <a:off x="6324600" y="3429000"/>
            <a:ext cx="3810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0" name="Line 34"/>
          <p:cNvSpPr>
            <a:spLocks noChangeShapeType="1"/>
          </p:cNvSpPr>
          <p:nvPr/>
        </p:nvSpPr>
        <p:spPr bwMode="auto">
          <a:xfrm>
            <a:off x="6858000" y="3352800"/>
            <a:ext cx="914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1" name="Line 35"/>
          <p:cNvSpPr>
            <a:spLocks noChangeShapeType="1"/>
          </p:cNvSpPr>
          <p:nvPr/>
        </p:nvSpPr>
        <p:spPr bwMode="auto">
          <a:xfrm>
            <a:off x="4648200" y="2362200"/>
            <a:ext cx="76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2" name="Line 36"/>
          <p:cNvSpPr>
            <a:spLocks noChangeShapeType="1"/>
          </p:cNvSpPr>
          <p:nvPr/>
        </p:nvSpPr>
        <p:spPr bwMode="auto">
          <a:xfrm>
            <a:off x="3962400" y="2819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3" name="Line 37"/>
          <p:cNvSpPr>
            <a:spLocks noChangeShapeType="1"/>
          </p:cNvSpPr>
          <p:nvPr/>
        </p:nvSpPr>
        <p:spPr bwMode="auto">
          <a:xfrm>
            <a:off x="3962400" y="2286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4" name="Line 38"/>
          <p:cNvSpPr>
            <a:spLocks noChangeShapeType="1"/>
          </p:cNvSpPr>
          <p:nvPr/>
        </p:nvSpPr>
        <p:spPr bwMode="auto">
          <a:xfrm>
            <a:off x="3352800" y="5181600"/>
            <a:ext cx="457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>
            <a:off x="3810000" y="5410200"/>
            <a:ext cx="76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6" name="Line 40"/>
          <p:cNvSpPr>
            <a:spLocks noChangeShapeType="1"/>
          </p:cNvSpPr>
          <p:nvPr/>
        </p:nvSpPr>
        <p:spPr bwMode="auto">
          <a:xfrm flipH="1">
            <a:off x="3200400" y="54102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7" name="Line 41"/>
          <p:cNvSpPr>
            <a:spLocks noChangeShapeType="1"/>
          </p:cNvSpPr>
          <p:nvPr/>
        </p:nvSpPr>
        <p:spPr bwMode="auto">
          <a:xfrm flipH="1">
            <a:off x="2743200" y="5410200"/>
            <a:ext cx="1066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8" name="Line 42"/>
          <p:cNvSpPr>
            <a:spLocks noChangeShapeType="1"/>
          </p:cNvSpPr>
          <p:nvPr/>
        </p:nvSpPr>
        <p:spPr bwMode="auto">
          <a:xfrm flipH="1" flipV="1">
            <a:off x="3200400" y="4572000"/>
            <a:ext cx="609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309" name="Rectangle 43"/>
          <p:cNvSpPr>
            <a:spLocks noChangeArrowheads="1"/>
          </p:cNvSpPr>
          <p:nvPr/>
        </p:nvSpPr>
        <p:spPr bwMode="auto">
          <a:xfrm>
            <a:off x="3048000" y="4495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51F36C-B4F0-44A1-932C-F73AE81BC434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Switched LANs, access layer overview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724400"/>
            <a:ext cx="8534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ko-KR" sz="2000" smtClean="0">
                <a:ea typeface="굴림" charset="-127"/>
                <a:cs typeface="Arial" charset="0"/>
              </a:rPr>
              <a:t>The hierarchical design model includes the following three layers: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</a:t>
            </a:r>
            <a:r>
              <a:rPr lang="en-US" altLang="ko-KR" sz="2000" b="1" smtClean="0">
                <a:ea typeface="굴림" charset="-127"/>
                <a:cs typeface="Arial" charset="0"/>
              </a:rPr>
              <a:t>access layer</a:t>
            </a:r>
            <a:r>
              <a:rPr lang="en-US" altLang="ko-KR" sz="2000" smtClean="0">
                <a:ea typeface="굴림" charset="-127"/>
                <a:cs typeface="Arial" charset="0"/>
              </a:rPr>
              <a:t> provides users in workgroups access to the network.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</a:t>
            </a:r>
            <a:r>
              <a:rPr lang="en-US" altLang="ko-KR" sz="2000" b="1" smtClean="0">
                <a:ea typeface="굴림" charset="-127"/>
                <a:cs typeface="Arial" charset="0"/>
              </a:rPr>
              <a:t>distribution layer</a:t>
            </a:r>
            <a:r>
              <a:rPr lang="en-US" altLang="ko-KR" sz="2000" smtClean="0">
                <a:ea typeface="굴림" charset="-127"/>
                <a:cs typeface="Arial" charset="0"/>
              </a:rPr>
              <a:t> provides policy-based connectivity.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</a:t>
            </a:r>
            <a:r>
              <a:rPr lang="en-US" altLang="ko-KR" sz="2000" b="1" smtClean="0">
                <a:ea typeface="굴림" charset="-127"/>
                <a:cs typeface="Arial" charset="0"/>
              </a:rPr>
              <a:t>core layer</a:t>
            </a:r>
            <a:r>
              <a:rPr lang="en-US" altLang="ko-KR" sz="2000" smtClean="0">
                <a:ea typeface="굴림" charset="-127"/>
                <a:cs typeface="Arial" charset="0"/>
              </a:rPr>
              <a:t> provides optimal transport between sites.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core layer is often referred to as the backbone.</a:t>
            </a:r>
            <a:endParaRPr lang="en-US" altLang="ko-KR" sz="2000" smtClean="0">
              <a:ea typeface="굴림" charset="-127"/>
            </a:endParaRPr>
          </a:p>
        </p:txBody>
      </p:sp>
      <p:pic>
        <p:nvPicPr>
          <p:cNvPr id="12294" name="Picture 4" descr="010g_5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143000"/>
            <a:ext cx="62484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BD6D5E-A18C-48F4-A20A-86388CF0A48F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Access layer switches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4038600"/>
          </a:xfrm>
        </p:spPr>
        <p:txBody>
          <a:bodyPr/>
          <a:lstStyle/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Access layer switches operate at </a:t>
            </a:r>
            <a:r>
              <a:rPr lang="en-US" altLang="ko-KR" sz="2000" b="1" smtClean="0">
                <a:ea typeface="굴림" charset="-127"/>
                <a:cs typeface="Arial" charset="0"/>
              </a:rPr>
              <a:t>Layer 2</a:t>
            </a:r>
            <a:r>
              <a:rPr lang="en-US" altLang="ko-KR" sz="2000" smtClean="0">
                <a:ea typeface="굴림" charset="-127"/>
                <a:cs typeface="Arial" charset="0"/>
              </a:rPr>
              <a:t> of the OSI model and provide services such as VLAN membership. </a:t>
            </a:r>
          </a:p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The main purpose of an access layer switch is to allow end users into the network. </a:t>
            </a:r>
          </a:p>
          <a:p>
            <a:pPr eaLnBrk="1" hangingPunct="1"/>
            <a:r>
              <a:rPr lang="en-US" altLang="ko-KR" sz="2000" smtClean="0">
                <a:ea typeface="굴림" charset="-127"/>
                <a:cs typeface="Arial" charset="0"/>
              </a:rPr>
              <a:t>An access layer switch should provide this functionality with low cost and high port density.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  <a:cs typeface="Arial" charset="0"/>
              </a:rPr>
              <a:t>Catalyst 1900 series 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  <a:cs typeface="Arial" charset="0"/>
              </a:rPr>
              <a:t>Catalyst 2820 series 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  <a:cs typeface="Arial" charset="0"/>
              </a:rPr>
              <a:t>Catalyst 2950 series 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  <a:cs typeface="Arial" charset="0"/>
              </a:rPr>
              <a:t>Catalyst 4000 series </a:t>
            </a:r>
          </a:p>
          <a:p>
            <a:pPr lvl="1" eaLnBrk="1" hangingPunct="1"/>
            <a:r>
              <a:rPr lang="en-US" altLang="ko-KR" sz="2000" smtClean="0">
                <a:ea typeface="굴림" charset="-127"/>
                <a:cs typeface="Arial" charset="0"/>
              </a:rPr>
              <a:t>Catalyst 5000 series </a:t>
            </a:r>
          </a:p>
          <a:p>
            <a:pPr eaLnBrk="1" hangingPunct="1"/>
            <a:endParaRPr lang="en-US" altLang="ko-KR" sz="2000" smtClean="0">
              <a:ea typeface="굴림" charset="-127"/>
              <a:cs typeface="Arial" charset="0"/>
            </a:endParaRP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2800"/>
            <a:ext cx="396240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429000" y="45720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22247E-D11D-4D7B-8FF0-1900D02EC5AC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505200" cy="609600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Distribution Layer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0"/>
            <a:ext cx="85344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purpose of this layer is to </a:t>
            </a:r>
            <a:r>
              <a:rPr lang="en-US" altLang="ko-KR" sz="1800" b="1" smtClean="0">
                <a:ea typeface="굴림" charset="-127"/>
                <a:cs typeface="Arial" charset="0"/>
              </a:rPr>
              <a:t>provide a boundary definition</a:t>
            </a:r>
            <a:r>
              <a:rPr lang="en-US" altLang="ko-KR" sz="1800" smtClean="0">
                <a:ea typeface="굴림" charset="-127"/>
                <a:cs typeface="Arial" charset="0"/>
              </a:rPr>
              <a:t> in which packet manipulation can take place.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Networks are </a:t>
            </a:r>
            <a:r>
              <a:rPr lang="en-US" altLang="ko-KR" sz="1800" b="1" smtClean="0">
                <a:ea typeface="굴림" charset="-127"/>
                <a:cs typeface="Arial" charset="0"/>
              </a:rPr>
              <a:t>segmented into broadcast domains</a:t>
            </a:r>
            <a:r>
              <a:rPr lang="en-US" altLang="ko-KR" sz="1800" smtClean="0">
                <a:ea typeface="굴림" charset="-127"/>
                <a:cs typeface="Arial" charset="0"/>
              </a:rPr>
              <a:t> by this layer.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b="1" smtClean="0">
                <a:ea typeface="굴림" charset="-127"/>
                <a:cs typeface="Arial" charset="0"/>
              </a:rPr>
              <a:t>Policies </a:t>
            </a:r>
            <a:r>
              <a:rPr lang="en-US" altLang="ko-KR" sz="1800" smtClean="0">
                <a:ea typeface="굴림" charset="-127"/>
                <a:cs typeface="Arial" charset="0"/>
              </a:rPr>
              <a:t>can be applied and access control lists can filter packets.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distribution layer also </a:t>
            </a:r>
            <a:r>
              <a:rPr lang="en-US" altLang="ko-KR" sz="1800" b="1" smtClean="0">
                <a:ea typeface="굴림" charset="-127"/>
                <a:cs typeface="Arial" charset="0"/>
              </a:rPr>
              <a:t>prevents problems from affecting the core layer</a:t>
            </a:r>
            <a:r>
              <a:rPr lang="en-US" altLang="ko-KR" sz="1800" smtClean="0">
                <a:ea typeface="굴림" charset="-127"/>
                <a:cs typeface="Arial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Switches in this layer operate at </a:t>
            </a:r>
            <a:r>
              <a:rPr lang="en-US" altLang="ko-KR" sz="1800" b="1" smtClean="0">
                <a:ea typeface="굴림" charset="-127"/>
                <a:cs typeface="Arial" charset="0"/>
              </a:rPr>
              <a:t>Layer 2 and Layer 3</a:t>
            </a:r>
            <a:r>
              <a:rPr lang="en-US" altLang="ko-KR" sz="1800" smtClean="0">
                <a:ea typeface="굴림" charset="-127"/>
                <a:cs typeface="Arial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distribution layer includes several functions such as the following: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Aggregation of the wiring closet connections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Broadcast/multicast domain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Virtual LAN (VLAN)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Any media transitions that need to occur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Security </a:t>
            </a:r>
          </a:p>
        </p:txBody>
      </p:sp>
      <p:pic>
        <p:nvPicPr>
          <p:cNvPr id="14342" name="Picture 4" descr="010g_5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0"/>
            <a:ext cx="51816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7BD192-48FC-4182-8D2B-A3B38DB3E2AF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Distribution layer switches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5344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Distribution layer switches are the aggregation points for multiple access layer switches.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switch must be able to accommodate the total amount of traffic from the access layer devices.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distribution layer combines VLAN traffic and is a focal point for policy decisions about traffic flow.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For these reasons distribution layer switches operate at both Layer 2 and Layer 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The following Cisco switches are suitable for the distribution layer: 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Catalyst 2926G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Catalyst 5000 family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>
                <a:ea typeface="굴림" charset="-127"/>
                <a:cs typeface="Arial" charset="0"/>
              </a:rPr>
              <a:t>Catalyst 6000 family 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3581400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113" y="0"/>
            <a:ext cx="30368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charset="0"/>
                <a:ea typeface="굴림" charset="-127"/>
              </a:rPr>
              <a:t>2926G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5029200" y="1066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charset="0"/>
                <a:ea typeface="굴림" charset="-127"/>
              </a:rPr>
              <a:t>6500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Rick Graziani  graziani@cabrillo.edu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611AE1-1092-4266-B067-D00D71BB30DC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Core Layer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05200"/>
            <a:ext cx="8534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The core layer is a </a:t>
            </a:r>
            <a:r>
              <a:rPr lang="en-US" altLang="ko-KR" sz="2000" b="1" smtClean="0">
                <a:ea typeface="굴림" charset="-127"/>
                <a:cs typeface="Arial" charset="0"/>
              </a:rPr>
              <a:t>high-speed switching</a:t>
            </a:r>
            <a:r>
              <a:rPr lang="en-US" altLang="ko-KR" sz="2000" smtClean="0">
                <a:ea typeface="굴림" charset="-127"/>
                <a:cs typeface="Arial" charset="0"/>
              </a:rPr>
              <a:t> backbone.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If they do not have an associated router module, an external router is used for the Layer 3 function.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This layer of the network design should </a:t>
            </a:r>
            <a:r>
              <a:rPr lang="en-US" altLang="ko-KR" sz="2000" b="1" smtClean="0">
                <a:ea typeface="굴림" charset="-127"/>
                <a:cs typeface="Arial" charset="0"/>
              </a:rPr>
              <a:t>not perform any packet manipulation.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Packet manipulation, such as access list filtering, would slow down the switching of packets.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smtClean="0">
                <a:ea typeface="굴림" charset="-127"/>
                <a:cs typeface="Arial" charset="0"/>
              </a:rPr>
              <a:t>Providing a core infrastructure with redundant alternate paths gives stability to the network in the event of a single device failure.</a:t>
            </a:r>
          </a:p>
        </p:txBody>
      </p:sp>
      <p:pic>
        <p:nvPicPr>
          <p:cNvPr id="16390" name="Picture 4" descr="010g_5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0"/>
            <a:ext cx="51816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1870</Words>
  <Application>Microsoft Office PowerPoint</Application>
  <PresentationFormat>화면 슬라이드 쇼(4:3)</PresentationFormat>
  <Paragraphs>272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Courier New</vt:lpstr>
      <vt:lpstr>Times New Roman</vt:lpstr>
      <vt:lpstr>Default Design</vt:lpstr>
      <vt:lpstr>Switches: The Basics</vt:lpstr>
      <vt:lpstr>Transparent Bridge Process - Jeff Doyle</vt:lpstr>
      <vt:lpstr>Switch Process – Another Look</vt:lpstr>
      <vt:lpstr>Cabrillo College – MDF/IDF Map</vt:lpstr>
      <vt:lpstr>Switched LANs, access layer overview</vt:lpstr>
      <vt:lpstr>Access layer switches</vt:lpstr>
      <vt:lpstr>Distribution Layer</vt:lpstr>
      <vt:lpstr>Distribution layer switches</vt:lpstr>
      <vt:lpstr>Core Layer</vt:lpstr>
      <vt:lpstr>Core Layer Switches</vt:lpstr>
      <vt:lpstr>Switch Configuration</vt:lpstr>
      <vt:lpstr>Physical startup of the Catalyst switch</vt:lpstr>
      <vt:lpstr>Switch LED indicators</vt:lpstr>
      <vt:lpstr>Switch LED indicators - 2950</vt:lpstr>
      <vt:lpstr>Switch LED indicators: Port Status LED</vt:lpstr>
      <vt:lpstr>Port LEDs during switch POST – System LED</vt:lpstr>
      <vt:lpstr>Port LEDs during switch POST – Port Status LED</vt:lpstr>
      <vt:lpstr>Viewing initial bootup output from the switch</vt:lpstr>
      <vt:lpstr>Examining help in the switch CLI</vt:lpstr>
      <vt:lpstr>Show running-config</vt:lpstr>
      <vt:lpstr>show interface</vt:lpstr>
      <vt:lpstr>show vlan</vt:lpstr>
      <vt:lpstr>show flash</vt:lpstr>
      <vt:lpstr>show version</vt:lpstr>
      <vt:lpstr>Reset all Switch Configurations &amp; Reload </vt:lpstr>
      <vt:lpstr>Security, documentation, and management</vt:lpstr>
      <vt:lpstr>Set IP Address and Default Gateway</vt:lpstr>
      <vt:lpstr>Set Port Speed and Duplex Settings</vt:lpstr>
      <vt:lpstr>HTTP Service and Port</vt:lpstr>
      <vt:lpstr>The GUI Interface</vt:lpstr>
      <vt:lpstr>Managing the MAC address table </vt:lpstr>
      <vt:lpstr>Managing the MAC address table</vt:lpstr>
      <vt:lpstr>Configuring static MAC addresses </vt:lpstr>
      <vt:lpstr>Copying IOS from TFTP Server </vt:lpstr>
      <vt:lpstr>Erasing and Reloading the Switch</vt:lpstr>
    </vt:vector>
  </TitlesOfParts>
  <Company>Cabrillo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Graziani</dc:creator>
  <cp:lastModifiedBy>노철우</cp:lastModifiedBy>
  <cp:revision>83</cp:revision>
  <dcterms:created xsi:type="dcterms:W3CDTF">2003-07-27T17:48:43Z</dcterms:created>
  <dcterms:modified xsi:type="dcterms:W3CDTF">2017-05-01T03:09:08Z</dcterms:modified>
</cp:coreProperties>
</file>