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2" r:id="rId9"/>
    <p:sldId id="264" r:id="rId10"/>
    <p:sldId id="265" r:id="rId11"/>
    <p:sldId id="273" r:id="rId12"/>
    <p:sldId id="266" r:id="rId13"/>
    <p:sldId id="267" r:id="rId14"/>
    <p:sldId id="274" r:id="rId15"/>
    <p:sldId id="261" r:id="rId16"/>
    <p:sldId id="263" r:id="rId17"/>
    <p:sldId id="268" r:id="rId18"/>
    <p:sldId id="271" r:id="rId19"/>
    <p:sldId id="269" r:id="rId20"/>
    <p:sldId id="272" r:id="rId21"/>
    <p:sldId id="270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7. 5. 2013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Redukcia a klasifikácia húb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Rastislav </a:t>
            </a:r>
            <a:r>
              <a:rPr lang="sk-SK" dirty="0"/>
              <a:t>Kamenický</a:t>
            </a:r>
            <a:br>
              <a:rPr lang="sk-SK" dirty="0"/>
            </a:br>
            <a:r>
              <a:rPr lang="sk-SK" dirty="0"/>
              <a:t>Michal Jarábek</a:t>
            </a:r>
            <a:br>
              <a:rPr lang="sk-SK" dirty="0"/>
            </a:br>
            <a:r>
              <a:rPr lang="sk-SK" dirty="0"/>
              <a:t>Michal Piovarči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2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Neurónové </a:t>
            </a:r>
            <a:r>
              <a:rPr lang="sk-SK" dirty="0" smtClean="0"/>
              <a:t>siete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4098" name="Picture 2" descr="C:\Users\Misko\Desktop\RO temp\5valid screeny\NN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7512"/>
            <a:ext cx="3744417" cy="29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sko\Desktop\RO temp\5valid screeny\NN_23habitat_5valid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2787512"/>
            <a:ext cx="3848553" cy="296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5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Confusion matice z</a:t>
            </a:r>
            <a:br>
              <a:rPr lang="sk-SK" sz="3200" dirty="0" smtClean="0"/>
            </a:br>
            <a:r>
              <a:rPr lang="sk-SK" sz="3200" dirty="0" smtClean="0"/>
              <a:t>neurónových sietí pre jedlosť a nálezisko</a:t>
            </a:r>
            <a:endParaRPr lang="sk-SK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98723"/>
              </p:ext>
            </p:extLst>
          </p:nvPr>
        </p:nvGraphicFramePr>
        <p:xfrm>
          <a:off x="2195736" y="1988840"/>
          <a:ext cx="4176464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8624"/>
                <a:gridCol w="1245157"/>
                <a:gridCol w="1452683"/>
              </a:tblGrid>
              <a:tr h="3600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Edible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741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12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432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3932"/>
              </p:ext>
            </p:extLst>
          </p:nvPr>
        </p:nvGraphicFramePr>
        <p:xfrm>
          <a:off x="827584" y="3429000"/>
          <a:ext cx="6768755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965"/>
                <a:gridCol w="966965"/>
                <a:gridCol w="966965"/>
                <a:gridCol w="966965"/>
                <a:gridCol w="966965"/>
                <a:gridCol w="966965"/>
                <a:gridCol w="966965"/>
              </a:tblGrid>
              <a:tr h="298319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Luky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Cesty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Mesta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334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69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31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Mesta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61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463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 pre </a:t>
            </a:r>
            <a:r>
              <a:rPr lang="sk-SK" dirty="0"/>
              <a:t>jedlosť</a:t>
            </a:r>
          </a:p>
          <a:p>
            <a:endParaRPr lang="sk-SK" dirty="0"/>
          </a:p>
        </p:txBody>
      </p:sp>
      <p:pic>
        <p:nvPicPr>
          <p:cNvPr id="5122" name="Picture 2" descr="C:\Users\Misko\Desktop\RO temp\5valid screeny\SOM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750622" cy="3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isko\Desktop\RO temp\5valid screeny\SOM_1edible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29520"/>
            <a:ext cx="3758811" cy="29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6146" name="Picture 2" descr="C:\Users\Misko\Desktop\RO temp\5valid screeny\SOM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53940"/>
            <a:ext cx="3770139" cy="29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isko\Desktop\RO temp\5valid screeny\SOM_23habitat_5valid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3940"/>
            <a:ext cx="3780163" cy="29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0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Confusion matice</a:t>
            </a:r>
            <a:br>
              <a:rPr lang="sk-SK" dirty="0"/>
            </a:br>
            <a:r>
              <a:rPr lang="sk-SK" dirty="0" smtClean="0"/>
              <a:t>SOM pre jedlosť </a:t>
            </a:r>
            <a:r>
              <a:rPr lang="sk-SK" dirty="0"/>
              <a:t>a nálezisko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36206"/>
              </p:ext>
            </p:extLst>
          </p:nvPr>
        </p:nvGraphicFramePr>
        <p:xfrm>
          <a:off x="2267744" y="1916833"/>
          <a:ext cx="4608512" cy="122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537"/>
                <a:gridCol w="1208790"/>
                <a:gridCol w="1813185"/>
              </a:tblGrid>
              <a:tr h="408045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Edible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735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Poisonous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415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0381"/>
              </p:ext>
            </p:extLst>
          </p:nvPr>
        </p:nvGraphicFramePr>
        <p:xfrm>
          <a:off x="755576" y="3645024"/>
          <a:ext cx="7416822" cy="21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546"/>
                <a:gridCol w="1059546"/>
                <a:gridCol w="1059546"/>
                <a:gridCol w="1059546"/>
                <a:gridCol w="1059546"/>
                <a:gridCol w="1059546"/>
                <a:gridCol w="1059546"/>
              </a:tblGrid>
              <a:tr h="308606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effectLst/>
                        </a:rPr>
                        <a:t>Mesta</a:t>
                      </a:r>
                      <a:endParaRPr lang="sk-SK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Trava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339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38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43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Listie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16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0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Luky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11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Cesty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44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57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29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Mesta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8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35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effectLst/>
                        </a:rPr>
                        <a:t>Lesy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7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20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>
                          <a:effectLst/>
                        </a:rPr>
                        <a:t>0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u="none" strike="noStrike" dirty="0">
                          <a:effectLst/>
                        </a:rPr>
                        <a:t>429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82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ROC krivky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Lineárny </a:t>
            </a:r>
            <a:r>
              <a:rPr lang="sk-SK" dirty="0" err="1" smtClean="0"/>
              <a:t>klasifikátor</a:t>
            </a:r>
            <a:r>
              <a:rPr lang="sk-SK" dirty="0" smtClean="0"/>
              <a:t> pre jedlosť</a:t>
            </a:r>
            <a:endParaRPr lang="sk-SK" dirty="0"/>
          </a:p>
        </p:txBody>
      </p:sp>
      <p:pic>
        <p:nvPicPr>
          <p:cNvPr id="1027" name="Picture 3" descr="C:\Users\Misko\Desktop\RO temp\5valid screeny\Linear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373098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isko\Desktop\RO temp\5valid screeny\Linear_1edible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65636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2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Lineárny </a:t>
            </a:r>
            <a:r>
              <a:rPr lang="sk-SK" dirty="0" err="1"/>
              <a:t>klasifikátor</a:t>
            </a:r>
            <a:r>
              <a:rPr lang="sk-SK" dirty="0"/>
              <a:t> pre </a:t>
            </a:r>
            <a:r>
              <a:rPr lang="sk-SK" dirty="0" smtClean="0"/>
              <a:t>nálezisko</a:t>
            </a:r>
            <a:endParaRPr lang="sk-SK" dirty="0"/>
          </a:p>
        </p:txBody>
      </p:sp>
      <p:pic>
        <p:nvPicPr>
          <p:cNvPr id="2050" name="Picture 2" descr="C:\Users\Misko\Desktop\RO temp\5valid screeny\Linear_23habi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9388"/>
            <a:ext cx="3754546" cy="289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sko\Desktop\RO temp\5valid screeny\Linear_23habitat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1"/>
            <a:ext cx="3636526" cy="289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Rozhodovací </a:t>
            </a:r>
            <a:r>
              <a:rPr lang="sk-SK" dirty="0" smtClean="0"/>
              <a:t>strom pre </a:t>
            </a:r>
            <a:r>
              <a:rPr lang="sk-SK" dirty="0"/>
              <a:t>jedlosť</a:t>
            </a:r>
          </a:p>
          <a:p>
            <a:endParaRPr lang="sk-SK" dirty="0"/>
          </a:p>
        </p:txBody>
      </p:sp>
      <p:pic>
        <p:nvPicPr>
          <p:cNvPr id="7170" name="Picture 2" descr="C:\Users\Misko\Desktop\RO temp\5valid screeny\TREE_1edible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619559" cy="28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Misko\Desktop\RO temp\5valid screeny\Tree_1edible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89" y="2811437"/>
            <a:ext cx="3496624" cy="27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2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Rozhodovací strom jedlosť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9" y="1112905"/>
            <a:ext cx="7615723" cy="54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Rozhodovací </a:t>
            </a:r>
            <a:r>
              <a:rPr lang="sk-SK" dirty="0" smtClean="0"/>
              <a:t>strom pre </a:t>
            </a:r>
            <a:r>
              <a:rPr lang="sk-SK" dirty="0"/>
              <a:t>nálezisko</a:t>
            </a:r>
          </a:p>
          <a:p>
            <a:endParaRPr lang="sk-SK" dirty="0"/>
          </a:p>
        </p:txBody>
      </p:sp>
      <p:pic>
        <p:nvPicPr>
          <p:cNvPr id="8194" name="Picture 2" descr="C:\Users\Misko\Desktop\RO temp\5valid screeny\TREE_23habitat_5valid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561660" cy="27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Misko\Desktop\RO temp\5valid screeny\Tree_23habitat_5validacii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78" y="2852935"/>
            <a:ext cx="3526700" cy="27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Databáza</a:t>
            </a:r>
          </a:p>
          <a:p>
            <a:r>
              <a:rPr lang="sk-SK" dirty="0"/>
              <a:t>Redukčné </a:t>
            </a:r>
            <a:r>
              <a:rPr lang="sk-SK" dirty="0" smtClean="0"/>
              <a:t>algoritmy</a:t>
            </a:r>
          </a:p>
          <a:p>
            <a:r>
              <a:rPr lang="sk-SK" dirty="0" err="1" smtClean="0"/>
              <a:t>Klasifikátory</a:t>
            </a:r>
            <a:endParaRPr lang="sk-SK" dirty="0" smtClean="0"/>
          </a:p>
          <a:p>
            <a:r>
              <a:rPr lang="sk-SK" dirty="0"/>
              <a:t>ROC </a:t>
            </a:r>
            <a:r>
              <a:rPr lang="sk-SK" dirty="0" smtClean="0"/>
              <a:t>krivky</a:t>
            </a:r>
          </a:p>
          <a:p>
            <a:r>
              <a:rPr lang="sk-SK" dirty="0" smtClean="0"/>
              <a:t>Vyhodnotenie</a:t>
            </a:r>
          </a:p>
        </p:txBody>
      </p:sp>
    </p:spTree>
    <p:extLst>
      <p:ext uri="{BB962C8B-B14F-4D97-AF65-F5344CB8AC3E}">
        <p14:creationId xmlns:p14="http://schemas.microsoft.com/office/powerpoint/2010/main" val="409364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Rozhodovací strom nálezisko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" y="1340768"/>
            <a:ext cx="8449855" cy="49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PCA redukcia skoro vždy lepšia</a:t>
            </a:r>
          </a:p>
          <a:p>
            <a:r>
              <a:rPr lang="sk-SK" dirty="0" smtClean="0"/>
              <a:t>Najúspešnejší </a:t>
            </a:r>
            <a:r>
              <a:rPr lang="sk-SK" dirty="0" err="1" smtClean="0"/>
              <a:t>klasifikátor</a:t>
            </a:r>
            <a:r>
              <a:rPr lang="sk-SK" dirty="0" smtClean="0"/>
              <a:t> SOM</a:t>
            </a:r>
          </a:p>
          <a:p>
            <a:r>
              <a:rPr lang="sk-SK" dirty="0" smtClean="0"/>
              <a:t>Dáta lineárne separovateľné</a:t>
            </a:r>
          </a:p>
          <a:p>
            <a:pPr lvl="1"/>
            <a:r>
              <a:rPr lang="sk-SK" dirty="0" smtClean="0"/>
              <a:t>Cez 90</a:t>
            </a:r>
            <a:r>
              <a:rPr lang="en-US" dirty="0" smtClean="0"/>
              <a:t>%</a:t>
            </a:r>
            <a:r>
              <a:rPr lang="sk-SK" dirty="0" smtClean="0"/>
              <a:t> úspešnosť s lineárnym </a:t>
            </a:r>
            <a:r>
              <a:rPr lang="sk-SK" dirty="0" err="1" smtClean="0"/>
              <a:t>klasifikátorom</a:t>
            </a:r>
            <a:r>
              <a:rPr lang="sk-SK" dirty="0" smtClean="0"/>
              <a:t> bez redukcie príznakov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08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Databáza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Pôvodná databáza </a:t>
            </a:r>
          </a:p>
          <a:p>
            <a:pPr lvl="1"/>
            <a:r>
              <a:rPr lang="sk-SK" dirty="0" smtClean="0"/>
              <a:t>8124 </a:t>
            </a:r>
            <a:r>
              <a:rPr lang="sk-SK" dirty="0"/>
              <a:t>hríbov </a:t>
            </a:r>
            <a:endParaRPr lang="sk-SK" dirty="0" smtClean="0"/>
          </a:p>
          <a:p>
            <a:pPr lvl="1"/>
            <a:r>
              <a:rPr lang="sk-SK" dirty="0" smtClean="0"/>
              <a:t>23 príznakov</a:t>
            </a:r>
          </a:p>
          <a:p>
            <a:r>
              <a:rPr lang="sk-SK" dirty="0" smtClean="0"/>
              <a:t>Hríby s chýbajúcim príznakom sme odstránili</a:t>
            </a:r>
          </a:p>
          <a:p>
            <a:pPr lvl="1"/>
            <a:r>
              <a:rPr lang="sk-SK" dirty="0"/>
              <a:t>ostalo 5936 </a:t>
            </a:r>
            <a:r>
              <a:rPr lang="sk-SK" dirty="0" smtClean="0"/>
              <a:t>hríbov</a:t>
            </a:r>
            <a:endParaRPr lang="sk-SK" dirty="0"/>
          </a:p>
          <a:p>
            <a:r>
              <a:rPr lang="sk-SK" dirty="0" smtClean="0"/>
              <a:t>Zisťované príznaky</a:t>
            </a:r>
          </a:p>
          <a:p>
            <a:pPr lvl="1"/>
            <a:r>
              <a:rPr lang="sk-SK" dirty="0" smtClean="0"/>
              <a:t>Jedlosť		-2 stavy</a:t>
            </a:r>
          </a:p>
          <a:p>
            <a:pPr lvl="1"/>
            <a:r>
              <a:rPr lang="sk-SK" dirty="0" smtClean="0"/>
              <a:t>Nálezisko	-7 stavov</a:t>
            </a:r>
          </a:p>
        </p:txBody>
      </p:sp>
    </p:spTree>
    <p:extLst>
      <p:ext uri="{BB962C8B-B14F-4D97-AF65-F5344CB8AC3E}">
        <p14:creationId xmlns:p14="http://schemas.microsoft.com/office/powerpoint/2010/main" val="3288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Redukčné algoritmy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PCA</a:t>
            </a:r>
          </a:p>
          <a:p>
            <a:pPr lvl="1"/>
            <a:r>
              <a:rPr lang="sk-SK" dirty="0" smtClean="0"/>
              <a:t>Povinný algoritmus</a:t>
            </a:r>
          </a:p>
          <a:p>
            <a:r>
              <a:rPr lang="sk-SK" dirty="0" smtClean="0"/>
              <a:t>ICA</a:t>
            </a:r>
          </a:p>
          <a:p>
            <a:pPr lvl="1"/>
            <a:r>
              <a:rPr lang="sk-SK" dirty="0" smtClean="0"/>
              <a:t>Vybrali sme ho lebo bol kontrastom k PCA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35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Zredukované dáta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14" y="1281419"/>
            <a:ext cx="6644973" cy="5243925"/>
          </a:xfrm>
        </p:spPr>
      </p:pic>
    </p:spTree>
    <p:extLst>
      <p:ext uri="{BB962C8B-B14F-4D97-AF65-F5344CB8AC3E}">
        <p14:creationId xmlns:p14="http://schemas.microsoft.com/office/powerpoint/2010/main" val="201024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Zredukované dáta</a:t>
            </a:r>
            <a:endParaRPr lang="sk-S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69" y="1412776"/>
            <a:ext cx="6581863" cy="50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Klasifikátory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Lineárny </a:t>
            </a:r>
            <a:r>
              <a:rPr lang="sk-SK" dirty="0" err="1" smtClean="0"/>
              <a:t>klasifikátor</a:t>
            </a:r>
            <a:endParaRPr lang="sk-SK" dirty="0" smtClean="0"/>
          </a:p>
          <a:p>
            <a:r>
              <a:rPr lang="sk-SK" dirty="0" smtClean="0"/>
              <a:t>Neurónové siete</a:t>
            </a:r>
          </a:p>
          <a:p>
            <a:r>
              <a:rPr lang="sk-SK" dirty="0" smtClean="0"/>
              <a:t>SOM</a:t>
            </a:r>
          </a:p>
          <a:p>
            <a:pPr lvl="1"/>
            <a:r>
              <a:rPr lang="sk-SK" dirty="0" smtClean="0"/>
              <a:t>Všetky </a:t>
            </a:r>
            <a:r>
              <a:rPr lang="sk-SK" dirty="0"/>
              <a:t>3</a:t>
            </a:r>
            <a:r>
              <a:rPr lang="sk-SK" dirty="0" smtClean="0"/>
              <a:t> povinné</a:t>
            </a:r>
          </a:p>
          <a:p>
            <a:r>
              <a:rPr lang="sk-SK" dirty="0" smtClean="0"/>
              <a:t>Rozhodovací strom</a:t>
            </a:r>
          </a:p>
          <a:p>
            <a:pPr lvl="1"/>
            <a:r>
              <a:rPr lang="sk-SK" dirty="0" smtClean="0"/>
              <a:t>Vybrali sme lebo sme </a:t>
            </a:r>
            <a:r>
              <a:rPr lang="sk-SK" dirty="0" smtClean="0"/>
              <a:t>mysleli, </a:t>
            </a:r>
            <a:r>
              <a:rPr lang="sk-SK" dirty="0" smtClean="0"/>
              <a:t>že vetvením bude vedieť dobre rozhodnúť o jedlosti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52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ROC krivky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jednotlivé </a:t>
            </a:r>
            <a:r>
              <a:rPr lang="sk-SK" dirty="0" smtClean="0"/>
              <a:t>algoritmy </a:t>
            </a:r>
            <a:r>
              <a:rPr lang="sk-SK" dirty="0" smtClean="0"/>
              <a:t>a zisťované príznaky budú ROC krivky uvedené </a:t>
            </a:r>
            <a:r>
              <a:rPr lang="sk-SK" dirty="0" smtClean="0"/>
              <a:t>naľavo </a:t>
            </a:r>
            <a:r>
              <a:rPr lang="sk-SK" dirty="0" smtClean="0"/>
              <a:t>s PCA na pravo s ICA redukciou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608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Neurónové </a:t>
            </a:r>
            <a:r>
              <a:rPr lang="sk-SK" dirty="0" smtClean="0"/>
              <a:t>siete pre jedlosť</a:t>
            </a:r>
          </a:p>
          <a:p>
            <a:endParaRPr lang="sk-SK" dirty="0"/>
          </a:p>
        </p:txBody>
      </p:sp>
      <p:pic>
        <p:nvPicPr>
          <p:cNvPr id="3074" name="Picture 2" descr="C:\Users\Misko\Desktop\RO temp\5valid screeny\NN_1edible_5validacia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5" y="2780928"/>
            <a:ext cx="3672408" cy="2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isko\Desktop\RO temp\5valid screeny\NN_1edible_5validacia_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332" y="2752611"/>
            <a:ext cx="3717135" cy="2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19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287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Motív Office</vt:lpstr>
      <vt:lpstr>Redukcia a klasifikácia húb</vt:lpstr>
      <vt:lpstr>Obsah</vt:lpstr>
      <vt:lpstr>Databáza</vt:lpstr>
      <vt:lpstr>Redukčné algoritmy</vt:lpstr>
      <vt:lpstr>Zredukované dáta</vt:lpstr>
      <vt:lpstr>Zredukované dáta</vt:lpstr>
      <vt:lpstr>Klasifikátory</vt:lpstr>
      <vt:lpstr>ROC krivky</vt:lpstr>
      <vt:lpstr>ROC krivky</vt:lpstr>
      <vt:lpstr>ROC krivky</vt:lpstr>
      <vt:lpstr>Confusion matice z neurónových sietí pre jedlosť a nálezisko</vt:lpstr>
      <vt:lpstr>ROC krivky</vt:lpstr>
      <vt:lpstr>ROC krivky</vt:lpstr>
      <vt:lpstr>Confusion matice SOM pre jedlosť a nálezisko</vt:lpstr>
      <vt:lpstr>ROC krivky</vt:lpstr>
      <vt:lpstr>ROC krivky</vt:lpstr>
      <vt:lpstr>ROC krivky</vt:lpstr>
      <vt:lpstr>Rozhodovací strom jedlosť</vt:lpstr>
      <vt:lpstr>ROC krivky</vt:lpstr>
      <vt:lpstr>Rozhodovací strom nálezisko</vt:lpstr>
      <vt:lpstr>Vyhodnotenie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Redukcia a klasifikácia húb</dc:title>
  <dc:creator>Misko</dc:creator>
  <cp:lastModifiedBy>mm</cp:lastModifiedBy>
  <cp:revision>27</cp:revision>
  <dcterms:created xsi:type="dcterms:W3CDTF">2013-05-06T19:21:31Z</dcterms:created>
  <dcterms:modified xsi:type="dcterms:W3CDTF">2013-05-07T15:42:11Z</dcterms:modified>
</cp:coreProperties>
</file>