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7" r:id="rId2"/>
  </p:sldMasterIdLst>
  <p:notesMasterIdLst>
    <p:notesMasterId r:id="rId13"/>
  </p:notesMasterIdLst>
  <p:handoutMasterIdLst>
    <p:handoutMasterId r:id="rId14"/>
  </p:handoutMasterIdLst>
  <p:sldIdLst>
    <p:sldId id="375" r:id="rId3"/>
    <p:sldId id="315" r:id="rId4"/>
    <p:sldId id="378" r:id="rId5"/>
    <p:sldId id="259" r:id="rId6"/>
    <p:sldId id="293" r:id="rId7"/>
    <p:sldId id="394" r:id="rId8"/>
    <p:sldId id="398" r:id="rId9"/>
    <p:sldId id="399" r:id="rId10"/>
    <p:sldId id="402" r:id="rId11"/>
    <p:sldId id="404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00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324" autoAdjust="0"/>
  </p:normalViewPr>
  <p:slideViewPr>
    <p:cSldViewPr>
      <p:cViewPr varScale="1">
        <p:scale>
          <a:sx n="98" d="100"/>
          <a:sy n="98" d="100"/>
        </p:scale>
        <p:origin x="-11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32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5E795D8-B36B-4DBD-8DD9-505E369E62AF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7FAD003-D5E1-4FB8-A9C4-E7D55A1F21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81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6DF21E3-F950-47A0-9FAE-B03975929364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0DE2B53-A374-4614-BFCE-B9151AB7E9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is a parameter that we introduced by this SINK, and that is how big of a weight we put on those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Just labeled data … all data </a:t>
            </a:r>
            <a:r>
              <a:rPr lang="en-US" dirty="0" err="1" smtClean="0"/>
              <a:t>na</a:t>
            </a:r>
            <a:r>
              <a:rPr lang="en-US" dirty="0" smtClean="0"/>
              <a:t> x 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err="1" smtClean="0"/>
              <a:t>Interpolaciu</a:t>
            </a:r>
            <a:r>
              <a:rPr lang="en-US" dirty="0" smtClean="0"/>
              <a:t> </a:t>
            </a:r>
            <a:r>
              <a:rPr lang="en-US" dirty="0" err="1" smtClean="0"/>
              <a:t>medzi</a:t>
            </a:r>
            <a:r>
              <a:rPr lang="en-US" dirty="0" smtClean="0"/>
              <a:t> unlabeled and just labeled …. All data (</a:t>
            </a:r>
            <a:r>
              <a:rPr lang="en-US" dirty="0" err="1" smtClean="0"/>
              <a:t>naprava</a:t>
            </a:r>
            <a:r>
              <a:rPr lang="en-US" dirty="0" smtClean="0"/>
              <a:t>) …</a:t>
            </a:r>
          </a:p>
          <a:p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popisat</a:t>
            </a:r>
            <a:r>
              <a:rPr lang="en-US" dirty="0" smtClean="0"/>
              <a:t> </a:t>
            </a:r>
            <a:r>
              <a:rPr lang="en-US" dirty="0" err="1" smtClean="0"/>
              <a:t>obrazky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sake of time.</a:t>
            </a:r>
            <a:r>
              <a:rPr lang="en-US" baseline="0" dirty="0" smtClean="0"/>
              <a:t> I will not talk about specific traditional anomaly detection methods. </a:t>
            </a:r>
          </a:p>
          <a:p>
            <a:r>
              <a:rPr lang="en-US" baseline="0" dirty="0" smtClean="0"/>
              <a:t>They are described in the proposal document.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describe couple very related methods: First one, is called CAD and divides all data attributes into 2 group 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Indicators.</a:t>
            </a:r>
          </a:p>
          <a:p>
            <a:r>
              <a:rPr lang="en-US" baseline="0" dirty="0" smtClean="0"/>
              <a:t>Both of the groups are model with the mixtures of the multivariate Gaussians and the model includes the </a:t>
            </a:r>
            <a:r>
              <a:rPr lang="en-US" baseline="0" dirty="0" err="1" smtClean="0"/>
              <a:t>probabilitic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mapping function between those.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biggest problem besides many parameters to learn and the locality of the EM</a:t>
            </a:r>
          </a:p>
          <a:p>
            <a:r>
              <a:rPr lang="en-US" baseline="0" dirty="0" smtClean="0"/>
              <a:t>are the distributional assumptions, where some of the data we are dealing with are not even </a:t>
            </a:r>
            <a:r>
              <a:rPr lang="en-US" baseline="0" dirty="0" err="1" smtClean="0"/>
              <a:t>continuos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other related work is cross</a:t>
            </a:r>
            <a:r>
              <a:rPr lang="en-US" baseline="0" dirty="0" smtClean="0"/>
              <a:t> outlier detection, which compares the neighborhood counts.</a:t>
            </a:r>
          </a:p>
          <a:p>
            <a:r>
              <a:rPr lang="en-US" baseline="0" dirty="0" smtClean="0"/>
              <a:t>The point is a cross-outlier if his neighborhood is different from his same-class neighbor neighborhoods.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statistic from these quantities is defined and points with beyond 3std are declared anomalous.</a:t>
            </a:r>
          </a:p>
          <a:p>
            <a:r>
              <a:rPr lang="en-US" baseline="0" dirty="0" smtClean="0"/>
              <a:t>As the authors claim, the disadvantage of this method is the fringe points, because they have different </a:t>
            </a:r>
          </a:p>
          <a:p>
            <a:r>
              <a:rPr lang="en-US" baseline="0" dirty="0" smtClean="0"/>
              <a:t>neighborhoods than the points within the support.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0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1" name="Rectangle 47"/>
          <p:cNvSpPr>
            <a:spLocks noChangeArrowheads="1"/>
          </p:cNvSpPr>
          <p:nvPr/>
        </p:nvSpPr>
        <p:spPr bwMode="auto">
          <a:xfrm>
            <a:off x="3175" y="0"/>
            <a:ext cx="9144000" cy="3429000"/>
          </a:xfrm>
          <a:prstGeom prst="rect">
            <a:avLst/>
          </a:prstGeom>
          <a:gradFill rotWithShape="0">
            <a:gsLst>
              <a:gs pos="0">
                <a:srgbClr val="BFC5C5">
                  <a:alpha val="50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pitchFamily="34" charset="-128"/>
            </a:endParaRPr>
          </a:p>
        </p:txBody>
      </p:sp>
      <p:sp>
        <p:nvSpPr>
          <p:cNvPr id="36912" name="Rectangle 48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rgbClr val="454B4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5" name="Rectangle 51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8382000" cy="1349375"/>
          </a:xfrm>
        </p:spPr>
        <p:txBody>
          <a:bodyPr anchor="t"/>
          <a:lstStyle>
            <a:lvl1pPr>
              <a:defRPr sz="6000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16" name="Rectangle 5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6917" name="Rectangle 53"/>
          <p:cNvSpPr>
            <a:spLocks noChangeArrowheads="1"/>
          </p:cNvSpPr>
          <p:nvPr/>
        </p:nvSpPr>
        <p:spPr bwMode="auto">
          <a:xfrm>
            <a:off x="-14288" y="3429000"/>
            <a:ext cx="9158288" cy="304800"/>
          </a:xfrm>
          <a:prstGeom prst="rect">
            <a:avLst/>
          </a:prstGeom>
          <a:gradFill rotWithShape="0">
            <a:gsLst>
              <a:gs pos="0">
                <a:schemeClr val="tx1">
                  <a:alpha val="75000"/>
                </a:schemeClr>
              </a:gs>
              <a:gs pos="100000">
                <a:srgbClr val="454B4C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00025"/>
            <a:ext cx="2076450" cy="5932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5"/>
            <a:ext cx="6076950" cy="5932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7467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76700" cy="5141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86300" y="990600"/>
            <a:ext cx="4076700" cy="5141913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7467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76700" cy="5141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990600"/>
            <a:ext cx="4076700" cy="2493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636963"/>
            <a:ext cx="40767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7467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76700" cy="5141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5141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C26-F8D0-49C7-A619-C3BE4602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40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C26-F8D0-49C7-A619-C3BE4602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72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C26-F8D0-49C7-A619-C3BE4602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1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C26-F8D0-49C7-A619-C3BE4602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4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C26-F8D0-49C7-A619-C3BE4602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6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858000" y="6324600"/>
            <a:ext cx="19050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C26-F8D0-49C7-A619-C3BE4602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31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C26-F8D0-49C7-A619-C3BE4602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06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C26-F8D0-49C7-A619-C3BE4602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59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C26-F8D0-49C7-A619-C3BE4602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42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C26-F8D0-49C7-A619-C3BE4602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38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6C26-F8D0-49C7-A619-C3BE4602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05800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0" y="914400"/>
            <a:ext cx="9140825" cy="195263"/>
          </a:xfrm>
          <a:prstGeom prst="rect">
            <a:avLst/>
          </a:prstGeom>
          <a:gradFill rotWithShape="0">
            <a:gsLst>
              <a:gs pos="0">
                <a:srgbClr val="454B4C">
                  <a:alpha val="64999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454B4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13" name="Rectangle 7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00025"/>
            <a:ext cx="746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Blip>
          <a:blip r:embed="rId19"/>
        </a:buBlip>
        <a:defRPr>
          <a:solidFill>
            <a:schemeClr val="tx1"/>
          </a:solidFill>
          <a:latin typeface="+mn-lt"/>
        </a:defRPr>
      </a:lvl4pPr>
      <a:lvl5pPr marL="19954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5pPr>
      <a:lvl6pPr marL="24526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9098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7pPr>
      <a:lvl8pPr marL="33670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8pPr>
      <a:lvl9pPr marL="38242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36C26-F8D0-49C7-A619-C3BE46023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0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Quantization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800600" y="1981200"/>
            <a:ext cx="3810000" cy="38100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562600" y="1752600"/>
            <a:ext cx="1219200" cy="121920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934200" y="2286000"/>
            <a:ext cx="1219200" cy="121920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67600" y="3733800"/>
            <a:ext cx="1219200" cy="121920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648200" y="2971800"/>
            <a:ext cx="1219200" cy="121920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57800" y="4419600"/>
            <a:ext cx="1219200" cy="1219200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9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Lemma 1: Any previously seen example is within 2R of at least one vertex</a:t>
            </a:r>
          </a:p>
          <a:p>
            <a:r>
              <a:rPr lang="en-US" dirty="0" smtClean="0"/>
              <a:t>Lemma 2: R is within the multiplicative factor of 4 of the optimal solution to the offline k-center clustering problem (NP hard)</a:t>
            </a:r>
          </a:p>
        </p:txBody>
      </p:sp>
      <p:sp>
        <p:nvSpPr>
          <p:cNvPr id="100" name="Content Placeholder 9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223950" y="3429000"/>
            <a:ext cx="2438400" cy="243840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1295400"/>
            <a:ext cx="2438400" cy="243840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858000" y="2286000"/>
            <a:ext cx="2438400" cy="243840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48400" y="4114800"/>
            <a:ext cx="2438400" cy="243840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410201" y="2362200"/>
            <a:ext cx="762000" cy="15240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6172201" y="2362200"/>
            <a:ext cx="533400" cy="53340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705601" y="2895600"/>
            <a:ext cx="838200" cy="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7505701" y="2933700"/>
            <a:ext cx="609600" cy="53340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7658101" y="3924300"/>
            <a:ext cx="838200" cy="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705601" y="5029200"/>
            <a:ext cx="762000" cy="30480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0800000">
            <a:off x="5867401" y="5029200"/>
            <a:ext cx="838200" cy="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 flipV="1">
            <a:off x="5295901" y="4457700"/>
            <a:ext cx="609600" cy="53340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H="1">
            <a:off x="4876801" y="3962400"/>
            <a:ext cx="838200" cy="7620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172200" y="2362200"/>
            <a:ext cx="1371600" cy="53340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34001" y="4419600"/>
            <a:ext cx="1371600" cy="60960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4800601" y="2971800"/>
            <a:ext cx="1066800" cy="15240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10"/>
          <p:cNvPicPr>
            <a:picLocks noChangeAspect="1" noChangeArrowheads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 bwMode="auto">
          <a:xfrm>
            <a:off x="7848600" y="4114800"/>
            <a:ext cx="457200" cy="4572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848600" y="32766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4" cstate="email">
            <a:grayscl/>
          </a:blip>
          <a:srcRect/>
          <a:stretch>
            <a:fillRect/>
          </a:stretch>
        </p:blipFill>
        <p:spPr bwMode="auto">
          <a:xfrm>
            <a:off x="7315200" y="2667000"/>
            <a:ext cx="457200" cy="4572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181600" y="22860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6" cstate="email">
            <a:grayscl/>
          </a:blip>
          <a:srcRect/>
          <a:stretch>
            <a:fillRect/>
          </a:stretch>
        </p:blipFill>
        <p:spPr bwMode="auto">
          <a:xfrm>
            <a:off x="5943600" y="2133600"/>
            <a:ext cx="457200" cy="4572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7239000" y="51054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6"/>
          <p:cNvPicPr>
            <a:picLocks noChangeAspect="1" noChangeArrowheads="1"/>
          </p:cNvPicPr>
          <p:nvPr/>
        </p:nvPicPr>
        <p:blipFill>
          <a:blip r:embed="rId8" cstate="email">
            <a:grayscl/>
          </a:blip>
          <a:srcRect/>
          <a:stretch>
            <a:fillRect/>
          </a:stretch>
        </p:blipFill>
        <p:spPr bwMode="auto">
          <a:xfrm>
            <a:off x="5638800" y="4800600"/>
            <a:ext cx="457200" cy="4572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9" cstate="email">
            <a:grayscl/>
          </a:blip>
          <a:srcRect/>
          <a:stretch>
            <a:fillRect/>
          </a:stretch>
        </p:blipFill>
        <p:spPr bwMode="auto">
          <a:xfrm>
            <a:off x="5029200" y="3352800"/>
            <a:ext cx="457200" cy="4572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5105400" y="4191000"/>
            <a:ext cx="457200" cy="457200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477000" y="26670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6" name="Picture 7"/>
          <p:cNvPicPr>
            <a:picLocks noChangeAspect="1" noChangeArrowheads="1"/>
          </p:cNvPicPr>
          <p:nvPr/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6477000" y="4800600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8" name="Straight Connector 107"/>
          <p:cNvCxnSpPr>
            <a:stCxn id="106" idx="4"/>
            <a:endCxn id="111" idx="0"/>
          </p:cNvCxnSpPr>
          <p:nvPr/>
        </p:nvCxnSpPr>
        <p:spPr>
          <a:xfrm rot="5400000">
            <a:off x="6400800" y="5562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10" idx="2"/>
            <a:endCxn id="104" idx="0"/>
          </p:cNvCxnSpPr>
          <p:nvPr/>
        </p:nvCxnSpPr>
        <p:spPr>
          <a:xfrm rot="5400000">
            <a:off x="6324600" y="2286000"/>
            <a:ext cx="76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48400" y="1600200"/>
            <a:ext cx="914400" cy="304800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cs typeface="Neo Sans Intel"/>
              </a:rPr>
              <a:t>Nick</a:t>
            </a:r>
            <a:endParaRPr lang="en-US" sz="1600" baseline="30000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248400" y="5867400"/>
            <a:ext cx="914400" cy="30480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cs typeface="Neo Sans Intel"/>
              </a:rPr>
              <a:t>Sumeet</a:t>
            </a:r>
            <a:endParaRPr lang="en-US" sz="1600" baseline="300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29600" y="4343400"/>
            <a:ext cx="457200" cy="3048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>
                <a:cs typeface="Neo Sans Intel"/>
              </a:rPr>
              <a:t>R</a:t>
            </a:r>
            <a:endParaRPr lang="en-US" sz="1400" dirty="0"/>
          </a:p>
        </p:txBody>
      </p:sp>
      <p:cxnSp>
        <p:nvCxnSpPr>
          <p:cNvPr id="51" name="Straight Arrow Connector 50"/>
          <p:cNvCxnSpPr>
            <a:endCxn id="50" idx="6"/>
          </p:cNvCxnSpPr>
          <p:nvPr/>
        </p:nvCxnSpPr>
        <p:spPr>
          <a:xfrm>
            <a:off x="8077200" y="4343400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10200" y="3581400"/>
            <a:ext cx="457200" cy="3048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>
                <a:cs typeface="Neo Sans Intel"/>
              </a:rPr>
              <a:t>R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endCxn id="54" idx="6"/>
          </p:cNvCxnSpPr>
          <p:nvPr/>
        </p:nvCxnSpPr>
        <p:spPr>
          <a:xfrm>
            <a:off x="5257800" y="3581400"/>
            <a:ext cx="609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86400" y="4419600"/>
            <a:ext cx="1066800" cy="3048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>
                <a:cs typeface="Neo Sans Intel"/>
              </a:rPr>
              <a:t>2R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endCxn id="44" idx="6"/>
          </p:cNvCxnSpPr>
          <p:nvPr/>
        </p:nvCxnSpPr>
        <p:spPr>
          <a:xfrm>
            <a:off x="5443150" y="4648200"/>
            <a:ext cx="1219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858000" y="3505200"/>
            <a:ext cx="1066800" cy="3048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>
                <a:cs typeface="Neo Sans Intel"/>
              </a:rPr>
              <a:t>2R</a:t>
            </a:r>
            <a:endParaRPr lang="en-US" sz="1400" dirty="0"/>
          </a:p>
        </p:txBody>
      </p:sp>
      <p:cxnSp>
        <p:nvCxnSpPr>
          <p:cNvPr id="72" name="Straight Arrow Connector 71"/>
          <p:cNvCxnSpPr>
            <a:endCxn id="49" idx="2"/>
          </p:cNvCxnSpPr>
          <p:nvPr/>
        </p:nvCxnSpPr>
        <p:spPr>
          <a:xfrm rot="10800000">
            <a:off x="6858000" y="3505200"/>
            <a:ext cx="12192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own Arrow 67"/>
          <p:cNvSpPr/>
          <p:nvPr/>
        </p:nvSpPr>
        <p:spPr>
          <a:xfrm rot="5400000">
            <a:off x="8458199" y="3276597"/>
            <a:ext cx="304804" cy="457202"/>
          </a:xfrm>
          <a:prstGeom prst="downArrow">
            <a:avLst>
              <a:gd name="adj1" fmla="val 41666"/>
              <a:gd name="adj2" fmla="val 72917"/>
            </a:avLst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 rot="5400000">
            <a:off x="7848599" y="5105397"/>
            <a:ext cx="304804" cy="457202"/>
          </a:xfrm>
          <a:prstGeom prst="downArrow">
            <a:avLst>
              <a:gd name="adj1" fmla="val 41666"/>
              <a:gd name="adj2" fmla="val 72917"/>
            </a:avLst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/>
          <p:cNvSpPr/>
          <p:nvPr/>
        </p:nvSpPr>
        <p:spPr>
          <a:xfrm rot="16200000">
            <a:off x="4724397" y="2285997"/>
            <a:ext cx="304804" cy="457202"/>
          </a:xfrm>
          <a:prstGeom prst="downArrow">
            <a:avLst>
              <a:gd name="adj1" fmla="val 41666"/>
              <a:gd name="adj2" fmla="val 72917"/>
            </a:avLst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/>
          <p:cNvSpPr/>
          <p:nvPr/>
        </p:nvSpPr>
        <p:spPr>
          <a:xfrm rot="16200000">
            <a:off x="4648199" y="4190997"/>
            <a:ext cx="304804" cy="457202"/>
          </a:xfrm>
          <a:prstGeom prst="downArrow">
            <a:avLst>
              <a:gd name="adj1" fmla="val 41666"/>
              <a:gd name="adj2" fmla="val 72917"/>
            </a:avLst>
          </a:prstGeom>
          <a:solidFill>
            <a:srgbClr val="C00000"/>
          </a:solidFill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CAD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486400"/>
          </a:xfrm>
        </p:spPr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Assumption:</a:t>
            </a:r>
          </a:p>
          <a:p>
            <a:pPr lvl="1"/>
            <a:r>
              <a:rPr lang="en-US" dirty="0" smtClean="0"/>
              <a:t>Number of samples: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Maximum value:</a:t>
            </a:r>
          </a:p>
          <a:p>
            <a:pPr lvl="1"/>
            <a:r>
              <a:rPr lang="en-US" dirty="0" smtClean="0"/>
              <a:t>More samples -&gt; less surprise</a:t>
            </a:r>
          </a:p>
          <a:p>
            <a:r>
              <a:rPr lang="en-US" dirty="0" smtClean="0"/>
              <a:t>Definition: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Practice</a:t>
            </a:r>
          </a:p>
          <a:p>
            <a:pPr lvl="1"/>
            <a:r>
              <a:rPr lang="en-US" dirty="0" smtClean="0"/>
              <a:t>Compare rankings</a:t>
            </a:r>
          </a:p>
          <a:p>
            <a:pPr lvl="1"/>
            <a:r>
              <a:rPr lang="en-US" dirty="0" smtClean="0"/>
              <a:t>AUC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6200"/>
            <a:ext cx="7010400" cy="87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08" name="Picture 4" descr="http://www.gfmer.ch/Books/Reproductive_health/Image21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59365"/>
            <a:ext cx="3429000" cy="243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557" y="1564594"/>
            <a:ext cx="1795275" cy="350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76660"/>
            <a:ext cx="1566443" cy="474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1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Rectang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Regularization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D09453-A4DF-4466-969C-14C996D3CA11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867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81200"/>
            <a:ext cx="2657475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981200"/>
            <a:ext cx="2657475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1905000"/>
            <a:ext cx="2801938" cy="280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0" y="4800600"/>
            <a:ext cx="8839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6"/>
          <p:cNvSpPr>
            <a:spLocks noChangeShapeType="1"/>
          </p:cNvSpPr>
          <p:nvPr/>
        </p:nvSpPr>
        <p:spPr bwMode="auto">
          <a:xfrm>
            <a:off x="2819400" y="1066800"/>
            <a:ext cx="0" cy="54864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Line 17"/>
          <p:cNvSpPr>
            <a:spLocks noChangeShapeType="1"/>
          </p:cNvSpPr>
          <p:nvPr/>
        </p:nvSpPr>
        <p:spPr bwMode="auto">
          <a:xfrm>
            <a:off x="5562600" y="1066800"/>
            <a:ext cx="0" cy="54864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AutoShape 18"/>
          <p:cNvSpPr>
            <a:spLocks noChangeArrowheads="1"/>
          </p:cNvSpPr>
          <p:nvPr/>
        </p:nvSpPr>
        <p:spPr bwMode="auto">
          <a:xfrm>
            <a:off x="304800" y="4724400"/>
            <a:ext cx="8001000" cy="457200"/>
          </a:xfrm>
          <a:prstGeom prst="leftRightArrow">
            <a:avLst>
              <a:gd name="adj1" fmla="val 77778"/>
              <a:gd name="adj2" fmla="val 97222"/>
            </a:avLst>
          </a:prstGeom>
          <a:solidFill>
            <a:schemeClr val="hlink">
              <a:alpha val="5686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ONLY LABELED                                                                 ALL DATA</a:t>
            </a:r>
          </a:p>
        </p:txBody>
      </p:sp>
      <p:sp>
        <p:nvSpPr>
          <p:cNvPr id="28685" name="AutoShape 19"/>
          <p:cNvSpPr>
            <a:spLocks noChangeArrowheads="1"/>
          </p:cNvSpPr>
          <p:nvPr/>
        </p:nvSpPr>
        <p:spPr bwMode="auto">
          <a:xfrm rot="3981292">
            <a:off x="-70643" y="2274094"/>
            <a:ext cx="1371600" cy="439737"/>
          </a:xfrm>
          <a:custGeom>
            <a:avLst/>
            <a:gdLst>
              <a:gd name="T0" fmla="*/ 65322442 w 21600"/>
              <a:gd name="T1" fmla="*/ 0 h 21600"/>
              <a:gd name="T2" fmla="*/ 0 w 21600"/>
              <a:gd name="T3" fmla="*/ 4476136 h 21600"/>
              <a:gd name="T4" fmla="*/ 65322442 w 21600"/>
              <a:gd name="T5" fmla="*/ 8952251 h 21600"/>
              <a:gd name="T6" fmla="*/ 87096600 w 21600"/>
              <a:gd name="T7" fmla="*/ 447613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20"/>
          <p:cNvSpPr txBox="1">
            <a:spLocks noChangeArrowheads="1"/>
          </p:cNvSpPr>
          <p:nvPr/>
        </p:nvSpPr>
        <p:spPr bwMode="auto">
          <a:xfrm>
            <a:off x="0" y="1219200"/>
            <a:ext cx="1211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Low </a:t>
            </a:r>
          </a:p>
          <a:p>
            <a:pPr algn="ctr"/>
            <a:r>
              <a:rPr lang="en-US">
                <a:latin typeface="Calibri" pitchFamily="34" charset="0"/>
              </a:rPr>
              <a:t>confidence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>
            <a:off x="381000" y="2362200"/>
            <a:ext cx="2286000" cy="3048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952500" y="2095500"/>
            <a:ext cx="1524000" cy="762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Folded Corner 20"/>
          <p:cNvSpPr/>
          <p:nvPr/>
        </p:nvSpPr>
        <p:spPr bwMode="auto">
          <a:xfrm>
            <a:off x="1114482" y="1371600"/>
            <a:ext cx="1295400" cy="3048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labeled data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Parameterization</a:t>
            </a:r>
            <a:endParaRPr lang="en-US" dirty="0"/>
          </a:p>
        </p:txBody>
      </p:sp>
      <p:sp>
        <p:nvSpPr>
          <p:cNvPr id="99" name="Content Placeholder 98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305300" cy="514191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ym typeface="Symbol"/>
              </a:rPr>
              <a:t>The maximum number of representative vertices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k</a:t>
            </a:r>
          </a:p>
          <a:p>
            <a:pPr lvl="1"/>
            <a:r>
              <a:rPr lang="en-US" dirty="0" smtClean="0">
                <a:sym typeface="Symbol"/>
              </a:rPr>
              <a:t>Impacts the accuracy of the approximation and is limited by the computational power of the system</a:t>
            </a:r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The minimum </a:t>
            </a:r>
            <a:r>
              <a:rPr lang="en-US" dirty="0">
                <a:sym typeface="Symbol"/>
              </a:rPr>
              <a:t>edge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</a:t>
            </a:r>
            <a:r>
              <a:rPr lang="en-US" dirty="0" smtClean="0">
                <a:sym typeface="Symbol"/>
              </a:rPr>
              <a:t> in the graph W and regularization parameter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</a:t>
            </a:r>
            <a:r>
              <a:rPr lang="en-US" baseline="-25000" dirty="0" smtClean="0">
                <a:solidFill>
                  <a:srgbClr val="FF0000"/>
                </a:solidFill>
                <a:sym typeface="Symbol"/>
              </a:rPr>
              <a:t>g</a:t>
            </a:r>
          </a:p>
          <a:p>
            <a:pPr lvl="1"/>
            <a:r>
              <a:rPr lang="en-US" dirty="0" smtClean="0">
                <a:sym typeface="Symbol"/>
              </a:rPr>
              <a:t>Both affect the precision and recall of the system</a:t>
            </a:r>
          </a:p>
          <a:p>
            <a:pPr lvl="1"/>
            <a:r>
              <a:rPr lang="en-US" dirty="0" smtClean="0">
                <a:sym typeface="Symbol"/>
              </a:rPr>
              <a:t>For simplicity, the parameter </a:t>
            </a:r>
            <a:r>
              <a:rPr lang="en-US" dirty="0">
                <a:sym typeface="Symbol"/>
              </a:rPr>
              <a:t></a:t>
            </a:r>
            <a:r>
              <a:rPr lang="en-US" baseline="-25000" dirty="0">
                <a:sym typeface="Symbol"/>
              </a:rPr>
              <a:t>g 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can be set as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</a:t>
            </a:r>
            <a:r>
              <a:rPr lang="en-US" baseline="-25000" dirty="0" smtClean="0">
                <a:solidFill>
                  <a:srgbClr val="FF0000"/>
                </a:solidFill>
                <a:sym typeface="Symbol"/>
              </a:rPr>
              <a:t>g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= 10</a:t>
            </a:r>
            <a:endParaRPr lang="en-US" dirty="0" smtClean="0">
              <a:sym typeface="Symbol"/>
            </a:endParaRPr>
          </a:p>
        </p:txBody>
      </p:sp>
      <p:sp>
        <p:nvSpPr>
          <p:cNvPr id="100" name="Content Placeholder 9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800600" y="1981200"/>
            <a:ext cx="3810000" cy="3810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4800600" y="1981200"/>
            <a:ext cx="3810000" cy="3429000"/>
          </a:xfrm>
          <a:custGeom>
            <a:avLst/>
            <a:gdLst>
              <a:gd name="connsiteX0" fmla="*/ 1459006 w 2628900"/>
              <a:gd name="connsiteY0" fmla="*/ 0 h 3805518"/>
              <a:gd name="connsiteX1" fmla="*/ 2628900 w 2628900"/>
              <a:gd name="connsiteY1" fmla="*/ 0 h 3805518"/>
              <a:gd name="connsiteX2" fmla="*/ 2628900 w 2628900"/>
              <a:gd name="connsiteY2" fmla="*/ 3805518 h 3805518"/>
              <a:gd name="connsiteX3" fmla="*/ 0 w 2628900"/>
              <a:gd name="connsiteY3" fmla="*/ 3798794 h 3805518"/>
              <a:gd name="connsiteX4" fmla="*/ 1459006 w 2628900"/>
              <a:gd name="connsiteY4" fmla="*/ 0 h 3805518"/>
              <a:gd name="connsiteX0" fmla="*/ 1420906 w 2590800"/>
              <a:gd name="connsiteY0" fmla="*/ 0 h 3807759"/>
              <a:gd name="connsiteX1" fmla="*/ 2590800 w 2590800"/>
              <a:gd name="connsiteY1" fmla="*/ 0 h 3807759"/>
              <a:gd name="connsiteX2" fmla="*/ 2590800 w 2590800"/>
              <a:gd name="connsiteY2" fmla="*/ 3805518 h 3807759"/>
              <a:gd name="connsiteX3" fmla="*/ 0 w 2590800"/>
              <a:gd name="connsiteY3" fmla="*/ 3807759 h 3807759"/>
              <a:gd name="connsiteX4" fmla="*/ 1420906 w 2590800"/>
              <a:gd name="connsiteY4" fmla="*/ 0 h 3807759"/>
              <a:gd name="connsiteX0" fmla="*/ 1420906 w 2590800"/>
              <a:gd name="connsiteY0" fmla="*/ 0 h 3807759"/>
              <a:gd name="connsiteX1" fmla="*/ 2590800 w 2590800"/>
              <a:gd name="connsiteY1" fmla="*/ 0 h 3807759"/>
              <a:gd name="connsiteX2" fmla="*/ 2438400 w 2590800"/>
              <a:gd name="connsiteY2" fmla="*/ 3655359 h 3807759"/>
              <a:gd name="connsiteX3" fmla="*/ 0 w 2590800"/>
              <a:gd name="connsiteY3" fmla="*/ 3807759 h 3807759"/>
              <a:gd name="connsiteX4" fmla="*/ 1420906 w 2590800"/>
              <a:gd name="connsiteY4" fmla="*/ 0 h 3807759"/>
              <a:gd name="connsiteX0" fmla="*/ 1420906 w 2590800"/>
              <a:gd name="connsiteY0" fmla="*/ 0 h 3807759"/>
              <a:gd name="connsiteX1" fmla="*/ 2590800 w 2590800"/>
              <a:gd name="connsiteY1" fmla="*/ 0 h 3807759"/>
              <a:gd name="connsiteX2" fmla="*/ 2590800 w 2590800"/>
              <a:gd name="connsiteY2" fmla="*/ 3807759 h 3807759"/>
              <a:gd name="connsiteX3" fmla="*/ 0 w 2590800"/>
              <a:gd name="connsiteY3" fmla="*/ 3807759 h 3807759"/>
              <a:gd name="connsiteX4" fmla="*/ 1420906 w 2590800"/>
              <a:gd name="connsiteY4" fmla="*/ 0 h 3807759"/>
              <a:gd name="connsiteX0" fmla="*/ 1420906 w 2590800"/>
              <a:gd name="connsiteY0" fmla="*/ 0 h 3807759"/>
              <a:gd name="connsiteX1" fmla="*/ 2514600 w 2590800"/>
              <a:gd name="connsiteY1" fmla="*/ 150159 h 3807759"/>
              <a:gd name="connsiteX2" fmla="*/ 2590800 w 2590800"/>
              <a:gd name="connsiteY2" fmla="*/ 3807759 h 3807759"/>
              <a:gd name="connsiteX3" fmla="*/ 0 w 2590800"/>
              <a:gd name="connsiteY3" fmla="*/ 3807759 h 3807759"/>
              <a:gd name="connsiteX4" fmla="*/ 1420906 w 2590800"/>
              <a:gd name="connsiteY4" fmla="*/ 0 h 3807759"/>
              <a:gd name="connsiteX0" fmla="*/ 1420906 w 2590800"/>
              <a:gd name="connsiteY0" fmla="*/ 2241 h 3810000"/>
              <a:gd name="connsiteX1" fmla="*/ 2590800 w 2590800"/>
              <a:gd name="connsiteY1" fmla="*/ 0 h 3810000"/>
              <a:gd name="connsiteX2" fmla="*/ 2590800 w 2590800"/>
              <a:gd name="connsiteY2" fmla="*/ 3810000 h 3810000"/>
              <a:gd name="connsiteX3" fmla="*/ 0 w 2590800"/>
              <a:gd name="connsiteY3" fmla="*/ 3810000 h 3810000"/>
              <a:gd name="connsiteX4" fmla="*/ 1420906 w 2590800"/>
              <a:gd name="connsiteY4" fmla="*/ 2241 h 3810000"/>
              <a:gd name="connsiteX0" fmla="*/ 1524000 w 2590800"/>
              <a:gd name="connsiteY0" fmla="*/ 304800 h 3810000"/>
              <a:gd name="connsiteX1" fmla="*/ 2590800 w 2590800"/>
              <a:gd name="connsiteY1" fmla="*/ 0 h 3810000"/>
              <a:gd name="connsiteX2" fmla="*/ 2590800 w 2590800"/>
              <a:gd name="connsiteY2" fmla="*/ 3810000 h 3810000"/>
              <a:gd name="connsiteX3" fmla="*/ 0 w 2590800"/>
              <a:gd name="connsiteY3" fmla="*/ 3810000 h 3810000"/>
              <a:gd name="connsiteX4" fmla="*/ 1524000 w 2590800"/>
              <a:gd name="connsiteY4" fmla="*/ 304800 h 3810000"/>
              <a:gd name="connsiteX0" fmla="*/ 1447800 w 2590800"/>
              <a:gd name="connsiteY0" fmla="*/ 0 h 3810000"/>
              <a:gd name="connsiteX1" fmla="*/ 2590800 w 2590800"/>
              <a:gd name="connsiteY1" fmla="*/ 0 h 3810000"/>
              <a:gd name="connsiteX2" fmla="*/ 2590800 w 2590800"/>
              <a:gd name="connsiteY2" fmla="*/ 3810000 h 3810000"/>
              <a:gd name="connsiteX3" fmla="*/ 0 w 2590800"/>
              <a:gd name="connsiteY3" fmla="*/ 3810000 h 3810000"/>
              <a:gd name="connsiteX4" fmla="*/ 1447800 w 2590800"/>
              <a:gd name="connsiteY4" fmla="*/ 0 h 3810000"/>
              <a:gd name="connsiteX0" fmla="*/ 0 w 3200400"/>
              <a:gd name="connsiteY0" fmla="*/ 0 h 3810000"/>
              <a:gd name="connsiteX1" fmla="*/ 3200400 w 3200400"/>
              <a:gd name="connsiteY1" fmla="*/ 0 h 3810000"/>
              <a:gd name="connsiteX2" fmla="*/ 3200400 w 3200400"/>
              <a:gd name="connsiteY2" fmla="*/ 3810000 h 3810000"/>
              <a:gd name="connsiteX3" fmla="*/ 609600 w 3200400"/>
              <a:gd name="connsiteY3" fmla="*/ 3810000 h 3810000"/>
              <a:gd name="connsiteX4" fmla="*/ 0 w 3200400"/>
              <a:gd name="connsiteY4" fmla="*/ 0 h 3810000"/>
              <a:gd name="connsiteX0" fmla="*/ 0 w 3810000"/>
              <a:gd name="connsiteY0" fmla="*/ 0 h 3810000"/>
              <a:gd name="connsiteX1" fmla="*/ 3810000 w 3810000"/>
              <a:gd name="connsiteY1" fmla="*/ 0 h 3810000"/>
              <a:gd name="connsiteX2" fmla="*/ 3200400 w 3810000"/>
              <a:gd name="connsiteY2" fmla="*/ 3810000 h 3810000"/>
              <a:gd name="connsiteX3" fmla="*/ 609600 w 3810000"/>
              <a:gd name="connsiteY3" fmla="*/ 3810000 h 3810000"/>
              <a:gd name="connsiteX4" fmla="*/ 0 w 3810000"/>
              <a:gd name="connsiteY4" fmla="*/ 0 h 3810000"/>
              <a:gd name="connsiteX0" fmla="*/ 0 w 3810000"/>
              <a:gd name="connsiteY0" fmla="*/ 0 h 3810000"/>
              <a:gd name="connsiteX1" fmla="*/ 3810000 w 3810000"/>
              <a:gd name="connsiteY1" fmla="*/ 0 h 3810000"/>
              <a:gd name="connsiteX2" fmla="*/ 3200400 w 3810000"/>
              <a:gd name="connsiteY2" fmla="*/ 3810000 h 3810000"/>
              <a:gd name="connsiteX3" fmla="*/ 0 w 3810000"/>
              <a:gd name="connsiteY3" fmla="*/ 838200 h 3810000"/>
              <a:gd name="connsiteX4" fmla="*/ 0 w 3810000"/>
              <a:gd name="connsiteY4" fmla="*/ 0 h 3810000"/>
              <a:gd name="connsiteX0" fmla="*/ 0 w 3810000"/>
              <a:gd name="connsiteY0" fmla="*/ 0 h 3429000"/>
              <a:gd name="connsiteX1" fmla="*/ 3810000 w 3810000"/>
              <a:gd name="connsiteY1" fmla="*/ 0 h 3429000"/>
              <a:gd name="connsiteX2" fmla="*/ 3810000 w 3810000"/>
              <a:gd name="connsiteY2" fmla="*/ 3429000 h 3429000"/>
              <a:gd name="connsiteX3" fmla="*/ 0 w 3810000"/>
              <a:gd name="connsiteY3" fmla="*/ 838200 h 3429000"/>
              <a:gd name="connsiteX4" fmla="*/ 0 w 3810000"/>
              <a:gd name="connsiteY4" fmla="*/ 0 h 3429000"/>
              <a:gd name="connsiteX0" fmla="*/ 0 w 3810000"/>
              <a:gd name="connsiteY0" fmla="*/ 0 h 3429000"/>
              <a:gd name="connsiteX1" fmla="*/ 3810000 w 3810000"/>
              <a:gd name="connsiteY1" fmla="*/ 0 h 3429000"/>
              <a:gd name="connsiteX2" fmla="*/ 3810000 w 3810000"/>
              <a:gd name="connsiteY2" fmla="*/ 3429000 h 3429000"/>
              <a:gd name="connsiteX3" fmla="*/ 0 w 3810000"/>
              <a:gd name="connsiteY3" fmla="*/ 685800 h 3429000"/>
              <a:gd name="connsiteX4" fmla="*/ 0 w 3810000"/>
              <a:gd name="connsiteY4" fmla="*/ 0 h 3429000"/>
              <a:gd name="connsiteX0" fmla="*/ 0 w 3810000"/>
              <a:gd name="connsiteY0" fmla="*/ 0 h 3429000"/>
              <a:gd name="connsiteX1" fmla="*/ 3810000 w 3810000"/>
              <a:gd name="connsiteY1" fmla="*/ 0 h 3429000"/>
              <a:gd name="connsiteX2" fmla="*/ 3810000 w 3810000"/>
              <a:gd name="connsiteY2" fmla="*/ 3429000 h 3429000"/>
              <a:gd name="connsiteX3" fmla="*/ 0 w 3810000"/>
              <a:gd name="connsiteY3" fmla="*/ 762000 h 3429000"/>
              <a:gd name="connsiteX4" fmla="*/ 0 w 3810000"/>
              <a:gd name="connsiteY4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3429000">
                <a:moveTo>
                  <a:pt x="0" y="0"/>
                </a:moveTo>
                <a:lnTo>
                  <a:pt x="3810000" y="0"/>
                </a:lnTo>
                <a:lnTo>
                  <a:pt x="3810000" y="3429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800600" y="2667000"/>
            <a:ext cx="2743200" cy="1905000"/>
          </a:xfrm>
          <a:custGeom>
            <a:avLst/>
            <a:gdLst>
              <a:gd name="connsiteX0" fmla="*/ 1905000 w 2171700"/>
              <a:gd name="connsiteY0" fmla="*/ 1809750 h 1809750"/>
              <a:gd name="connsiteX1" fmla="*/ 9525 w 2171700"/>
              <a:gd name="connsiteY1" fmla="*/ 1628775 h 1809750"/>
              <a:gd name="connsiteX2" fmla="*/ 0 w 2171700"/>
              <a:gd name="connsiteY2" fmla="*/ 0 h 1809750"/>
              <a:gd name="connsiteX3" fmla="*/ 2171700 w 2171700"/>
              <a:gd name="connsiteY3" fmla="*/ 952500 h 1809750"/>
              <a:gd name="connsiteX4" fmla="*/ 1905000 w 2171700"/>
              <a:gd name="connsiteY4" fmla="*/ 1809750 h 1809750"/>
              <a:gd name="connsiteX0" fmla="*/ 1905000 w 2171700"/>
              <a:gd name="connsiteY0" fmla="*/ 1809750 h 1809750"/>
              <a:gd name="connsiteX1" fmla="*/ 0 w 2171700"/>
              <a:gd name="connsiteY1" fmla="*/ 1657350 h 1809750"/>
              <a:gd name="connsiteX2" fmla="*/ 0 w 2171700"/>
              <a:gd name="connsiteY2" fmla="*/ 0 h 1809750"/>
              <a:gd name="connsiteX3" fmla="*/ 2171700 w 2171700"/>
              <a:gd name="connsiteY3" fmla="*/ 952500 h 1809750"/>
              <a:gd name="connsiteX4" fmla="*/ 1905000 w 2171700"/>
              <a:gd name="connsiteY4" fmla="*/ 1809750 h 1809750"/>
              <a:gd name="connsiteX0" fmla="*/ 1905000 w 2171700"/>
              <a:gd name="connsiteY0" fmla="*/ 1828800 h 1828800"/>
              <a:gd name="connsiteX1" fmla="*/ 0 w 2171700"/>
              <a:gd name="connsiteY1" fmla="*/ 1676400 h 1828800"/>
              <a:gd name="connsiteX2" fmla="*/ 152400 w 2171700"/>
              <a:gd name="connsiteY2" fmla="*/ 0 h 1828800"/>
              <a:gd name="connsiteX3" fmla="*/ 2171700 w 2171700"/>
              <a:gd name="connsiteY3" fmla="*/ 971550 h 1828800"/>
              <a:gd name="connsiteX4" fmla="*/ 1905000 w 2171700"/>
              <a:gd name="connsiteY4" fmla="*/ 1828800 h 1828800"/>
              <a:gd name="connsiteX0" fmla="*/ 1905000 w 2171700"/>
              <a:gd name="connsiteY0" fmla="*/ 1828800 h 1828800"/>
              <a:gd name="connsiteX1" fmla="*/ 0 w 2171700"/>
              <a:gd name="connsiteY1" fmla="*/ 1676400 h 1828800"/>
              <a:gd name="connsiteX2" fmla="*/ 0 w 2171700"/>
              <a:gd name="connsiteY2" fmla="*/ 0 h 1828800"/>
              <a:gd name="connsiteX3" fmla="*/ 2171700 w 2171700"/>
              <a:gd name="connsiteY3" fmla="*/ 971550 h 1828800"/>
              <a:gd name="connsiteX4" fmla="*/ 1905000 w 2171700"/>
              <a:gd name="connsiteY4" fmla="*/ 1828800 h 1828800"/>
              <a:gd name="connsiteX0" fmla="*/ 1905000 w 2209800"/>
              <a:gd name="connsiteY0" fmla="*/ 1828800 h 1828800"/>
              <a:gd name="connsiteX1" fmla="*/ 0 w 2209800"/>
              <a:gd name="connsiteY1" fmla="*/ 1676400 h 1828800"/>
              <a:gd name="connsiteX2" fmla="*/ 0 w 2209800"/>
              <a:gd name="connsiteY2" fmla="*/ 0 h 1828800"/>
              <a:gd name="connsiteX3" fmla="*/ 2209800 w 2209800"/>
              <a:gd name="connsiteY3" fmla="*/ 990600 h 1828800"/>
              <a:gd name="connsiteX4" fmla="*/ 1905000 w 2209800"/>
              <a:gd name="connsiteY4" fmla="*/ 1828800 h 1828800"/>
              <a:gd name="connsiteX0" fmla="*/ 1905000 w 2743200"/>
              <a:gd name="connsiteY0" fmla="*/ 1828800 h 1828800"/>
              <a:gd name="connsiteX1" fmla="*/ 0 w 2743200"/>
              <a:gd name="connsiteY1" fmla="*/ 1676400 h 1828800"/>
              <a:gd name="connsiteX2" fmla="*/ 0 w 2743200"/>
              <a:gd name="connsiteY2" fmla="*/ 0 h 1828800"/>
              <a:gd name="connsiteX3" fmla="*/ 2743200 w 2743200"/>
              <a:gd name="connsiteY3" fmla="*/ 1219200 h 1828800"/>
              <a:gd name="connsiteX4" fmla="*/ 1905000 w 2743200"/>
              <a:gd name="connsiteY4" fmla="*/ 1828800 h 1828800"/>
              <a:gd name="connsiteX0" fmla="*/ 2590800 w 2743200"/>
              <a:gd name="connsiteY0" fmla="*/ 1905000 h 1905000"/>
              <a:gd name="connsiteX1" fmla="*/ 0 w 2743200"/>
              <a:gd name="connsiteY1" fmla="*/ 1676400 h 1905000"/>
              <a:gd name="connsiteX2" fmla="*/ 0 w 2743200"/>
              <a:gd name="connsiteY2" fmla="*/ 0 h 1905000"/>
              <a:gd name="connsiteX3" fmla="*/ 2743200 w 2743200"/>
              <a:gd name="connsiteY3" fmla="*/ 1219200 h 1905000"/>
              <a:gd name="connsiteX4" fmla="*/ 2590800 w 2743200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1905000">
                <a:moveTo>
                  <a:pt x="2590800" y="1905000"/>
                </a:moveTo>
                <a:lnTo>
                  <a:pt x="0" y="1676400"/>
                </a:lnTo>
                <a:lnTo>
                  <a:pt x="0" y="0"/>
                </a:lnTo>
                <a:lnTo>
                  <a:pt x="2743200" y="1219200"/>
                </a:lnTo>
                <a:lnTo>
                  <a:pt x="2590800" y="1905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5410201" y="2362200"/>
            <a:ext cx="762000" cy="15240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5867401" y="5029200"/>
            <a:ext cx="838200" cy="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5295901" y="4457700"/>
            <a:ext cx="609600" cy="53340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H="1">
            <a:off x="4876801" y="3962400"/>
            <a:ext cx="838200" cy="7620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334001" y="4419600"/>
            <a:ext cx="1371600" cy="60960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4800601" y="2971800"/>
            <a:ext cx="1066800" cy="15240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05601" y="2895600"/>
            <a:ext cx="838200" cy="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7505701" y="2933700"/>
            <a:ext cx="609600" cy="53340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7658101" y="3924300"/>
            <a:ext cx="838200" cy="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705601" y="5029200"/>
            <a:ext cx="762000" cy="30480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172200" y="2362200"/>
            <a:ext cx="1371600" cy="53340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H="1">
            <a:off x="6172201" y="2362200"/>
            <a:ext cx="533400" cy="533400"/>
          </a:xfrm>
          <a:prstGeom prst="line">
            <a:avLst/>
          </a:prstGeom>
          <a:ln w="28575" cap="flat" cmpd="tri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1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181600" y="22860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43600" y="21336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Picture 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638800" y="4800600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ot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Picture 7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029200" y="3352800"/>
            <a:ext cx="457200" cy="4572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8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5105400" y="4191000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ot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TextBox 102"/>
          <p:cNvSpPr txBox="1"/>
          <p:nvPr/>
        </p:nvSpPr>
        <p:spPr>
          <a:xfrm>
            <a:off x="6248400" y="1600200"/>
            <a:ext cx="914400" cy="304800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cs typeface="Neo Sans Intel"/>
              </a:rPr>
              <a:t>Nick</a:t>
            </a:r>
            <a:endParaRPr lang="en-US" sz="1600" baseline="30000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248400" y="5867400"/>
            <a:ext cx="914400" cy="30480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cs typeface="Neo Sans Intel"/>
              </a:rPr>
              <a:t>Sumeet</a:t>
            </a:r>
            <a:endParaRPr lang="en-US" sz="1600" baseline="30000" dirty="0">
              <a:solidFill>
                <a:schemeClr val="bg1"/>
              </a:solidFill>
            </a:endParaRPr>
          </a:p>
        </p:txBody>
      </p:sp>
      <p:pic>
        <p:nvPicPr>
          <p:cNvPr id="88" name="Picture 10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7848600" y="41148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7848600" y="32766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0" name="Picture 3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7315200" y="26670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7239000" y="5105400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ot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Picture 7"/>
          <p:cNvPicPr>
            <a:picLocks noChangeAspect="1" noChangeArrowheads="1"/>
          </p:cNvPicPr>
          <p:nvPr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477000" y="4800600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6477000" y="26670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7" name="Straight Connector 106"/>
          <p:cNvCxnSpPr>
            <a:stCxn id="103" idx="2"/>
            <a:endCxn id="87" idx="0"/>
          </p:cNvCxnSpPr>
          <p:nvPr/>
        </p:nvCxnSpPr>
        <p:spPr>
          <a:xfrm rot="5400000">
            <a:off x="6324600" y="2286000"/>
            <a:ext cx="76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91" idx="4"/>
            <a:endCxn id="122" idx="0"/>
          </p:cNvCxnSpPr>
          <p:nvPr/>
        </p:nvCxnSpPr>
        <p:spPr>
          <a:xfrm rot="5400000">
            <a:off x="6400800" y="5562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6019800" y="3657600"/>
            <a:ext cx="457200" cy="457200"/>
          </a:xfrm>
          <a:prstGeom prst="ellipse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TextBox 43"/>
          <p:cNvSpPr txBox="1"/>
          <p:nvPr/>
        </p:nvSpPr>
        <p:spPr>
          <a:xfrm>
            <a:off x="5867400" y="2590800"/>
            <a:ext cx="609600" cy="2286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cs typeface="Neo Sans Intel"/>
              </a:rPr>
              <a:t>0.6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05400" y="2743200"/>
            <a:ext cx="609600" cy="2286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cs typeface="Neo Sans Intel"/>
              </a:rPr>
              <a:t>0.2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62600" y="5257800"/>
            <a:ext cx="609600" cy="2286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-0.5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29200" y="4648200"/>
            <a:ext cx="609600" cy="2286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-0.1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53000" y="3810000"/>
            <a:ext cx="609600" cy="2286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/>
              <a:t>0.0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400" y="4572000"/>
            <a:ext cx="609600" cy="2286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cs typeface="Neo Sans Intel"/>
              </a:rPr>
              <a:t>0.7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72400" y="3733800"/>
            <a:ext cx="609600" cy="2286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cs typeface="Neo Sans Intel"/>
              </a:rPr>
              <a:t>0.8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39000" y="2438400"/>
            <a:ext cx="609600" cy="2286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cs typeface="Neo Sans Intel"/>
              </a:rPr>
              <a:t>0.9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62800" y="4876800"/>
            <a:ext cx="609600" cy="2286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-0.9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0800" y="4572000"/>
            <a:ext cx="609600" cy="2286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-1.0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43600" y="4114800"/>
            <a:ext cx="609600" cy="2286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/>
              <a:t>0.0</a:t>
            </a:r>
            <a:endParaRPr lang="en-US" sz="1400" dirty="0"/>
          </a:p>
        </p:txBody>
      </p:sp>
      <p:sp>
        <p:nvSpPr>
          <p:cNvPr id="59" name="Subtitle 3"/>
          <p:cNvSpPr txBox="1">
            <a:spLocks/>
          </p:cNvSpPr>
          <p:nvPr/>
        </p:nvSpPr>
        <p:spPr>
          <a:xfrm>
            <a:off x="457200" y="6305490"/>
            <a:ext cx="8229600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1000" dirty="0" smtClean="0">
                <a:solidFill>
                  <a:schemeClr val="tx1">
                    <a:tint val="75000"/>
                  </a:schemeClr>
                </a:solidFill>
              </a:rPr>
              <a:t>Real-Time Learning without Explicit Feedback. In Proceedings of the 4th IEEE Online Learning for Computer Vision Workshop, San Francisco, California, June 2010. </a:t>
            </a:r>
            <a:r>
              <a:rPr lang="en-US" sz="1000" dirty="0" smtClean="0">
                <a:solidFill>
                  <a:srgbClr val="C00000"/>
                </a:solidFill>
              </a:rPr>
              <a:t>Best paper award</a:t>
            </a:r>
            <a:r>
              <a:rPr lang="en-US" sz="10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00800" y="3124200"/>
            <a:ext cx="609600" cy="2286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cs typeface="Neo Sans Intel"/>
              </a:rPr>
              <a:t>1.0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(CAD)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1219199"/>
          </a:xfrm>
        </p:spPr>
        <p:txBody>
          <a:bodyPr/>
          <a:lstStyle/>
          <a:p>
            <a:r>
              <a:rPr lang="en-US" dirty="0" smtClean="0"/>
              <a:t>Conditional Anomaly Detection - Song (2007)</a:t>
            </a:r>
          </a:p>
          <a:p>
            <a:r>
              <a:rPr lang="en-US" dirty="0" smtClean="0"/>
              <a:t>Uses EM to fit mixture of multivariate Gaussians and the mapping function </a:t>
            </a:r>
            <a:r>
              <a:rPr lang="en-US" i="1" dirty="0" smtClean="0"/>
              <a:t>p</a:t>
            </a:r>
            <a:endParaRPr lang="en-US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90800"/>
            <a:ext cx="8124596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lded Corner 5"/>
          <p:cNvSpPr/>
          <p:nvPr/>
        </p:nvSpPr>
        <p:spPr bwMode="auto">
          <a:xfrm>
            <a:off x="228600" y="6019800"/>
            <a:ext cx="84582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ask: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detec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 anomalies in indicator attributes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wrt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 environmental attributes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Folded Corner 6"/>
          <p:cNvSpPr/>
          <p:nvPr/>
        </p:nvSpPr>
        <p:spPr bwMode="auto">
          <a:xfrm>
            <a:off x="6629400" y="2895600"/>
            <a:ext cx="2209800" cy="3048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Can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influence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Folded Corner 7"/>
          <p:cNvSpPr/>
          <p:nvPr/>
        </p:nvSpPr>
        <p:spPr bwMode="auto">
          <a:xfrm>
            <a:off x="2667000" y="2895600"/>
            <a:ext cx="1905000" cy="3048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Cannot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influence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38400"/>
            <a:ext cx="471236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(CAD)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914400"/>
          </a:xfrm>
        </p:spPr>
        <p:txBody>
          <a:bodyPr/>
          <a:lstStyle/>
          <a:p>
            <a:r>
              <a:rPr lang="en-US" dirty="0" smtClean="0"/>
              <a:t>Cross Outlier Detection (Papadimitriou, 2003)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 t="1743"/>
          <a:stretch>
            <a:fillRect/>
          </a:stretch>
        </p:blipFill>
        <p:spPr bwMode="auto">
          <a:xfrm>
            <a:off x="4533900" y="2209800"/>
            <a:ext cx="46101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4419600" y="6400800"/>
            <a:ext cx="1371600" cy="22860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Fringe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points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 bwMode="auto">
          <a:xfrm rot="5400000" flipH="1" flipV="1">
            <a:off x="4991100" y="6134100"/>
            <a:ext cx="381000" cy="1524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0"/>
          </p:cNvCxnSpPr>
          <p:nvPr/>
        </p:nvCxnSpPr>
        <p:spPr bwMode="auto">
          <a:xfrm rot="5400000" flipH="1" flipV="1">
            <a:off x="5295900" y="5829300"/>
            <a:ext cx="381000" cy="7620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6" idx="0"/>
          </p:cNvCxnSpPr>
          <p:nvPr/>
        </p:nvCxnSpPr>
        <p:spPr bwMode="auto">
          <a:xfrm rot="5400000" flipH="1" flipV="1">
            <a:off x="4686300" y="5905500"/>
            <a:ext cx="914400" cy="762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Prove a bound of the form: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bound can be proved when the constraints in the regularized HFS are enforced in a soft manner: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0" y="2552700"/>
            <a:ext cx="1752600" cy="685800"/>
          </a:xfrm>
          <a:prstGeom prst="rect">
            <a:avLst/>
          </a:prstGeom>
          <a:solidFill>
            <a:srgbClr val="FF9966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cs typeface="Neo Sans Intel"/>
              </a:rPr>
              <a:t>Error of our solution</a:t>
            </a:r>
            <a:endParaRPr lang="en-US" sz="1600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67200" y="2552700"/>
            <a:ext cx="1752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cs typeface="Neo Sans Intel"/>
              </a:rPr>
              <a:t>Empirical risk on labeled vertices</a:t>
            </a:r>
            <a:endParaRPr lang="en-US" sz="1600" baseline="30000" dirty="0"/>
          </a:p>
        </p:txBody>
      </p:sp>
      <p:sp>
        <p:nvSpPr>
          <p:cNvPr id="10" name="Subtitle 3"/>
          <p:cNvSpPr txBox="1">
            <a:spLocks/>
          </p:cNvSpPr>
          <p:nvPr/>
        </p:nvSpPr>
        <p:spPr>
          <a:xfrm>
            <a:off x="457200" y="6305490"/>
            <a:ext cx="8229600" cy="4001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1000" dirty="0" smtClean="0">
                <a:solidFill>
                  <a:schemeClr val="tx1">
                    <a:tint val="75000"/>
                  </a:schemeClr>
                </a:solidFill>
              </a:rPr>
              <a:t>Online Semi-Supervised Learning on Quantized Graphs. In Proceedings of the 26th Conference on Uncertainty in Artificial Intelligence, Catalina Island, California, July 2010.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1545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461355"/>
              </p:ext>
            </p:extLst>
          </p:nvPr>
        </p:nvGraphicFramePr>
        <p:xfrm>
          <a:off x="2286000" y="1752600"/>
          <a:ext cx="4512276" cy="73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2" name="Equation" r:id="rId4" imgW="2654300" imgH="431800" progId="Equation.3">
                  <p:embed/>
                </p:oleObj>
              </mc:Choice>
              <mc:Fallback>
                <p:oleObj name="Equation" r:id="rId4" imgW="265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4512276" cy="73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6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927610"/>
              </p:ext>
            </p:extLst>
          </p:nvPr>
        </p:nvGraphicFramePr>
        <p:xfrm>
          <a:off x="3083560" y="4597400"/>
          <a:ext cx="2936240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3" name="Equation" r:id="rId6" imgW="1727200" imgH="292100" progId="Equation.3">
                  <p:embed/>
                </p:oleObj>
              </mc:Choice>
              <mc:Fallback>
                <p:oleObj name="Equation" r:id="rId6" imgW="172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560" y="4597400"/>
                        <a:ext cx="2936240" cy="496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ular Callout 14"/>
          <p:cNvSpPr/>
          <p:nvPr/>
        </p:nvSpPr>
        <p:spPr>
          <a:xfrm>
            <a:off x="609600" y="5334000"/>
            <a:ext cx="3810000" cy="584775"/>
          </a:xfrm>
          <a:prstGeom prst="wedgeRectCallout">
            <a:avLst>
              <a:gd name="adj1" fmla="val 44395"/>
              <a:gd name="adj2" fmla="val -100517"/>
            </a:avLst>
          </a:prstGeom>
          <a:solidFill>
            <a:srgbClr val="FFFF66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C is a diagonal matrix such that </a:t>
            </a:r>
            <a:r>
              <a:rPr lang="en-US" sz="1600" dirty="0" err="1" smtClean="0">
                <a:solidFill>
                  <a:schemeClr val="tx1"/>
                </a:solidFill>
              </a:rPr>
              <a:t>C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ii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c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l</a:t>
            </a:r>
            <a:r>
              <a:rPr lang="en-US" sz="1600" dirty="0" smtClean="0">
                <a:solidFill>
                  <a:schemeClr val="tx1"/>
                </a:solidFill>
              </a:rPr>
              <a:t> for all labeled examples, and </a:t>
            </a:r>
            <a:r>
              <a:rPr lang="en-US" sz="1600" dirty="0" err="1" smtClean="0">
                <a:solidFill>
                  <a:schemeClr val="tx1"/>
                </a:solidFill>
              </a:rPr>
              <a:t>C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ii</a:t>
            </a:r>
            <a:r>
              <a:rPr lang="en-US" sz="1600" dirty="0" smtClean="0">
                <a:solidFill>
                  <a:schemeClr val="tx1"/>
                </a:solidFill>
              </a:rPr>
              <a:t> = c</a:t>
            </a:r>
            <a:r>
              <a:rPr lang="en-US" sz="1600" baseline="-25000" dirty="0" smtClean="0">
                <a:solidFill>
                  <a:schemeClr val="tx1"/>
                </a:solidFill>
              </a:rPr>
              <a:t>u</a:t>
            </a:r>
            <a:r>
              <a:rPr lang="en-US" sz="1600" dirty="0" smtClean="0">
                <a:solidFill>
                  <a:schemeClr val="tx1"/>
                </a:solidFill>
              </a:rPr>
              <a:t> otherwise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4724400" y="5334000"/>
            <a:ext cx="3505200" cy="830997"/>
          </a:xfrm>
          <a:prstGeom prst="wedgeRectCallout">
            <a:avLst>
              <a:gd name="adj1" fmla="val -38256"/>
              <a:gd name="adj2" fmla="val -85575"/>
            </a:avLst>
          </a:prstGeom>
          <a:solidFill>
            <a:srgbClr val="FFFF66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y is a vector of targets such that </a:t>
            </a:r>
            <a:r>
              <a:rPr lang="en-US" sz="1600" dirty="0" err="1" smtClean="0">
                <a:solidFill>
                  <a:schemeClr val="tx1"/>
                </a:solidFill>
              </a:rPr>
              <a:t>y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 is the label of the example when the example is labeled, and </a:t>
            </a:r>
            <a:r>
              <a:rPr lang="en-US" sz="1600" dirty="0" err="1" smtClean="0">
                <a:solidFill>
                  <a:schemeClr val="tx1"/>
                </a:solidFill>
              </a:rPr>
              <a:t>y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 = 0 otherwise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6477000" y="4843046"/>
            <a:ext cx="1143000" cy="338554"/>
          </a:xfrm>
          <a:prstGeom prst="wedgeRectCallout">
            <a:avLst>
              <a:gd name="adj1" fmla="val -81917"/>
              <a:gd name="adj2" fmla="val -49143"/>
            </a:avLst>
          </a:prstGeom>
          <a:solidFill>
            <a:srgbClr val="FFFF66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K = L + </a:t>
            </a:r>
            <a:r>
              <a:rPr lang="en-US" sz="1600" dirty="0" smtClean="0">
                <a:solidFill>
                  <a:schemeClr val="tx1"/>
                </a:solidFill>
                <a:sym typeface="Symbol"/>
              </a:rPr>
              <a:t></a:t>
            </a:r>
            <a:r>
              <a:rPr lang="en-US" sz="1600" baseline="-25000" dirty="0" err="1" smtClean="0">
                <a:solidFill>
                  <a:schemeClr val="tx1"/>
                </a:solidFill>
              </a:rPr>
              <a:t>g</a:t>
            </a:r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1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Based Learning is non-parametric</a:t>
            </a:r>
          </a:p>
          <a:p>
            <a:pPr lvl="1"/>
            <a:r>
              <a:rPr lang="en-US" dirty="0" smtClean="0"/>
              <a:t>Instead of fixed basis we have data-dependent basis</a:t>
            </a:r>
          </a:p>
          <a:p>
            <a:pPr lvl="1"/>
            <a:r>
              <a:rPr lang="en-US" dirty="0" smtClean="0"/>
              <a:t>Models complex relation-ship with the data</a:t>
            </a:r>
          </a:p>
          <a:p>
            <a:pPr lvl="1"/>
            <a:endParaRPr lang="en-US" dirty="0"/>
          </a:p>
          <a:p>
            <a:r>
              <a:rPr lang="en-US" dirty="0" smtClean="0"/>
              <a:t>Online Semi-Supervised Learning </a:t>
            </a:r>
          </a:p>
          <a:p>
            <a:pPr lvl="1"/>
            <a:r>
              <a:rPr lang="en-US" dirty="0" smtClean="0"/>
              <a:t>Graphs are updated with new examples </a:t>
            </a:r>
          </a:p>
          <a:p>
            <a:pPr lvl="1"/>
            <a:r>
              <a:rPr lang="en-US" dirty="0" smtClean="0"/>
              <a:t>Graphs adapt to the changes in the distribution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CAD?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Learning on Quantized Graphs</a:t>
            </a:r>
          </a:p>
          <a:p>
            <a:pPr lvl="1"/>
            <a:r>
              <a:rPr lang="en-US" dirty="0" smtClean="0"/>
              <a:t>Optimizes worst case</a:t>
            </a:r>
          </a:p>
          <a:p>
            <a:r>
              <a:rPr lang="en-US" dirty="0" smtClean="0"/>
              <a:t>Medical Data</a:t>
            </a:r>
          </a:p>
          <a:p>
            <a:pPr lvl="1"/>
            <a:r>
              <a:rPr lang="en-US" dirty="0" smtClean="0"/>
              <a:t>R grows very fast </a:t>
            </a:r>
          </a:p>
          <a:p>
            <a:pPr lvl="1"/>
            <a:r>
              <a:rPr lang="en-US" dirty="0" smtClean="0"/>
              <a:t>Final AUC (60.12%)</a:t>
            </a:r>
          </a:p>
          <a:p>
            <a:pPr lvl="1"/>
            <a:r>
              <a:rPr lang="en-US" dirty="0" smtClean="0"/>
              <a:t>Hypothesis: Medical data too complex</a:t>
            </a:r>
          </a:p>
          <a:p>
            <a:r>
              <a:rPr lang="en-US" dirty="0" smtClean="0"/>
              <a:t>Alternatives for Online Quantization</a:t>
            </a:r>
          </a:p>
          <a:p>
            <a:pPr lvl="1"/>
            <a:r>
              <a:rPr lang="en-US" dirty="0" smtClean="0"/>
              <a:t>Streaming k-means (AUC: 59.35%)</a:t>
            </a:r>
          </a:p>
          <a:p>
            <a:pPr lvl="1"/>
            <a:r>
              <a:rPr lang="en-US" dirty="0" smtClean="0"/>
              <a:t>Forgetful k-means (AUC: 57.24%)</a:t>
            </a:r>
            <a:endParaRPr lang="en-US" dirty="0"/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just NN?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6799431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760" y="1143000"/>
            <a:ext cx="509350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FFFFFF"/>
      </a:accent1>
      <a:accent2>
        <a:srgbClr val="FFCF01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B01"/>
      </a:accent6>
      <a:hlink>
        <a:srgbClr val="FF0000"/>
      </a:hlink>
      <a:folHlink>
        <a:srgbClr val="3333CC"/>
      </a:folHlink>
    </a:clrScheme>
    <a:fontScheme name="select-template-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select-template-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ect-template-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ect-template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ect-template-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ect-template-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ect-template-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ect-template-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26802</TotalTime>
  <Words>698</Words>
  <Application>Microsoft Office PowerPoint</Application>
  <PresentationFormat>On-screen Show (4:3)</PresentationFormat>
  <Paragraphs>124</Paragraphs>
  <Slides>10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Theme1</vt:lpstr>
      <vt:lpstr>Custom Design</vt:lpstr>
      <vt:lpstr>Equation</vt:lpstr>
      <vt:lpstr>Graph Quantization</vt:lpstr>
      <vt:lpstr>Regularization</vt:lpstr>
      <vt:lpstr>Parameterization</vt:lpstr>
      <vt:lpstr>Related Work (CAD)</vt:lpstr>
      <vt:lpstr>Related Work (CAD)</vt:lpstr>
      <vt:lpstr>Theoretical Analysis</vt:lpstr>
      <vt:lpstr>Adaptive?</vt:lpstr>
      <vt:lpstr>Online CAD?</vt:lpstr>
      <vt:lpstr>Why not just NN?</vt:lpstr>
      <vt:lpstr>Formal Definition of CAD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Graph-Based Algorithms for Conditional Anomaly Detection</dc:title>
  <dc:creator>misko</dc:creator>
  <cp:lastModifiedBy>Michal Valko</cp:lastModifiedBy>
  <cp:revision>987</cp:revision>
  <dcterms:created xsi:type="dcterms:W3CDTF">2006-08-16T00:00:00Z</dcterms:created>
  <dcterms:modified xsi:type="dcterms:W3CDTF">2011-08-02T01:34:01Z</dcterms:modified>
</cp:coreProperties>
</file>