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7" r:id="rId2"/>
    <p:sldId id="262" r:id="rId3"/>
    <p:sldId id="316" r:id="rId4"/>
    <p:sldId id="264" r:id="rId5"/>
    <p:sldId id="313" r:id="rId6"/>
    <p:sldId id="287" r:id="rId7"/>
    <p:sldId id="300" r:id="rId8"/>
    <p:sldId id="259" r:id="rId9"/>
    <p:sldId id="293" r:id="rId10"/>
    <p:sldId id="271" r:id="rId11"/>
    <p:sldId id="260" r:id="rId12"/>
    <p:sldId id="294" r:id="rId13"/>
    <p:sldId id="281" r:id="rId14"/>
    <p:sldId id="282" r:id="rId15"/>
    <p:sldId id="312" r:id="rId16"/>
    <p:sldId id="295" r:id="rId17"/>
    <p:sldId id="299" r:id="rId18"/>
    <p:sldId id="298" r:id="rId19"/>
    <p:sldId id="277" r:id="rId20"/>
    <p:sldId id="278" r:id="rId21"/>
    <p:sldId id="279" r:id="rId22"/>
    <p:sldId id="290" r:id="rId23"/>
    <p:sldId id="301" r:id="rId24"/>
    <p:sldId id="318" r:id="rId25"/>
    <p:sldId id="307" r:id="rId26"/>
    <p:sldId id="304" r:id="rId27"/>
    <p:sldId id="308" r:id="rId28"/>
    <p:sldId id="309" r:id="rId29"/>
    <p:sldId id="315" r:id="rId30"/>
    <p:sldId id="275" r:id="rId31"/>
    <p:sldId id="276" r:id="rId32"/>
    <p:sldId id="310" r:id="rId33"/>
    <p:sldId id="270" r:id="rId34"/>
    <p:sldId id="261" r:id="rId35"/>
    <p:sldId id="311" r:id="rId36"/>
    <p:sldId id="284" r:id="rId37"/>
    <p:sldId id="285" r:id="rId38"/>
    <p:sldId id="272" r:id="rId39"/>
    <p:sldId id="267" r:id="rId40"/>
    <p:sldId id="268" r:id="rId41"/>
    <p:sldId id="269" r:id="rId42"/>
    <p:sldId id="306" r:id="rId43"/>
    <p:sldId id="288" r:id="rId44"/>
    <p:sldId id="317" r:id="rId45"/>
    <p:sldId id="258" r:id="rId46"/>
    <p:sldId id="319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92" autoAdjust="0"/>
  </p:normalViewPr>
  <p:slideViewPr>
    <p:cSldViewPr>
      <p:cViewPr>
        <p:scale>
          <a:sx n="100" d="100"/>
          <a:sy n="100" d="100"/>
        </p:scale>
        <p:origin x="-102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9EFBB-A0C4-4027-A6E9-034D02D4FA2F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92127C1-9A9C-49BB-A722-B3669FB9050F}">
      <dgm:prSet phldrT="[Text]"/>
      <dgm:spPr/>
      <dgm:t>
        <a:bodyPr/>
        <a:lstStyle/>
        <a:p>
          <a:r>
            <a:rPr lang="en-US" b="1" dirty="0" smtClean="0"/>
            <a:t>Class Outlier Approach</a:t>
          </a:r>
          <a:endParaRPr lang="en-US" b="1" dirty="0"/>
        </a:p>
      </dgm:t>
    </dgm:pt>
    <dgm:pt modelId="{A79BD3D4-F1F8-42E7-876D-142C01AB0E49}" type="parTrans" cxnId="{56E6C8D8-BA8C-48C3-8938-7833AD62A6F9}">
      <dgm:prSet/>
      <dgm:spPr/>
      <dgm:t>
        <a:bodyPr/>
        <a:lstStyle/>
        <a:p>
          <a:endParaRPr lang="en-US"/>
        </a:p>
      </dgm:t>
    </dgm:pt>
    <dgm:pt modelId="{BA252B9E-698B-4B30-A2B3-9F1D7ADA12E0}" type="sibTrans" cxnId="{56E6C8D8-BA8C-48C3-8938-7833AD62A6F9}">
      <dgm:prSet/>
      <dgm:spPr/>
      <dgm:t>
        <a:bodyPr/>
        <a:lstStyle/>
        <a:p>
          <a:endParaRPr lang="en-US"/>
        </a:p>
      </dgm:t>
    </dgm:pt>
    <dgm:pt modelId="{04D086B4-5BD6-4712-BE4E-C343D20A561E}">
      <dgm:prSet phldrT="[Text]"/>
      <dgm:spPr/>
      <dgm:t>
        <a:bodyPr/>
        <a:lstStyle/>
        <a:p>
          <a:r>
            <a:rPr lang="en-US" b="1" dirty="0" smtClean="0"/>
            <a:t>Discriminative Approach	</a:t>
          </a:r>
          <a:endParaRPr lang="en-US" b="1" dirty="0"/>
        </a:p>
      </dgm:t>
    </dgm:pt>
    <dgm:pt modelId="{E55C150D-97F4-4C51-8D40-C2EBDE296242}" type="parTrans" cxnId="{93B4FA37-3961-4F47-BB15-0A13932CEFAA}">
      <dgm:prSet/>
      <dgm:spPr/>
      <dgm:t>
        <a:bodyPr/>
        <a:lstStyle/>
        <a:p>
          <a:endParaRPr lang="en-US"/>
        </a:p>
      </dgm:t>
    </dgm:pt>
    <dgm:pt modelId="{8D2B4B5A-B3D0-47FF-A4D9-6B82BD9B462B}" type="sibTrans" cxnId="{93B4FA37-3961-4F47-BB15-0A13932CEFAA}">
      <dgm:prSet/>
      <dgm:spPr/>
      <dgm:t>
        <a:bodyPr/>
        <a:lstStyle/>
        <a:p>
          <a:endParaRPr lang="en-US"/>
        </a:p>
      </dgm:t>
    </dgm:pt>
    <dgm:pt modelId="{78B9B2B1-9351-4C3E-9B1C-F960625A1C6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Regularized Discriminative Approach</a:t>
          </a:r>
          <a:endParaRPr lang="en-US" b="1" dirty="0"/>
        </a:p>
      </dgm:t>
    </dgm:pt>
    <dgm:pt modelId="{0DE86BFF-0B88-46D3-9E8F-8F0CA823168F}" type="parTrans" cxnId="{63CFC66C-C468-4F79-9F3D-450495BFAF08}">
      <dgm:prSet/>
      <dgm:spPr/>
      <dgm:t>
        <a:bodyPr/>
        <a:lstStyle/>
        <a:p>
          <a:endParaRPr lang="en-US"/>
        </a:p>
      </dgm:t>
    </dgm:pt>
    <dgm:pt modelId="{DFDA648C-E983-45A8-BC70-AF26B46062FE}" type="sibTrans" cxnId="{63CFC66C-C468-4F79-9F3D-450495BFAF08}">
      <dgm:prSet/>
      <dgm:spPr/>
      <dgm:t>
        <a:bodyPr/>
        <a:lstStyle/>
        <a:p>
          <a:endParaRPr lang="en-US"/>
        </a:p>
      </dgm:t>
    </dgm:pt>
    <dgm:pt modelId="{CF17CA42-7E14-49EA-998A-3E64E6BC8962}">
      <dgm:prSet/>
      <dgm:spPr/>
      <dgm:t>
        <a:bodyPr/>
        <a:lstStyle/>
        <a:p>
          <a:r>
            <a:rPr lang="en-US" dirty="0" err="1" smtClean="0"/>
            <a:t>OneClass</a:t>
          </a:r>
          <a:r>
            <a:rPr lang="en-US" dirty="0" smtClean="0"/>
            <a:t> SVM, LOF, …</a:t>
          </a:r>
          <a:endParaRPr lang="en-US" dirty="0"/>
        </a:p>
      </dgm:t>
    </dgm:pt>
    <dgm:pt modelId="{47A0EDC6-14CB-44C2-B9E7-1FA4AF1C35C2}" type="parTrans" cxnId="{9150CE0A-4FB1-415F-94D4-03A06E79FF4A}">
      <dgm:prSet/>
      <dgm:spPr/>
      <dgm:t>
        <a:bodyPr/>
        <a:lstStyle/>
        <a:p>
          <a:endParaRPr lang="en-US"/>
        </a:p>
      </dgm:t>
    </dgm:pt>
    <dgm:pt modelId="{DBA8B685-14EF-431A-97F9-36E48FA14505}" type="sibTrans" cxnId="{9150CE0A-4FB1-415F-94D4-03A06E79FF4A}">
      <dgm:prSet/>
      <dgm:spPr/>
      <dgm:t>
        <a:bodyPr/>
        <a:lstStyle/>
        <a:p>
          <a:endParaRPr lang="en-US"/>
        </a:p>
      </dgm:t>
    </dgm:pt>
    <dgm:pt modelId="{EF0D73E7-82E5-4C78-81D9-C202666DC8D4}">
      <dgm:prSet/>
      <dgm:spPr/>
      <dgm:t>
        <a:bodyPr/>
        <a:lstStyle/>
        <a:p>
          <a:r>
            <a:rPr lang="en-US" dirty="0" smtClean="0"/>
            <a:t>Connectivity AD, Soft Harmonic AD</a:t>
          </a:r>
          <a:endParaRPr lang="en-US" dirty="0"/>
        </a:p>
      </dgm:t>
    </dgm:pt>
    <dgm:pt modelId="{F6A410CB-F070-4589-AA85-3B87F9E7D95F}" type="parTrans" cxnId="{9EBE0F0D-4316-48B3-9E68-ED07398203E7}">
      <dgm:prSet/>
      <dgm:spPr/>
      <dgm:t>
        <a:bodyPr/>
        <a:lstStyle/>
        <a:p>
          <a:endParaRPr lang="en-US"/>
        </a:p>
      </dgm:t>
    </dgm:pt>
    <dgm:pt modelId="{B5E65EF2-E3AD-4FA8-A89A-5FB55B54A5CD}" type="sibTrans" cxnId="{9EBE0F0D-4316-48B3-9E68-ED07398203E7}">
      <dgm:prSet/>
      <dgm:spPr/>
      <dgm:t>
        <a:bodyPr/>
        <a:lstStyle/>
        <a:p>
          <a:endParaRPr lang="en-US"/>
        </a:p>
      </dgm:t>
    </dgm:pt>
    <dgm:pt modelId="{FA9A69C2-B93F-47C8-986C-2CF98790F7EE}">
      <dgm:prSet/>
      <dgm:spPr/>
      <dgm:t>
        <a:bodyPr/>
        <a:lstStyle/>
        <a:p>
          <a:r>
            <a:rPr lang="en-US" dirty="0" smtClean="0"/>
            <a:t>SVM-CAD</a:t>
          </a:r>
          <a:endParaRPr lang="en-US" dirty="0"/>
        </a:p>
      </dgm:t>
    </dgm:pt>
    <dgm:pt modelId="{C12F6362-1814-4AD3-B8EA-B63291AE695E}" type="parTrans" cxnId="{EAE06ED9-9AA6-4566-8B83-8E439A0232E8}">
      <dgm:prSet/>
      <dgm:spPr/>
      <dgm:t>
        <a:bodyPr/>
        <a:lstStyle/>
        <a:p>
          <a:endParaRPr lang="en-US"/>
        </a:p>
      </dgm:t>
    </dgm:pt>
    <dgm:pt modelId="{C4984D1F-F36E-4326-AFBE-DA650921D8F6}" type="sibTrans" cxnId="{EAE06ED9-9AA6-4566-8B83-8E439A0232E8}">
      <dgm:prSet/>
      <dgm:spPr/>
      <dgm:t>
        <a:bodyPr/>
        <a:lstStyle/>
        <a:p>
          <a:endParaRPr lang="en-US"/>
        </a:p>
      </dgm:t>
    </dgm:pt>
    <dgm:pt modelId="{7FDC4437-ED16-4A93-BACF-F61F8CB7917D}" type="pres">
      <dgm:prSet presAssocID="{9809EFBB-A0C4-4027-A6E9-034D02D4FA2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F56D2-9BF5-415D-A9FE-79AACB80FEEA}" type="pres">
      <dgm:prSet presAssocID="{F92127C1-9A9C-49BB-A722-B3669FB9050F}" presName="parentLin" presStyleCnt="0"/>
      <dgm:spPr/>
    </dgm:pt>
    <dgm:pt modelId="{FC7020B4-14FE-4892-8702-D1571A8B5D61}" type="pres">
      <dgm:prSet presAssocID="{F92127C1-9A9C-49BB-A722-B3669FB905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A41E60-FB02-40FA-ACB3-3C30AA7B8052}" type="pres">
      <dgm:prSet presAssocID="{F92127C1-9A9C-49BB-A722-B3669FB905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0D262-2D46-48F0-99CF-0EFD652A5E29}" type="pres">
      <dgm:prSet presAssocID="{F92127C1-9A9C-49BB-A722-B3669FB9050F}" presName="negativeSpace" presStyleCnt="0"/>
      <dgm:spPr/>
    </dgm:pt>
    <dgm:pt modelId="{FF06ADD6-A30C-47DB-B2F1-34AF25E7349E}" type="pres">
      <dgm:prSet presAssocID="{F92127C1-9A9C-49BB-A722-B3669FB9050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4DA23-CC53-4DC7-9AA0-A706945FF7A7}" type="pres">
      <dgm:prSet presAssocID="{BA252B9E-698B-4B30-A2B3-9F1D7ADA12E0}" presName="spaceBetweenRectangles" presStyleCnt="0"/>
      <dgm:spPr/>
    </dgm:pt>
    <dgm:pt modelId="{BA97554A-E315-446D-98D5-47BD49657C78}" type="pres">
      <dgm:prSet presAssocID="{04D086B4-5BD6-4712-BE4E-C343D20A561E}" presName="parentLin" presStyleCnt="0"/>
      <dgm:spPr/>
    </dgm:pt>
    <dgm:pt modelId="{371123A7-DD9A-4D5A-AF0E-F2ECFDBD5D8C}" type="pres">
      <dgm:prSet presAssocID="{04D086B4-5BD6-4712-BE4E-C343D20A56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183C93-1059-45A3-9D76-13FE9820E340}" type="pres">
      <dgm:prSet presAssocID="{04D086B4-5BD6-4712-BE4E-C343D20A56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7ADB0-C0F7-46B0-8D00-8F4F44CC1E18}" type="pres">
      <dgm:prSet presAssocID="{04D086B4-5BD6-4712-BE4E-C343D20A561E}" presName="negativeSpace" presStyleCnt="0"/>
      <dgm:spPr/>
    </dgm:pt>
    <dgm:pt modelId="{58800C6E-B3A1-4223-B55B-B75A4D094B7C}" type="pres">
      <dgm:prSet presAssocID="{04D086B4-5BD6-4712-BE4E-C343D20A56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F19AA-BF77-4E1E-90E5-85CE3723AEA5}" type="pres">
      <dgm:prSet presAssocID="{8D2B4B5A-B3D0-47FF-A4D9-6B82BD9B462B}" presName="spaceBetweenRectangles" presStyleCnt="0"/>
      <dgm:spPr/>
    </dgm:pt>
    <dgm:pt modelId="{98C3E4B5-4931-413A-BECA-124DA9298387}" type="pres">
      <dgm:prSet presAssocID="{78B9B2B1-9351-4C3E-9B1C-F960625A1C68}" presName="parentLin" presStyleCnt="0"/>
      <dgm:spPr/>
    </dgm:pt>
    <dgm:pt modelId="{A88F666B-C584-42CE-9BCE-4D4FB5E3A078}" type="pres">
      <dgm:prSet presAssocID="{78B9B2B1-9351-4C3E-9B1C-F960625A1C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C507E9-587C-43DE-ABB1-DE771ADB9FEA}" type="pres">
      <dgm:prSet presAssocID="{78B9B2B1-9351-4C3E-9B1C-F960625A1C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48155-DA34-442C-B91A-947376E59BB3}" type="pres">
      <dgm:prSet presAssocID="{78B9B2B1-9351-4C3E-9B1C-F960625A1C68}" presName="negativeSpace" presStyleCnt="0"/>
      <dgm:spPr/>
    </dgm:pt>
    <dgm:pt modelId="{1E9888BE-B690-4BA5-A0D6-6C24648C0CF7}" type="pres">
      <dgm:prSet presAssocID="{78B9B2B1-9351-4C3E-9B1C-F960625A1C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14D8C-2CA9-472E-9A49-C00485555E0C}" type="presOf" srcId="{78B9B2B1-9351-4C3E-9B1C-F960625A1C68}" destId="{A88F666B-C584-42CE-9BCE-4D4FB5E3A078}" srcOrd="0" destOrd="0" presId="urn:microsoft.com/office/officeart/2005/8/layout/list1"/>
    <dgm:cxn modelId="{84951A13-F2D5-44DA-8F5E-AC2E629D8FE1}" type="presOf" srcId="{78B9B2B1-9351-4C3E-9B1C-F960625A1C68}" destId="{54C507E9-587C-43DE-ABB1-DE771ADB9FEA}" srcOrd="1" destOrd="0" presId="urn:microsoft.com/office/officeart/2005/8/layout/list1"/>
    <dgm:cxn modelId="{9150CE0A-4FB1-415F-94D4-03A06E79FF4A}" srcId="{F92127C1-9A9C-49BB-A722-B3669FB9050F}" destId="{CF17CA42-7E14-49EA-998A-3E64E6BC8962}" srcOrd="0" destOrd="0" parTransId="{47A0EDC6-14CB-44C2-B9E7-1FA4AF1C35C2}" sibTransId="{DBA8B685-14EF-431A-97F9-36E48FA14505}"/>
    <dgm:cxn modelId="{63CFC66C-C468-4F79-9F3D-450495BFAF08}" srcId="{9809EFBB-A0C4-4027-A6E9-034D02D4FA2F}" destId="{78B9B2B1-9351-4C3E-9B1C-F960625A1C68}" srcOrd="2" destOrd="0" parTransId="{0DE86BFF-0B88-46D3-9E8F-8F0CA823168F}" sibTransId="{DFDA648C-E983-45A8-BC70-AF26B46062FE}"/>
    <dgm:cxn modelId="{EAE06ED9-9AA6-4566-8B83-8E439A0232E8}" srcId="{04D086B4-5BD6-4712-BE4E-C343D20A561E}" destId="{FA9A69C2-B93F-47C8-986C-2CF98790F7EE}" srcOrd="0" destOrd="0" parTransId="{C12F6362-1814-4AD3-B8EA-B63291AE695E}" sibTransId="{C4984D1F-F36E-4326-AFBE-DA650921D8F6}"/>
    <dgm:cxn modelId="{00065137-7579-430C-A833-98C74871161D}" type="presOf" srcId="{FA9A69C2-B93F-47C8-986C-2CF98790F7EE}" destId="{58800C6E-B3A1-4223-B55B-B75A4D094B7C}" srcOrd="0" destOrd="0" presId="urn:microsoft.com/office/officeart/2005/8/layout/list1"/>
    <dgm:cxn modelId="{E5064DAD-2D1F-4D31-8F2F-6F2716C1DF47}" type="presOf" srcId="{EF0D73E7-82E5-4C78-81D9-C202666DC8D4}" destId="{1E9888BE-B690-4BA5-A0D6-6C24648C0CF7}" srcOrd="0" destOrd="0" presId="urn:microsoft.com/office/officeart/2005/8/layout/list1"/>
    <dgm:cxn modelId="{8A74F889-1128-44A4-857D-6616DE1AB02A}" type="presOf" srcId="{F92127C1-9A9C-49BB-A722-B3669FB9050F}" destId="{FC7020B4-14FE-4892-8702-D1571A8B5D61}" srcOrd="0" destOrd="0" presId="urn:microsoft.com/office/officeart/2005/8/layout/list1"/>
    <dgm:cxn modelId="{32C874E8-9D11-442A-BCDD-9F142E3CEF18}" type="presOf" srcId="{04D086B4-5BD6-4712-BE4E-C343D20A561E}" destId="{75183C93-1059-45A3-9D76-13FE9820E340}" srcOrd="1" destOrd="0" presId="urn:microsoft.com/office/officeart/2005/8/layout/list1"/>
    <dgm:cxn modelId="{266F4306-F731-4C29-B734-7447F8053327}" type="presOf" srcId="{F92127C1-9A9C-49BB-A722-B3669FB9050F}" destId="{FBA41E60-FB02-40FA-ACB3-3C30AA7B8052}" srcOrd="1" destOrd="0" presId="urn:microsoft.com/office/officeart/2005/8/layout/list1"/>
    <dgm:cxn modelId="{56E6C8D8-BA8C-48C3-8938-7833AD62A6F9}" srcId="{9809EFBB-A0C4-4027-A6E9-034D02D4FA2F}" destId="{F92127C1-9A9C-49BB-A722-B3669FB9050F}" srcOrd="0" destOrd="0" parTransId="{A79BD3D4-F1F8-42E7-876D-142C01AB0E49}" sibTransId="{BA252B9E-698B-4B30-A2B3-9F1D7ADA12E0}"/>
    <dgm:cxn modelId="{208B46E5-B677-48A2-948E-4A2FA541BD7D}" type="presOf" srcId="{CF17CA42-7E14-49EA-998A-3E64E6BC8962}" destId="{FF06ADD6-A30C-47DB-B2F1-34AF25E7349E}" srcOrd="0" destOrd="0" presId="urn:microsoft.com/office/officeart/2005/8/layout/list1"/>
    <dgm:cxn modelId="{93B4FA37-3961-4F47-BB15-0A13932CEFAA}" srcId="{9809EFBB-A0C4-4027-A6E9-034D02D4FA2F}" destId="{04D086B4-5BD6-4712-BE4E-C343D20A561E}" srcOrd="1" destOrd="0" parTransId="{E55C150D-97F4-4C51-8D40-C2EBDE296242}" sibTransId="{8D2B4B5A-B3D0-47FF-A4D9-6B82BD9B462B}"/>
    <dgm:cxn modelId="{5DFE9A67-E7AF-4B05-AEDE-13D9C4A8E9FF}" type="presOf" srcId="{04D086B4-5BD6-4712-BE4E-C343D20A561E}" destId="{371123A7-DD9A-4D5A-AF0E-F2ECFDBD5D8C}" srcOrd="0" destOrd="0" presId="urn:microsoft.com/office/officeart/2005/8/layout/list1"/>
    <dgm:cxn modelId="{5E8A196F-DC49-4BAF-A0A7-ABE7453F6861}" type="presOf" srcId="{9809EFBB-A0C4-4027-A6E9-034D02D4FA2F}" destId="{7FDC4437-ED16-4A93-BACF-F61F8CB7917D}" srcOrd="0" destOrd="0" presId="urn:microsoft.com/office/officeart/2005/8/layout/list1"/>
    <dgm:cxn modelId="{9EBE0F0D-4316-48B3-9E68-ED07398203E7}" srcId="{78B9B2B1-9351-4C3E-9B1C-F960625A1C68}" destId="{EF0D73E7-82E5-4C78-81D9-C202666DC8D4}" srcOrd="0" destOrd="0" parTransId="{F6A410CB-F070-4589-AA85-3B87F9E7D95F}" sibTransId="{B5E65EF2-E3AD-4FA8-A89A-5FB55B54A5CD}"/>
    <dgm:cxn modelId="{E59B1F23-3967-4A01-A1E5-8455DA2A2EC2}" type="presParOf" srcId="{7FDC4437-ED16-4A93-BACF-F61F8CB7917D}" destId="{642F56D2-9BF5-415D-A9FE-79AACB80FEEA}" srcOrd="0" destOrd="0" presId="urn:microsoft.com/office/officeart/2005/8/layout/list1"/>
    <dgm:cxn modelId="{38641210-F6EB-478A-B0CB-6BDDA11576A9}" type="presParOf" srcId="{642F56D2-9BF5-415D-A9FE-79AACB80FEEA}" destId="{FC7020B4-14FE-4892-8702-D1571A8B5D61}" srcOrd="0" destOrd="0" presId="urn:microsoft.com/office/officeart/2005/8/layout/list1"/>
    <dgm:cxn modelId="{C6995661-3128-45D7-93AD-D1135B6DA142}" type="presParOf" srcId="{642F56D2-9BF5-415D-A9FE-79AACB80FEEA}" destId="{FBA41E60-FB02-40FA-ACB3-3C30AA7B8052}" srcOrd="1" destOrd="0" presId="urn:microsoft.com/office/officeart/2005/8/layout/list1"/>
    <dgm:cxn modelId="{602BDB6E-CC71-420D-A677-7002647124AE}" type="presParOf" srcId="{7FDC4437-ED16-4A93-BACF-F61F8CB7917D}" destId="{6CE0D262-2D46-48F0-99CF-0EFD652A5E29}" srcOrd="1" destOrd="0" presId="urn:microsoft.com/office/officeart/2005/8/layout/list1"/>
    <dgm:cxn modelId="{C54953C1-A814-4CFF-B6E4-D9E77DD63057}" type="presParOf" srcId="{7FDC4437-ED16-4A93-BACF-F61F8CB7917D}" destId="{FF06ADD6-A30C-47DB-B2F1-34AF25E7349E}" srcOrd="2" destOrd="0" presId="urn:microsoft.com/office/officeart/2005/8/layout/list1"/>
    <dgm:cxn modelId="{B5A83474-4BD7-481D-9A5B-C02784E39580}" type="presParOf" srcId="{7FDC4437-ED16-4A93-BACF-F61F8CB7917D}" destId="{2424DA23-CC53-4DC7-9AA0-A706945FF7A7}" srcOrd="3" destOrd="0" presId="urn:microsoft.com/office/officeart/2005/8/layout/list1"/>
    <dgm:cxn modelId="{97072B81-ACE1-436D-A14B-9CD294C7C41C}" type="presParOf" srcId="{7FDC4437-ED16-4A93-BACF-F61F8CB7917D}" destId="{BA97554A-E315-446D-98D5-47BD49657C78}" srcOrd="4" destOrd="0" presId="urn:microsoft.com/office/officeart/2005/8/layout/list1"/>
    <dgm:cxn modelId="{EB2F98F0-0678-434B-AE0F-6E3812FF6A37}" type="presParOf" srcId="{BA97554A-E315-446D-98D5-47BD49657C78}" destId="{371123A7-DD9A-4D5A-AF0E-F2ECFDBD5D8C}" srcOrd="0" destOrd="0" presId="urn:microsoft.com/office/officeart/2005/8/layout/list1"/>
    <dgm:cxn modelId="{83F915FA-8762-43EC-9701-E823EE6FB983}" type="presParOf" srcId="{BA97554A-E315-446D-98D5-47BD49657C78}" destId="{75183C93-1059-45A3-9D76-13FE9820E340}" srcOrd="1" destOrd="0" presId="urn:microsoft.com/office/officeart/2005/8/layout/list1"/>
    <dgm:cxn modelId="{6AC168FD-46BD-4C15-9AE0-5CE11E94596B}" type="presParOf" srcId="{7FDC4437-ED16-4A93-BACF-F61F8CB7917D}" destId="{8EC7ADB0-C0F7-46B0-8D00-8F4F44CC1E18}" srcOrd="5" destOrd="0" presId="urn:microsoft.com/office/officeart/2005/8/layout/list1"/>
    <dgm:cxn modelId="{BFCE6063-19D0-4F9D-8298-D499450CF256}" type="presParOf" srcId="{7FDC4437-ED16-4A93-BACF-F61F8CB7917D}" destId="{58800C6E-B3A1-4223-B55B-B75A4D094B7C}" srcOrd="6" destOrd="0" presId="urn:microsoft.com/office/officeart/2005/8/layout/list1"/>
    <dgm:cxn modelId="{F6CDE3BF-F8E8-4CC4-8E52-9E0679C5BC51}" type="presParOf" srcId="{7FDC4437-ED16-4A93-BACF-F61F8CB7917D}" destId="{356F19AA-BF77-4E1E-90E5-85CE3723AEA5}" srcOrd="7" destOrd="0" presId="urn:microsoft.com/office/officeart/2005/8/layout/list1"/>
    <dgm:cxn modelId="{DD605AD8-547E-4DBB-9910-CA3D5501432D}" type="presParOf" srcId="{7FDC4437-ED16-4A93-BACF-F61F8CB7917D}" destId="{98C3E4B5-4931-413A-BECA-124DA9298387}" srcOrd="8" destOrd="0" presId="urn:microsoft.com/office/officeart/2005/8/layout/list1"/>
    <dgm:cxn modelId="{2833B64A-BE5F-4D4C-A86F-9896A8B2C920}" type="presParOf" srcId="{98C3E4B5-4931-413A-BECA-124DA9298387}" destId="{A88F666B-C584-42CE-9BCE-4D4FB5E3A078}" srcOrd="0" destOrd="0" presId="urn:microsoft.com/office/officeart/2005/8/layout/list1"/>
    <dgm:cxn modelId="{00E9814F-419C-4DBE-B9EC-58EE13269D87}" type="presParOf" srcId="{98C3E4B5-4931-413A-BECA-124DA9298387}" destId="{54C507E9-587C-43DE-ABB1-DE771ADB9FEA}" srcOrd="1" destOrd="0" presId="urn:microsoft.com/office/officeart/2005/8/layout/list1"/>
    <dgm:cxn modelId="{2CAC4DB5-3984-4FC6-8CDB-8EEAE44A8431}" type="presParOf" srcId="{7FDC4437-ED16-4A93-BACF-F61F8CB7917D}" destId="{6F748155-DA34-442C-B91A-947376E59BB3}" srcOrd="9" destOrd="0" presId="urn:microsoft.com/office/officeart/2005/8/layout/list1"/>
    <dgm:cxn modelId="{26127233-D44D-4EAA-BEF9-FE42B979F167}" type="presParOf" srcId="{7FDC4437-ED16-4A93-BACF-F61F8CB7917D}" destId="{1E9888BE-B690-4BA5-A0D6-6C24648C0C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ADD6-A30C-47DB-B2F1-34AF25E7349E}">
      <dsp:nvSpPr>
        <dsp:cNvPr id="0" name=""/>
        <dsp:cNvSpPr/>
      </dsp:nvSpPr>
      <dsp:spPr>
        <a:xfrm>
          <a:off x="0" y="503633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OneClass</a:t>
          </a:r>
          <a:r>
            <a:rPr lang="en-US" sz="2700" kern="1200" dirty="0" smtClean="0"/>
            <a:t> SVM, LOF, …</a:t>
          </a:r>
          <a:endParaRPr lang="en-US" sz="2700" kern="1200" dirty="0"/>
        </a:p>
      </dsp:txBody>
      <dsp:txXfrm>
        <a:off x="0" y="503633"/>
        <a:ext cx="8305800" cy="1148175"/>
      </dsp:txXfrm>
    </dsp:sp>
    <dsp:sp modelId="{FBA41E60-FB02-40FA-ACB3-3C30AA7B8052}">
      <dsp:nvSpPr>
        <dsp:cNvPr id="0" name=""/>
        <dsp:cNvSpPr/>
      </dsp:nvSpPr>
      <dsp:spPr>
        <a:xfrm>
          <a:off x="415290" y="105113"/>
          <a:ext cx="5814060" cy="79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Class Outlier Approach</a:t>
          </a:r>
          <a:endParaRPr lang="en-US" sz="2700" b="1" kern="1200" dirty="0"/>
        </a:p>
      </dsp:txBody>
      <dsp:txXfrm>
        <a:off x="454198" y="144021"/>
        <a:ext cx="5736244" cy="719224"/>
      </dsp:txXfrm>
    </dsp:sp>
    <dsp:sp modelId="{58800C6E-B3A1-4223-B55B-B75A4D094B7C}">
      <dsp:nvSpPr>
        <dsp:cNvPr id="0" name=""/>
        <dsp:cNvSpPr/>
      </dsp:nvSpPr>
      <dsp:spPr>
        <a:xfrm>
          <a:off x="0" y="2196129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SVM-CAD</a:t>
          </a:r>
          <a:endParaRPr lang="en-US" sz="2700" kern="1200" dirty="0"/>
        </a:p>
      </dsp:txBody>
      <dsp:txXfrm>
        <a:off x="0" y="2196129"/>
        <a:ext cx="8305800" cy="1148175"/>
      </dsp:txXfrm>
    </dsp:sp>
    <dsp:sp modelId="{75183C93-1059-45A3-9D76-13FE9820E340}">
      <dsp:nvSpPr>
        <dsp:cNvPr id="0" name=""/>
        <dsp:cNvSpPr/>
      </dsp:nvSpPr>
      <dsp:spPr>
        <a:xfrm>
          <a:off x="415290" y="1797609"/>
          <a:ext cx="5814060" cy="79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Discriminative Approach	</a:t>
          </a:r>
          <a:endParaRPr lang="en-US" sz="2700" b="1" kern="1200" dirty="0"/>
        </a:p>
      </dsp:txBody>
      <dsp:txXfrm>
        <a:off x="454198" y="1836517"/>
        <a:ext cx="5736244" cy="719224"/>
      </dsp:txXfrm>
    </dsp:sp>
    <dsp:sp modelId="{1E9888BE-B690-4BA5-A0D6-6C24648C0CF7}">
      <dsp:nvSpPr>
        <dsp:cNvPr id="0" name=""/>
        <dsp:cNvSpPr/>
      </dsp:nvSpPr>
      <dsp:spPr>
        <a:xfrm>
          <a:off x="0" y="3888624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Connectivity AD, Soft Harmonic AD</a:t>
          </a:r>
          <a:endParaRPr lang="en-US" sz="2700" kern="1200" dirty="0"/>
        </a:p>
      </dsp:txBody>
      <dsp:txXfrm>
        <a:off x="0" y="3888624"/>
        <a:ext cx="8305800" cy="1148175"/>
      </dsp:txXfrm>
    </dsp:sp>
    <dsp:sp modelId="{54C507E9-587C-43DE-ABB1-DE771ADB9FEA}">
      <dsp:nvSpPr>
        <dsp:cNvPr id="0" name=""/>
        <dsp:cNvSpPr/>
      </dsp:nvSpPr>
      <dsp:spPr>
        <a:xfrm>
          <a:off x="415290" y="3490104"/>
          <a:ext cx="5814060" cy="79704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Regularized Discriminative Approach</a:t>
          </a:r>
          <a:endParaRPr lang="en-US" sz="2700" b="1" kern="1200" dirty="0"/>
        </a:p>
      </dsp:txBody>
      <dsp:txXfrm>
        <a:off x="454198" y="3529012"/>
        <a:ext cx="57362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E795D8-B36B-4DBD-8DD9-505E369E62AF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FAD003-D5E1-4FB8-A9C4-E7D55A1F2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3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DF21E3-F950-47A0-9FAE-B03975929364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DE2B53-A374-4614-BFCE-B9151AB7E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my dissertation proposal. My thesis topic evolves around graph based learning.</a:t>
            </a:r>
          </a:p>
          <a:p>
            <a:r>
              <a:rPr lang="en-US" baseline="0" dirty="0" smtClean="0"/>
              <a:t>And the main application is the conditional anomaly detection in medicine.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</a:t>
            </a:r>
            <a:r>
              <a:rPr lang="en-US" baseline="0" dirty="0" smtClean="0"/>
              <a:t> how to approach the CAD problem for the anomalies in  the class labels.</a:t>
            </a:r>
          </a:p>
          <a:p>
            <a:r>
              <a:rPr lang="en-US" baseline="0" dirty="0" smtClean="0"/>
              <a:t>Remember for in this setting we consider we have all data full labeled and that goes for both the train data and the test data. </a:t>
            </a:r>
          </a:p>
          <a:p>
            <a:r>
              <a:rPr lang="en-US" baseline="0" dirty="0" smtClean="0"/>
              <a:t>And the question we are asking is, is the label for the test cases anomalous? Or how much anomalous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describe the three approaches to CAD and argue that the Regularized approach is the most appropriate.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And I repeat again that the main issues we are facing here </a:t>
            </a:r>
          </a:p>
          <a:p>
            <a:r>
              <a:rPr lang="en-US" baseline="0" dirty="0" smtClean="0"/>
              <a:t>Are the fringe points and unconditional anomalies.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first one is Class-Outlier approach.</a:t>
            </a:r>
          </a:p>
          <a:p>
            <a:r>
              <a:rPr lang="en-US" baseline="0" dirty="0" smtClean="0"/>
              <a:t>This one is very easy to implement. </a:t>
            </a:r>
          </a:p>
          <a:p>
            <a:r>
              <a:rPr lang="en-US" baseline="0" dirty="0" smtClean="0"/>
              <a:t>We take and off-the-shelf traditional outlier method and the case we want to check for being anomalous.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the label. And using that method, we find out if that point is anomalous with the respect to the points with the same label.</a:t>
            </a:r>
          </a:p>
          <a:p>
            <a:r>
              <a:rPr lang="en-US" baseline="0" dirty="0" smtClean="0"/>
              <a:t>Now, is this addressing out challenges.</a:t>
            </a:r>
          </a:p>
          <a:p>
            <a:r>
              <a:rPr lang="en-US" baseline="0" dirty="0" smtClean="0"/>
              <a:t>Fringe points will be a big issue for a such a method,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when the sample size is small. </a:t>
            </a:r>
          </a:p>
          <a:p>
            <a:r>
              <a:rPr lang="en-US" baseline="0" dirty="0" smtClean="0"/>
              <a:t>Unconditional outliers would be the other: While this approach can detect if the point is far from points of its own class, it does not now if it is placed among the points from a different class, or it is just completely isolated.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reason why these method may not work the best, is that they ignore the other classes, which is important.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other problem could be that the anomaly scores we get for the data points with the same label may not be comparable.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know, we want to be aware of other classes. </a:t>
            </a:r>
          </a:p>
          <a:p>
            <a:r>
              <a:rPr lang="en-US" baseline="0" dirty="0" smtClean="0"/>
              <a:t>In we have a probabilistic model for our data.   Then we can say if the conditional probability of the label is small, then we have a conditional anomaly.</a:t>
            </a:r>
          </a:p>
          <a:p>
            <a:r>
              <a:rPr lang="en-US" baseline="0" dirty="0" smtClean="0"/>
              <a:t>And the do not necessarily need a probability model, we can just use a projection.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we can use a Bayesian Network that represent stochastic relations between the description and decision variables.</a:t>
            </a:r>
          </a:p>
          <a:p>
            <a:r>
              <a:rPr lang="en-US" baseline="0" dirty="0" smtClean="0"/>
              <a:t>(One option is to use fixed structure, such as Naïve Bayes displayed on the slide, for which we can learn parameters from the data. )</a:t>
            </a:r>
          </a:p>
          <a:p>
            <a:r>
              <a:rPr lang="en-US" baseline="0" dirty="0" smtClean="0"/>
              <a:t>Anomaly projection in this case is then posterior probability of the physician decision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way how we calculated the anomaly projection d was using SVM projections.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the tru</a:t>
            </a:r>
            <a:r>
              <a:rPr lang="en-US" baseline="0" dirty="0" smtClean="0"/>
              <a:t>e label and we know what the SVM predicted.</a:t>
            </a:r>
          </a:p>
          <a:p>
            <a:r>
              <a:rPr lang="en-US" baseline="0" dirty="0" smtClean="0"/>
              <a:t>You can think of Anomaly here also as mislabeling.  </a:t>
            </a:r>
          </a:p>
          <a:p>
            <a:r>
              <a:rPr lang="en-US" baseline="0" dirty="0" smtClean="0"/>
              <a:t>To quantify it, we measure how far on the other side was the SVM projection from the learned </a:t>
            </a:r>
            <a:r>
              <a:rPr lang="en-US" baseline="0" dirty="0" err="1" smtClean="0"/>
              <a:t>hyperplane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 have a single measure for the both classes, we simply flip one. </a:t>
            </a:r>
          </a:p>
          <a:p>
            <a:r>
              <a:rPr lang="en-US" baseline="0" dirty="0" smtClean="0"/>
              <a:t>So the smaller anomaly projection d correspond to more anomalous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 one</a:t>
            </a:r>
            <a:r>
              <a:rPr lang="en-US" baseline="0" dirty="0" smtClean="0"/>
              <a:t> smaller study on pneumonia dataset, which is described in the document, And experiments on the artificial datasets</a:t>
            </a:r>
            <a:endParaRPr lang="en-US" dirty="0" smtClean="0"/>
          </a:p>
          <a:p>
            <a:r>
              <a:rPr lang="en-US" dirty="0" smtClean="0"/>
              <a:t>We evaluated just mention</a:t>
            </a:r>
            <a:r>
              <a:rPr lang="en-US" baseline="0" dirty="0" smtClean="0"/>
              <a:t> SVM anomaly detection we did a pilot study on the cardiac surgery patients.</a:t>
            </a:r>
          </a:p>
          <a:p>
            <a:r>
              <a:rPr lang="en-US" baseline="0" dirty="0" smtClean="0"/>
              <a:t>The main purpose of this study was to test if we can indeed detect clinically useful alerts.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had 4 thousand cases, which stay about 10 days in a hospital on average. </a:t>
            </a:r>
          </a:p>
          <a:p>
            <a:r>
              <a:rPr lang="en-US" baseline="0" dirty="0" smtClean="0"/>
              <a:t>Which comes to about 40 thousand patient days.</a:t>
            </a:r>
          </a:p>
          <a:p>
            <a:r>
              <a:rPr lang="en-US" baseline="0" dirty="0" smtClean="0"/>
              <a:t>9 thousand </a:t>
            </a:r>
            <a:r>
              <a:rPr lang="en-US" baseline="0" dirty="0" err="1" smtClean="0"/>
              <a:t>featers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these we selected 222 cases to be evaluated by the panel of 15 experts, where each case was reviewed by 3 experts.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EMR consisted of the following  5 different sources shown on the slide.</a:t>
            </a:r>
          </a:p>
          <a:p>
            <a:r>
              <a:rPr lang="en-US" baseline="0" dirty="0" smtClean="0"/>
              <a:t> I am not going go into details of each of those, but I will show how did we get feature from DB.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picture  shows one patient during their stay for about 4 days.</a:t>
            </a:r>
          </a:p>
          <a:p>
            <a:r>
              <a:rPr lang="en-US" baseline="0" dirty="0" smtClean="0"/>
              <a:t>Each day at 8am, we captured their state.</a:t>
            </a:r>
          </a:p>
          <a:p>
            <a:r>
              <a:rPr lang="en-US" baseline="0" dirty="0" smtClean="0"/>
              <a:t>For each state we summarized it’s history until that time points in about 9K features. </a:t>
            </a:r>
          </a:p>
          <a:p>
            <a:r>
              <a:rPr lang="en-US" baseline="0" dirty="0" smtClean="0"/>
              <a:t>And recorded what decision occurred in next 24 hours. </a:t>
            </a:r>
          </a:p>
          <a:p>
            <a:r>
              <a:rPr lang="en-US" baseline="0" dirty="0" smtClean="0"/>
              <a:t>Decision were of the 2 kinds:</a:t>
            </a:r>
          </a:p>
          <a:p>
            <a:r>
              <a:rPr lang="en-US" baseline="0" dirty="0" smtClean="0"/>
              <a:t>	order a lab or not.</a:t>
            </a:r>
          </a:p>
          <a:p>
            <a:r>
              <a:rPr lang="en-US" baseline="0" dirty="0" smtClean="0"/>
              <a:t>	order a medication or not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And we were interested if we can detect anomalies in those decisions.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picture I am showing the how we constructed the feature. Say there were 6 labs of platelet count performed.</a:t>
            </a:r>
          </a:p>
          <a:p>
            <a:r>
              <a:rPr lang="en-US" dirty="0" smtClean="0"/>
              <a:t>And example of the features</a:t>
            </a:r>
            <a:r>
              <a:rPr lang="en-US" baseline="0" dirty="0" smtClean="0"/>
              <a:t> we constructed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previous method was and example of the discriminative approach.</a:t>
            </a:r>
          </a:p>
          <a:p>
            <a:r>
              <a:rPr lang="en-US" baseline="0" dirty="0" smtClean="0"/>
              <a:t>Let’s consider the probabilities again.   In general we can apply the Bayes theorem  as shown.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option how to estimate the likelihood is with random walk on a data similarity graph.</a:t>
            </a:r>
          </a:p>
          <a:p>
            <a:r>
              <a:rPr lang="en-US" baseline="0" dirty="0" smtClean="0"/>
              <a:t>Data similarity  graphs shows how close are the examples to each other based on their attributed.</a:t>
            </a:r>
          </a:p>
          <a:p>
            <a:r>
              <a:rPr lang="en-US" baseline="0" dirty="0" smtClean="0"/>
              <a:t>Let us also image the random walk on this graph, starting from any node and jumping randomly according to the similarities.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constructed such a graph, let us use it to Let us approximate the likelihoods.</a:t>
            </a:r>
          </a:p>
          <a:p>
            <a:r>
              <a:rPr lang="en-US" baseline="0" dirty="0" smtClean="0"/>
              <a:t>First we treat positive and negative labels and construct similarity graphs for both of them from the training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take the case in hand x and add it to the both graphs.</a:t>
            </a:r>
          </a:p>
          <a:p>
            <a:r>
              <a:rPr lang="en-US" baseline="0" dirty="0" smtClean="0"/>
              <a:t>And we estimate that the likelihood of x given it’s label is the </a:t>
            </a:r>
            <a:r>
              <a:rPr lang="en-US" baseline="0" dirty="0" err="1" smtClean="0"/>
              <a:t>probabilty</a:t>
            </a:r>
            <a:r>
              <a:rPr lang="en-US" baseline="0" dirty="0" smtClean="0"/>
              <a:t> that the random walk on this graph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this method builds on the graph connectivity, we will call it connectivity AD.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a</a:t>
            </a:r>
            <a:r>
              <a:rPr lang="en-US" dirty="0" smtClean="0"/>
              <a:t>nomaly</a:t>
            </a:r>
            <a:r>
              <a:rPr lang="en-US" baseline="0" dirty="0" smtClean="0"/>
              <a:t> detection is prevalent objective in many domains, </a:t>
            </a:r>
          </a:p>
          <a:p>
            <a:r>
              <a:rPr lang="en-US" baseline="0" dirty="0" smtClean="0"/>
              <a:t>where goal is to identify unusual patterns in the data</a:t>
            </a:r>
          </a:p>
          <a:p>
            <a:r>
              <a:rPr lang="en-US" baseline="0" dirty="0" smtClean="0"/>
              <a:t>using statistical methods.  </a:t>
            </a:r>
          </a:p>
          <a:p>
            <a:r>
              <a:rPr lang="en-US" baseline="0" dirty="0" smtClean="0"/>
              <a:t>In this work I present conditional anomaly detection.</a:t>
            </a:r>
          </a:p>
          <a:p>
            <a:r>
              <a:rPr lang="en-US" baseline="0" dirty="0" smtClean="0"/>
              <a:t>And its application in the medical error detection.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</a:t>
            </a:r>
            <a:r>
              <a:rPr lang="en-US" baseline="0" dirty="0" smtClean="0"/>
              <a:t> this was just another example of the discriminative approach.</a:t>
            </a:r>
          </a:p>
          <a:p>
            <a:r>
              <a:rPr lang="en-US" baseline="0" dirty="0" smtClean="0"/>
              <a:t>We will use to demonstrate one of challenges that I mentioned earlier.</a:t>
            </a:r>
          </a:p>
          <a:p>
            <a:r>
              <a:rPr lang="en-US" baseline="0" dirty="0" smtClean="0"/>
              <a:t>What happens if have an unconditional outlier, a point far away from the rest of the data.</a:t>
            </a:r>
          </a:p>
          <a:p>
            <a:r>
              <a:rPr lang="en-US" baseline="0" dirty="0" smtClean="0"/>
              <a:t>Since it has no close neighbors we should not be confident about its labels.</a:t>
            </a:r>
          </a:p>
          <a:p>
            <a:r>
              <a:rPr lang="en-US" baseline="0" dirty="0" smtClean="0"/>
              <a:t>The random walk probabilities will be both small.</a:t>
            </a:r>
          </a:p>
          <a:p>
            <a:r>
              <a:rPr lang="en-US" baseline="0" dirty="0" smtClean="0"/>
              <a:t>The problem is that one of them can be magnitudes larger than the other.</a:t>
            </a:r>
          </a:p>
          <a:p>
            <a:r>
              <a:rPr lang="en-US" baseline="0" dirty="0" smtClean="0"/>
              <a:t>And because of that we will falsely be confident WHAT one of the labels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problem. How can we fix it?</a:t>
            </a:r>
          </a:p>
          <a:p>
            <a:r>
              <a:rPr lang="en-US" baseline="0" dirty="0" smtClean="0"/>
              <a:t>We can add a small regularization constant.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probabilities of the case being positive and negative will not add up to one.</a:t>
            </a:r>
          </a:p>
          <a:p>
            <a:r>
              <a:rPr lang="en-US" baseline="0" dirty="0" smtClean="0"/>
              <a:t>And in this displayed case they would be small for both.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think of it as having an additional class with the meaning EVERYTHING ELSE.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advantage</a:t>
            </a:r>
            <a:r>
              <a:rPr lang="en-US" baseline="0" dirty="0" smtClean="0"/>
              <a:t> over the other graph based algorithms, it’s there it’s efficiency.</a:t>
            </a:r>
          </a:p>
          <a:p>
            <a:r>
              <a:rPr lang="en-US" baseline="0" dirty="0" smtClean="0"/>
              <a:t>It does not need to store all NXN similarity matrix for the training data </a:t>
            </a:r>
          </a:p>
          <a:p>
            <a:r>
              <a:rPr lang="en-US" baseline="0" dirty="0" smtClean="0"/>
              <a:t>And only requires NN kind of computation and no matrix inversion.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how it handles the challenges.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experiment</a:t>
            </a:r>
            <a:r>
              <a:rPr lang="en-US" baseline="0" dirty="0" smtClean="0"/>
              <a:t> we took a dataset from </a:t>
            </a:r>
            <a:r>
              <a:rPr lang="en-US" baseline="0" dirty="0" err="1" smtClean="0"/>
              <a:t>spiros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papadimitrout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And tested 4 methods. Just proposed regularized </a:t>
            </a:r>
            <a:r>
              <a:rPr lang="en-US" baseline="0" dirty="0" err="1" smtClean="0"/>
              <a:t>connectivitYAD</a:t>
            </a:r>
            <a:endParaRPr lang="en-US" baseline="0" dirty="0" smtClean="0"/>
          </a:p>
          <a:p>
            <a:r>
              <a:rPr lang="en-US" baseline="0" dirty="0" smtClean="0"/>
              <a:t>Previously proposed SVM-based.</a:t>
            </a:r>
          </a:p>
          <a:p>
            <a:r>
              <a:rPr lang="en-US" baseline="0" dirty="0" smtClean="0"/>
              <a:t>Weighted NN, which is closely related to </a:t>
            </a:r>
            <a:r>
              <a:rPr lang="en-US" baseline="0" dirty="0" err="1" smtClean="0"/>
              <a:t>connectivityAD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And a popular One Class SVM method, as an example of a class outlier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showing TOP 10 scoring anomalies for each of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summary only the regularized discriminative method was able to deal with both fringe points and unconditional outliers.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summary</a:t>
            </a:r>
            <a:r>
              <a:rPr lang="en-US" baseline="0" dirty="0" smtClean="0"/>
              <a:t> connectivity AD can handle the bad cases</a:t>
            </a:r>
          </a:p>
          <a:p>
            <a:r>
              <a:rPr lang="en-US" baseline="0" dirty="0" smtClean="0"/>
              <a:t>It is fast and does not require lot of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disadvantages are that we still need to understand the relationship between connectivity and density estimation.</a:t>
            </a:r>
          </a:p>
          <a:p>
            <a:r>
              <a:rPr lang="en-US" baseline="0" dirty="0" smtClean="0"/>
              <a:t>And from that follows that the probability score are not well calibrated.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next slides I will talk about some background of A and CAD.</a:t>
            </a:r>
          </a:p>
          <a:p>
            <a:r>
              <a:rPr lang="en-US" baseline="0" dirty="0" smtClean="0"/>
              <a:t>Described the </a:t>
            </a:r>
            <a:r>
              <a:rPr lang="en-US" baseline="0" dirty="0" err="1" smtClean="0"/>
              <a:t>challegnes</a:t>
            </a:r>
            <a:r>
              <a:rPr lang="en-US" baseline="0" dirty="0" smtClean="0"/>
              <a:t> that algorithm for CAD are facing</a:t>
            </a:r>
          </a:p>
          <a:p>
            <a:r>
              <a:rPr lang="en-US" baseline="0" dirty="0" smtClean="0"/>
              <a:t>Talk about some general approach</a:t>
            </a:r>
          </a:p>
          <a:p>
            <a:r>
              <a:rPr lang="en-US" baseline="0" dirty="0" smtClean="0"/>
              <a:t>Proposed couple algorithms. </a:t>
            </a:r>
          </a:p>
          <a:p>
            <a:r>
              <a:rPr lang="en-US" baseline="0" dirty="0" smtClean="0"/>
              <a:t>Show the connection for SSL.</a:t>
            </a:r>
          </a:p>
          <a:p>
            <a:r>
              <a:rPr lang="en-US" baseline="0" dirty="0" smtClean="0"/>
              <a:t>And then talk about the online setting of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</a:t>
            </a:r>
            <a:r>
              <a:rPr lang="en-US" baseline="0" dirty="0" smtClean="0"/>
              <a:t> address this with another graph-based approach,</a:t>
            </a:r>
          </a:p>
          <a:p>
            <a:r>
              <a:rPr lang="en-US" baseline="0" dirty="0" smtClean="0"/>
              <a:t>Which is related to semi-supervised learning.</a:t>
            </a:r>
          </a:p>
          <a:p>
            <a:r>
              <a:rPr lang="en-US" baseline="0" dirty="0" smtClean="0"/>
              <a:t>So far we have not talked about unlabeled data in our medical application.</a:t>
            </a:r>
          </a:p>
          <a:p>
            <a:r>
              <a:rPr lang="en-US" baseline="0" dirty="0" smtClean="0"/>
              <a:t>However, we encounter them in 2 ways</a:t>
            </a:r>
          </a:p>
          <a:p>
            <a:pPr marL="241653" indent="-241653">
              <a:buAutoNum type="arabicParenR"/>
            </a:pPr>
            <a:r>
              <a:rPr lang="en-US" baseline="0" dirty="0" smtClean="0"/>
              <a:t>Is the missing data. Our data come from archiving system call MARS which is a merger of several other EMR system. For various reason some date are missing.</a:t>
            </a:r>
          </a:p>
          <a:p>
            <a:pPr marL="241653" indent="-241653">
              <a:buAutoNum type="arabicParenR"/>
            </a:pPr>
            <a:r>
              <a:rPr lang="en-US" baseline="0" dirty="0" smtClean="0"/>
              <a:t>The other we encounter unlabeled data is as follow: Say we have a patient at 5 times points. And a rare test that is ordered to confirm a specific disease.</a:t>
            </a:r>
          </a:p>
          <a:p>
            <a:pPr marL="241653" indent="-241653"/>
            <a:r>
              <a:rPr lang="en-US" baseline="0" dirty="0" smtClean="0"/>
              <a:t>If it was ordered at time T we can say that this instance is positive. </a:t>
            </a:r>
          </a:p>
          <a:p>
            <a:pPr marL="241653" indent="-241653"/>
            <a:r>
              <a:rPr lang="en-US" baseline="0" dirty="0" smtClean="0"/>
              <a:t>But can we can say instance at T-1 or T+1 was negative, because it was not ordered then?</a:t>
            </a:r>
          </a:p>
          <a:p>
            <a:pPr marL="241653" indent="-241653"/>
            <a:r>
              <a:rPr lang="en-US" baseline="0" dirty="0" smtClean="0"/>
              <a:t>Not really. Especially when we can believe that the condition at the time T and T+1 don’t change much.</a:t>
            </a:r>
          </a:p>
          <a:p>
            <a:pPr marL="241653" indent="-241653"/>
            <a:r>
              <a:rPr lang="en-US" baseline="0" dirty="0" smtClean="0"/>
              <a:t>Such data we can treat as unlabeled.</a:t>
            </a:r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r>
              <a:rPr lang="en-US" baseline="0" dirty="0" smtClean="0"/>
              <a:t>On the other hand if the test was not ordered during all patient stay, we can probably say that all those are the negative cases.</a:t>
            </a:r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review</a:t>
            </a:r>
            <a:r>
              <a:rPr lang="en-US" baseline="0" dirty="0" smtClean="0"/>
              <a:t> the graph based SSL technique we will built on.</a:t>
            </a:r>
          </a:p>
          <a:p>
            <a:r>
              <a:rPr lang="en-US" baseline="0" dirty="0" smtClean="0"/>
              <a:t>We again construct a data </a:t>
            </a:r>
            <a:r>
              <a:rPr lang="en-US" baseline="0" dirty="0" err="1" smtClean="0"/>
              <a:t>similairirty</a:t>
            </a:r>
            <a:r>
              <a:rPr lang="en-US" baseline="0" dirty="0" smtClean="0"/>
              <a:t> graph.</a:t>
            </a:r>
          </a:p>
          <a:p>
            <a:r>
              <a:rPr lang="en-US" baseline="0" dirty="0" smtClean="0"/>
              <a:t>In this example we will have only 2 labeled nodes, 1. -1.</a:t>
            </a:r>
          </a:p>
          <a:p>
            <a:r>
              <a:rPr lang="en-US" baseline="0" dirty="0" smtClean="0"/>
              <a:t>Let us described how would we infer the labels for the remaining nodes.</a:t>
            </a:r>
          </a:p>
          <a:p>
            <a:endParaRPr lang="en-US" dirty="0" smtClean="0"/>
          </a:p>
          <a:p>
            <a:pPr defTabSz="966612">
              <a:defRPr/>
            </a:pPr>
            <a:r>
              <a:rPr lang="en-US" dirty="0" smtClean="0"/>
              <a:t>One way we can imagine</a:t>
            </a:r>
            <a:r>
              <a:rPr lang="en-US" baseline="0" dirty="0" smtClean="0"/>
              <a:t> the inference is again of a random walk. DESCRIBE</a:t>
            </a:r>
          </a:p>
          <a:p>
            <a:pPr defTabSz="966612">
              <a:defRPr/>
            </a:pPr>
            <a:endParaRPr lang="en-US" baseline="0" dirty="0" smtClean="0"/>
          </a:p>
          <a:p>
            <a:r>
              <a:rPr lang="en-US" dirty="0" smtClean="0"/>
              <a:t>Another</a:t>
            </a:r>
            <a:r>
              <a:rPr lang="en-US" baseline="0" dirty="0" smtClean="0"/>
              <a:t> way we can think of it is spreading the labels.</a:t>
            </a:r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was nice… but</a:t>
            </a:r>
            <a:r>
              <a:rPr lang="en-US" baseline="0" dirty="0" smtClean="0"/>
              <a:t> sometimes we may get a fruit that it’s not orange or apple we want to classify.</a:t>
            </a:r>
          </a:p>
          <a:p>
            <a:r>
              <a:rPr lang="en-US" baseline="0" dirty="0" smtClean="0"/>
              <a:t>By this approach we would assign to some of the labeled ones, which would be wrong.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tackle this issue we introduce a SINK a face that does not belong to anybody with the same weight </a:t>
            </a:r>
            <a:r>
              <a:rPr lang="en-US" baseline="0" dirty="0" err="1" smtClean="0"/>
              <a:t>gg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Gg</a:t>
            </a:r>
            <a:r>
              <a:rPr lang="en-US" baseline="0" dirty="0" smtClean="0"/>
              <a:t> as before act as regularized. As we do the random walk that I described earlier at every step we can finish in the sink and stop.</a:t>
            </a:r>
          </a:p>
          <a:p>
            <a:r>
              <a:rPr lang="en-US" baseline="0" dirty="0" smtClean="0"/>
              <a:t>What will happen with those we inferred?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What will happen with those number we inferred?</a:t>
            </a:r>
          </a:p>
          <a:p>
            <a:r>
              <a:rPr lang="en-US" baseline="0" dirty="0" smtClean="0"/>
              <a:t>As </a:t>
            </a:r>
            <a:r>
              <a:rPr lang="en-US" baseline="0" dirty="0" err="1" smtClean="0"/>
              <a:t>gg</a:t>
            </a:r>
            <a:r>
              <a:rPr lang="en-US" baseline="0" dirty="0" smtClean="0"/>
              <a:t> increase, the label will go closer to 0.</a:t>
            </a:r>
          </a:p>
          <a:p>
            <a:r>
              <a:rPr lang="en-US" baseline="0" dirty="0" smtClean="0"/>
              <a:t>And for the nodes that are far away from others, it will go to 0 faster.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is a parameter that we introduced by this SINK, and that is how big of a weight we put on those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labeled data … all data </a:t>
            </a:r>
            <a:r>
              <a:rPr lang="en-US" dirty="0" err="1" smtClean="0"/>
              <a:t>na</a:t>
            </a:r>
            <a:r>
              <a:rPr lang="en-US" dirty="0" smtClean="0"/>
              <a:t> x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Interpolaciu</a:t>
            </a:r>
            <a:r>
              <a:rPr lang="en-US" dirty="0" smtClean="0"/>
              <a:t> </a:t>
            </a:r>
            <a:r>
              <a:rPr lang="en-US" dirty="0" err="1" smtClean="0"/>
              <a:t>medzi</a:t>
            </a:r>
            <a:r>
              <a:rPr lang="en-US" dirty="0" smtClean="0"/>
              <a:t> unlabeled and just labeled …. All data (</a:t>
            </a:r>
            <a:r>
              <a:rPr lang="en-US" dirty="0" err="1" smtClean="0"/>
              <a:t>naprava</a:t>
            </a:r>
            <a:r>
              <a:rPr lang="en-US" dirty="0" smtClean="0"/>
              <a:t>) …</a:t>
            </a:r>
          </a:p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popisat</a:t>
            </a:r>
            <a:r>
              <a:rPr lang="en-US" dirty="0" smtClean="0"/>
              <a:t> </a:t>
            </a:r>
            <a:r>
              <a:rPr lang="en-US" dirty="0" err="1" smtClean="0"/>
              <a:t>obrazky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Patient records today carry lot information about the patient.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let me now draw your attention to the figure that shows where the drug for some patients should be ordered. </a:t>
            </a:r>
          </a:p>
          <a:p>
            <a:r>
              <a:rPr lang="en-US" baseline="0" dirty="0" smtClean="0"/>
              <a:t>Every point either </a:t>
            </a:r>
          </a:p>
          <a:p>
            <a:r>
              <a:rPr lang="en-US" baseline="0" dirty="0" smtClean="0"/>
              <a:t>+ means that the drug was ordered. – that it was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what we call conditional anomaly.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 we display formally what was shown on the previous slides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reason why I shown this formal</a:t>
            </a:r>
            <a:r>
              <a:rPr lang="en-US" baseline="0" dirty="0" smtClean="0"/>
              <a:t> definitions is that we can rewrite inferred labeled as 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differencen</a:t>
            </a:r>
            <a:r>
              <a:rPr lang="en-US" baseline="0" dirty="0" smtClean="0"/>
              <a:t> between probability of a positive and negative label.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 observation we are going to make is that inferred label ranging from -1 to 1 can,</a:t>
            </a:r>
          </a:p>
          <a:p>
            <a:r>
              <a:rPr lang="en-US" baseline="0" dirty="0" smtClean="0"/>
              <a:t>Rewritten as the absolute value times sign.</a:t>
            </a:r>
          </a:p>
          <a:p>
            <a:r>
              <a:rPr lang="en-US" baseline="0" dirty="0" smtClean="0"/>
              <a:t>While sign can be interpreted as the inferred label.</a:t>
            </a:r>
          </a:p>
          <a:p>
            <a:r>
              <a:rPr lang="en-US" baseline="0" dirty="0" smtClean="0"/>
              <a:t>Absolute value can be interpreted as a confidence </a:t>
            </a:r>
          </a:p>
          <a:p>
            <a:r>
              <a:rPr lang="en-US" baseline="0" dirty="0" smtClean="0"/>
              <a:t>The reason we rewrote this that way is that when the confidence of the inferred label is high and </a:t>
            </a:r>
          </a:p>
          <a:p>
            <a:r>
              <a:rPr lang="en-US" baseline="0" dirty="0" smtClean="0"/>
              <a:t>The inferred label is different that the actual label, we have an conditional anomaly!</a:t>
            </a:r>
          </a:p>
          <a:p>
            <a:r>
              <a:rPr lang="en-US" baseline="0" dirty="0" smtClean="0"/>
              <a:t>And the confidence can directly serve as an anomaly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the just described algorithm falls under the bigger class of unconstrained regularization algorithms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consist of fitting that data a regularization which usually </a:t>
            </a:r>
            <a:r>
              <a:rPr lang="en-US" baseline="0" dirty="0" err="1" smtClean="0"/>
              <a:t>penelizes</a:t>
            </a:r>
            <a:r>
              <a:rPr lang="en-US" baseline="0" dirty="0" smtClean="0"/>
              <a:t> for not following the structure.</a:t>
            </a:r>
          </a:p>
          <a:p>
            <a:r>
              <a:rPr lang="en-US" baseline="0" dirty="0" smtClean="0"/>
              <a:t>In graph-based algorithm, this regularized is often related to graph </a:t>
            </a:r>
            <a:r>
              <a:rPr lang="en-US" baseline="0" dirty="0" err="1" smtClean="0"/>
              <a:t>laplacian</a:t>
            </a:r>
            <a:r>
              <a:rPr lang="en-US" baseline="0" dirty="0" smtClean="0"/>
              <a:t>, regularized graph </a:t>
            </a:r>
            <a:r>
              <a:rPr lang="en-US" baseline="0" dirty="0" err="1" smtClean="0"/>
              <a:t>laplacian</a:t>
            </a:r>
            <a:r>
              <a:rPr lang="en-US" baseline="0" dirty="0" smtClean="0"/>
              <a:t> in our case.</a:t>
            </a:r>
          </a:p>
          <a:p>
            <a:r>
              <a:rPr lang="en-US" baseline="0" dirty="0" smtClean="0"/>
              <a:t>And it 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penalized for non smooth </a:t>
            </a:r>
            <a:r>
              <a:rPr lang="en-US" baseline="0" dirty="0" err="1" smtClean="0"/>
              <a:t>assigmnent</a:t>
            </a:r>
            <a:r>
              <a:rPr lang="en-US" baseline="0" dirty="0" smtClean="0"/>
              <a:t> of the labels.</a:t>
            </a:r>
          </a:p>
          <a:p>
            <a:endParaRPr lang="en-US" dirty="0" smtClean="0"/>
          </a:p>
          <a:p>
            <a:r>
              <a:rPr lang="en-US" dirty="0" smtClean="0"/>
              <a:t>C is usually</a:t>
            </a:r>
            <a:r>
              <a:rPr lang="en-US" baseline="0" dirty="0" smtClean="0"/>
              <a:t> a diagonal matrix, and it describe how much we want the inferred labels fit the training labels.</a:t>
            </a:r>
          </a:p>
          <a:p>
            <a:r>
              <a:rPr lang="en-US" baseline="0" dirty="0" smtClean="0"/>
              <a:t>In the just described algorithm this value was infinity. </a:t>
            </a:r>
          </a:p>
          <a:p>
            <a:r>
              <a:rPr lang="en-US" baseline="0" dirty="0" smtClean="0"/>
              <a:t>Which could be a problem for our problem, when we had lot of labeled data. </a:t>
            </a:r>
          </a:p>
          <a:p>
            <a:r>
              <a:rPr lang="en-US" baseline="0" dirty="0" smtClean="0"/>
              <a:t>In case NN graph, the method would mostly be just a NN.</a:t>
            </a:r>
          </a:p>
          <a:p>
            <a:r>
              <a:rPr lang="en-US" baseline="0" dirty="0" smtClean="0"/>
              <a:t>For that case we will enforce the fitting constrains in the soft manner.</a:t>
            </a:r>
          </a:p>
          <a:p>
            <a:r>
              <a:rPr lang="en-US" baseline="0" dirty="0" smtClean="0"/>
              <a:t>Also our </a:t>
            </a:r>
            <a:r>
              <a:rPr lang="en-US" baseline="0" dirty="0" err="1" smtClean="0"/>
              <a:t>theorical</a:t>
            </a:r>
            <a:r>
              <a:rPr lang="en-US" baseline="0" dirty="0" smtClean="0"/>
              <a:t> result assume the soft constrains.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now describe the online setting of the problem.</a:t>
            </a:r>
          </a:p>
          <a:p>
            <a:r>
              <a:rPr lang="en-US" baseline="0" dirty="0" smtClean="0"/>
              <a:t>Data we are dealing with arrive in the stream.</a:t>
            </a:r>
          </a:p>
          <a:p>
            <a:r>
              <a:rPr lang="en-US" baseline="0" dirty="0" smtClean="0"/>
              <a:t>For example patients constantly come to the hospital and the medical decision are made for them.</a:t>
            </a:r>
          </a:p>
          <a:p>
            <a:r>
              <a:rPr lang="en-US" baseline="0" dirty="0" smtClean="0"/>
              <a:t>The training set may not resemble the testing set, for example medical practices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 setup naturally fits the online learning problem.</a:t>
            </a:r>
          </a:p>
          <a:p>
            <a:r>
              <a:rPr lang="en-US" baseline="0" dirty="0" smtClean="0"/>
              <a:t>When the learner is required to  adapt and produce an output at the same time.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</a:t>
            </a:r>
            <a:r>
              <a:rPr lang="en-US" baseline="0" dirty="0" smtClean="0"/>
              <a:t> can we make our algorithm online?</a:t>
            </a:r>
          </a:p>
          <a:p>
            <a:r>
              <a:rPr lang="en-US" baseline="0" dirty="0" smtClean="0"/>
              <a:t>Here is the trivial way.</a:t>
            </a:r>
          </a:p>
          <a:p>
            <a:r>
              <a:rPr lang="en-US" baseline="0" dirty="0" smtClean="0"/>
              <a:t>New point come, add the to the graph</a:t>
            </a:r>
          </a:p>
          <a:p>
            <a:r>
              <a:rPr lang="en-US" baseline="0" dirty="0" smtClean="0"/>
              <a:t>Infer the labels, predict or raise t an anomaly</a:t>
            </a:r>
          </a:p>
          <a:p>
            <a:r>
              <a:rPr lang="en-US" baseline="0" dirty="0" smtClean="0"/>
              <a:t>It’s the time complexity </a:t>
            </a:r>
          </a:p>
          <a:p>
            <a:r>
              <a:rPr lang="en-US" baseline="0" dirty="0" smtClean="0"/>
              <a:t>Inference of the labels involves an inverse, and a solving a SLE.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propose the following:</a:t>
            </a:r>
          </a:p>
          <a:p>
            <a:r>
              <a:rPr lang="en-US" baseline="0" dirty="0" smtClean="0"/>
              <a:t>We will only keep a limited number of (sat M) representative nodes.</a:t>
            </a:r>
          </a:p>
          <a:p>
            <a:r>
              <a:rPr lang="en-US" baseline="0" dirty="0" smtClean="0"/>
              <a:t>When we should add more that that we quantize it. </a:t>
            </a:r>
          </a:p>
          <a:p>
            <a:r>
              <a:rPr lang="en-US" baseline="0" dirty="0" smtClean="0"/>
              <a:t>And by quantizing we decides which vertices we keep and how much weight we put on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Consequently the graph size will stay constant, and so will be the complexity.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the reason for quantization is the </a:t>
            </a:r>
            <a:r>
              <a:rPr lang="en-US" baseline="0" dirty="0" err="1" smtClean="0"/>
              <a:t>scabality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When dealing with big matrices and their inversions many people take advantage of the </a:t>
            </a:r>
            <a:r>
              <a:rPr lang="en-US" baseline="0" dirty="0" err="1" smtClean="0"/>
              <a:t>Nystrom</a:t>
            </a:r>
            <a:r>
              <a:rPr lang="en-US" baseline="0" dirty="0" smtClean="0"/>
              <a:t> method</a:t>
            </a:r>
          </a:p>
          <a:p>
            <a:r>
              <a:rPr lang="en-US" baseline="0" dirty="0" smtClean="0"/>
              <a:t>In which we have to sample some of the columns. </a:t>
            </a:r>
          </a:p>
          <a:p>
            <a:r>
              <a:rPr lang="en-US" baseline="0" dirty="0" smtClean="0"/>
              <a:t>Unfortunately we are not aware of any extension for the online learning.</a:t>
            </a:r>
          </a:p>
          <a:p>
            <a:r>
              <a:rPr lang="en-US" baseline="0" dirty="0" smtClean="0"/>
              <a:t>For that reason we use incremental k-center clustering, which does not have any distributional assumptions</a:t>
            </a:r>
          </a:p>
          <a:p>
            <a:r>
              <a:rPr lang="en-US" baseline="0" dirty="0" smtClean="0"/>
              <a:t>And comes with guarantees, that we can use in analysis.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particul</a:t>
            </a:r>
            <a:r>
              <a:rPr lang="en-US" baseline="0" dirty="0" smtClean="0"/>
              <a:t> it keeps updating some radius R and makes sure that no point is more than R away from its representative vertex and all representative vertices are at least R away.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just quickly</a:t>
            </a:r>
            <a:r>
              <a:rPr lang="en-US" baseline="0" dirty="0" smtClean="0"/>
              <a:t> describe how it works. We wan to keep only 3 nodes in the graph.</a:t>
            </a:r>
          </a:p>
          <a:p>
            <a:r>
              <a:rPr lang="en-US" baseline="0" dirty="0" smtClean="0"/>
              <a:t>We will have some R.</a:t>
            </a:r>
          </a:p>
          <a:p>
            <a:r>
              <a:rPr lang="en-US" baseline="0" dirty="0" smtClean="0"/>
              <a:t>If the new one come and is within the R, we just increase the </a:t>
            </a:r>
            <a:r>
              <a:rPr lang="en-US" baseline="0" dirty="0" err="1" smtClean="0"/>
              <a:t>conut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one come and it is further than R, then we double R and </a:t>
            </a:r>
            <a:r>
              <a:rPr lang="en-US" baseline="0" dirty="0" err="1" smtClean="0"/>
              <a:t>recluster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So the invariant 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we our data compression is just an approximation. We would like to now how accurate it is.</a:t>
            </a:r>
          </a:p>
          <a:p>
            <a:r>
              <a:rPr lang="en-US" baseline="0" dirty="0" smtClean="0"/>
              <a:t>We actually proved bounds, that in a nutshell say that the more unlabeled examples we see, the closer we are getting to the true solution.</a:t>
            </a:r>
          </a:p>
          <a:p>
            <a:r>
              <a:rPr lang="en-US" baseline="0" dirty="0" smtClean="0"/>
              <a:t>We have 3 kinds of errors that we bound separately.</a:t>
            </a:r>
          </a:p>
          <a:p>
            <a:r>
              <a:rPr lang="en-US" baseline="0" dirty="0" smtClean="0"/>
              <a:t>First is the error, we incur from extrapolation,  from not able to see all the data in advance and 3</a:t>
            </a:r>
            <a:r>
              <a:rPr lang="en-US" baseline="30000" dirty="0" smtClean="0"/>
              <a:t>rd</a:t>
            </a:r>
            <a:r>
              <a:rPr lang="en-US" baseline="0" dirty="0" smtClean="0"/>
              <a:t>, from </a:t>
            </a:r>
            <a:r>
              <a:rPr lang="en-US" baseline="0" dirty="0" err="1" smtClean="0"/>
              <a:t>quantzizatio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we proved that our rate of convergence is fast enough.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assumption</a:t>
            </a:r>
            <a:r>
              <a:rPr lang="en-US" baseline="0" dirty="0" smtClean="0"/>
              <a:t> is that many these anomalies correspond to errors, the </a:t>
            </a:r>
            <a:r>
              <a:rPr lang="en-US" baseline="0" dirty="0" err="1" smtClean="0"/>
              <a:t>deciosn</a:t>
            </a:r>
            <a:endParaRPr lang="en-US" baseline="0" dirty="0" smtClean="0"/>
          </a:p>
          <a:p>
            <a:r>
              <a:rPr lang="en-US" baseline="0" dirty="0" smtClean="0"/>
              <a:t>That physicians do about </a:t>
            </a:r>
            <a:r>
              <a:rPr lang="en-US" baseline="0" dirty="0" err="1" smtClean="0"/>
              <a:t>about</a:t>
            </a:r>
            <a:r>
              <a:rPr lang="en-US" baseline="0" dirty="0" smtClean="0"/>
              <a:t> the patient. </a:t>
            </a:r>
          </a:p>
          <a:p>
            <a:pPr defTabSz="966612">
              <a:defRPr/>
            </a:pPr>
            <a:endParaRPr lang="en-US" baseline="0" dirty="0" smtClean="0"/>
          </a:p>
          <a:p>
            <a:pPr defTabSz="966612">
              <a:defRPr/>
            </a:pPr>
            <a:r>
              <a:rPr lang="en-US" baseline="0" dirty="0" smtClean="0"/>
              <a:t>And it maybe very costly to do a error so it is very desirable to discover it and prevent it. </a:t>
            </a:r>
          </a:p>
          <a:p>
            <a:endParaRPr lang="en-US" dirty="0" smtClean="0"/>
          </a:p>
          <a:p>
            <a:pPr defTabSz="966612">
              <a:defRPr/>
            </a:pPr>
            <a:r>
              <a:rPr lang="en-US" baseline="0" dirty="0" smtClean="0"/>
              <a:t>To goal is to reduce number of errors, which can improve medical care, save </a:t>
            </a:r>
            <a:r>
              <a:rPr lang="en-US" baseline="0" dirty="0" err="1" smtClean="0"/>
              <a:t>lifes</a:t>
            </a:r>
            <a:r>
              <a:rPr lang="en-US" baseline="0" dirty="0" smtClean="0"/>
              <a:t> and money. </a:t>
            </a:r>
          </a:p>
          <a:p>
            <a:pPr defTabSz="966612">
              <a:defRPr/>
            </a:pPr>
            <a:r>
              <a:rPr lang="en-US" baseline="0" dirty="0" smtClean="0"/>
              <a:t>Our  contribution is in discovery of such anomalies.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performed</a:t>
            </a:r>
            <a:r>
              <a:rPr lang="en-US" baseline="0" dirty="0" smtClean="0"/>
              <a:t> online SSL experiments on the real face recognition dataset</a:t>
            </a:r>
          </a:p>
          <a:p>
            <a:r>
              <a:rPr lang="en-US" baseline="0" dirty="0" smtClean="0"/>
              <a:t>When we had 8 walking in front of the camera and make the funny 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experiments that compare to the other methods which work for binary</a:t>
            </a:r>
          </a:p>
          <a:p>
            <a:r>
              <a:rPr lang="en-US" baseline="0" dirty="0" smtClean="0"/>
              <a:t>are in the document.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plan to evaluate our approach for the online Anomaly detection task. </a:t>
            </a:r>
          </a:p>
          <a:p>
            <a:r>
              <a:rPr lang="en-US" baseline="0" dirty="0" smtClean="0"/>
              <a:t>We plan to quantization for multiple classes, we probably don’t want to quantize positives and negative </a:t>
            </a:r>
          </a:p>
          <a:p>
            <a:r>
              <a:rPr lang="en-US" baseline="0" dirty="0" smtClean="0"/>
              <a:t>but how many representative vertices we want to reserve for positive and negative vertices.</a:t>
            </a:r>
          </a:p>
          <a:p>
            <a:r>
              <a:rPr lang="en-US" baseline="0" dirty="0" smtClean="0"/>
              <a:t>We plan to further analyze anomaly detection.</a:t>
            </a:r>
          </a:p>
          <a:p>
            <a:r>
              <a:rPr lang="en-US" baseline="0" dirty="0" smtClean="0"/>
              <a:t>Perform another evaluation with the human experts.</a:t>
            </a:r>
          </a:p>
          <a:p>
            <a:r>
              <a:rPr lang="en-US" baseline="0" dirty="0" smtClean="0"/>
              <a:t>Do more adaptive incremental clustering.</a:t>
            </a:r>
          </a:p>
          <a:p>
            <a:r>
              <a:rPr lang="en-US" baseline="0" dirty="0" smtClean="0"/>
              <a:t>And make use of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plan to evaluate our approach for the online Anomaly detection task. </a:t>
            </a:r>
          </a:p>
          <a:p>
            <a:r>
              <a:rPr lang="en-US" baseline="0" dirty="0" smtClean="0"/>
              <a:t>We plan to quantization for multiple classes, we probably don’t want to quantize positives and negative </a:t>
            </a:r>
          </a:p>
          <a:p>
            <a:r>
              <a:rPr lang="en-US" baseline="0" dirty="0" smtClean="0"/>
              <a:t>but how many representative vertices we want to reserve for positive and negative vertices.</a:t>
            </a:r>
          </a:p>
          <a:p>
            <a:r>
              <a:rPr lang="en-US" baseline="0" dirty="0" smtClean="0"/>
              <a:t>We plan to further analyze anomaly detection.</a:t>
            </a:r>
          </a:p>
          <a:p>
            <a:r>
              <a:rPr lang="en-US" baseline="0" dirty="0" smtClean="0"/>
              <a:t>Perform another evaluation with the human experts.</a:t>
            </a:r>
          </a:p>
          <a:p>
            <a:r>
              <a:rPr lang="en-US" baseline="0" dirty="0" smtClean="0"/>
              <a:t>Do more adaptive incremental clustering.</a:t>
            </a:r>
          </a:p>
          <a:p>
            <a:r>
              <a:rPr lang="en-US" baseline="0" dirty="0" smtClean="0"/>
              <a:t>And make use of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next slides I will talk about some background of A and CAD.</a:t>
            </a:r>
          </a:p>
          <a:p>
            <a:r>
              <a:rPr lang="en-US" baseline="0" dirty="0" smtClean="0"/>
              <a:t>Described the </a:t>
            </a:r>
            <a:r>
              <a:rPr lang="en-US" baseline="0" dirty="0" err="1" smtClean="0"/>
              <a:t>challegnes</a:t>
            </a:r>
            <a:r>
              <a:rPr lang="en-US" baseline="0" dirty="0" smtClean="0"/>
              <a:t> that algorithm for CAD are facing</a:t>
            </a:r>
          </a:p>
          <a:p>
            <a:r>
              <a:rPr lang="en-US" baseline="0" dirty="0" smtClean="0"/>
              <a:t>Talk about some general approach</a:t>
            </a:r>
          </a:p>
          <a:p>
            <a:r>
              <a:rPr lang="en-US" baseline="0" dirty="0" smtClean="0"/>
              <a:t>Proposed couple algorithms. </a:t>
            </a:r>
          </a:p>
          <a:p>
            <a:r>
              <a:rPr lang="en-US" baseline="0" dirty="0" smtClean="0"/>
              <a:t>Show the connection for SSL.</a:t>
            </a:r>
          </a:p>
          <a:p>
            <a:r>
              <a:rPr lang="en-US" baseline="0" dirty="0" smtClean="0"/>
              <a:t>And then talk about the online setting of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remind us the traditional AD.  </a:t>
            </a:r>
            <a:r>
              <a:rPr lang="en-US" dirty="0" smtClean="0"/>
              <a:t>Methods in AD are</a:t>
            </a:r>
            <a:r>
              <a:rPr lang="en-US" baseline="0" dirty="0" smtClean="0"/>
              <a:t> very diverse and sometimes designed for a specific domain.</a:t>
            </a:r>
          </a:p>
          <a:p>
            <a:r>
              <a:rPr lang="en-US" baseline="0" dirty="0" smtClean="0"/>
              <a:t>They that to rephrase the definition of anomaly to something that can be algorithmically searched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 example NN method, look for that are either far from the others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Distance base method are using that fact that if I am further from my neighbors than they are from each other, I am probably anomaly</a:t>
            </a:r>
          </a:p>
          <a:p>
            <a:r>
              <a:rPr lang="en-US" baseline="0" dirty="0" smtClean="0"/>
              <a:t>Density is about the thing that anomalies lie in low dens regions of the data.</a:t>
            </a:r>
          </a:p>
          <a:p>
            <a:r>
              <a:rPr lang="en-US" baseline="0" dirty="0" smtClean="0"/>
              <a:t>For example, traditional statistical methods say that anything further that 3 standard deviation from the mean is an anomaly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56E97-E474-43E1-886C-2035284E3C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</a:t>
            </a:r>
            <a:r>
              <a:rPr lang="en-US" baseline="0" dirty="0" smtClean="0"/>
              <a:t> the topic of this work is Conditional Anomalies.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are going to focus on anomalies in label, let me show an example of those.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left picture we have data that are mixture of two uniform square-shaped distributions: red and blue.</a:t>
            </a:r>
          </a:p>
          <a:p>
            <a:r>
              <a:rPr lang="en-US" baseline="0" dirty="0" smtClean="0"/>
              <a:t>To the original data, we added two small outlier cluster to the bottom left corner to demonstrate the issues CAD is facing.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what are the conditional anomalies. What do we want CAD to find? The blue crosses among red pluses/</a:t>
            </a:r>
          </a:p>
          <a:p>
            <a:r>
              <a:rPr lang="en-US" baseline="0" dirty="0" smtClean="0"/>
              <a:t>In the middle image there are identified by huge black circles.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we don’t want to be bothered with.?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 unconditional outliers. For those we really don’t know what the label should be.</a:t>
            </a:r>
          </a:p>
          <a:p>
            <a:r>
              <a:rPr lang="en-US" baseline="0" dirty="0" smtClean="0"/>
              <a:t>In a hospital setting, imagine patient with a unprecedented symptoms.  What ever treatment he will received, we don’t want to alert on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issue that the methods face is the issue of Fringe Points.</a:t>
            </a:r>
          </a:p>
          <a:p>
            <a:r>
              <a:rPr lang="en-US" baseline="0" dirty="0" smtClean="0"/>
              <a:t>Fringe points are data lies at the boundary of the distribution support.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of those thing are the challenges for CAD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sake of time.</a:t>
            </a:r>
            <a:r>
              <a:rPr lang="en-US" baseline="0" dirty="0" smtClean="0"/>
              <a:t> I will not talk about specific traditional anomaly detection methods. </a:t>
            </a:r>
          </a:p>
          <a:p>
            <a:r>
              <a:rPr lang="en-US" baseline="0" dirty="0" smtClean="0"/>
              <a:t>They are described in the proposal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describe couple very related methods: First one, is called CAD and divides all data attributes into 2 group 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Indicators.</a:t>
            </a:r>
          </a:p>
          <a:p>
            <a:r>
              <a:rPr lang="en-US" baseline="0" dirty="0" smtClean="0"/>
              <a:t>Both of the groups are model with the mixtures of the multivariate Gaussians and the model includes the </a:t>
            </a:r>
            <a:r>
              <a:rPr lang="en-US" baseline="0" dirty="0" err="1" smtClean="0"/>
              <a:t>probabilitic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mapping function between those.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biggest problem besides many parameters to learn and the locality of the EM</a:t>
            </a:r>
          </a:p>
          <a:p>
            <a:r>
              <a:rPr lang="en-US" baseline="0" dirty="0" smtClean="0"/>
              <a:t>are the distributional assumptions, where some of the data we are dealing with are not even </a:t>
            </a:r>
            <a:r>
              <a:rPr lang="en-US" baseline="0" dirty="0" err="1" smtClean="0"/>
              <a:t>continuos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related work is cross</a:t>
            </a:r>
            <a:r>
              <a:rPr lang="en-US" baseline="0" dirty="0" smtClean="0"/>
              <a:t> outlier detection, which compares the neighborhood counts.</a:t>
            </a:r>
          </a:p>
          <a:p>
            <a:r>
              <a:rPr lang="en-US" baseline="0" dirty="0" smtClean="0"/>
              <a:t>The point is a cross-outlier if his neighborhood is different from his same-class neighbor neighborhoods.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statistic from these quantities is defined and points with beyond 3std are declared anomalous.</a:t>
            </a:r>
          </a:p>
          <a:p>
            <a:r>
              <a:rPr lang="en-US" baseline="0" dirty="0" smtClean="0"/>
              <a:t>As the authors claim, the disadvantage of this method is the fringe points, because they have different </a:t>
            </a:r>
          </a:p>
          <a:p>
            <a:r>
              <a:rPr lang="en-US" baseline="0" dirty="0" smtClean="0"/>
              <a:t>neighborhoods than the points within the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3175" y="0"/>
            <a:ext cx="9144000" cy="3429000"/>
          </a:xfrm>
          <a:prstGeom prst="rect">
            <a:avLst/>
          </a:prstGeom>
          <a:gradFill rotWithShape="0">
            <a:gsLst>
              <a:gs pos="0">
                <a:srgbClr val="BFC5C5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Rectangle 51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82000" cy="1349375"/>
          </a:xfrm>
        </p:spPr>
        <p:txBody>
          <a:bodyPr anchor="t"/>
          <a:lstStyle>
            <a:lvl1pPr>
              <a:defRPr sz="600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16" name="Rectangle 5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-14288" y="3429000"/>
            <a:ext cx="9158288" cy="304800"/>
          </a:xfrm>
          <a:prstGeom prst="rect">
            <a:avLst/>
          </a:prstGeom>
          <a:gradFill rotWithShape="0">
            <a:gsLst>
              <a:gs pos="0">
                <a:schemeClr val="tx1">
                  <a:alpha val="75000"/>
                </a:schemeClr>
              </a:gs>
              <a:gs pos="100000">
                <a:srgbClr val="454B4C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00025"/>
            <a:ext cx="2076450" cy="593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76950" cy="593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49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36963"/>
            <a:ext cx="40767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0" y="914400"/>
            <a:ext cx="9140825" cy="195263"/>
          </a:xfrm>
          <a:prstGeom prst="rect">
            <a:avLst/>
          </a:prstGeom>
          <a:gradFill rotWithShape="0">
            <a:gsLst>
              <a:gs pos="0">
                <a:srgbClr val="454B4C">
                  <a:alpha val="64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Rectangle 7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00025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7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Adaptive Graph-Based Algorithms for Conditional Anomaly Detection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705600" cy="1752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DDDDDD"/>
                </a:solidFill>
              </a:rPr>
              <a:t>Michal Valko</a:t>
            </a:r>
          </a:p>
          <a:p>
            <a:pPr>
              <a:lnSpc>
                <a:spcPct val="90000"/>
              </a:lnSpc>
            </a:pPr>
            <a:endParaRPr lang="en-US" sz="5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DDDDDD"/>
                </a:solidFill>
              </a:rPr>
              <a:t>Advisor: Milos Hauskrecht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DDDDDD"/>
                </a:solidFill>
              </a:rPr>
              <a:t>Committee: Liz </a:t>
            </a:r>
            <a:r>
              <a:rPr lang="en-US" dirty="0" err="1" smtClean="0">
                <a:solidFill>
                  <a:srgbClr val="DDDDDD"/>
                </a:solidFill>
              </a:rPr>
              <a:t>Marai</a:t>
            </a:r>
            <a:r>
              <a:rPr lang="en-US" dirty="0" smtClean="0">
                <a:solidFill>
                  <a:srgbClr val="DDDDDD"/>
                </a:solidFill>
              </a:rPr>
              <a:t>, Diane </a:t>
            </a:r>
            <a:r>
              <a:rPr lang="en-US" dirty="0" err="1" smtClean="0">
                <a:solidFill>
                  <a:srgbClr val="DDDDDD"/>
                </a:solidFill>
              </a:rPr>
              <a:t>Litman</a:t>
            </a:r>
            <a:r>
              <a:rPr lang="en-US" dirty="0" smtClean="0">
                <a:solidFill>
                  <a:srgbClr val="DDDDDD"/>
                </a:solidFill>
              </a:rPr>
              <a:t>, John Lafferty (CMU)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161088"/>
            <a:ext cx="9144000" cy="696912"/>
          </a:xfrm>
          <a:prstGeom prst="rect">
            <a:avLst/>
          </a:prstGeom>
          <a:solidFill>
            <a:schemeClr val="tx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484557" y="6400800"/>
            <a:ext cx="2428870" cy="2462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000" b="1" dirty="0" smtClean="0">
                <a:solidFill>
                  <a:srgbClr val="C0C0C0"/>
                </a:solidFill>
                <a:latin typeface="+mj-lt"/>
              </a:rPr>
              <a:t>University of Pittsburgh, </a:t>
            </a:r>
            <a:r>
              <a:rPr lang="en-US" sz="1000" b="1" dirty="0" smtClean="0">
                <a:solidFill>
                  <a:srgbClr val="C0C0C0"/>
                </a:solidFill>
                <a:latin typeface="+mj-lt"/>
              </a:rPr>
              <a:t>August 1</a:t>
            </a:r>
            <a:r>
              <a:rPr lang="en-US" sz="1000" b="1" baseline="30000" dirty="0" smtClean="0">
                <a:solidFill>
                  <a:srgbClr val="C0C0C0"/>
                </a:solidFill>
                <a:latin typeface="+mj-lt"/>
              </a:rPr>
              <a:t>st</a:t>
            </a:r>
            <a:r>
              <a:rPr lang="en-US" sz="1000" b="1" dirty="0" smtClean="0">
                <a:solidFill>
                  <a:srgbClr val="C0C0C0"/>
                </a:solidFill>
                <a:latin typeface="+mj-lt"/>
              </a:rPr>
              <a:t>, 2011 </a:t>
            </a:r>
            <a:endParaRPr lang="en-US" sz="1000" b="1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19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05800" cy="514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ded Corner 4"/>
          <p:cNvSpPr/>
          <p:nvPr/>
        </p:nvSpPr>
        <p:spPr bwMode="auto">
          <a:xfrm>
            <a:off x="3352800" y="63246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regularizing unconditional outliers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V="1">
            <a:off x="6400800" y="5562600"/>
            <a:ext cx="990600" cy="5334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CAD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61394"/>
          <a:stretch>
            <a:fillRect/>
          </a:stretch>
        </p:blipFill>
        <p:spPr bwMode="auto">
          <a:xfrm>
            <a:off x="1981200" y="1371600"/>
            <a:ext cx="488739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ded Corner 3"/>
          <p:cNvSpPr/>
          <p:nvPr/>
        </p:nvSpPr>
        <p:spPr bwMode="auto">
          <a:xfrm>
            <a:off x="1828800" y="62484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both train and test data are labeled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Class Outlier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Take a test case 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any unconditional anomaly method </a:t>
            </a:r>
          </a:p>
          <a:p>
            <a:r>
              <a:rPr lang="en-US" dirty="0" smtClean="0"/>
              <a:t>Find out if </a:t>
            </a:r>
            <a:r>
              <a:rPr lang="en-US" b="1" dirty="0" smtClean="0"/>
              <a:t>x </a:t>
            </a:r>
            <a:r>
              <a:rPr lang="en-US" dirty="0" smtClean="0"/>
              <a:t>anomalous </a:t>
            </a:r>
            <a:r>
              <a:rPr lang="en-US" dirty="0" err="1" smtClean="0"/>
              <a:t>wrt</a:t>
            </a:r>
            <a:r>
              <a:rPr lang="en-US" dirty="0" smtClean="0"/>
              <a:t> { x |  x has class y }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Problems:	</a:t>
            </a:r>
          </a:p>
          <a:p>
            <a:pPr lvl="1"/>
            <a:r>
              <a:rPr lang="en-US" dirty="0" smtClean="0"/>
              <a:t>Fringe points      </a:t>
            </a:r>
          </a:p>
          <a:p>
            <a:pPr lvl="1"/>
            <a:r>
              <a:rPr lang="en-US" dirty="0" smtClean="0"/>
              <a:t>Unconditional outliers </a:t>
            </a:r>
          </a:p>
          <a:p>
            <a:pPr lvl="1"/>
            <a:r>
              <a:rPr lang="en-US" dirty="0" smtClean="0"/>
              <a:t>Anomaly (alert) scores for class 1 and class 2 may not be comparable</a:t>
            </a:r>
          </a:p>
          <a:p>
            <a:pPr lvl="1"/>
            <a:endParaRPr lang="en-US" dirty="0" smtClean="0"/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3200400" y="3276600"/>
            <a:ext cx="4876800" cy="10668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</a:rPr>
              <a:t>ignores the other class(</a:t>
            </a:r>
            <a:r>
              <a:rPr lang="en-US" sz="2800" dirty="0" err="1" smtClean="0">
                <a:latin typeface="Calibri" pitchFamily="34" charset="0"/>
              </a:rPr>
              <a:t>es</a:t>
            </a:r>
            <a:r>
              <a:rPr lang="en-US" sz="2800" dirty="0" smtClean="0">
                <a:latin typeface="Calibri" pitchFamily="34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/>
          <a:srcRect l="59459"/>
          <a:stretch>
            <a:fillRect/>
          </a:stretch>
        </p:blipFill>
        <p:spPr bwMode="auto">
          <a:xfrm>
            <a:off x="838200" y="1066800"/>
            <a:ext cx="1143000" cy="49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is small → conditional anomaly</a:t>
            </a:r>
          </a:p>
          <a:p>
            <a:r>
              <a:rPr lang="en-US" dirty="0" smtClean="0"/>
              <a:t>Learn Model/Build Projections</a:t>
            </a:r>
          </a:p>
          <a:p>
            <a:r>
              <a:rPr lang="en-US" dirty="0" smtClean="0"/>
              <a:t>Bayes Network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bigger the alert score→ more anomalous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Support Vector Machines projections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5791200" y="2057400"/>
            <a:ext cx="2891749" cy="1709515"/>
            <a:chOff x="5638802" y="838200"/>
            <a:chExt cx="3364680" cy="2230347"/>
          </a:xfrm>
        </p:grpSpPr>
        <p:sp>
          <p:nvSpPr>
            <p:cNvPr id="6" name="TextBox 5"/>
            <p:cNvSpPr txBox="1"/>
            <p:nvPr/>
          </p:nvSpPr>
          <p:spPr>
            <a:xfrm>
              <a:off x="6858002" y="838200"/>
              <a:ext cx="28014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802" y="1600198"/>
              <a:ext cx="315586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3" y="2057399"/>
              <a:ext cx="309992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0603" y="1676401"/>
              <a:ext cx="39287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2" y="2209801"/>
              <a:ext cx="39205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1" y="2438400"/>
              <a:ext cx="324913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2667001"/>
              <a:ext cx="643856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5…16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8601" y="2667001"/>
              <a:ext cx="377808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urved Connector 13"/>
            <p:cNvCxnSpPr>
              <a:stCxn id="6" idx="2"/>
              <a:endCxn id="7" idx="0"/>
            </p:cNvCxnSpPr>
            <p:nvPr/>
          </p:nvCxnSpPr>
          <p:spPr>
            <a:xfrm rot="5400000">
              <a:off x="6217110" y="819231"/>
              <a:ext cx="360452" cy="1201481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Curved Connector 14"/>
            <p:cNvCxnSpPr>
              <a:stCxn id="6" idx="2"/>
              <a:endCxn id="8" idx="0"/>
            </p:cNvCxnSpPr>
            <p:nvPr/>
          </p:nvCxnSpPr>
          <p:spPr>
            <a:xfrm rot="5400000">
              <a:off x="6177611" y="1236934"/>
              <a:ext cx="817653" cy="823278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Curved Connector 15"/>
            <p:cNvCxnSpPr>
              <a:stCxn id="6" idx="2"/>
              <a:endCxn id="11" idx="0"/>
            </p:cNvCxnSpPr>
            <p:nvPr/>
          </p:nvCxnSpPr>
          <p:spPr>
            <a:xfrm rot="5400000">
              <a:off x="6181341" y="1621664"/>
              <a:ext cx="1198653" cy="434818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Curved Connector 16"/>
            <p:cNvCxnSpPr>
              <a:stCxn id="6" idx="2"/>
              <a:endCxn id="12" idx="0"/>
            </p:cNvCxnSpPr>
            <p:nvPr/>
          </p:nvCxnSpPr>
          <p:spPr>
            <a:xfrm rot="16200000" flipH="1">
              <a:off x="6413475" y="1824346"/>
              <a:ext cx="1427254" cy="258053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Curved Connector 17"/>
            <p:cNvCxnSpPr>
              <a:stCxn id="6" idx="2"/>
              <a:endCxn id="9" idx="0"/>
            </p:cNvCxnSpPr>
            <p:nvPr/>
          </p:nvCxnSpPr>
          <p:spPr>
            <a:xfrm rot="16200000" flipH="1">
              <a:off x="7684231" y="553589"/>
              <a:ext cx="436655" cy="1808967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Curved Connector 18"/>
            <p:cNvCxnSpPr>
              <a:stCxn id="6" idx="2"/>
              <a:endCxn id="10" idx="0"/>
            </p:cNvCxnSpPr>
            <p:nvPr/>
          </p:nvCxnSpPr>
          <p:spPr>
            <a:xfrm rot="16200000" flipH="1">
              <a:off x="7264926" y="972895"/>
              <a:ext cx="970055" cy="1503756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Curved Connector 19"/>
            <p:cNvCxnSpPr>
              <a:stCxn id="6" idx="2"/>
              <a:endCxn id="13" idx="0"/>
            </p:cNvCxnSpPr>
            <p:nvPr/>
          </p:nvCxnSpPr>
          <p:spPr>
            <a:xfrm rot="16200000" flipH="1">
              <a:off x="6804163" y="1433658"/>
              <a:ext cx="1427254" cy="1039430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486400" y="5029200"/>
            <a:ext cx="2819399" cy="1328738"/>
            <a:chOff x="2057400" y="2819400"/>
            <a:chExt cx="6656914" cy="29718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7400" y="3581400"/>
              <a:ext cx="3276600" cy="2133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14600" y="3200400"/>
              <a:ext cx="3276600" cy="2133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71800" y="2819400"/>
              <a:ext cx="3276600" cy="2133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Plus 26"/>
            <p:cNvSpPr/>
            <p:nvPr/>
          </p:nvSpPr>
          <p:spPr>
            <a:xfrm>
              <a:off x="2133600" y="4419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/>
            <p:nvPr/>
          </p:nvSpPr>
          <p:spPr>
            <a:xfrm>
              <a:off x="314325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lus 28"/>
            <p:cNvSpPr/>
            <p:nvPr/>
          </p:nvSpPr>
          <p:spPr>
            <a:xfrm>
              <a:off x="3505200" y="5181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lus 29"/>
            <p:cNvSpPr/>
            <p:nvPr/>
          </p:nvSpPr>
          <p:spPr>
            <a:xfrm>
              <a:off x="2667000" y="48768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lus 30"/>
            <p:cNvSpPr/>
            <p:nvPr/>
          </p:nvSpPr>
          <p:spPr>
            <a:xfrm>
              <a:off x="2057400" y="3657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lus 31"/>
            <p:cNvSpPr/>
            <p:nvPr/>
          </p:nvSpPr>
          <p:spPr>
            <a:xfrm>
              <a:off x="4953000" y="54102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3505200" y="3048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4419600" y="28956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4648200" y="3429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638800" y="3429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5715000" y="44958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029200" y="38862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5181600" y="32004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5715000" y="4953000"/>
              <a:ext cx="3810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5410200" y="5486400"/>
              <a:ext cx="3810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Callout 2 41"/>
            <p:cNvSpPr/>
            <p:nvPr/>
          </p:nvSpPr>
          <p:spPr>
            <a:xfrm>
              <a:off x="7010400" y="5334000"/>
              <a:ext cx="1524000" cy="381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0000"/>
                <a:gd name="adj6" fmla="val -6854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margin</a:t>
              </a:r>
              <a:endParaRPr lang="en-US" sz="1000" dirty="0"/>
            </a:p>
          </p:txBody>
        </p:sp>
        <p:sp>
          <p:nvSpPr>
            <p:cNvPr id="43" name="Line Callout 2 42"/>
            <p:cNvSpPr/>
            <p:nvPr/>
          </p:nvSpPr>
          <p:spPr>
            <a:xfrm>
              <a:off x="6915150" y="3671529"/>
              <a:ext cx="1799164" cy="44327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27859"/>
                <a:gd name="adj6" fmla="val -1172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boundary</a:t>
              </a:r>
              <a:endParaRPr lang="en-US" sz="1000" dirty="0"/>
            </a:p>
          </p:txBody>
        </p:sp>
      </p:grp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667000"/>
            <a:ext cx="3886200" cy="54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105400"/>
            <a:ext cx="4338637" cy="79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6019800"/>
            <a:ext cx="3962400" cy="7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Support Vector Machines projections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fld id="{78EBE971-7C04-4A62-8A05-F71E8E834FA2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581400" y="3505200"/>
            <a:ext cx="6273" cy="2434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958518" y="4716296"/>
            <a:ext cx="2443578" cy="21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 rot="3420000">
            <a:off x="3806820" y="48736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Multiply 38"/>
          <p:cNvSpPr/>
          <p:nvPr/>
        </p:nvSpPr>
        <p:spPr>
          <a:xfrm rot="3420000">
            <a:off x="5026020" y="51784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Multiply 39"/>
          <p:cNvSpPr/>
          <p:nvPr/>
        </p:nvSpPr>
        <p:spPr>
          <a:xfrm rot="3420000">
            <a:off x="4873620" y="41878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Multiply 40"/>
          <p:cNvSpPr/>
          <p:nvPr/>
        </p:nvSpPr>
        <p:spPr>
          <a:xfrm rot="3420000">
            <a:off x="5330821" y="46450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Multiply 41"/>
          <p:cNvSpPr/>
          <p:nvPr/>
        </p:nvSpPr>
        <p:spPr>
          <a:xfrm rot="3420000">
            <a:off x="4584572" y="5501375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Multiply 42"/>
          <p:cNvSpPr/>
          <p:nvPr/>
        </p:nvSpPr>
        <p:spPr>
          <a:xfrm rot="3420000">
            <a:off x="4568820" y="36544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Multiply 43"/>
          <p:cNvSpPr/>
          <p:nvPr/>
        </p:nvSpPr>
        <p:spPr>
          <a:xfrm rot="3420000">
            <a:off x="4340220" y="4721219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45" name="Straight Arrow Connector 44"/>
          <p:cNvCxnSpPr/>
          <p:nvPr/>
        </p:nvCxnSpPr>
        <p:spPr>
          <a:xfrm rot="8820000" flipH="1" flipV="1">
            <a:off x="4222519" y="6105115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8820000" flipH="1" flipV="1">
            <a:off x="3612918" y="6105114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724400" y="3581400"/>
            <a:ext cx="6273" cy="2434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>
          <a:xfrm rot="3420000">
            <a:off x="5178421" y="37306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Multiply 73"/>
          <p:cNvSpPr/>
          <p:nvPr/>
        </p:nvSpPr>
        <p:spPr>
          <a:xfrm rot="3420000">
            <a:off x="5635619" y="43402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5" name="Multiply 74"/>
          <p:cNvSpPr/>
          <p:nvPr/>
        </p:nvSpPr>
        <p:spPr>
          <a:xfrm rot="3420000">
            <a:off x="5711820" y="49498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Multiply 75"/>
          <p:cNvSpPr/>
          <p:nvPr/>
        </p:nvSpPr>
        <p:spPr>
          <a:xfrm rot="3420000">
            <a:off x="5483220" y="54832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3" name="Group 78"/>
          <p:cNvGrpSpPr/>
          <p:nvPr/>
        </p:nvGrpSpPr>
        <p:grpSpPr>
          <a:xfrm>
            <a:off x="2420616" y="3639816"/>
            <a:ext cx="2895600" cy="2010706"/>
            <a:chOff x="2420616" y="3639816"/>
            <a:chExt cx="2895600" cy="2010706"/>
          </a:xfrm>
        </p:grpSpPr>
        <p:sp>
          <p:nvSpPr>
            <p:cNvPr id="32" name="Plus 31"/>
            <p:cNvSpPr/>
            <p:nvPr/>
          </p:nvSpPr>
          <p:spPr>
            <a:xfrm rot="3420000">
              <a:off x="2420616" y="39446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3" name="Plus 32"/>
            <p:cNvSpPr/>
            <p:nvPr/>
          </p:nvSpPr>
          <p:spPr>
            <a:xfrm rot="3420000">
              <a:off x="2877817" y="4249415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Plus 33"/>
            <p:cNvSpPr/>
            <p:nvPr/>
          </p:nvSpPr>
          <p:spPr>
            <a:xfrm rot="3420000">
              <a:off x="3411215" y="3792215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Plus 34"/>
            <p:cNvSpPr/>
            <p:nvPr/>
          </p:nvSpPr>
          <p:spPr>
            <a:xfrm rot="3420000">
              <a:off x="2496817" y="4554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" name="Plus 35"/>
            <p:cNvSpPr/>
            <p:nvPr/>
          </p:nvSpPr>
          <p:spPr>
            <a:xfrm rot="3420000">
              <a:off x="2496815" y="53162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7" name="Plus 36"/>
            <p:cNvSpPr/>
            <p:nvPr/>
          </p:nvSpPr>
          <p:spPr>
            <a:xfrm rot="3420000">
              <a:off x="3451980" y="5345722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Plus 64"/>
            <p:cNvSpPr/>
            <p:nvPr/>
          </p:nvSpPr>
          <p:spPr>
            <a:xfrm rot="3420000">
              <a:off x="4249417" y="43256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Plus 65"/>
            <p:cNvSpPr/>
            <p:nvPr/>
          </p:nvSpPr>
          <p:spPr>
            <a:xfrm rot="3420000">
              <a:off x="3106417" y="48590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Plus 66"/>
            <p:cNvSpPr/>
            <p:nvPr/>
          </p:nvSpPr>
          <p:spPr>
            <a:xfrm rot="3420000">
              <a:off x="3106416" y="5316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Plus 67"/>
            <p:cNvSpPr/>
            <p:nvPr/>
          </p:nvSpPr>
          <p:spPr>
            <a:xfrm rot="3420000">
              <a:off x="3411216" y="4554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9" name="Plus 68"/>
            <p:cNvSpPr/>
            <p:nvPr/>
          </p:nvSpPr>
          <p:spPr>
            <a:xfrm rot="3420000">
              <a:off x="3792216" y="40970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1" name="Plus 70"/>
            <p:cNvSpPr/>
            <p:nvPr/>
          </p:nvSpPr>
          <p:spPr>
            <a:xfrm rot="3420000">
              <a:off x="2801616" y="36398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Plus 71"/>
            <p:cNvSpPr/>
            <p:nvPr/>
          </p:nvSpPr>
          <p:spPr>
            <a:xfrm rot="3420000">
              <a:off x="5011416" y="48590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7" name="Plus 76"/>
            <p:cNvSpPr/>
            <p:nvPr/>
          </p:nvSpPr>
          <p:spPr>
            <a:xfrm rot="3420000">
              <a:off x="4020817" y="37922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78" name="Multiply 77"/>
          <p:cNvSpPr/>
          <p:nvPr/>
        </p:nvSpPr>
        <p:spPr>
          <a:xfrm rot="3420000">
            <a:off x="2816221" y="50260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1" name="Left-Right Arrow 80"/>
          <p:cNvSpPr/>
          <p:nvPr/>
        </p:nvSpPr>
        <p:spPr>
          <a:xfrm>
            <a:off x="838200" y="2133600"/>
            <a:ext cx="7315200" cy="1066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Anomalous                                   Less Anomalous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0668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5475" y="1447800"/>
            <a:ext cx="3438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9350" y="1828800"/>
            <a:ext cx="2914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2209800" y="3124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5    ………..    1         0       -1   ………     -5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06858 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 (2009) on Medical PCP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4486 </a:t>
            </a:r>
            <a:r>
              <a:rPr lang="en-US" dirty="0" smtClean="0"/>
              <a:t>patients from UPMC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Cardiac surgery </a:t>
            </a:r>
            <a:r>
              <a:rPr lang="en-US" dirty="0" smtClean="0"/>
              <a:t>(2002-2007)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45767 </a:t>
            </a:r>
            <a:r>
              <a:rPr lang="en-US" dirty="0" smtClean="0"/>
              <a:t>patient-day events/states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9K </a:t>
            </a:r>
            <a:r>
              <a:rPr lang="en-US" dirty="0" smtClean="0"/>
              <a:t>attributes  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222 </a:t>
            </a:r>
            <a:r>
              <a:rPr lang="en-US" dirty="0" smtClean="0"/>
              <a:t>states evaluated by </a:t>
            </a:r>
            <a:r>
              <a:rPr lang="en-US" dirty="0" smtClean="0">
                <a:solidFill>
                  <a:srgbClr val="FF0000"/>
                </a:solidFill>
              </a:rPr>
              <a:t>15 </a:t>
            </a:r>
            <a:r>
              <a:rPr lang="en-US" dirty="0" smtClean="0"/>
              <a:t>experts</a:t>
            </a:r>
          </a:p>
          <a:p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3990975" cy="2687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/>
          <p:nvPr/>
        </p:nvCxnSpPr>
        <p:spPr bwMode="auto">
          <a:xfrm>
            <a:off x="2971800" y="2819400"/>
            <a:ext cx="1981200" cy="1219200"/>
          </a:xfrm>
          <a:prstGeom prst="bentConnector3">
            <a:avLst>
              <a:gd name="adj1" fmla="val 49404"/>
            </a:avLst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100" y="1066800"/>
            <a:ext cx="3771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PCP data set: Segmentation</a:t>
            </a:r>
            <a:endParaRPr lang="en-US" dirty="0"/>
          </a:p>
        </p:txBody>
      </p:sp>
      <p:pic>
        <p:nvPicPr>
          <p:cNvPr id="53250" name="Picture 2" descr="M:\th\img\pcp_segm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7999413" cy="46609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Dataset: PLT Lab feature</a:t>
            </a:r>
            <a:endParaRPr lang="en-US" dirty="0"/>
          </a:p>
        </p:txBody>
      </p:sp>
      <p:pic>
        <p:nvPicPr>
          <p:cNvPr id="54274" name="Picture 2" descr="M:\th\img\pcp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6629400" cy="3596640"/>
          </a:xfrm>
          <a:prstGeom prst="rect">
            <a:avLst/>
          </a:prstGeom>
          <a:noFill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1" y="4806409"/>
            <a:ext cx="3276599" cy="184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029200"/>
            <a:ext cx="3505200" cy="151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562600"/>
            <a:ext cx="8305800" cy="1143000"/>
          </a:xfrm>
        </p:spPr>
        <p:txBody>
          <a:bodyPr/>
          <a:lstStyle/>
          <a:p>
            <a:r>
              <a:rPr lang="en-US" dirty="0" smtClean="0"/>
              <a:t>Alert score correlates with true alert rate</a:t>
            </a:r>
          </a:p>
          <a:p>
            <a:r>
              <a:rPr lang="en-US" dirty="0" smtClean="0"/>
              <a:t>Clinical useful anomalies can be learned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41" name="Picture 1" descr="M:\th\img\alert_score_vs_true_alert_2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7923438" cy="43656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86400" y="3733800"/>
            <a:ext cx="340509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AUC: 64.12%</a:t>
            </a:r>
            <a:endParaRPr lang="en-US" sz="4800" dirty="0"/>
          </a:p>
        </p:txBody>
      </p:sp>
      <p:sp>
        <p:nvSpPr>
          <p:cNvPr id="7" name="Folded Corner 6"/>
          <p:cNvSpPr/>
          <p:nvPr/>
        </p:nvSpPr>
        <p:spPr bwMode="auto">
          <a:xfrm>
            <a:off x="609600" y="5257800"/>
            <a:ext cx="1828800" cy="381000"/>
          </a:xfrm>
          <a:prstGeom prst="foldedCorner">
            <a:avLst>
              <a:gd name="adj" fmla="val 1945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conclusions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600200"/>
            <a:ext cx="32718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134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743200"/>
            <a:ext cx="56388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ded Corner 4"/>
          <p:cNvSpPr/>
          <p:nvPr/>
        </p:nvSpPr>
        <p:spPr bwMode="auto">
          <a:xfrm>
            <a:off x="6553200" y="1143000"/>
            <a:ext cx="23622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Bayes theorem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2133600"/>
            <a:ext cx="12954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2133600"/>
            <a:ext cx="12192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2514600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being in </a:t>
            </a:r>
            <a:r>
              <a:rPr lang="en-US" b="1" dirty="0" smtClean="0"/>
              <a:t>x</a:t>
            </a:r>
            <a:r>
              <a:rPr lang="en-US" dirty="0" smtClean="0"/>
              <a:t> during the random walk 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209800" y="2819400"/>
            <a:ext cx="4267200" cy="3429000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Connector 140"/>
          <p:cNvCxnSpPr>
            <a:stCxn id="130" idx="2"/>
            <a:endCxn id="135" idx="3"/>
          </p:cNvCxnSpPr>
          <p:nvPr/>
        </p:nvCxnSpPr>
        <p:spPr>
          <a:xfrm rot="10800000">
            <a:off x="3422151" y="5396312"/>
            <a:ext cx="1023484" cy="4125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0" idx="3"/>
            <a:endCxn id="133" idx="1"/>
          </p:cNvCxnSpPr>
          <p:nvPr/>
        </p:nvCxnSpPr>
        <p:spPr>
          <a:xfrm rot="5400000" flipH="1" flipV="1">
            <a:off x="4130822" y="4928404"/>
            <a:ext cx="93581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2743200" y="3352800"/>
            <a:ext cx="3122767" cy="2260172"/>
            <a:chOff x="2238095" y="3481834"/>
            <a:chExt cx="3122767" cy="2260172"/>
          </a:xfrm>
        </p:grpSpPr>
        <p:sp>
          <p:nvSpPr>
            <p:cNvPr id="127" name="Minus 126"/>
            <p:cNvSpPr/>
            <p:nvPr/>
          </p:nvSpPr>
          <p:spPr>
            <a:xfrm>
              <a:off x="2238095" y="3990997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Minus 127"/>
            <p:cNvSpPr/>
            <p:nvPr/>
          </p:nvSpPr>
          <p:spPr>
            <a:xfrm>
              <a:off x="3061700" y="348183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Minus 128"/>
            <p:cNvSpPr/>
            <p:nvPr/>
          </p:nvSpPr>
          <p:spPr>
            <a:xfrm>
              <a:off x="3297016" y="4882031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Minus 129"/>
            <p:cNvSpPr/>
            <p:nvPr/>
          </p:nvSpPr>
          <p:spPr>
            <a:xfrm>
              <a:off x="3885305" y="539119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4002963" y="3609125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Minus 131"/>
            <p:cNvSpPr/>
            <p:nvPr/>
          </p:nvSpPr>
          <p:spPr>
            <a:xfrm>
              <a:off x="3297016" y="3990997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Minus 132"/>
            <p:cNvSpPr/>
            <p:nvPr/>
          </p:nvSpPr>
          <p:spPr>
            <a:xfrm>
              <a:off x="3885305" y="4372869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Minus 133"/>
            <p:cNvSpPr/>
            <p:nvPr/>
          </p:nvSpPr>
          <p:spPr>
            <a:xfrm>
              <a:off x="4944225" y="4754741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Minus 134"/>
            <p:cNvSpPr/>
            <p:nvPr/>
          </p:nvSpPr>
          <p:spPr>
            <a:xfrm>
              <a:off x="2708727" y="539119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>
              <a:endCxn id="128" idx="2"/>
            </p:cNvCxnSpPr>
            <p:nvPr/>
          </p:nvCxnSpPr>
          <p:spPr>
            <a:xfrm flipV="1">
              <a:off x="2473411" y="3657240"/>
              <a:ext cx="643514" cy="46104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stCxn id="132" idx="3"/>
              <a:endCxn id="128" idx="1"/>
            </p:cNvCxnSpPr>
            <p:nvPr/>
          </p:nvCxnSpPr>
          <p:spPr>
            <a:xfrm rot="16200000" flipV="1">
              <a:off x="3174351" y="3794164"/>
              <a:ext cx="426653" cy="23531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29" idx="3"/>
              <a:endCxn id="132" idx="1"/>
            </p:cNvCxnSpPr>
            <p:nvPr/>
          </p:nvCxnSpPr>
          <p:spPr>
            <a:xfrm rot="5400000" flipH="1" flipV="1">
              <a:off x="3101073" y="4611920"/>
              <a:ext cx="808524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stCxn id="133" idx="3"/>
              <a:endCxn id="131" idx="1"/>
            </p:cNvCxnSpPr>
            <p:nvPr/>
          </p:nvCxnSpPr>
          <p:spPr>
            <a:xfrm rot="5400000" flipH="1" flipV="1">
              <a:off x="3811836" y="4107574"/>
              <a:ext cx="681234" cy="11765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9" idx="3"/>
              <a:endCxn id="127" idx="1"/>
            </p:cNvCxnSpPr>
            <p:nvPr/>
          </p:nvCxnSpPr>
          <p:spPr>
            <a:xfrm rot="16200000" flipV="1">
              <a:off x="2545072" y="4108999"/>
              <a:ext cx="808524" cy="10058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0" idx="3"/>
              <a:endCxn id="134" idx="1"/>
            </p:cNvCxnSpPr>
            <p:nvPr/>
          </p:nvCxnSpPr>
          <p:spPr>
            <a:xfrm rot="5400000" flipH="1" flipV="1">
              <a:off x="4346113" y="4718914"/>
              <a:ext cx="553943" cy="105892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29" idx="3"/>
              <a:endCxn id="133" idx="1"/>
            </p:cNvCxnSpPr>
            <p:nvPr/>
          </p:nvCxnSpPr>
          <p:spPr>
            <a:xfrm rot="5400000" flipH="1" flipV="1">
              <a:off x="3586153" y="4508712"/>
              <a:ext cx="426652" cy="58828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5" name="Straight Connector 144"/>
            <p:cNvCxnSpPr>
              <a:stCxn id="135" idx="3"/>
              <a:endCxn id="129" idx="1"/>
            </p:cNvCxnSpPr>
            <p:nvPr/>
          </p:nvCxnSpPr>
          <p:spPr>
            <a:xfrm rot="5400000" flipH="1" flipV="1">
              <a:off x="2997864" y="5017875"/>
              <a:ext cx="426653" cy="58828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216" name="Group 215"/>
          <p:cNvGrpSpPr/>
          <p:nvPr/>
        </p:nvGrpSpPr>
        <p:grpSpPr>
          <a:xfrm>
            <a:off x="2743200" y="3124200"/>
            <a:ext cx="3105800" cy="2274332"/>
            <a:chOff x="2743200" y="3124200"/>
            <a:chExt cx="3105800" cy="2274332"/>
          </a:xfrm>
        </p:grpSpPr>
        <p:sp>
          <p:nvSpPr>
            <p:cNvPr id="207" name="TextBox 206"/>
            <p:cNvSpPr txBox="1"/>
            <p:nvPr/>
          </p:nvSpPr>
          <p:spPr>
            <a:xfrm>
              <a:off x="2743200" y="35814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495800" y="3276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486400" y="4419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581400" y="3124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419600" y="5029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800600" y="41148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962400" y="35814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290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8</a:t>
              </a:r>
              <a:endParaRPr lang="en-US" baseline="-25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48000" y="5029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9</a:t>
              </a:r>
              <a:endParaRPr lang="en-US" baseline="-25000" dirty="0"/>
            </a:p>
          </p:txBody>
        </p:sp>
      </p:grp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257800"/>
            <a:ext cx="1752600" cy="46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4724400"/>
            <a:ext cx="165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olded Corner 42"/>
          <p:cNvSpPr/>
          <p:nvPr/>
        </p:nvSpPr>
        <p:spPr bwMode="auto">
          <a:xfrm>
            <a:off x="228600" y="63246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new generative nonparametric model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1" grpId="0"/>
      <p:bldP spid="126" grpId="0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(Outlier)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Goal: </a:t>
            </a:r>
            <a:r>
              <a:rPr lang="en-US" dirty="0" smtClean="0"/>
              <a:t>Identify unusual patterns in data.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Methods:  </a:t>
            </a:r>
            <a:r>
              <a:rPr lang="en-US" dirty="0" smtClean="0"/>
              <a:t>from statistics and machine learning</a:t>
            </a:r>
          </a:p>
          <a:p>
            <a:endParaRPr lang="en-US" dirty="0" smtClean="0"/>
          </a:p>
          <a:p>
            <a:pPr>
              <a:tabLst>
                <a:tab pos="2401888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Contribution: </a:t>
            </a:r>
            <a:r>
              <a:rPr lang="en-US" dirty="0" smtClean="0"/>
              <a:t> 	graph-based methods for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conditional</a:t>
            </a:r>
            <a:r>
              <a:rPr lang="en-US" dirty="0" smtClean="0"/>
              <a:t> anomaly detection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Application:  </a:t>
            </a:r>
            <a:r>
              <a:rPr lang="en-US" dirty="0" smtClean="0"/>
              <a:t>medical error detection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endCxn id="64" idx="4"/>
          </p:cNvCxnSpPr>
          <p:nvPr/>
        </p:nvCxnSpPr>
        <p:spPr>
          <a:xfrm rot="16200000" flipV="1">
            <a:off x="5218721" y="2744179"/>
            <a:ext cx="802058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1"/>
            <a:endCxn id="29" idx="3"/>
          </p:cNvCxnSpPr>
          <p:nvPr/>
        </p:nvCxnSpPr>
        <p:spPr>
          <a:xfrm rot="5400000" flipH="1" flipV="1">
            <a:off x="3362011" y="1596863"/>
            <a:ext cx="1323939" cy="283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257800" y="2209800"/>
            <a:ext cx="381000" cy="3048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of Connectivity 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2514600"/>
          </a:xfrm>
        </p:spPr>
        <p:txBody>
          <a:bodyPr/>
          <a:lstStyle/>
          <a:p>
            <a:r>
              <a:rPr lang="en-US" dirty="0" smtClean="0"/>
              <a:t>What happens if we encounter an unconditional outlier?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95400" y="4953000"/>
            <a:ext cx="6819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133600" y="2514600"/>
            <a:ext cx="1618246" cy="164131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5410200" y="3048000"/>
            <a:ext cx="1180412" cy="119623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Minus 8"/>
          <p:cNvSpPr/>
          <p:nvPr/>
        </p:nvSpPr>
        <p:spPr>
          <a:xfrm>
            <a:off x="2280814" y="2924269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Minus 9"/>
          <p:cNvSpPr/>
          <p:nvPr/>
        </p:nvSpPr>
        <p:spPr>
          <a:xfrm>
            <a:off x="2659818" y="2689964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Minus 10"/>
          <p:cNvSpPr/>
          <p:nvPr/>
        </p:nvSpPr>
        <p:spPr>
          <a:xfrm>
            <a:off x="2768105" y="3334303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Minus 11"/>
          <p:cNvSpPr/>
          <p:nvPr/>
        </p:nvSpPr>
        <p:spPr>
          <a:xfrm>
            <a:off x="3038822" y="356860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Minus 12"/>
          <p:cNvSpPr/>
          <p:nvPr/>
        </p:nvSpPr>
        <p:spPr>
          <a:xfrm>
            <a:off x="3092965" y="2748541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Minus 13"/>
          <p:cNvSpPr/>
          <p:nvPr/>
        </p:nvSpPr>
        <p:spPr>
          <a:xfrm>
            <a:off x="2768105" y="2924269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Minus 14"/>
          <p:cNvSpPr/>
          <p:nvPr/>
        </p:nvSpPr>
        <p:spPr>
          <a:xfrm>
            <a:off x="3038822" y="309999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Minus 15"/>
          <p:cNvSpPr/>
          <p:nvPr/>
        </p:nvSpPr>
        <p:spPr>
          <a:xfrm>
            <a:off x="3526112" y="3275727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Minus 16"/>
          <p:cNvSpPr/>
          <p:nvPr/>
        </p:nvSpPr>
        <p:spPr>
          <a:xfrm>
            <a:off x="2497388" y="356860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18" name="Straight Connector 17"/>
          <p:cNvCxnSpPr>
            <a:endCxn id="10" idx="2"/>
          </p:cNvCxnSpPr>
          <p:nvPr/>
        </p:nvCxnSpPr>
        <p:spPr>
          <a:xfrm flipV="1">
            <a:off x="2389101" y="2777829"/>
            <a:ext cx="299424" cy="20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10" idx="1"/>
          </p:cNvCxnSpPr>
          <p:nvPr/>
        </p:nvCxnSpPr>
        <p:spPr>
          <a:xfrm rot="16200000" flipV="1">
            <a:off x="2725761" y="2840838"/>
            <a:ext cx="192974" cy="10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4" idx="1"/>
          </p:cNvCxnSpPr>
          <p:nvPr/>
        </p:nvCxnSpPr>
        <p:spPr>
          <a:xfrm rot="5400000" flipH="1" flipV="1">
            <a:off x="2692040" y="3217150"/>
            <a:ext cx="368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13" idx="1"/>
          </p:cNvCxnSpPr>
          <p:nvPr/>
        </p:nvCxnSpPr>
        <p:spPr>
          <a:xfrm rot="5400000" flipH="1" flipV="1">
            <a:off x="3019117" y="2985062"/>
            <a:ext cx="310127" cy="5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1"/>
          </p:cNvCxnSpPr>
          <p:nvPr/>
        </p:nvCxnSpPr>
        <p:spPr>
          <a:xfrm rot="16200000" flipV="1">
            <a:off x="2448395" y="2973505"/>
            <a:ext cx="368702" cy="4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7" idx="3"/>
          </p:cNvCxnSpPr>
          <p:nvPr/>
        </p:nvCxnSpPr>
        <p:spPr>
          <a:xfrm rot="10800000">
            <a:off x="2605675" y="3635807"/>
            <a:ext cx="461854" cy="2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5" idx="1"/>
          </p:cNvCxnSpPr>
          <p:nvPr/>
        </p:nvCxnSpPr>
        <p:spPr>
          <a:xfrm rot="5400000" flipH="1" flipV="1">
            <a:off x="2933469" y="3422167"/>
            <a:ext cx="427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16" idx="1"/>
          </p:cNvCxnSpPr>
          <p:nvPr/>
        </p:nvCxnSpPr>
        <p:spPr>
          <a:xfrm rot="5400000" flipH="1" flipV="1">
            <a:off x="3264979" y="3266386"/>
            <a:ext cx="251550" cy="4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5" idx="1"/>
          </p:cNvCxnSpPr>
          <p:nvPr/>
        </p:nvCxnSpPr>
        <p:spPr>
          <a:xfrm rot="5400000" flipH="1" flipV="1">
            <a:off x="2915263" y="3169656"/>
            <a:ext cx="192974" cy="27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3"/>
            <a:endCxn id="11" idx="1"/>
          </p:cNvCxnSpPr>
          <p:nvPr/>
        </p:nvCxnSpPr>
        <p:spPr>
          <a:xfrm rot="5400000" flipH="1" flipV="1">
            <a:off x="2644546" y="3403961"/>
            <a:ext cx="192974" cy="27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inus 28"/>
          <p:cNvSpPr/>
          <p:nvPr/>
        </p:nvSpPr>
        <p:spPr>
          <a:xfrm>
            <a:off x="5334000" y="2286000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Plus 31"/>
          <p:cNvSpPr/>
          <p:nvPr/>
        </p:nvSpPr>
        <p:spPr>
          <a:xfrm>
            <a:off x="5638800" y="32004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Plus 32"/>
          <p:cNvSpPr/>
          <p:nvPr/>
        </p:nvSpPr>
        <p:spPr>
          <a:xfrm>
            <a:off x="5486400" y="35814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Plus 33"/>
          <p:cNvSpPr/>
          <p:nvPr/>
        </p:nvSpPr>
        <p:spPr>
          <a:xfrm>
            <a:off x="5912415" y="3908655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Plus 34"/>
          <p:cNvSpPr/>
          <p:nvPr/>
        </p:nvSpPr>
        <p:spPr>
          <a:xfrm>
            <a:off x="6291419" y="367435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Plus 35"/>
          <p:cNvSpPr/>
          <p:nvPr/>
        </p:nvSpPr>
        <p:spPr>
          <a:xfrm>
            <a:off x="6074845" y="3147164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Plus 36"/>
          <p:cNvSpPr/>
          <p:nvPr/>
        </p:nvSpPr>
        <p:spPr>
          <a:xfrm>
            <a:off x="5638800" y="38862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38" name="Straight Connector 37"/>
          <p:cNvCxnSpPr>
            <a:stCxn id="32" idx="0"/>
            <a:endCxn id="36" idx="2"/>
          </p:cNvCxnSpPr>
          <p:nvPr/>
        </p:nvCxnSpPr>
        <p:spPr>
          <a:xfrm flipV="1">
            <a:off x="5826667" y="3264317"/>
            <a:ext cx="276885" cy="53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  <a:endCxn id="32" idx="1"/>
          </p:cNvCxnSpPr>
          <p:nvPr/>
        </p:nvCxnSpPr>
        <p:spPr>
          <a:xfrm rot="5400000" flipH="1" flipV="1">
            <a:off x="5566483" y="3431853"/>
            <a:ext cx="208809" cy="152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3" idx="1"/>
          </p:cNvCxnSpPr>
          <p:nvPr/>
        </p:nvCxnSpPr>
        <p:spPr>
          <a:xfrm rot="10800000">
            <a:off x="5594688" y="3784648"/>
            <a:ext cx="346435" cy="241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3"/>
            <a:endCxn id="36" idx="1"/>
          </p:cNvCxnSpPr>
          <p:nvPr/>
        </p:nvCxnSpPr>
        <p:spPr>
          <a:xfrm rot="16200000" flipV="1">
            <a:off x="6113921" y="3419623"/>
            <a:ext cx="354995" cy="216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  <a:endCxn id="35" idx="2"/>
          </p:cNvCxnSpPr>
          <p:nvPr/>
        </p:nvCxnSpPr>
        <p:spPr>
          <a:xfrm flipV="1">
            <a:off x="6100282" y="3791503"/>
            <a:ext cx="219844" cy="234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4" idx="1"/>
          </p:cNvCxnSpPr>
          <p:nvPr/>
        </p:nvCxnSpPr>
        <p:spPr>
          <a:xfrm rot="16200000" flipH="1">
            <a:off x="5786571" y="3877773"/>
            <a:ext cx="194646" cy="2736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  <a:endCxn id="32" idx="0"/>
          </p:cNvCxnSpPr>
          <p:nvPr/>
        </p:nvCxnSpPr>
        <p:spPr>
          <a:xfrm rot="16200000" flipV="1">
            <a:off x="5612606" y="3531615"/>
            <a:ext cx="622159" cy="1940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33" idx="0"/>
          </p:cNvCxnSpPr>
          <p:nvPr/>
        </p:nvCxnSpPr>
        <p:spPr>
          <a:xfrm rot="10800000">
            <a:off x="5674268" y="3698553"/>
            <a:ext cx="645859" cy="929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775530" y="3787826"/>
            <a:ext cx="523050" cy="24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5098657" y="4139750"/>
            <a:ext cx="455852" cy="38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loud 65"/>
          <p:cNvSpPr/>
          <p:nvPr/>
        </p:nvSpPr>
        <p:spPr bwMode="auto">
          <a:xfrm>
            <a:off x="5562600" y="1600200"/>
            <a:ext cx="16764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5334000"/>
            <a:ext cx="762000" cy="76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209800" y="6172200"/>
            <a:ext cx="23622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oth small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>
            <a:off x="2895600" y="6019800"/>
            <a:ext cx="457200" cy="304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038600" y="6096000"/>
            <a:ext cx="762000" cy="228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loud 52"/>
          <p:cNvSpPr/>
          <p:nvPr/>
        </p:nvSpPr>
        <p:spPr bwMode="auto">
          <a:xfrm>
            <a:off x="4114800" y="6172200"/>
            <a:ext cx="47244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but one is magnitudes larger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304800" y="4572000"/>
            <a:ext cx="82296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 general way to regularize a discriminative approach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 cstate="print"/>
          <a:srcRect r="10989"/>
          <a:stretch>
            <a:fillRect/>
          </a:stretch>
        </p:blipFill>
        <p:spPr bwMode="auto">
          <a:xfrm>
            <a:off x="0" y="5486400"/>
            <a:ext cx="1371600" cy="37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/>
      <p:bldP spid="29" grpId="0" animBg="1"/>
      <p:bldP spid="66" grpId="0" animBg="1"/>
      <p:bldP spid="48" grpId="1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6558909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800600"/>
            <a:ext cx="347954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 bwMode="auto">
          <a:xfrm>
            <a:off x="4114800" y="4953000"/>
            <a:ext cx="11430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6324600" y="1828800"/>
            <a:ext cx="25146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ConnectivityAD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Core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305800" cy="417513"/>
          </a:xfrm>
        </p:spPr>
        <p:txBody>
          <a:bodyPr/>
          <a:lstStyle/>
          <a:p>
            <a:r>
              <a:rPr lang="en-US" dirty="0" smtClean="0"/>
              <a:t>TOP 10 Scoring anomalies for each method</a:t>
            </a:r>
            <a:endParaRPr lang="en-US" dirty="0"/>
          </a:p>
        </p:txBody>
      </p:sp>
      <p:pic>
        <p:nvPicPr>
          <p:cNvPr id="12291" name="Picture 3" descr="M:\th\img\c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7584331" cy="5410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16002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43800" y="59436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434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3429000"/>
            <a:ext cx="1524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Connectivity AD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ConnectivityAD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Can handle </a:t>
            </a:r>
          </a:p>
          <a:p>
            <a:pPr lvl="2"/>
            <a:r>
              <a:rPr lang="en-US" dirty="0" smtClean="0"/>
              <a:t>Fringe points</a:t>
            </a:r>
          </a:p>
          <a:p>
            <a:pPr lvl="2"/>
            <a:r>
              <a:rPr lang="en-US" dirty="0" smtClean="0"/>
              <a:t>Unconditional Anomalies</a:t>
            </a:r>
          </a:p>
          <a:p>
            <a:pPr lvl="1"/>
            <a:r>
              <a:rPr lang="en-US" dirty="0" smtClean="0"/>
              <a:t>Fast  </a:t>
            </a:r>
          </a:p>
          <a:p>
            <a:pPr lvl="2"/>
            <a:r>
              <a:rPr lang="en-US" dirty="0" smtClean="0"/>
              <a:t>O(n) memory,</a:t>
            </a:r>
          </a:p>
          <a:p>
            <a:pPr lvl="2"/>
            <a:r>
              <a:rPr lang="en-US" dirty="0" smtClean="0"/>
              <a:t>O(|E|)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Connectivity vs. Density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Background on AD/CAD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Challenges for CAD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Approaches for CAD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Discriminative Approach: SVM-AD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Regularized Discriminative Approach: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ConnectivityAD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Unlabeled Data &amp; Semi-Supervised Learning</a:t>
            </a:r>
          </a:p>
          <a:p>
            <a:pPr lvl="1"/>
            <a:r>
              <a:rPr lang="en-US" dirty="0" smtClean="0"/>
              <a:t>Soft Harmonic AD </a:t>
            </a:r>
          </a:p>
          <a:p>
            <a:r>
              <a:rPr lang="en-US" dirty="0" smtClean="0"/>
              <a:t>Online Setting</a:t>
            </a:r>
          </a:p>
          <a:p>
            <a:r>
              <a:rPr lang="en-US" dirty="0" smtClean="0"/>
              <a:t>Future Work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medical data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57200" y="5029200"/>
            <a:ext cx="8305800" cy="13319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unknown labels in nearby times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676400" y="24384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t-2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t-1              </a:t>
            </a:r>
            <a:r>
              <a:rPr lang="en-US" dirty="0" err="1" smtClean="0">
                <a:latin typeface="CentSchbook BT" pitchFamily="18" charset="0"/>
              </a:rPr>
              <a:t>time</a:t>
            </a:r>
            <a:r>
              <a:rPr lang="en-US" baseline="-25000" dirty="0" err="1" smtClean="0">
                <a:latin typeface="CentSchbook BT" pitchFamily="18" charset="0"/>
              </a:rPr>
              <a:t>t</a:t>
            </a:r>
            <a:r>
              <a:rPr lang="en-US" dirty="0" smtClean="0">
                <a:latin typeface="CentSchbook BT" pitchFamily="18" charset="0"/>
              </a:rPr>
              <a:t>          time</a:t>
            </a:r>
            <a:r>
              <a:rPr lang="en-US" baseline="-25000" dirty="0" smtClean="0">
                <a:latin typeface="CentSchbook BT" pitchFamily="18" charset="0"/>
              </a:rPr>
              <a:t>t+1 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t+2</a:t>
            </a:r>
            <a:endParaRPr lang="en-US" dirty="0" smtClean="0">
              <a:latin typeface="CentSchbook BT" pitchFamily="18" charset="0"/>
            </a:endParaRPr>
          </a:p>
          <a:p>
            <a:endParaRPr lang="en-US" dirty="0" smtClean="0">
              <a:latin typeface="CentSchbook BT" pitchFamily="18" charset="0"/>
            </a:endParaRPr>
          </a:p>
          <a:p>
            <a:endParaRPr lang="en-US" dirty="0">
              <a:latin typeface="CentSchbook BT" pitchFamily="18" charset="0"/>
            </a:endParaRPr>
          </a:p>
        </p:txBody>
      </p:sp>
      <p:cxnSp>
        <p:nvCxnSpPr>
          <p:cNvPr id="69" name="Straight Connector 68"/>
          <p:cNvCxnSpPr>
            <a:endCxn id="74" idx="6"/>
          </p:cNvCxnSpPr>
          <p:nvPr/>
        </p:nvCxnSpPr>
        <p:spPr>
          <a:xfrm>
            <a:off x="1905000" y="2209800"/>
            <a:ext cx="4800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0" name="Oval 69"/>
          <p:cNvSpPr/>
          <p:nvPr/>
        </p:nvSpPr>
        <p:spPr>
          <a:xfrm>
            <a:off x="1828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" lastClr="FFFFFF"/>
                </a:solidFill>
                <a:latin typeface="CentSchbook BT" pitchFamily="18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114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57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400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>
            <a:endCxn id="80" idx="6"/>
          </p:cNvCxnSpPr>
          <p:nvPr/>
        </p:nvCxnSpPr>
        <p:spPr>
          <a:xfrm>
            <a:off x="1905000" y="3505200"/>
            <a:ext cx="4800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6" name="Oval 75"/>
          <p:cNvSpPr/>
          <p:nvPr/>
        </p:nvSpPr>
        <p:spPr>
          <a:xfrm>
            <a:off x="1828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971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14800" y="3352800"/>
            <a:ext cx="304800" cy="3048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257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400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1600" y="16002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Schbook BT" pitchFamily="18" charset="0"/>
              </a:rPr>
              <a:t>“negative” patient:</a:t>
            </a:r>
            <a:endParaRPr lang="en-US" b="1" dirty="0">
              <a:latin typeface="CentSchbook BT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71600" y="2895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Schbook BT" pitchFamily="18" charset="0"/>
              </a:rPr>
              <a:t>“positive” patient:</a:t>
            </a:r>
            <a:endParaRPr lang="en-US" b="1" dirty="0">
              <a:latin typeface="CentSchbook BT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76400" y="3733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t-2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t-1             </a:t>
            </a:r>
            <a:r>
              <a:rPr lang="en-US" dirty="0" err="1" smtClean="0">
                <a:latin typeface="CentSchbook BT" pitchFamily="18" charset="0"/>
              </a:rPr>
              <a:t>time</a:t>
            </a:r>
            <a:r>
              <a:rPr lang="en-US" baseline="-25000" dirty="0" err="1" smtClean="0">
                <a:latin typeface="CentSchbook BT" pitchFamily="18" charset="0"/>
              </a:rPr>
              <a:t>t</a:t>
            </a:r>
            <a:r>
              <a:rPr lang="en-US" dirty="0" smtClean="0">
                <a:latin typeface="CentSchbook BT" pitchFamily="18" charset="0"/>
              </a:rPr>
              <a:t>           time</a:t>
            </a:r>
            <a:r>
              <a:rPr lang="en-US" baseline="-25000" dirty="0" smtClean="0">
                <a:latin typeface="CentSchbook BT" pitchFamily="18" charset="0"/>
              </a:rPr>
              <a:t>t+1 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t+2</a:t>
            </a:r>
            <a:endParaRPr lang="en-US" dirty="0">
              <a:latin typeface="CentSchbook BT" pitchFamily="18" charset="0"/>
            </a:endParaRPr>
          </a:p>
        </p:txBody>
      </p:sp>
      <p:sp>
        <p:nvSpPr>
          <p:cNvPr id="20" name="Line Callout 2 19"/>
          <p:cNvSpPr/>
          <p:nvPr/>
        </p:nvSpPr>
        <p:spPr bwMode="auto">
          <a:xfrm>
            <a:off x="4953000" y="4191000"/>
            <a:ext cx="1447800" cy="304800"/>
          </a:xfrm>
          <a:prstGeom prst="borderCallout2">
            <a:avLst>
              <a:gd name="adj1" fmla="val -26599"/>
              <a:gd name="adj2" fmla="val 1900"/>
              <a:gd name="adj3" fmla="val -117296"/>
              <a:gd name="adj4" fmla="val 2868"/>
              <a:gd name="adj5" fmla="val -166570"/>
              <a:gd name="adj6" fmla="val -51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lab 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order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343399"/>
            <a:ext cx="895978" cy="685801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8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Harmonic Solution for SSL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29375" y="1143000"/>
            <a:ext cx="2714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Slide Number Placeholder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Straight Connector 69"/>
          <p:cNvCxnSpPr>
            <a:stCxn id="68" idx="1"/>
            <a:endCxn id="182" idx="0"/>
          </p:cNvCxnSpPr>
          <p:nvPr/>
        </p:nvCxnSpPr>
        <p:spPr>
          <a:xfrm rot="16200000" flipH="1" flipV="1">
            <a:off x="2999301" y="590549"/>
            <a:ext cx="715449" cy="38946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2"/>
            <a:endCxn id="183" idx="6"/>
          </p:cNvCxnSpPr>
          <p:nvPr/>
        </p:nvCxnSpPr>
        <p:spPr>
          <a:xfrm rot="10800000" flipV="1">
            <a:off x="3429000" y="2476500"/>
            <a:ext cx="1752600" cy="8001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7"/>
            <a:endCxn id="187" idx="0"/>
          </p:cNvCxnSpPr>
          <p:nvPr/>
        </p:nvCxnSpPr>
        <p:spPr>
          <a:xfrm rot="16200000" flipH="1">
            <a:off x="6659692" y="1417506"/>
            <a:ext cx="715449" cy="2240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6"/>
            <a:endCxn id="186" idx="0"/>
          </p:cNvCxnSpPr>
          <p:nvPr/>
        </p:nvCxnSpPr>
        <p:spPr>
          <a:xfrm>
            <a:off x="6019800" y="2476500"/>
            <a:ext cx="647700" cy="5715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85" idx="0"/>
          </p:cNvCxnSpPr>
          <p:nvPr/>
        </p:nvCxnSpPr>
        <p:spPr>
          <a:xfrm rot="5400000">
            <a:off x="4712494" y="2959894"/>
            <a:ext cx="914400" cy="63341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184" idx="0"/>
          </p:cNvCxnSpPr>
          <p:nvPr/>
        </p:nvCxnSpPr>
        <p:spPr>
          <a:xfrm rot="5400000">
            <a:off x="3708798" y="2671645"/>
            <a:ext cx="1494351" cy="16967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5"/>
            <a:endCxn id="189" idx="0"/>
          </p:cNvCxnSpPr>
          <p:nvPr/>
        </p:nvCxnSpPr>
        <p:spPr>
          <a:xfrm rot="16200000" flipH="1">
            <a:off x="5155275" y="3514622"/>
            <a:ext cx="2697705" cy="12141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88" idx="0"/>
          </p:cNvCxnSpPr>
          <p:nvPr/>
        </p:nvCxnSpPr>
        <p:spPr>
          <a:xfrm rot="16200000" flipH="1">
            <a:off x="5765403" y="2845195"/>
            <a:ext cx="3048001" cy="253920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8" idx="4"/>
            <a:endCxn id="178" idx="0"/>
          </p:cNvCxnSpPr>
          <p:nvPr/>
        </p:nvCxnSpPr>
        <p:spPr>
          <a:xfrm rot="5400000">
            <a:off x="4133850" y="3714750"/>
            <a:ext cx="2286000" cy="647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267201"/>
            <a:ext cx="895978" cy="762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96200" y="4572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1600" y="2057400"/>
            <a:ext cx="838200" cy="838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5105400" y="1752600"/>
            <a:ext cx="1066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SINK</a:t>
            </a:r>
          </a:p>
        </p:txBody>
      </p:sp>
      <p:pic>
        <p:nvPicPr>
          <p:cNvPr id="75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6781800" y="2133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3962400" y="1981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4267200" y="2514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Outliers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6172201"/>
            <a:ext cx="2057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kiwi – outlier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Straight Connector 69"/>
          <p:cNvCxnSpPr>
            <a:stCxn id="68" idx="1"/>
            <a:endCxn id="182" idx="0"/>
          </p:cNvCxnSpPr>
          <p:nvPr/>
        </p:nvCxnSpPr>
        <p:spPr>
          <a:xfrm rot="16200000" flipH="1" flipV="1">
            <a:off x="2999301" y="590549"/>
            <a:ext cx="715449" cy="38946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2"/>
            <a:endCxn id="183" idx="6"/>
          </p:cNvCxnSpPr>
          <p:nvPr/>
        </p:nvCxnSpPr>
        <p:spPr>
          <a:xfrm rot="10800000" flipV="1">
            <a:off x="3429000" y="2476500"/>
            <a:ext cx="1752600" cy="8001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7"/>
            <a:endCxn id="187" idx="0"/>
          </p:cNvCxnSpPr>
          <p:nvPr/>
        </p:nvCxnSpPr>
        <p:spPr>
          <a:xfrm rot="16200000" flipH="1">
            <a:off x="6659692" y="1417506"/>
            <a:ext cx="715449" cy="2240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6"/>
            <a:endCxn id="186" idx="0"/>
          </p:cNvCxnSpPr>
          <p:nvPr/>
        </p:nvCxnSpPr>
        <p:spPr>
          <a:xfrm>
            <a:off x="6019800" y="2476500"/>
            <a:ext cx="647700" cy="5715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85" idx="0"/>
          </p:cNvCxnSpPr>
          <p:nvPr/>
        </p:nvCxnSpPr>
        <p:spPr>
          <a:xfrm rot="5400000">
            <a:off x="4712494" y="2959894"/>
            <a:ext cx="914400" cy="63341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184" idx="0"/>
          </p:cNvCxnSpPr>
          <p:nvPr/>
        </p:nvCxnSpPr>
        <p:spPr>
          <a:xfrm rot="5400000">
            <a:off x="3708798" y="2671645"/>
            <a:ext cx="1494351" cy="16967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5"/>
            <a:endCxn id="189" idx="0"/>
          </p:cNvCxnSpPr>
          <p:nvPr/>
        </p:nvCxnSpPr>
        <p:spPr>
          <a:xfrm rot="16200000" flipH="1">
            <a:off x="5155275" y="3514622"/>
            <a:ext cx="2697705" cy="12141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88" idx="0"/>
          </p:cNvCxnSpPr>
          <p:nvPr/>
        </p:nvCxnSpPr>
        <p:spPr>
          <a:xfrm rot="16200000" flipH="1">
            <a:off x="5765403" y="2845195"/>
            <a:ext cx="3048001" cy="253920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8" idx="4"/>
            <a:endCxn id="178" idx="0"/>
          </p:cNvCxnSpPr>
          <p:nvPr/>
        </p:nvCxnSpPr>
        <p:spPr>
          <a:xfrm rot="5400000">
            <a:off x="4133850" y="3714750"/>
            <a:ext cx="2286000" cy="647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267201"/>
            <a:ext cx="895978" cy="762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96200" y="4572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1600" y="2057400"/>
            <a:ext cx="838200" cy="838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5105400" y="1752600"/>
            <a:ext cx="1066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SINK</a:t>
            </a:r>
          </a:p>
        </p:txBody>
      </p:sp>
      <p:pic>
        <p:nvPicPr>
          <p:cNvPr id="75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6781800" y="2133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3962400" y="1981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4267200" y="2514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Outliers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6172201"/>
            <a:ext cx="2057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kiwi – outlier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Regularization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09453-A4DF-4466-969C-14C996D3CA1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265747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26574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905000"/>
            <a:ext cx="2801938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0" y="4800600"/>
            <a:ext cx="8839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28194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5626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AutoShape 18"/>
          <p:cNvSpPr>
            <a:spLocks noChangeArrowheads="1"/>
          </p:cNvSpPr>
          <p:nvPr/>
        </p:nvSpPr>
        <p:spPr bwMode="auto">
          <a:xfrm>
            <a:off x="304800" y="4724400"/>
            <a:ext cx="8001000" cy="457200"/>
          </a:xfrm>
          <a:prstGeom prst="leftRightArrow">
            <a:avLst>
              <a:gd name="adj1" fmla="val 77778"/>
              <a:gd name="adj2" fmla="val 97222"/>
            </a:avLst>
          </a:prstGeom>
          <a:solidFill>
            <a:schemeClr val="hlink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ONLY LABELED                                                                 ALL DATA</a:t>
            </a:r>
          </a:p>
        </p:txBody>
      </p:sp>
      <p:sp>
        <p:nvSpPr>
          <p:cNvPr id="28685" name="AutoShape 19"/>
          <p:cNvSpPr>
            <a:spLocks noChangeArrowheads="1"/>
          </p:cNvSpPr>
          <p:nvPr/>
        </p:nvSpPr>
        <p:spPr bwMode="auto">
          <a:xfrm rot="3981292">
            <a:off x="-70643" y="2274094"/>
            <a:ext cx="1371600" cy="439737"/>
          </a:xfrm>
          <a:custGeom>
            <a:avLst/>
            <a:gdLst>
              <a:gd name="T0" fmla="*/ 65322442 w 21600"/>
              <a:gd name="T1" fmla="*/ 0 h 21600"/>
              <a:gd name="T2" fmla="*/ 0 w 21600"/>
              <a:gd name="T3" fmla="*/ 4476136 h 21600"/>
              <a:gd name="T4" fmla="*/ 65322442 w 21600"/>
              <a:gd name="T5" fmla="*/ 8952251 h 21600"/>
              <a:gd name="T6" fmla="*/ 87096600 w 21600"/>
              <a:gd name="T7" fmla="*/ 44761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0" y="1219200"/>
            <a:ext cx="1211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Low </a:t>
            </a:r>
          </a:p>
          <a:p>
            <a:pPr algn="ctr"/>
            <a:r>
              <a:rPr lang="en-US">
                <a:latin typeface="Calibri" pitchFamily="34" charset="0"/>
              </a:rPr>
              <a:t>confidence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81000" y="2362200"/>
            <a:ext cx="2286000" cy="304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952500" y="2095500"/>
            <a:ext cx="15240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Folded Corner 20"/>
          <p:cNvSpPr/>
          <p:nvPr/>
        </p:nvSpPr>
        <p:spPr bwMode="auto">
          <a:xfrm>
            <a:off x="1066800" y="1066800"/>
            <a:ext cx="2057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labeled data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5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0" y="42672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26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22098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  <p:pic>
        <p:nvPicPr>
          <p:cNvPr id="27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28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50292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  <p:pic>
        <p:nvPicPr>
          <p:cNvPr id="29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562600" y="41910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3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78486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Anomaly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457200" y="5181600"/>
            <a:ext cx="8305800" cy="950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Patient electronic records </a:t>
            </a:r>
            <a:r>
              <a:rPr lang="en-US" dirty="0" smtClean="0"/>
              <a:t>have: demographics, conditions, labs, medications administered, procedures performed,…</a:t>
            </a:r>
          </a:p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2209800" y="2286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Minus 72"/>
          <p:cNvSpPr/>
          <p:nvPr/>
        </p:nvSpPr>
        <p:spPr>
          <a:xfrm>
            <a:off x="17526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Minus 73"/>
          <p:cNvSpPr/>
          <p:nvPr/>
        </p:nvSpPr>
        <p:spPr>
          <a:xfrm>
            <a:off x="3962400" y="2209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Minus 74"/>
          <p:cNvSpPr/>
          <p:nvPr/>
        </p:nvSpPr>
        <p:spPr>
          <a:xfrm>
            <a:off x="2133600" y="2667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Minus 75"/>
          <p:cNvSpPr/>
          <p:nvPr/>
        </p:nvSpPr>
        <p:spPr>
          <a:xfrm>
            <a:off x="2438400" y="3733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Minus 76"/>
          <p:cNvSpPr/>
          <p:nvPr/>
        </p:nvSpPr>
        <p:spPr>
          <a:xfrm>
            <a:off x="2743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Minus 77"/>
          <p:cNvSpPr/>
          <p:nvPr/>
        </p:nvSpPr>
        <p:spPr>
          <a:xfrm>
            <a:off x="3886200" y="2590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Minus 78"/>
          <p:cNvSpPr/>
          <p:nvPr/>
        </p:nvSpPr>
        <p:spPr>
          <a:xfrm>
            <a:off x="2971800" y="3581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Minus 79"/>
          <p:cNvSpPr/>
          <p:nvPr/>
        </p:nvSpPr>
        <p:spPr>
          <a:xfrm>
            <a:off x="2819400" y="2743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Minus 80"/>
          <p:cNvSpPr/>
          <p:nvPr/>
        </p:nvSpPr>
        <p:spPr>
          <a:xfrm>
            <a:off x="3657600" y="3505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Minus 81"/>
          <p:cNvSpPr/>
          <p:nvPr/>
        </p:nvSpPr>
        <p:spPr>
          <a:xfrm>
            <a:off x="3505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Minus 82"/>
          <p:cNvSpPr/>
          <p:nvPr/>
        </p:nvSpPr>
        <p:spPr>
          <a:xfrm>
            <a:off x="17526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Plus 83"/>
          <p:cNvSpPr/>
          <p:nvPr/>
        </p:nvSpPr>
        <p:spPr>
          <a:xfrm>
            <a:off x="5410200" y="1981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5" name="Plus 84"/>
          <p:cNvSpPr/>
          <p:nvPr/>
        </p:nvSpPr>
        <p:spPr>
          <a:xfrm>
            <a:off x="5105400" y="2514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6" name="Plus 85"/>
          <p:cNvSpPr/>
          <p:nvPr/>
        </p:nvSpPr>
        <p:spPr>
          <a:xfrm>
            <a:off x="6248400" y="2819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Plus 86"/>
          <p:cNvSpPr/>
          <p:nvPr/>
        </p:nvSpPr>
        <p:spPr>
          <a:xfrm>
            <a:off x="5334000" y="3048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8" name="Plus 87"/>
          <p:cNvSpPr/>
          <p:nvPr/>
        </p:nvSpPr>
        <p:spPr>
          <a:xfrm>
            <a:off x="6477000" y="33528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9" name="Plus 88"/>
          <p:cNvSpPr/>
          <p:nvPr/>
        </p:nvSpPr>
        <p:spPr>
          <a:xfrm>
            <a:off x="6781800" y="2362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0" name="Plus 89"/>
          <p:cNvSpPr/>
          <p:nvPr/>
        </p:nvSpPr>
        <p:spPr>
          <a:xfrm>
            <a:off x="5715000" y="2438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Plus 90"/>
          <p:cNvSpPr/>
          <p:nvPr/>
        </p:nvSpPr>
        <p:spPr>
          <a:xfrm>
            <a:off x="6172200" y="1752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2" name="Plus 91"/>
          <p:cNvSpPr/>
          <p:nvPr/>
        </p:nvSpPr>
        <p:spPr>
          <a:xfrm>
            <a:off x="6629400" y="1905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Plus 92"/>
          <p:cNvSpPr/>
          <p:nvPr/>
        </p:nvSpPr>
        <p:spPr>
          <a:xfrm>
            <a:off x="2209800" y="3276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4" name="Plus 93"/>
          <p:cNvSpPr/>
          <p:nvPr/>
        </p:nvSpPr>
        <p:spPr>
          <a:xfrm>
            <a:off x="6781800" y="2895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Minus 94"/>
          <p:cNvSpPr/>
          <p:nvPr/>
        </p:nvSpPr>
        <p:spPr>
          <a:xfrm>
            <a:off x="62484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Minus 95"/>
          <p:cNvSpPr/>
          <p:nvPr/>
        </p:nvSpPr>
        <p:spPr>
          <a:xfrm>
            <a:off x="31242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Minus 96"/>
          <p:cNvSpPr/>
          <p:nvPr/>
        </p:nvSpPr>
        <p:spPr>
          <a:xfrm>
            <a:off x="32004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Plus 97"/>
          <p:cNvSpPr/>
          <p:nvPr/>
        </p:nvSpPr>
        <p:spPr>
          <a:xfrm>
            <a:off x="5867400" y="3124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Minus 98"/>
          <p:cNvSpPr/>
          <p:nvPr/>
        </p:nvSpPr>
        <p:spPr>
          <a:xfrm>
            <a:off x="1828800" y="36576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Plus 99"/>
          <p:cNvSpPr/>
          <p:nvPr/>
        </p:nvSpPr>
        <p:spPr>
          <a:xfrm>
            <a:off x="3810000" y="4419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Minus 100"/>
          <p:cNvSpPr/>
          <p:nvPr/>
        </p:nvSpPr>
        <p:spPr>
          <a:xfrm>
            <a:off x="8305800" y="3962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standard approach:</a:t>
            </a:r>
          </a:p>
          <a:p>
            <a:endParaRPr lang="en-US" dirty="0" smtClean="0"/>
          </a:p>
          <a:p>
            <a:r>
              <a:rPr lang="en-US" dirty="0" smtClean="0"/>
              <a:t>Rewritten in terms of the graph </a:t>
            </a:r>
            <a:r>
              <a:rPr lang="en-US" dirty="0" err="1" smtClean="0"/>
              <a:t>Laplacian</a:t>
            </a:r>
            <a:r>
              <a:rPr lang="en-US" dirty="0" smtClean="0"/>
              <a:t> L = D – W:</a:t>
            </a:r>
          </a:p>
          <a:p>
            <a:endParaRPr lang="en-US" dirty="0" smtClean="0"/>
          </a:p>
          <a:p>
            <a:r>
              <a:rPr lang="en-US" dirty="0" smtClean="0"/>
              <a:t>Properties of the solution:</a:t>
            </a:r>
          </a:p>
          <a:p>
            <a:pPr lvl="1"/>
            <a:r>
              <a:rPr lang="en-US" dirty="0" smtClean="0"/>
              <a:t>Smoothness </a:t>
            </a:r>
          </a:p>
          <a:p>
            <a:pPr lvl="1"/>
            <a:r>
              <a:rPr lang="en-US" dirty="0" smtClean="0"/>
              <a:t>Computable in a closed form</a:t>
            </a:r>
          </a:p>
          <a:p>
            <a:pPr lvl="1"/>
            <a:r>
              <a:rPr lang="en-US" dirty="0" smtClean="0"/>
              <a:t>Interpretable as a random walk on the graph W with the transition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1524000"/>
          <a:ext cx="5233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2616120" imgH="291960" progId="Equation.3">
                  <p:embed/>
                </p:oleObj>
              </mc:Choice>
              <mc:Fallback>
                <p:oleObj name="Equation" r:id="rId4" imgW="26161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2339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03800" y="4038600"/>
          <a:ext cx="2770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1384200" imgH="241200" progId="Equation.3">
                  <p:embed/>
                </p:oleObj>
              </mc:Choice>
              <mc:Fallback>
                <p:oleObj name="Equation" r:id="rId6" imgW="1384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38600"/>
                        <a:ext cx="27701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46400" y="3505200"/>
          <a:ext cx="2033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8" imgW="1015920" imgH="279360" progId="Equation.3">
                  <p:embed/>
                </p:oleObj>
              </mc:Choice>
              <mc:Fallback>
                <p:oleObj name="Equation" r:id="rId8" imgW="101592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505200"/>
                        <a:ext cx="20335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463800" y="2514600"/>
          <a:ext cx="370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0" imgW="1854000" imgH="291960" progId="Equation.3">
                  <p:embed/>
                </p:oleObj>
              </mc:Choice>
              <mc:Fallback>
                <p:oleObj name="Equation" r:id="rId10" imgW="18540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514600"/>
                        <a:ext cx="3708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505200" y="4800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2" imgW="660240" imgH="203040" progId="Equation.3">
                  <p:embed/>
                </p:oleObj>
              </mc:Choice>
              <mc:Fallback>
                <p:oleObj name="Equation" r:id="rId12" imgW="66024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Callout 2 10"/>
          <p:cNvSpPr/>
          <p:nvPr/>
        </p:nvSpPr>
        <p:spPr bwMode="auto">
          <a:xfrm>
            <a:off x="4114800" y="1219200"/>
            <a:ext cx="1524000" cy="228600"/>
          </a:xfrm>
          <a:prstGeom prst="borderCallout2">
            <a:avLst>
              <a:gd name="adj1" fmla="val 18750"/>
              <a:gd name="adj2" fmla="val -8333"/>
              <a:gd name="adj3" fmla="val 135029"/>
              <a:gd name="adj4" fmla="val -30155"/>
              <a:gd name="adj5" fmla="val 200872"/>
              <a:gd name="adj6" fmla="val -624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Grap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 weights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control the confidence of labeling unlabeled examples, we compute the regularized HS:</a:t>
            </a:r>
          </a:p>
          <a:p>
            <a:endParaRPr lang="en-US" dirty="0" smtClean="0"/>
          </a:p>
          <a:p>
            <a:r>
              <a:rPr lang="en-US" dirty="0" smtClean="0"/>
              <a:t>Properties of the solution:</a:t>
            </a:r>
          </a:p>
          <a:p>
            <a:pPr lvl="1"/>
            <a:r>
              <a:rPr lang="en-US" dirty="0" smtClean="0"/>
              <a:t>Computable in a closed form</a:t>
            </a:r>
          </a:p>
          <a:p>
            <a:pPr lvl="1"/>
            <a:r>
              <a:rPr lang="en-US" dirty="0" smtClean="0"/>
              <a:t>Interpretable as a random walk on the graph W with an extra sink. At every step, the walk may terminate at the sink with probability </a:t>
            </a:r>
          </a:p>
          <a:p>
            <a:pPr lvl="1"/>
            <a:r>
              <a:rPr lang="en-US" dirty="0" smtClean="0"/>
              <a:t>A neat way of filtering outliers and fringe points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47900" y="1905000"/>
          <a:ext cx="459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2298600" imgH="291960" progId="Equation.3">
                  <p:embed/>
                </p:oleObj>
              </mc:Choice>
              <mc:Fallback>
                <p:oleObj name="Equation" r:id="rId3" imgW="22986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05000"/>
                        <a:ext cx="4597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5156200" y="2895600"/>
          <a:ext cx="2668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1333440" imgH="253800" progId="Equation.3">
                  <p:embed/>
                </p:oleObj>
              </mc:Choice>
              <mc:Fallback>
                <p:oleObj name="Equation" r:id="rId5" imgW="13334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895600"/>
                        <a:ext cx="26685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276600" y="4114800"/>
          <a:ext cx="1525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761760" imgH="241200" progId="Equation.3">
                  <p:embed/>
                </p:oleObj>
              </mc:Choice>
              <mc:Fallback>
                <p:oleObj name="Equation" r:id="rId7" imgW="761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1525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629400" cy="297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HS for 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05800" cy="2017713"/>
          </a:xfrm>
        </p:spPr>
        <p:txBody>
          <a:bodyPr/>
          <a:lstStyle/>
          <a:p>
            <a:r>
              <a:rPr lang="en-US" dirty="0" smtClean="0"/>
              <a:t> when       is rewritten as </a:t>
            </a:r>
          </a:p>
          <a:p>
            <a:r>
              <a:rPr lang="en-US" dirty="0" smtClean="0"/>
              <a:t>       can be interpreted as a confidence</a:t>
            </a:r>
          </a:p>
          <a:p>
            <a:r>
              <a:rPr lang="en-US" dirty="0" smtClean="0"/>
              <a:t>      &gt;&gt; 0.5 and 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81400"/>
            <a:ext cx="1524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15200" y="32766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14800"/>
            <a:ext cx="1905000" cy="52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38600"/>
            <a:ext cx="45931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724400"/>
            <a:ext cx="48114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181600"/>
            <a:ext cx="48114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181600"/>
            <a:ext cx="952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5181600"/>
            <a:ext cx="127036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 bwMode="auto">
          <a:xfrm rot="5400000" flipH="1" flipV="1">
            <a:off x="4419600" y="5334000"/>
            <a:ext cx="304800" cy="1524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34000" y="5181600"/>
            <a:ext cx="3276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Conditional Anomaly!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76600" y="3581400"/>
            <a:ext cx="2971800" cy="537865"/>
            <a:chOff x="3276600" y="3581400"/>
            <a:chExt cx="2971800" cy="537865"/>
          </a:xfrm>
        </p:grpSpPr>
        <p:grpSp>
          <p:nvGrpSpPr>
            <p:cNvPr id="19" name="Group 18"/>
            <p:cNvGrpSpPr/>
            <p:nvPr/>
          </p:nvGrpSpPr>
          <p:grpSpPr>
            <a:xfrm>
              <a:off x="3276600" y="3581400"/>
              <a:ext cx="685800" cy="533400"/>
              <a:chOff x="4343400" y="3352800"/>
              <a:chExt cx="685800" cy="533400"/>
            </a:xfrm>
          </p:grpSpPr>
          <p:pic>
            <p:nvPicPr>
              <p:cNvPr id="17" name="Picture 25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4343400" y="33528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343400" y="35052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-0.2      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95800" y="3581400"/>
              <a:ext cx="685800" cy="533400"/>
              <a:chOff x="5410200" y="3124200"/>
              <a:chExt cx="685800" cy="533400"/>
            </a:xfrm>
          </p:grpSpPr>
          <p:pic>
            <p:nvPicPr>
              <p:cNvPr id="26" name="Picture 25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5410200" y="31242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410200" y="32766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0.2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3581400"/>
              <a:ext cx="685800" cy="533400"/>
              <a:chOff x="4343400" y="3352800"/>
              <a:chExt cx="685800" cy="533400"/>
            </a:xfrm>
          </p:grpSpPr>
          <p:pic>
            <p:nvPicPr>
              <p:cNvPr id="29" name="Picture 28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4343400" y="33528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343400" y="35052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-1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38600" y="3657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7800" y="3657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Harmonic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762000"/>
          </a:xfrm>
        </p:spPr>
        <p:txBody>
          <a:bodyPr/>
          <a:lstStyle/>
          <a:p>
            <a:r>
              <a:rPr lang="en-US" dirty="0" smtClean="0"/>
              <a:t>Unconstrained Regularization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48739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029200"/>
            <a:ext cx="44915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267200"/>
            <a:ext cx="298481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8768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form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endParaRPr lang="en-US" sz="2800" kern="0" baseline="0" dirty="0" smtClean="0"/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r>
              <a:rPr lang="en-US" sz="2800" kern="0" dirty="0" smtClean="0"/>
              <a:t>Why Soft Harmonic Solution for Conditional AD?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regularizer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rot="5400000" flipH="1" flipV="1">
            <a:off x="6286500" y="2781300"/>
            <a:ext cx="6858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2"/>
          </p:cNvCxnSpPr>
          <p:nvPr/>
        </p:nvCxnSpPr>
        <p:spPr bwMode="auto">
          <a:xfrm rot="5400000">
            <a:off x="5791200" y="3581400"/>
            <a:ext cx="838200" cy="838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14600" y="31242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fit to data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 bwMode="auto">
          <a:xfrm rot="5400000" flipH="1" flipV="1">
            <a:off x="3467100" y="2552700"/>
            <a:ext cx="533400" cy="609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143000"/>
            <a:ext cx="3803831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82000" cy="2895599"/>
          </a:xfrm>
        </p:spPr>
        <p:txBody>
          <a:bodyPr/>
          <a:lstStyle/>
          <a:p>
            <a:r>
              <a:rPr lang="en-US" dirty="0" smtClean="0"/>
              <a:t>Biased selection of cases</a:t>
            </a:r>
          </a:p>
          <a:p>
            <a:r>
              <a:rPr lang="en-US" dirty="0" smtClean="0"/>
              <a:t>Distance metric: </a:t>
            </a:r>
          </a:p>
          <a:p>
            <a:r>
              <a:rPr lang="en-US" dirty="0" smtClean="0"/>
              <a:t>3-NN graph</a:t>
            </a:r>
          </a:p>
          <a:p>
            <a:r>
              <a:rPr lang="en-US" dirty="0" smtClean="0"/>
              <a:t>Labels: lab test or medication orders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Measure: ROC of a case being conditionally anomalous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579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124200"/>
            <a:ext cx="4267200" cy="8634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arrive in the streams</a:t>
            </a:r>
          </a:p>
          <a:p>
            <a:r>
              <a:rPr lang="en-US" dirty="0" smtClean="0"/>
              <a:t>Need to adapt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Train</a:t>
            </a:r>
            <a:r>
              <a:rPr lang="en-US" dirty="0" smtClean="0"/>
              <a:t> ≠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Test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Medical practices change</a:t>
            </a:r>
          </a:p>
          <a:p>
            <a:r>
              <a:rPr lang="en-US" dirty="0" smtClean="0"/>
              <a:t>Online Learning naturally fits the problem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HFS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Inputs:</a:t>
            </a:r>
            <a:r>
              <a:rPr lang="en-US" sz="2400" dirty="0" smtClean="0"/>
              <a:t> an example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a data adjacency graph 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Algorithm:</a:t>
            </a:r>
          </a:p>
          <a:p>
            <a:pPr>
              <a:buNone/>
            </a:pPr>
            <a:r>
              <a:rPr lang="en-US" sz="2400" dirty="0" smtClean="0"/>
              <a:t>	Add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to the graph W and compute the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L</a:t>
            </a:r>
          </a:p>
          <a:p>
            <a:pPr>
              <a:buNone/>
            </a:pPr>
            <a:r>
              <a:rPr lang="en-US" sz="2400" dirty="0" smtClean="0"/>
              <a:t>	Infer labels on the graph: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Predict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Outputs:</a:t>
            </a:r>
            <a:r>
              <a:rPr lang="en-US" sz="2400" dirty="0" smtClean="0"/>
              <a:t> a prediction    , an updated data adjacency graph W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24013" y="3200400"/>
          <a:ext cx="4022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2298600" imgH="291960" progId="Equation.3">
                  <p:embed/>
                </p:oleObj>
              </mc:Choice>
              <mc:Fallback>
                <p:oleObj name="Equation" r:id="rId4" imgW="22986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200400"/>
                        <a:ext cx="40227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851025" y="3657600"/>
          <a:ext cx="733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657600"/>
                        <a:ext cx="733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200400" y="4572000"/>
          <a:ext cx="288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2889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943600" y="3581400"/>
            <a:ext cx="1295400" cy="381000"/>
          </a:xfrm>
          <a:prstGeom prst="wedgeRectCallout">
            <a:avLst>
              <a:gd name="adj1" fmla="val -67111"/>
              <a:gd name="adj2" fmla="val -50245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O(t</a:t>
            </a:r>
            <a:r>
              <a:rPr lang="en-US" baseline="30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715000" y="1600200"/>
            <a:ext cx="2628900" cy="762000"/>
          </a:xfrm>
          <a:prstGeom prst="wedgeRectCallout">
            <a:avLst>
              <a:gd name="adj1" fmla="val -67332"/>
              <a:gd name="adj2" fmla="val 2891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What is wrong with this algorithm?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81800" y="2895600"/>
            <a:ext cx="1295400" cy="381000"/>
          </a:xfrm>
          <a:prstGeom prst="wedgeRectCallout">
            <a:avLst>
              <a:gd name="adj1" fmla="val -67803"/>
              <a:gd name="adj2" fmla="val -1137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O(t)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HFS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Inputs:</a:t>
            </a:r>
            <a:r>
              <a:rPr lang="en-US" sz="2400" dirty="0" smtClean="0"/>
              <a:t> an example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a data adjacency graph 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Algorithm: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 the graph W has more than M vertices, quantize it</a:t>
            </a:r>
          </a:p>
          <a:p>
            <a:pPr>
              <a:buNone/>
            </a:pPr>
            <a:r>
              <a:rPr lang="en-US" sz="2400" dirty="0" smtClean="0"/>
              <a:t>	Add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to the graph W and compute the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L</a:t>
            </a:r>
          </a:p>
          <a:p>
            <a:pPr>
              <a:buNone/>
            </a:pPr>
            <a:r>
              <a:rPr lang="en-US" sz="2400" dirty="0" smtClean="0"/>
              <a:t>	Infer labels on the graph: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Predict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Outputs:</a:t>
            </a:r>
            <a:r>
              <a:rPr lang="en-US" sz="2400" dirty="0" smtClean="0"/>
              <a:t> a prediction    , an updated data adjacency graph W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624013" y="3657600"/>
          <a:ext cx="4022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2298600" imgH="291960" progId="Equation.3">
                  <p:embed/>
                </p:oleObj>
              </mc:Choice>
              <mc:Fallback>
                <p:oleObj name="Equation" r:id="rId4" imgW="229860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657600"/>
                        <a:ext cx="40227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200400" y="5029200"/>
          <a:ext cx="288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2889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943600" y="4114800"/>
            <a:ext cx="1295400" cy="381000"/>
          </a:xfrm>
          <a:prstGeom prst="wedgeRectCallout">
            <a:avLst>
              <a:gd name="adj1" fmla="val -67111"/>
              <a:gd name="adj2" fmla="val -50245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O(M</a:t>
            </a:r>
            <a:r>
              <a:rPr lang="en-US" baseline="30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553200" y="3429000"/>
            <a:ext cx="1295400" cy="381000"/>
          </a:xfrm>
          <a:prstGeom prst="wedgeRectCallout">
            <a:avLst>
              <a:gd name="adj1" fmla="val -67803"/>
              <a:gd name="adj2" fmla="val -1137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O(M)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774825" y="4114800"/>
          <a:ext cx="733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114800"/>
                        <a:ext cx="733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r>
              <a:rPr lang="en-US" dirty="0" smtClean="0"/>
              <a:t>Data arrive in the streams</a:t>
            </a:r>
          </a:p>
          <a:p>
            <a:r>
              <a:rPr lang="en-US" dirty="0" smtClean="0"/>
              <a:t>Need to adapt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Train</a:t>
            </a:r>
            <a:r>
              <a:rPr lang="en-US" dirty="0" smtClean="0"/>
              <a:t> ≠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Test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Medical practices change</a:t>
            </a:r>
          </a:p>
          <a:p>
            <a:r>
              <a:rPr lang="en-US" dirty="0" smtClean="0"/>
              <a:t>Online Learning naturally fits the problem</a:t>
            </a:r>
          </a:p>
          <a:p>
            <a:r>
              <a:rPr lang="en-US" dirty="0" smtClean="0"/>
              <a:t>Complexity issues</a:t>
            </a:r>
          </a:p>
          <a:p>
            <a:pPr lvl="1"/>
            <a:r>
              <a:rPr lang="el-GR" dirty="0" smtClean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in general - construction of an </a:t>
            </a:r>
            <a:r>
              <a:rPr lang="en-US" dirty="0" err="1" smtClean="0"/>
              <a:t>nxn</a:t>
            </a:r>
            <a:r>
              <a:rPr lang="en-US" dirty="0" smtClean="0"/>
              <a:t>        matrix</a:t>
            </a:r>
          </a:p>
          <a:p>
            <a:pPr lvl="1"/>
            <a:r>
              <a:rPr lang="en-US" dirty="0" smtClean="0"/>
              <a:t>inverse operation on an (n x n)    matrix - O(n</a:t>
            </a:r>
            <a:r>
              <a:rPr lang="en-US" baseline="30000" dirty="0" smtClean="0"/>
              <a:t>2.4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Nyström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Incremental k-centers</a:t>
            </a:r>
          </a:p>
          <a:p>
            <a:pPr lvl="1"/>
            <a:r>
              <a:rPr lang="en-US" dirty="0" smtClean="0"/>
              <a:t>d(x,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) &lt; R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, C</a:t>
            </a:r>
            <a:r>
              <a:rPr lang="en-US" baseline="-25000" dirty="0" smtClean="0"/>
              <a:t>y</a:t>
            </a:r>
            <a:r>
              <a:rPr lang="en-US" dirty="0" smtClean="0"/>
              <a:t>) &gt; R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962400"/>
            <a:ext cx="102030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505200"/>
            <a:ext cx="102030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19200" y="19812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3400" y="20574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36576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24000" y="2895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438400" y="2667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572000" y="2286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334000" y="3810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1200" y="3124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057400" y="3048000"/>
            <a:ext cx="5334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314" y="1066800"/>
            <a:ext cx="422013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ight Bracket 20"/>
          <p:cNvSpPr/>
          <p:nvPr/>
        </p:nvSpPr>
        <p:spPr bwMode="auto">
          <a:xfrm rot="20228744">
            <a:off x="5723708" y="2385671"/>
            <a:ext cx="1865090" cy="1762772"/>
          </a:xfrm>
          <a:prstGeom prst="rightBracke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514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6172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6" grpId="1" animBg="1"/>
      <p:bldP spid="17" grpId="0"/>
      <p:bldP spid="17" grpId="1"/>
      <p:bldP spid="19" grpId="0" animBg="1"/>
      <p:bldP spid="19" grpId="1" animBg="1"/>
      <p:bldP spid="20" grpId="0"/>
      <p:bldP spid="24" grpId="0"/>
      <p:bldP spid="28" grpId="0"/>
      <p:bldP spid="33" grpId="0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Anomaly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457200" y="5029200"/>
            <a:ext cx="8305800" cy="110331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Assumption:  </a:t>
            </a:r>
            <a:r>
              <a:rPr lang="en-US" i="1" u="sng" dirty="0" smtClean="0"/>
              <a:t>Conditional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anomalies correspond to medical errors</a:t>
            </a: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“Medical errors account for 200 000 </a:t>
            </a:r>
            <a:r>
              <a:rPr lang="en-US" i="1" dirty="0" smtClean="0">
                <a:solidFill>
                  <a:srgbClr val="FF0000"/>
                </a:solidFill>
              </a:rPr>
              <a:t>preventable</a:t>
            </a:r>
            <a:r>
              <a:rPr lang="en-US" i="1" dirty="0" smtClean="0"/>
              <a:t> deaths a year. “</a:t>
            </a:r>
          </a:p>
          <a:p>
            <a:pPr algn="r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HealthGrades</a:t>
            </a:r>
            <a:r>
              <a:rPr lang="en-US" sz="2000" dirty="0" smtClean="0"/>
              <a:t> study, Wall Street Journal, July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2004)</a:t>
            </a:r>
            <a:endParaRPr lang="en-US" sz="2000" i="1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572000" y="4419600"/>
            <a:ext cx="3886200" cy="457200"/>
          </a:xfrm>
          <a:prstGeom prst="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</a:rPr>
              <a:t>Unconditional Anomalies</a:t>
            </a:r>
          </a:p>
        </p:txBody>
      </p:sp>
      <p:sp>
        <p:nvSpPr>
          <p:cNvPr id="30" name="Minus 29"/>
          <p:cNvSpPr/>
          <p:nvPr/>
        </p:nvSpPr>
        <p:spPr>
          <a:xfrm>
            <a:off x="2209800" y="2286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Minus 30"/>
          <p:cNvSpPr/>
          <p:nvPr/>
        </p:nvSpPr>
        <p:spPr>
          <a:xfrm>
            <a:off x="17526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Minus 31"/>
          <p:cNvSpPr/>
          <p:nvPr/>
        </p:nvSpPr>
        <p:spPr>
          <a:xfrm>
            <a:off x="3962400" y="2209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Minus 44"/>
          <p:cNvSpPr/>
          <p:nvPr/>
        </p:nvSpPr>
        <p:spPr>
          <a:xfrm>
            <a:off x="2133600" y="2667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2438400" y="3733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Minus 52"/>
          <p:cNvSpPr/>
          <p:nvPr/>
        </p:nvSpPr>
        <p:spPr>
          <a:xfrm>
            <a:off x="2743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Minus 54"/>
          <p:cNvSpPr/>
          <p:nvPr/>
        </p:nvSpPr>
        <p:spPr>
          <a:xfrm>
            <a:off x="3886200" y="2590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Minus 55"/>
          <p:cNvSpPr/>
          <p:nvPr/>
        </p:nvSpPr>
        <p:spPr>
          <a:xfrm>
            <a:off x="2971800" y="3581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2819400" y="2743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3657600" y="3505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Minus 58"/>
          <p:cNvSpPr/>
          <p:nvPr/>
        </p:nvSpPr>
        <p:spPr>
          <a:xfrm>
            <a:off x="3505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Minus 59"/>
          <p:cNvSpPr/>
          <p:nvPr/>
        </p:nvSpPr>
        <p:spPr>
          <a:xfrm>
            <a:off x="17526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Plus 60"/>
          <p:cNvSpPr/>
          <p:nvPr/>
        </p:nvSpPr>
        <p:spPr>
          <a:xfrm>
            <a:off x="5410200" y="1981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Plus 61"/>
          <p:cNvSpPr/>
          <p:nvPr/>
        </p:nvSpPr>
        <p:spPr>
          <a:xfrm>
            <a:off x="5105400" y="2514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Plus 62"/>
          <p:cNvSpPr/>
          <p:nvPr/>
        </p:nvSpPr>
        <p:spPr>
          <a:xfrm>
            <a:off x="6248400" y="2819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Plus 63"/>
          <p:cNvSpPr/>
          <p:nvPr/>
        </p:nvSpPr>
        <p:spPr>
          <a:xfrm>
            <a:off x="5334000" y="3048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Plus 64"/>
          <p:cNvSpPr/>
          <p:nvPr/>
        </p:nvSpPr>
        <p:spPr>
          <a:xfrm>
            <a:off x="6477000" y="33528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6" name="Plus 65"/>
          <p:cNvSpPr/>
          <p:nvPr/>
        </p:nvSpPr>
        <p:spPr>
          <a:xfrm>
            <a:off x="6781800" y="2362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Plus 66"/>
          <p:cNvSpPr/>
          <p:nvPr/>
        </p:nvSpPr>
        <p:spPr>
          <a:xfrm>
            <a:off x="5715000" y="2438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Plus 67"/>
          <p:cNvSpPr/>
          <p:nvPr/>
        </p:nvSpPr>
        <p:spPr>
          <a:xfrm>
            <a:off x="6172200" y="1752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Plus 68"/>
          <p:cNvSpPr/>
          <p:nvPr/>
        </p:nvSpPr>
        <p:spPr>
          <a:xfrm>
            <a:off x="6629400" y="1905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Plus 69"/>
          <p:cNvSpPr/>
          <p:nvPr/>
        </p:nvSpPr>
        <p:spPr>
          <a:xfrm>
            <a:off x="2209800" y="3276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Plus 70"/>
          <p:cNvSpPr/>
          <p:nvPr/>
        </p:nvSpPr>
        <p:spPr>
          <a:xfrm>
            <a:off x="6781800" y="2895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Minus 71"/>
          <p:cNvSpPr/>
          <p:nvPr/>
        </p:nvSpPr>
        <p:spPr>
          <a:xfrm>
            <a:off x="62484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Minus 72"/>
          <p:cNvSpPr/>
          <p:nvPr/>
        </p:nvSpPr>
        <p:spPr>
          <a:xfrm>
            <a:off x="31242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Minus 73"/>
          <p:cNvSpPr/>
          <p:nvPr/>
        </p:nvSpPr>
        <p:spPr>
          <a:xfrm>
            <a:off x="32004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Plus 74"/>
          <p:cNvSpPr/>
          <p:nvPr/>
        </p:nvSpPr>
        <p:spPr>
          <a:xfrm>
            <a:off x="5867400" y="3124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Minus 75"/>
          <p:cNvSpPr/>
          <p:nvPr/>
        </p:nvSpPr>
        <p:spPr>
          <a:xfrm>
            <a:off x="1828800" y="36576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3810000" y="4419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8" name="Minus 77"/>
          <p:cNvSpPr/>
          <p:nvPr/>
        </p:nvSpPr>
        <p:spPr>
          <a:xfrm>
            <a:off x="8305800" y="3962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1143000"/>
            <a:ext cx="3886200" cy="457200"/>
          </a:xfrm>
          <a:prstGeom prst="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</a:rPr>
              <a:t>Conditional Anomalies</a:t>
            </a:r>
          </a:p>
        </p:txBody>
      </p:sp>
      <p:cxnSp>
        <p:nvCxnSpPr>
          <p:cNvPr id="81" name="Straight Arrow Connector 80"/>
          <p:cNvCxnSpPr>
            <a:endCxn id="70" idx="3"/>
          </p:cNvCxnSpPr>
          <p:nvPr/>
        </p:nvCxnSpPr>
        <p:spPr bwMode="auto">
          <a:xfrm rot="5400000">
            <a:off x="1950899" y="2163901"/>
            <a:ext cx="1660802" cy="685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72" idx="3"/>
          </p:cNvCxnSpPr>
          <p:nvPr/>
        </p:nvCxnSpPr>
        <p:spPr bwMode="auto">
          <a:xfrm rot="16200000" flipH="1">
            <a:off x="5599684" y="1639315"/>
            <a:ext cx="896151" cy="817919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51" idx="1"/>
          </p:cNvCxnSpPr>
          <p:nvPr/>
        </p:nvCxnSpPr>
        <p:spPr bwMode="auto">
          <a:xfrm rot="10800000">
            <a:off x="4343400" y="4648200"/>
            <a:ext cx="2286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7772400" y="4191000"/>
            <a:ext cx="457200" cy="228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19200" y="19812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3400" y="20574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36576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572000" y="2286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334000" y="3810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1200" y="3124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057400" y="3048000"/>
            <a:ext cx="5334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3810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9600" y="1524000"/>
            <a:ext cx="2971800" cy="2971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1143000"/>
            <a:ext cx="2895600" cy="2971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19600" y="3048000"/>
            <a:ext cx="3048000" cy="30480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1"/>
            <a:endCxn id="11" idx="1"/>
          </p:cNvCxnSpPr>
          <p:nvPr/>
        </p:nvCxnSpPr>
        <p:spPr>
          <a:xfrm rot="16200000" flipH="1">
            <a:off x="4049130" y="1534531"/>
            <a:ext cx="969868" cy="1057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828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2" idx="1"/>
            <a:endCxn id="13" idx="1"/>
          </p:cNvCxnSpPr>
          <p:nvPr/>
        </p:nvCxnSpPr>
        <p:spPr>
          <a:xfrm rot="16200000" flipH="1">
            <a:off x="4865969" y="3494369"/>
            <a:ext cx="958709" cy="958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6400" y="3352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cxnSp>
        <p:nvCxnSpPr>
          <p:cNvPr id="29" name="Straight Arrow Connector 28"/>
          <p:cNvCxnSpPr>
            <a:endCxn id="9" idx="3"/>
          </p:cNvCxnSpPr>
          <p:nvPr/>
        </p:nvCxnSpPr>
        <p:spPr>
          <a:xfrm rot="5400000">
            <a:off x="1006711" y="3086099"/>
            <a:ext cx="1012590" cy="9363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05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6" name="Right Bracket 25"/>
          <p:cNvSpPr/>
          <p:nvPr/>
        </p:nvSpPr>
        <p:spPr bwMode="auto">
          <a:xfrm rot="20228744">
            <a:off x="5663409" y="2087352"/>
            <a:ext cx="1865090" cy="2073279"/>
          </a:xfrm>
          <a:prstGeom prst="rightBracke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43800" y="23622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&gt;2R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36" grpId="0"/>
      <p:bldP spid="26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prove a regret bound of the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errors are bounded on the order of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66800" y="2082800"/>
          <a:ext cx="4546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4" imgW="2273040" imgH="1549080" progId="Equation.3">
                  <p:embed/>
                </p:oleObj>
              </mc:Choice>
              <mc:Fallback>
                <p:oleObj name="Equation" r:id="rId4" imgW="2273040" imgH="1549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82800"/>
                        <a:ext cx="4546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781800" y="5562600"/>
          <a:ext cx="941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6" imgW="469800" imgH="241200" progId="Equation.3">
                  <p:embed/>
                </p:oleObj>
              </mc:Choice>
              <mc:Fallback>
                <p:oleObj name="Equation" r:id="rId6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62600"/>
                        <a:ext cx="9413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143000" y="3378200"/>
            <a:ext cx="2209800" cy="381000"/>
          </a:xfrm>
          <a:prstGeom prst="wedgeRectCallout">
            <a:avLst>
              <a:gd name="adj1" fmla="val -29810"/>
              <a:gd name="adj2" fmla="val -15226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Online learning risk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867400" y="3378200"/>
            <a:ext cx="2209800" cy="381000"/>
          </a:xfrm>
          <a:prstGeom prst="wedgeRectCallout">
            <a:avLst>
              <a:gd name="adj1" fmla="val -60236"/>
              <a:gd name="adj2" fmla="val 1244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Online learning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67400" y="3987800"/>
            <a:ext cx="2209800" cy="381000"/>
          </a:xfrm>
          <a:prstGeom prst="wedgeRectCallout">
            <a:avLst>
              <a:gd name="adj1" fmla="val -60237"/>
              <a:gd name="adj2" fmla="val 144209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Quantization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67400" y="2768600"/>
            <a:ext cx="2209800" cy="381000"/>
          </a:xfrm>
          <a:prstGeom prst="wedgeRectCallout">
            <a:avLst>
              <a:gd name="adj1" fmla="val -60237"/>
              <a:gd name="adj2" fmla="val -1216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Offline learning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029200" y="1752600"/>
            <a:ext cx="762000" cy="304800"/>
          </a:xfrm>
          <a:prstGeom prst="wedgeRectCallout">
            <a:avLst>
              <a:gd name="adj1" fmla="val -35214"/>
              <a:gd name="adj2" fmla="val 13075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971800" y="5181600"/>
            <a:ext cx="1981200" cy="304800"/>
          </a:xfrm>
          <a:prstGeom prst="wedgeRectCallout">
            <a:avLst>
              <a:gd name="adj1" fmla="val 28655"/>
              <a:gd name="adj2" fmla="val -13245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quantized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105400" y="5181600"/>
            <a:ext cx="838200" cy="304800"/>
          </a:xfrm>
          <a:prstGeom prst="wedgeRectCallout">
            <a:avLst>
              <a:gd name="adj1" fmla="val -39369"/>
              <a:gd name="adj2" fmla="val -1277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038600" y="1752600"/>
            <a:ext cx="914400" cy="304800"/>
          </a:xfrm>
          <a:prstGeom prst="wedgeRectCallout">
            <a:avLst>
              <a:gd name="adj1" fmla="val 14597"/>
              <a:gd name="adj2" fmla="val 12509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962400" y="2895600"/>
            <a:ext cx="838200" cy="304800"/>
          </a:xfrm>
          <a:prstGeom prst="wedgeRectCallout">
            <a:avLst>
              <a:gd name="adj1" fmla="val 25506"/>
              <a:gd name="adj2" fmla="val 13358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876800" y="2895600"/>
            <a:ext cx="838200" cy="304800"/>
          </a:xfrm>
          <a:prstGeom prst="wedgeRectCallout">
            <a:avLst>
              <a:gd name="adj1" fmla="val 3276"/>
              <a:gd name="adj2" fmla="val 12792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04800" y="1676400"/>
            <a:ext cx="1981200" cy="304800"/>
          </a:xfrm>
          <a:prstGeom prst="wedgeRectCallout">
            <a:avLst>
              <a:gd name="adj1" fmla="val 36057"/>
              <a:gd name="adj2" fmla="val 14773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quantized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62200" y="1676400"/>
            <a:ext cx="762000" cy="304800"/>
          </a:xfrm>
          <a:prstGeom prst="wedgeRectCallout">
            <a:avLst>
              <a:gd name="adj1" fmla="val -26157"/>
              <a:gd name="adj2" fmla="val 15622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47800" y="3143250"/>
            <a:ext cx="6305550" cy="3714750"/>
            <a:chOff x="1371600" y="32004000"/>
            <a:chExt cx="6305550" cy="3714750"/>
          </a:xfrm>
        </p:grpSpPr>
        <p:grpSp>
          <p:nvGrpSpPr>
            <p:cNvPr id="17" name="Group 144"/>
            <p:cNvGrpSpPr/>
            <p:nvPr/>
          </p:nvGrpSpPr>
          <p:grpSpPr>
            <a:xfrm>
              <a:off x="1371600" y="32004000"/>
              <a:ext cx="6305550" cy="3714750"/>
              <a:chOff x="990600" y="31699200"/>
              <a:chExt cx="6305550" cy="3714750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600" y="31699200"/>
                <a:ext cx="6305550" cy="3714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200400" y="32613600"/>
                <a:ext cx="2667000" cy="381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78373" tIns="39187" rIns="78373" bIns="39187" rtlCol="0">
                <a:spAutoFit/>
              </a:bodyPr>
              <a:lstStyle/>
              <a:p>
                <a:pPr algn="ctr"/>
                <a:r>
                  <a:rPr lang="en-US" sz="1900" dirty="0" smtClean="0">
                    <a:solidFill>
                      <a:schemeClr val="bg2">
                        <a:lumMod val="25000"/>
                      </a:schemeClr>
                    </a:solidFill>
                    <a:latin typeface="Neo Sans Intel" pitchFamily="34" charset="0"/>
                  </a:rPr>
                  <a:t>Our algorithm</a:t>
                </a:r>
                <a:endParaRPr lang="en-US" sz="1900" dirty="0">
                  <a:solidFill>
                    <a:schemeClr val="bg2">
                      <a:lumMod val="25000"/>
                    </a:schemeClr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514600" y="34061400"/>
              <a:ext cx="2667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8373" tIns="39187" rIns="78373" bIns="39187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chemeClr val="bg2">
                      <a:lumMod val="25000"/>
                    </a:schemeClr>
                  </a:solidFill>
                  <a:latin typeface="Neo Sans Intel" pitchFamily="34" charset="0"/>
                </a:rPr>
                <a:t>Nearest Neighbor</a:t>
              </a:r>
              <a:endParaRPr lang="en-US" sz="1900" dirty="0">
                <a:solidFill>
                  <a:schemeClr val="bg2">
                    <a:lumMod val="25000"/>
                  </a:schemeClr>
                </a:solidFill>
                <a:latin typeface="Neo Sans Inte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SSL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Multi-class: 8 people who walk in front of a camera and make funny faces. </a:t>
            </a:r>
          </a:p>
          <a:p>
            <a:endParaRPr lang="en-US" dirty="0" smtClean="0"/>
          </a:p>
          <a:p>
            <a:r>
              <a:rPr lang="en-US" dirty="0" smtClean="0"/>
              <a:t>When a person shows up on the camera for the first time, we label four faces of the person. </a:t>
            </a:r>
          </a:p>
          <a:p>
            <a:endParaRPr lang="en-US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4" cstate="print"/>
          <a:srcRect t="20126"/>
          <a:stretch>
            <a:fillRect/>
          </a:stretch>
        </p:blipFill>
        <p:spPr bwMode="auto">
          <a:xfrm>
            <a:off x="838200" y="1066800"/>
            <a:ext cx="7391400" cy="132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6473603"/>
            <a:ext cx="2514600" cy="38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lded Corner 10"/>
          <p:cNvSpPr/>
          <p:nvPr/>
        </p:nvSpPr>
        <p:spPr bwMode="auto">
          <a:xfrm>
            <a:off x="0" y="6477000"/>
            <a:ext cx="2667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Task: Classification</a:t>
            </a:r>
          </a:p>
        </p:txBody>
      </p:sp>
      <p:sp>
        <p:nvSpPr>
          <p:cNvPr id="14" name="Right Arrow 13"/>
          <p:cNvSpPr/>
          <p:nvPr/>
        </p:nvSpPr>
        <p:spPr bwMode="auto">
          <a:xfrm rot="19584965">
            <a:off x="7011797" y="3362184"/>
            <a:ext cx="1342912" cy="685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</a:rPr>
              <a:t>BETTER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4343400"/>
          </a:xfrm>
        </p:spPr>
        <p:txBody>
          <a:bodyPr/>
          <a:lstStyle/>
          <a:p>
            <a:r>
              <a:rPr lang="en-US" dirty="0" smtClean="0"/>
              <a:t>Conditional AD</a:t>
            </a:r>
          </a:p>
          <a:p>
            <a:r>
              <a:rPr lang="en-US" dirty="0" smtClean="0"/>
              <a:t>Discriminative Approach</a:t>
            </a:r>
          </a:p>
          <a:p>
            <a:pPr lvl="1"/>
            <a:r>
              <a:rPr lang="en-US" dirty="0" smtClean="0"/>
              <a:t>SVM-based AD</a:t>
            </a:r>
          </a:p>
          <a:p>
            <a:pPr lvl="1"/>
            <a:r>
              <a:rPr lang="en-US" dirty="0" smtClean="0"/>
              <a:t>Pilot Study (2009)</a:t>
            </a:r>
          </a:p>
          <a:p>
            <a:r>
              <a:rPr lang="en-US" dirty="0" smtClean="0"/>
              <a:t>Regularized Discriminative AD </a:t>
            </a:r>
          </a:p>
          <a:p>
            <a:pPr lvl="1"/>
            <a:r>
              <a:rPr lang="en-US" dirty="0" smtClean="0"/>
              <a:t>Regularized </a:t>
            </a:r>
            <a:r>
              <a:rPr lang="en-US" dirty="0" err="1" smtClean="0"/>
              <a:t>ConnectivityAD</a:t>
            </a:r>
            <a:endParaRPr lang="en-US" dirty="0" smtClean="0"/>
          </a:p>
          <a:p>
            <a:r>
              <a:rPr lang="en-US" dirty="0" smtClean="0"/>
              <a:t>SSL: Max-Margin Graph Cuts           </a:t>
            </a:r>
            <a:r>
              <a:rPr lang="en-US" sz="2000" dirty="0" smtClean="0"/>
              <a:t>[in the proposal document]</a:t>
            </a:r>
            <a:endParaRPr lang="en-US" dirty="0" smtClean="0"/>
          </a:p>
          <a:p>
            <a:r>
              <a:rPr lang="en-US" dirty="0" smtClean="0"/>
              <a:t>Online Learning with Quantization</a:t>
            </a:r>
          </a:p>
          <a:p>
            <a:pPr lvl="1"/>
            <a:r>
              <a:rPr lang="en-US" dirty="0" smtClean="0"/>
              <a:t>Bounds on quality of the solution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286000"/>
            <a:ext cx="299817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050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343400"/>
            <a:ext cx="2514600" cy="38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859547"/>
            <a:ext cx="8534400" cy="99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lded Corner 11"/>
          <p:cNvSpPr/>
          <p:nvPr/>
        </p:nvSpPr>
        <p:spPr bwMode="auto">
          <a:xfrm>
            <a:off x="2819400" y="5486400"/>
            <a:ext cx="2667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Thesis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Statement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Cloud Callout 10"/>
          <p:cNvSpPr/>
          <p:nvPr/>
        </p:nvSpPr>
        <p:spPr bwMode="auto">
          <a:xfrm>
            <a:off x="6248400" y="4800600"/>
            <a:ext cx="2057400" cy="10668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Health Care Costs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Dr. Reinhardt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NYT 12/19/2011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3505200"/>
          </a:xfrm>
        </p:spPr>
        <p:txBody>
          <a:bodyPr/>
          <a:lstStyle/>
          <a:p>
            <a:r>
              <a:rPr lang="en-US" dirty="0" smtClean="0"/>
              <a:t>Online Soft Harmonic Anomaly Detection</a:t>
            </a:r>
          </a:p>
          <a:p>
            <a:r>
              <a:rPr lang="en-US" dirty="0" smtClean="0"/>
              <a:t>Quantization with multiple Classes</a:t>
            </a:r>
          </a:p>
          <a:p>
            <a:pPr lvl="1"/>
            <a:r>
              <a:rPr lang="en-US" dirty="0" smtClean="0"/>
              <a:t>Lot of labeled data (need to quantized them as well)</a:t>
            </a:r>
          </a:p>
          <a:p>
            <a:pPr lvl="1"/>
            <a:r>
              <a:rPr lang="en-US" dirty="0" smtClean="0"/>
              <a:t>Extend incremental k-center</a:t>
            </a:r>
          </a:p>
          <a:p>
            <a:r>
              <a:rPr lang="en-US" dirty="0" smtClean="0"/>
              <a:t>Theory for Anomaly Detection</a:t>
            </a:r>
          </a:p>
          <a:p>
            <a:r>
              <a:rPr lang="en-US" dirty="0" smtClean="0"/>
              <a:t>New human expert evaluation of alert</a:t>
            </a:r>
          </a:p>
          <a:p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762957"/>
            <a:ext cx="9144000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/>
              <a:t>Thanks to: </a:t>
            </a:r>
            <a:br>
              <a:rPr lang="en-US" b="1" dirty="0" smtClean="0"/>
            </a:br>
            <a:r>
              <a:rPr lang="en-US" dirty="0" err="1" smtClean="0"/>
              <a:t>Branislav</a:t>
            </a:r>
            <a:r>
              <a:rPr lang="en-US" dirty="0" smtClean="0"/>
              <a:t> </a:t>
            </a:r>
            <a:r>
              <a:rPr lang="en-US" dirty="0" err="1" smtClean="0"/>
              <a:t>Kveton</a:t>
            </a:r>
            <a:r>
              <a:rPr lang="en-US" dirty="0" smtClean="0"/>
              <a:t>, Greg Cooper, Tomas </a:t>
            </a:r>
            <a:r>
              <a:rPr lang="en-US" dirty="0" err="1" smtClean="0"/>
              <a:t>Singliar</a:t>
            </a:r>
            <a:r>
              <a:rPr lang="en-US" dirty="0" smtClean="0"/>
              <a:t>, 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Visweswaram</a:t>
            </a:r>
            <a:r>
              <a:rPr lang="en-US" dirty="0" smtClean="0"/>
              <a:t>, </a:t>
            </a:r>
            <a:r>
              <a:rPr lang="en-US" dirty="0" err="1" smtClean="0"/>
              <a:t>Iyad</a:t>
            </a:r>
            <a:r>
              <a:rPr lang="en-US" dirty="0" smtClean="0"/>
              <a:t> </a:t>
            </a:r>
            <a:r>
              <a:rPr lang="en-US" dirty="0" err="1" smtClean="0"/>
              <a:t>Batal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Valizadegan</a:t>
            </a:r>
            <a:r>
              <a:rPr lang="en-US" dirty="0" smtClean="0"/>
              <a:t>, Amy </a:t>
            </a:r>
            <a:r>
              <a:rPr lang="en-US" dirty="0" err="1" smtClean="0"/>
              <a:t>Seybert</a:t>
            </a:r>
            <a:r>
              <a:rPr lang="en-US" dirty="0" smtClean="0"/>
              <a:t>, Rich Pelikan, </a:t>
            </a:r>
            <a:r>
              <a:rPr lang="en-US" dirty="0" err="1" smtClean="0"/>
              <a:t>Saeed</a:t>
            </a:r>
            <a:r>
              <a:rPr lang="en-US" dirty="0" smtClean="0"/>
              <a:t> </a:t>
            </a:r>
            <a:r>
              <a:rPr lang="en-US" dirty="0" err="1" smtClean="0"/>
              <a:t>Amizadeh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Shuguang</a:t>
            </a:r>
            <a:r>
              <a:rPr lang="en-US" dirty="0" smtClean="0"/>
              <a:t> Wang, </a:t>
            </a:r>
            <a:r>
              <a:rPr lang="en-US" dirty="0" err="1" smtClean="0"/>
              <a:t>Quang</a:t>
            </a:r>
            <a:r>
              <a:rPr lang="en-US" dirty="0" smtClean="0"/>
              <a:t> Nguyen, Dave Krebs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Work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2057400"/>
          </a:xfrm>
        </p:spPr>
        <p:txBody>
          <a:bodyPr/>
          <a:lstStyle/>
          <a:p>
            <a:r>
              <a:rPr lang="en-US" dirty="0" smtClean="0"/>
              <a:t>Incremental clustering with forgetting the history</a:t>
            </a:r>
          </a:p>
          <a:p>
            <a:pPr lvl="1"/>
            <a:r>
              <a:rPr lang="en-US" dirty="0" smtClean="0"/>
              <a:t>To address context drift</a:t>
            </a:r>
          </a:p>
          <a:p>
            <a:pPr lvl="1"/>
            <a:r>
              <a:rPr lang="en-US" dirty="0" smtClean="0"/>
              <a:t>Recent data more important</a:t>
            </a:r>
          </a:p>
          <a:p>
            <a:r>
              <a:rPr lang="en-US" dirty="0" smtClean="0"/>
              <a:t>Parallelization of harmonic solution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762957"/>
            <a:ext cx="9144000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/>
              <a:t>Thanks to: </a:t>
            </a:r>
            <a:br>
              <a:rPr lang="en-US" b="1" dirty="0" smtClean="0"/>
            </a:br>
            <a:r>
              <a:rPr lang="en-US" dirty="0" err="1" smtClean="0"/>
              <a:t>Branislav</a:t>
            </a:r>
            <a:r>
              <a:rPr lang="en-US" dirty="0" smtClean="0"/>
              <a:t> </a:t>
            </a:r>
            <a:r>
              <a:rPr lang="en-US" dirty="0" err="1" smtClean="0"/>
              <a:t>Kveton</a:t>
            </a:r>
            <a:r>
              <a:rPr lang="en-US" dirty="0" smtClean="0"/>
              <a:t>, Greg Cooper, Tomas </a:t>
            </a:r>
            <a:r>
              <a:rPr lang="en-US" dirty="0" err="1" smtClean="0"/>
              <a:t>Singliar</a:t>
            </a:r>
            <a:r>
              <a:rPr lang="en-US" dirty="0" smtClean="0"/>
              <a:t>, 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Visweswaram</a:t>
            </a:r>
            <a:r>
              <a:rPr lang="en-US" dirty="0" smtClean="0"/>
              <a:t>, </a:t>
            </a:r>
            <a:r>
              <a:rPr lang="en-US" dirty="0" err="1" smtClean="0"/>
              <a:t>Iyad</a:t>
            </a:r>
            <a:r>
              <a:rPr lang="en-US" dirty="0" smtClean="0"/>
              <a:t> </a:t>
            </a:r>
            <a:r>
              <a:rPr lang="en-US" dirty="0" err="1" smtClean="0"/>
              <a:t>Batal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Valizadegan</a:t>
            </a:r>
            <a:r>
              <a:rPr lang="en-US" dirty="0" smtClean="0"/>
              <a:t>, Amy </a:t>
            </a:r>
            <a:r>
              <a:rPr lang="en-US" dirty="0" err="1" smtClean="0"/>
              <a:t>Seybert</a:t>
            </a:r>
            <a:r>
              <a:rPr lang="en-US" dirty="0" smtClean="0"/>
              <a:t>, Rich Pelikan, </a:t>
            </a:r>
            <a:r>
              <a:rPr lang="en-US" dirty="0" err="1" smtClean="0"/>
              <a:t>Saeed</a:t>
            </a:r>
            <a:r>
              <a:rPr lang="en-US" dirty="0" smtClean="0"/>
              <a:t> </a:t>
            </a:r>
            <a:r>
              <a:rPr lang="en-US" dirty="0" err="1" smtClean="0"/>
              <a:t>Amizadeh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Shuguang</a:t>
            </a:r>
            <a:r>
              <a:rPr lang="en-US" dirty="0" smtClean="0"/>
              <a:t> Wang, </a:t>
            </a:r>
            <a:r>
              <a:rPr lang="en-US" dirty="0" err="1" smtClean="0"/>
              <a:t>Quang</a:t>
            </a:r>
            <a:r>
              <a:rPr lang="en-US" dirty="0" smtClean="0"/>
              <a:t> Nguyen, Dave Krebs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1752600" y="3429000"/>
            <a:ext cx="2438400" cy="2057400"/>
            <a:chOff x="1752600" y="3429000"/>
            <a:chExt cx="2438400" cy="2057400"/>
          </a:xfrm>
        </p:grpSpPr>
        <p:sp>
          <p:nvSpPr>
            <p:cNvPr id="13" name="Oval 12"/>
            <p:cNvSpPr/>
            <p:nvPr/>
          </p:nvSpPr>
          <p:spPr>
            <a:xfrm>
              <a:off x="1752600" y="3429000"/>
              <a:ext cx="2438400" cy="2057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Minus 13"/>
            <p:cNvSpPr/>
            <p:nvPr/>
          </p:nvSpPr>
          <p:spPr>
            <a:xfrm>
              <a:off x="1899814" y="399106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Minus 14"/>
            <p:cNvSpPr/>
            <p:nvPr/>
          </p:nvSpPr>
          <p:spPr>
            <a:xfrm>
              <a:off x="2278818" y="375676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Minus 15"/>
            <p:cNvSpPr/>
            <p:nvPr/>
          </p:nvSpPr>
          <p:spPr>
            <a:xfrm>
              <a:off x="2387105" y="4401103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Minus 16"/>
            <p:cNvSpPr/>
            <p:nvPr/>
          </p:nvSpPr>
          <p:spPr>
            <a:xfrm>
              <a:off x="2657822" y="463540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Minus 17"/>
            <p:cNvSpPr/>
            <p:nvPr/>
          </p:nvSpPr>
          <p:spPr>
            <a:xfrm>
              <a:off x="2711965" y="3815341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Minus 18"/>
            <p:cNvSpPr/>
            <p:nvPr/>
          </p:nvSpPr>
          <p:spPr>
            <a:xfrm>
              <a:off x="2387105" y="399106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Minus 19"/>
            <p:cNvSpPr/>
            <p:nvPr/>
          </p:nvSpPr>
          <p:spPr>
            <a:xfrm>
              <a:off x="2657822" y="416679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Minus 20"/>
            <p:cNvSpPr/>
            <p:nvPr/>
          </p:nvSpPr>
          <p:spPr>
            <a:xfrm>
              <a:off x="3145112" y="434252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Minus 21"/>
            <p:cNvSpPr/>
            <p:nvPr/>
          </p:nvSpPr>
          <p:spPr>
            <a:xfrm>
              <a:off x="2116388" y="463540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3" name="Straight Connector 22"/>
            <p:cNvCxnSpPr>
              <a:endCxn id="15" idx="2"/>
            </p:cNvCxnSpPr>
            <p:nvPr/>
          </p:nvCxnSpPr>
          <p:spPr>
            <a:xfrm flipV="1">
              <a:off x="2008101" y="3844629"/>
              <a:ext cx="299424" cy="205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3"/>
              <a:endCxn id="15" idx="1"/>
            </p:cNvCxnSpPr>
            <p:nvPr/>
          </p:nvCxnSpPr>
          <p:spPr>
            <a:xfrm rot="16200000" flipV="1">
              <a:off x="2344761" y="3907638"/>
              <a:ext cx="192974" cy="108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3"/>
              <a:endCxn id="19" idx="1"/>
            </p:cNvCxnSpPr>
            <p:nvPr/>
          </p:nvCxnSpPr>
          <p:spPr>
            <a:xfrm rot="5400000" flipH="1" flipV="1">
              <a:off x="2311040" y="4283950"/>
              <a:ext cx="3687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3"/>
              <a:endCxn id="18" idx="1"/>
            </p:cNvCxnSpPr>
            <p:nvPr/>
          </p:nvCxnSpPr>
          <p:spPr>
            <a:xfrm rot="5400000" flipH="1" flipV="1">
              <a:off x="2638117" y="4051862"/>
              <a:ext cx="310127" cy="5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3"/>
              <a:endCxn id="14" idx="1"/>
            </p:cNvCxnSpPr>
            <p:nvPr/>
          </p:nvCxnSpPr>
          <p:spPr>
            <a:xfrm rot="16200000" flipV="1">
              <a:off x="2067395" y="4040305"/>
              <a:ext cx="368702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2"/>
              <a:endCxn id="22" idx="3"/>
            </p:cNvCxnSpPr>
            <p:nvPr/>
          </p:nvCxnSpPr>
          <p:spPr>
            <a:xfrm rot="10800000">
              <a:off x="2224675" y="4702607"/>
              <a:ext cx="461854" cy="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20" idx="1"/>
            </p:cNvCxnSpPr>
            <p:nvPr/>
          </p:nvCxnSpPr>
          <p:spPr>
            <a:xfrm rot="5400000" flipH="1" flipV="1">
              <a:off x="2552469" y="4488967"/>
              <a:ext cx="427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861071" y="3539729"/>
              <a:ext cx="251550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6" idx="3"/>
              <a:endCxn id="20" idx="1"/>
            </p:cNvCxnSpPr>
            <p:nvPr/>
          </p:nvCxnSpPr>
          <p:spPr>
            <a:xfrm rot="5400000" flipH="1" flipV="1">
              <a:off x="2534263" y="4236456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3"/>
              <a:endCxn id="16" idx="1"/>
            </p:cNvCxnSpPr>
            <p:nvPr/>
          </p:nvCxnSpPr>
          <p:spPr>
            <a:xfrm rot="5400000" flipH="1" flipV="1">
              <a:off x="2263546" y="4470761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lus 32"/>
            <p:cNvSpPr/>
            <p:nvPr/>
          </p:nvSpPr>
          <p:spPr>
            <a:xfrm>
              <a:off x="3221555" y="4168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Plus 33"/>
            <p:cNvSpPr/>
            <p:nvPr/>
          </p:nvSpPr>
          <p:spPr>
            <a:xfrm>
              <a:off x="3069155" y="4549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Plus 34"/>
            <p:cNvSpPr/>
            <p:nvPr/>
          </p:nvSpPr>
          <p:spPr>
            <a:xfrm>
              <a:off x="3495170" y="4876291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" name="Plus 35"/>
            <p:cNvSpPr/>
            <p:nvPr/>
          </p:nvSpPr>
          <p:spPr>
            <a:xfrm>
              <a:off x="3874174" y="464198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7" name="Plus 36"/>
            <p:cNvSpPr/>
            <p:nvPr/>
          </p:nvSpPr>
          <p:spPr>
            <a:xfrm>
              <a:off x="3657600" y="41148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8" name="Plus 37"/>
            <p:cNvSpPr/>
            <p:nvPr/>
          </p:nvSpPr>
          <p:spPr>
            <a:xfrm>
              <a:off x="3048000" y="50292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39" name="Straight Connector 38"/>
            <p:cNvCxnSpPr>
              <a:stCxn id="33" idx="0"/>
              <a:endCxn id="37" idx="2"/>
            </p:cNvCxnSpPr>
            <p:nvPr/>
          </p:nvCxnSpPr>
          <p:spPr>
            <a:xfrm flipV="1">
              <a:off x="3409422" y="4231953"/>
              <a:ext cx="276885" cy="532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3"/>
              <a:endCxn id="60" idx="1"/>
            </p:cNvCxnSpPr>
            <p:nvPr/>
          </p:nvCxnSpPr>
          <p:spPr>
            <a:xfrm rot="16200000" flipV="1">
              <a:off x="3035445" y="4191772"/>
              <a:ext cx="262596" cy="1733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2"/>
              <a:endCxn id="34" idx="1"/>
            </p:cNvCxnSpPr>
            <p:nvPr/>
          </p:nvCxnSpPr>
          <p:spPr>
            <a:xfrm rot="10800000">
              <a:off x="3177443" y="4752284"/>
              <a:ext cx="346435" cy="2411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3"/>
              <a:endCxn id="37" idx="1"/>
            </p:cNvCxnSpPr>
            <p:nvPr/>
          </p:nvCxnSpPr>
          <p:spPr>
            <a:xfrm rot="16200000" flipV="1">
              <a:off x="3696676" y="4387259"/>
              <a:ext cx="354995" cy="2165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0"/>
              <a:endCxn id="36" idx="2"/>
            </p:cNvCxnSpPr>
            <p:nvPr/>
          </p:nvCxnSpPr>
          <p:spPr>
            <a:xfrm flipV="1">
              <a:off x="3683037" y="4759139"/>
              <a:ext cx="219844" cy="2343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3"/>
              <a:endCxn id="35" idx="1"/>
            </p:cNvCxnSpPr>
            <p:nvPr/>
          </p:nvCxnSpPr>
          <p:spPr>
            <a:xfrm rot="16200000" flipH="1">
              <a:off x="3370231" y="4846313"/>
              <a:ext cx="19282" cy="4471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3"/>
              <a:endCxn id="33" idx="0"/>
            </p:cNvCxnSpPr>
            <p:nvPr/>
          </p:nvCxnSpPr>
          <p:spPr>
            <a:xfrm rot="16200000" flipV="1">
              <a:off x="3195361" y="4499251"/>
              <a:ext cx="622159" cy="1940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2"/>
              <a:endCxn id="34" idx="0"/>
            </p:cNvCxnSpPr>
            <p:nvPr/>
          </p:nvCxnSpPr>
          <p:spPr>
            <a:xfrm rot="10800000">
              <a:off x="3257023" y="4666189"/>
              <a:ext cx="645859" cy="929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Minus 48"/>
            <p:cNvSpPr/>
            <p:nvPr/>
          </p:nvSpPr>
          <p:spPr>
            <a:xfrm>
              <a:off x="3200400" y="38100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Minus 49"/>
            <p:cNvSpPr/>
            <p:nvPr/>
          </p:nvSpPr>
          <p:spPr>
            <a:xfrm>
              <a:off x="3200400" y="3581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Minus 50"/>
            <p:cNvSpPr/>
            <p:nvPr/>
          </p:nvSpPr>
          <p:spPr>
            <a:xfrm>
              <a:off x="3429000" y="40386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Minus 51"/>
            <p:cNvSpPr/>
            <p:nvPr/>
          </p:nvSpPr>
          <p:spPr>
            <a:xfrm>
              <a:off x="3505200" y="38100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Connector 53"/>
            <p:cNvCxnSpPr>
              <a:stCxn id="50" idx="1"/>
              <a:endCxn id="49" idx="3"/>
            </p:cNvCxnSpPr>
            <p:nvPr/>
          </p:nvCxnSpPr>
          <p:spPr>
            <a:xfrm rot="5400000">
              <a:off x="3215053" y="3783564"/>
              <a:ext cx="187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1"/>
              <a:endCxn id="51" idx="3"/>
            </p:cNvCxnSpPr>
            <p:nvPr/>
          </p:nvCxnSpPr>
          <p:spPr>
            <a:xfrm rot="16200000" flipH="1">
              <a:off x="3329353" y="3897864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inus 59"/>
            <p:cNvSpPr/>
            <p:nvPr/>
          </p:nvSpPr>
          <p:spPr>
            <a:xfrm>
              <a:off x="2971800" y="40386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1" name="Straight Connector 60"/>
            <p:cNvCxnSpPr>
              <a:stCxn id="60" idx="3"/>
              <a:endCxn id="49" idx="1"/>
            </p:cNvCxnSpPr>
            <p:nvPr/>
          </p:nvCxnSpPr>
          <p:spPr>
            <a:xfrm rot="5400000" flipH="1" flipV="1">
              <a:off x="3100753" y="3897865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4" idx="2"/>
              <a:endCxn id="17" idx="3"/>
            </p:cNvCxnSpPr>
            <p:nvPr/>
          </p:nvCxnSpPr>
          <p:spPr>
            <a:xfrm rot="10800000" flipV="1">
              <a:off x="2766110" y="4666189"/>
              <a:ext cx="331753" cy="36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8" idx="2"/>
              <a:endCxn id="17" idx="1"/>
            </p:cNvCxnSpPr>
            <p:nvPr/>
          </p:nvCxnSpPr>
          <p:spPr>
            <a:xfrm rot="10800000">
              <a:off x="2766109" y="4743939"/>
              <a:ext cx="310598" cy="402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0" idx="0"/>
              <a:endCxn id="52" idx="3"/>
            </p:cNvCxnSpPr>
            <p:nvPr/>
          </p:nvCxnSpPr>
          <p:spPr>
            <a:xfrm>
              <a:off x="3388267" y="3669265"/>
              <a:ext cx="225220" cy="2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953000" y="4191000"/>
            <a:ext cx="1447800" cy="1371600"/>
            <a:chOff x="3733800" y="3429000"/>
            <a:chExt cx="1447800" cy="1371600"/>
          </a:xfrm>
        </p:grpSpPr>
        <p:sp>
          <p:nvSpPr>
            <p:cNvPr id="77" name="Oval 76"/>
            <p:cNvSpPr/>
            <p:nvPr/>
          </p:nvSpPr>
          <p:spPr>
            <a:xfrm>
              <a:off x="3733800" y="3429000"/>
              <a:ext cx="1447800" cy="1371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Minus 77"/>
            <p:cNvSpPr/>
            <p:nvPr/>
          </p:nvSpPr>
          <p:spPr>
            <a:xfrm>
              <a:off x="3888196" y="3815705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Minus 78"/>
            <p:cNvSpPr/>
            <p:nvPr/>
          </p:nvSpPr>
          <p:spPr>
            <a:xfrm>
              <a:off x="4267200" y="3581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0" name="Minus 79"/>
            <p:cNvSpPr/>
            <p:nvPr/>
          </p:nvSpPr>
          <p:spPr>
            <a:xfrm>
              <a:off x="4375487" y="422573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1" name="Minus 80"/>
            <p:cNvSpPr/>
            <p:nvPr/>
          </p:nvSpPr>
          <p:spPr>
            <a:xfrm>
              <a:off x="4646204" y="446004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2" name="Minus 81"/>
            <p:cNvSpPr/>
            <p:nvPr/>
          </p:nvSpPr>
          <p:spPr>
            <a:xfrm>
              <a:off x="4700347" y="363997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3" name="Minus 82"/>
            <p:cNvSpPr/>
            <p:nvPr/>
          </p:nvSpPr>
          <p:spPr>
            <a:xfrm>
              <a:off x="4375487" y="3815705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4" name="Minus 83"/>
            <p:cNvSpPr/>
            <p:nvPr/>
          </p:nvSpPr>
          <p:spPr>
            <a:xfrm>
              <a:off x="4646204" y="399143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6" name="Minus 85"/>
            <p:cNvSpPr/>
            <p:nvPr/>
          </p:nvSpPr>
          <p:spPr>
            <a:xfrm>
              <a:off x="4104770" y="446004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7" name="Straight Connector 86"/>
            <p:cNvCxnSpPr>
              <a:endCxn id="79" idx="2"/>
            </p:cNvCxnSpPr>
            <p:nvPr/>
          </p:nvCxnSpPr>
          <p:spPr>
            <a:xfrm flipV="1">
              <a:off x="3996483" y="3669265"/>
              <a:ext cx="299424" cy="205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3" idx="3"/>
              <a:endCxn id="79" idx="1"/>
            </p:cNvCxnSpPr>
            <p:nvPr/>
          </p:nvCxnSpPr>
          <p:spPr>
            <a:xfrm rot="16200000" flipV="1">
              <a:off x="4333143" y="3732274"/>
              <a:ext cx="192974" cy="108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3"/>
              <a:endCxn id="83" idx="1"/>
            </p:cNvCxnSpPr>
            <p:nvPr/>
          </p:nvCxnSpPr>
          <p:spPr>
            <a:xfrm rot="5400000" flipH="1" flipV="1">
              <a:off x="4299422" y="4108586"/>
              <a:ext cx="3687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3"/>
              <a:endCxn id="82" idx="1"/>
            </p:cNvCxnSpPr>
            <p:nvPr/>
          </p:nvCxnSpPr>
          <p:spPr>
            <a:xfrm rot="5400000" flipH="1" flipV="1">
              <a:off x="4626499" y="3876498"/>
              <a:ext cx="310127" cy="5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0" idx="3"/>
              <a:endCxn id="78" idx="1"/>
            </p:cNvCxnSpPr>
            <p:nvPr/>
          </p:nvCxnSpPr>
          <p:spPr>
            <a:xfrm rot="16200000" flipV="1">
              <a:off x="4055777" y="3864941"/>
              <a:ext cx="368702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2"/>
              <a:endCxn id="86" idx="3"/>
            </p:cNvCxnSpPr>
            <p:nvPr/>
          </p:nvCxnSpPr>
          <p:spPr>
            <a:xfrm rot="10800000">
              <a:off x="4213057" y="4527243"/>
              <a:ext cx="461854" cy="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1" idx="3"/>
              <a:endCxn id="84" idx="1"/>
            </p:cNvCxnSpPr>
            <p:nvPr/>
          </p:nvCxnSpPr>
          <p:spPr>
            <a:xfrm rot="5400000" flipH="1" flipV="1">
              <a:off x="4540851" y="4313603"/>
              <a:ext cx="427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0" idx="3"/>
              <a:endCxn id="84" idx="1"/>
            </p:cNvCxnSpPr>
            <p:nvPr/>
          </p:nvCxnSpPr>
          <p:spPr>
            <a:xfrm rot="5400000" flipH="1" flipV="1">
              <a:off x="4522645" y="4061092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6" idx="3"/>
              <a:endCxn id="80" idx="1"/>
            </p:cNvCxnSpPr>
            <p:nvPr/>
          </p:nvCxnSpPr>
          <p:spPr>
            <a:xfrm rot="5400000" flipH="1" flipV="1">
              <a:off x="4251928" y="4295397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086600" y="3962400"/>
            <a:ext cx="1524000" cy="1447800"/>
            <a:chOff x="7086600" y="3962400"/>
            <a:chExt cx="1524000" cy="1447800"/>
          </a:xfrm>
        </p:grpSpPr>
        <p:sp>
          <p:nvSpPr>
            <p:cNvPr id="123" name="Oval 122"/>
            <p:cNvSpPr/>
            <p:nvPr/>
          </p:nvSpPr>
          <p:spPr>
            <a:xfrm>
              <a:off x="7086600" y="3962400"/>
              <a:ext cx="1524000" cy="1447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7" name="Plus 96"/>
            <p:cNvSpPr/>
            <p:nvPr/>
          </p:nvSpPr>
          <p:spPr>
            <a:xfrm>
              <a:off x="7488755" y="4168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8" name="Plus 97"/>
            <p:cNvSpPr/>
            <p:nvPr/>
          </p:nvSpPr>
          <p:spPr>
            <a:xfrm>
              <a:off x="7336355" y="4549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9" name="Plus 98"/>
            <p:cNvSpPr/>
            <p:nvPr/>
          </p:nvSpPr>
          <p:spPr>
            <a:xfrm>
              <a:off x="7762370" y="4876291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0" name="Plus 99"/>
            <p:cNvSpPr/>
            <p:nvPr/>
          </p:nvSpPr>
          <p:spPr>
            <a:xfrm>
              <a:off x="8141374" y="464198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1" name="Plus 100"/>
            <p:cNvSpPr/>
            <p:nvPr/>
          </p:nvSpPr>
          <p:spPr>
            <a:xfrm>
              <a:off x="7924800" y="41148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2" name="Plus 101"/>
            <p:cNvSpPr/>
            <p:nvPr/>
          </p:nvSpPr>
          <p:spPr>
            <a:xfrm>
              <a:off x="7315200" y="50292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3" name="Straight Connector 102"/>
            <p:cNvCxnSpPr>
              <a:stCxn id="97" idx="0"/>
              <a:endCxn id="101" idx="2"/>
            </p:cNvCxnSpPr>
            <p:nvPr/>
          </p:nvCxnSpPr>
          <p:spPr>
            <a:xfrm flipV="1">
              <a:off x="7676622" y="4231953"/>
              <a:ext cx="276885" cy="532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9" idx="2"/>
              <a:endCxn id="98" idx="1"/>
            </p:cNvCxnSpPr>
            <p:nvPr/>
          </p:nvCxnSpPr>
          <p:spPr>
            <a:xfrm rot="10800000">
              <a:off x="7444643" y="4752284"/>
              <a:ext cx="346435" cy="2411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0" idx="3"/>
              <a:endCxn id="101" idx="1"/>
            </p:cNvCxnSpPr>
            <p:nvPr/>
          </p:nvCxnSpPr>
          <p:spPr>
            <a:xfrm rot="16200000" flipV="1">
              <a:off x="7963876" y="4387259"/>
              <a:ext cx="354995" cy="2165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9" idx="0"/>
              <a:endCxn id="100" idx="2"/>
            </p:cNvCxnSpPr>
            <p:nvPr/>
          </p:nvCxnSpPr>
          <p:spPr>
            <a:xfrm flipV="1">
              <a:off x="7950237" y="4759139"/>
              <a:ext cx="219844" cy="2343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2" idx="3"/>
              <a:endCxn id="99" idx="1"/>
            </p:cNvCxnSpPr>
            <p:nvPr/>
          </p:nvCxnSpPr>
          <p:spPr>
            <a:xfrm rot="16200000" flipH="1">
              <a:off x="7637431" y="4846313"/>
              <a:ext cx="19282" cy="4471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9" idx="3"/>
              <a:endCxn id="97" idx="0"/>
            </p:cNvCxnSpPr>
            <p:nvPr/>
          </p:nvCxnSpPr>
          <p:spPr>
            <a:xfrm rot="16200000" flipV="1">
              <a:off x="7462561" y="4499251"/>
              <a:ext cx="622159" cy="1940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0" idx="2"/>
              <a:endCxn id="98" idx="0"/>
            </p:cNvCxnSpPr>
            <p:nvPr/>
          </p:nvCxnSpPr>
          <p:spPr>
            <a:xfrm rot="10800000">
              <a:off x="7524223" y="4666189"/>
              <a:ext cx="645859" cy="929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943600" y="3124200"/>
            <a:ext cx="1447800" cy="1371600"/>
            <a:chOff x="5638800" y="3276600"/>
            <a:chExt cx="1447800" cy="1371600"/>
          </a:xfrm>
        </p:grpSpPr>
        <p:sp>
          <p:nvSpPr>
            <p:cNvPr id="122" name="Oval 121"/>
            <p:cNvSpPr/>
            <p:nvPr/>
          </p:nvSpPr>
          <p:spPr>
            <a:xfrm>
              <a:off x="5638800" y="3276600"/>
              <a:ext cx="1447800" cy="1371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Minus 84"/>
            <p:cNvSpPr/>
            <p:nvPr/>
          </p:nvSpPr>
          <p:spPr>
            <a:xfrm>
              <a:off x="6193112" y="426632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4" name="Straight Connector 103"/>
            <p:cNvCxnSpPr>
              <a:stCxn id="85" idx="3"/>
              <a:endCxn id="117" idx="1"/>
            </p:cNvCxnSpPr>
            <p:nvPr/>
          </p:nvCxnSpPr>
          <p:spPr>
            <a:xfrm rot="16200000" flipV="1">
              <a:off x="6083445" y="4115572"/>
              <a:ext cx="262596" cy="1733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Minus 110"/>
            <p:cNvSpPr/>
            <p:nvPr/>
          </p:nvSpPr>
          <p:spPr>
            <a:xfrm>
              <a:off x="6248400" y="37338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Minus 111"/>
            <p:cNvSpPr/>
            <p:nvPr/>
          </p:nvSpPr>
          <p:spPr>
            <a:xfrm>
              <a:off x="6248400" y="35052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3" name="Minus 112"/>
            <p:cNvSpPr/>
            <p:nvPr/>
          </p:nvSpPr>
          <p:spPr>
            <a:xfrm>
              <a:off x="6477000" y="3962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4" name="Minus 113"/>
            <p:cNvSpPr/>
            <p:nvPr/>
          </p:nvSpPr>
          <p:spPr>
            <a:xfrm>
              <a:off x="6553200" y="37338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15" name="Straight Connector 114"/>
            <p:cNvCxnSpPr>
              <a:stCxn id="112" idx="1"/>
              <a:endCxn id="111" idx="3"/>
            </p:cNvCxnSpPr>
            <p:nvPr/>
          </p:nvCxnSpPr>
          <p:spPr>
            <a:xfrm rot="5400000">
              <a:off x="6263053" y="3707364"/>
              <a:ext cx="187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1" idx="1"/>
              <a:endCxn id="113" idx="3"/>
            </p:cNvCxnSpPr>
            <p:nvPr/>
          </p:nvCxnSpPr>
          <p:spPr>
            <a:xfrm rot="16200000" flipH="1">
              <a:off x="6377353" y="3821664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inus 116"/>
            <p:cNvSpPr/>
            <p:nvPr/>
          </p:nvSpPr>
          <p:spPr>
            <a:xfrm>
              <a:off x="6019800" y="3962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18" name="Straight Connector 117"/>
            <p:cNvCxnSpPr>
              <a:stCxn id="117" idx="3"/>
              <a:endCxn id="111" idx="1"/>
            </p:cNvCxnSpPr>
            <p:nvPr/>
          </p:nvCxnSpPr>
          <p:spPr>
            <a:xfrm rot="5400000" flipH="1" flipV="1">
              <a:off x="6148753" y="3821665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2" idx="0"/>
              <a:endCxn id="114" idx="3"/>
            </p:cNvCxnSpPr>
            <p:nvPr/>
          </p:nvCxnSpPr>
          <p:spPr>
            <a:xfrm>
              <a:off x="6436267" y="3593065"/>
              <a:ext cx="225220" cy="2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ight Arrow 125"/>
          <p:cNvSpPr/>
          <p:nvPr/>
        </p:nvSpPr>
        <p:spPr bwMode="auto">
          <a:xfrm>
            <a:off x="4343400" y="4191000"/>
            <a:ext cx="457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AD/CAD</a:t>
            </a:r>
          </a:p>
          <a:p>
            <a:r>
              <a:rPr lang="en-US" dirty="0" smtClean="0"/>
              <a:t>Challenges for CAD</a:t>
            </a:r>
          </a:p>
          <a:p>
            <a:r>
              <a:rPr lang="en-US" dirty="0" smtClean="0"/>
              <a:t>Approaches for CAD</a:t>
            </a:r>
          </a:p>
          <a:p>
            <a:r>
              <a:rPr lang="en-US" dirty="0" smtClean="0"/>
              <a:t>Proposed Graph-Based algorithms</a:t>
            </a:r>
          </a:p>
          <a:p>
            <a:r>
              <a:rPr lang="en-US" dirty="0" smtClean="0"/>
              <a:t>Semi-Supervised Learning</a:t>
            </a:r>
          </a:p>
          <a:p>
            <a:r>
              <a:rPr lang="en-US" dirty="0" smtClean="0"/>
              <a:t>Online Learning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</a:p>
          <a:p>
            <a:pPr lvl="1"/>
            <a:r>
              <a:rPr lang="en-US" dirty="0" smtClean="0"/>
              <a:t>Distance – anomalies are distant (NN)</a:t>
            </a:r>
          </a:p>
          <a:p>
            <a:pPr lvl="1"/>
            <a:r>
              <a:rPr lang="en-US" dirty="0" smtClean="0"/>
              <a:t>Density – anomalies in low density regions (LOF, COF, LOCI)</a:t>
            </a:r>
          </a:p>
          <a:p>
            <a:r>
              <a:rPr lang="en-US" dirty="0" smtClean="0"/>
              <a:t>Classification </a:t>
            </a:r>
          </a:p>
          <a:p>
            <a:pPr lvl="1"/>
            <a:r>
              <a:rPr lang="en-US" dirty="0" smtClean="0"/>
              <a:t>Model based (separate models for (</a:t>
            </a:r>
            <a:r>
              <a:rPr lang="en-US" dirty="0" err="1" smtClean="0"/>
              <a:t>ab</a:t>
            </a:r>
            <a:r>
              <a:rPr lang="en-US" dirty="0" smtClean="0"/>
              <a:t>)normal distributions)</a:t>
            </a:r>
          </a:p>
          <a:p>
            <a:pPr lvl="1"/>
            <a:r>
              <a:rPr lang="en-US" dirty="0" smtClean="0"/>
              <a:t>1-class (1-class SVM)</a:t>
            </a:r>
          </a:p>
          <a:p>
            <a:pPr lvl="1"/>
            <a:r>
              <a:rPr lang="en-US" dirty="0" smtClean="0"/>
              <a:t>Classify normal vs. abnormal (when labels available)</a:t>
            </a:r>
          </a:p>
          <a:p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&gt; 3std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CAD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172200"/>
            <a:ext cx="8305800" cy="4937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Dataset adopted from [Papadimitriou and </a:t>
            </a:r>
            <a:r>
              <a:rPr lang="en-US" dirty="0" err="1" smtClean="0"/>
              <a:t>Faloutsos</a:t>
            </a:r>
            <a:r>
              <a:rPr lang="en-US" dirty="0" smtClean="0"/>
              <a:t>, 2003]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67145"/>
          <a:stretch>
            <a:fillRect/>
          </a:stretch>
        </p:blipFill>
        <p:spPr bwMode="auto">
          <a:xfrm>
            <a:off x="685800" y="1447800"/>
            <a:ext cx="3048000" cy="36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61602"/>
          <a:stretch>
            <a:fillRect/>
          </a:stretch>
        </p:blipFill>
        <p:spPr bwMode="auto">
          <a:xfrm>
            <a:off x="4724400" y="1447800"/>
            <a:ext cx="3562350" cy="36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8600" y="3048000"/>
            <a:ext cx="685800" cy="677108"/>
            <a:chOff x="3429000" y="4953000"/>
            <a:chExt cx="685800" cy="677108"/>
          </a:xfrm>
        </p:grpSpPr>
        <p:sp>
          <p:nvSpPr>
            <p:cNvPr id="7" name="Multiply 6"/>
            <p:cNvSpPr/>
            <p:nvPr/>
          </p:nvSpPr>
          <p:spPr bwMode="auto">
            <a:xfrm>
              <a:off x="3886200" y="5181600"/>
              <a:ext cx="152400" cy="152400"/>
            </a:xfrm>
            <a:prstGeom prst="mathMultiply">
              <a:avLst/>
            </a:prstGeom>
            <a:solidFill>
              <a:srgbClr val="0070C0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Plus 7"/>
            <p:cNvSpPr/>
            <p:nvPr/>
          </p:nvSpPr>
          <p:spPr bwMode="auto">
            <a:xfrm>
              <a:off x="3886200" y="5410200"/>
              <a:ext cx="152400" cy="152400"/>
            </a:xfrm>
            <a:prstGeom prst="mathPlus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4953000"/>
              <a:ext cx="685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labels:</a:t>
              </a:r>
            </a:p>
            <a:p>
              <a:r>
                <a:rPr lang="en-US" sz="1200" dirty="0" smtClean="0"/>
                <a:t>BLUE </a:t>
              </a:r>
            </a:p>
            <a:p>
              <a:r>
                <a:rPr lang="en-US" sz="1200" dirty="0" smtClean="0"/>
                <a:t>RED</a:t>
              </a:r>
              <a:endParaRPr lang="en-US" sz="1200" dirty="0"/>
            </a:p>
          </p:txBody>
        </p:sp>
      </p:grpSp>
      <p:sp>
        <p:nvSpPr>
          <p:cNvPr id="12" name="Folded Corner 11"/>
          <p:cNvSpPr/>
          <p:nvPr/>
        </p:nvSpPr>
        <p:spPr bwMode="auto">
          <a:xfrm>
            <a:off x="2819400" y="1066800"/>
            <a:ext cx="3429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ask: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detec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 anomalies in labels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1219199"/>
          </a:xfrm>
        </p:spPr>
        <p:txBody>
          <a:bodyPr/>
          <a:lstStyle/>
          <a:p>
            <a:r>
              <a:rPr lang="en-US" dirty="0" smtClean="0"/>
              <a:t>Conditional Anomaly Detection - Song (2007)</a:t>
            </a:r>
          </a:p>
          <a:p>
            <a:r>
              <a:rPr lang="en-US" dirty="0" smtClean="0"/>
              <a:t>Uses EM to fit mixture of multivariate Gaussians and the mapping function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12459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lded Corner 5"/>
          <p:cNvSpPr/>
          <p:nvPr/>
        </p:nvSpPr>
        <p:spPr bwMode="auto">
          <a:xfrm>
            <a:off x="228600" y="6019800"/>
            <a:ext cx="84582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ask: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detec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 anomalies in indicator attributes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wrt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 environmental attributes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6629400" y="2895600"/>
            <a:ext cx="22098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2667000" y="2895600"/>
            <a:ext cx="19050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Cannot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47123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914400"/>
          </a:xfrm>
        </p:spPr>
        <p:txBody>
          <a:bodyPr/>
          <a:lstStyle/>
          <a:p>
            <a:r>
              <a:rPr lang="en-US" dirty="0" smtClean="0"/>
              <a:t>Cross Outlier Detection (Papadimitriou, 2003)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t="1743"/>
          <a:stretch>
            <a:fillRect/>
          </a:stretch>
        </p:blipFill>
        <p:spPr bwMode="auto">
          <a:xfrm>
            <a:off x="4533900" y="2209800"/>
            <a:ext cx="46101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419600" y="64008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rot="5400000" flipH="1" flipV="1">
            <a:off x="4991100" y="6134100"/>
            <a:ext cx="381000" cy="1524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</p:cNvCxnSpPr>
          <p:nvPr/>
        </p:nvCxnSpPr>
        <p:spPr bwMode="auto">
          <a:xfrm rot="5400000" flipH="1" flipV="1">
            <a:off x="5295900" y="5829300"/>
            <a:ext cx="381000" cy="7620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0"/>
          </p:cNvCxnSpPr>
          <p:nvPr/>
        </p:nvCxnSpPr>
        <p:spPr bwMode="auto">
          <a:xfrm rot="5400000" flipH="1" flipV="1">
            <a:off x="4686300" y="5905500"/>
            <a:ext cx="9144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FF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B01"/>
      </a:accent6>
      <a:hlink>
        <a:srgbClr val="FF0000"/>
      </a:hlink>
      <a:folHlink>
        <a:srgbClr val="3333CC"/>
      </a:folHlink>
    </a:clrScheme>
    <a:fontScheme name="select-template-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elect-template-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15043</TotalTime>
  <Words>4868</Words>
  <Application>Microsoft Office PowerPoint</Application>
  <PresentationFormat>On-screen Show (4:3)</PresentationFormat>
  <Paragraphs>942</Paragraphs>
  <Slides>46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Theme1</vt:lpstr>
      <vt:lpstr>Equation</vt:lpstr>
      <vt:lpstr>Adaptive Graph-Based Algorithms for Conditional Anomaly Detection</vt:lpstr>
      <vt:lpstr>Anomaly (Outlier) Detection</vt:lpstr>
      <vt:lpstr>Conditional Anomaly</vt:lpstr>
      <vt:lpstr>Conditional Anomaly</vt:lpstr>
      <vt:lpstr>Talk outline</vt:lpstr>
      <vt:lpstr>Traditional Anomaly Detection</vt:lpstr>
      <vt:lpstr>Challenges for CAD</vt:lpstr>
      <vt:lpstr>Related Work (CAD)</vt:lpstr>
      <vt:lpstr>Related Work (CAD)</vt:lpstr>
      <vt:lpstr>CAD approaches</vt:lpstr>
      <vt:lpstr>Challenges for CAD</vt:lpstr>
      <vt:lpstr>Class Outlier Approach</vt:lpstr>
      <vt:lpstr>Discriminative Approach</vt:lpstr>
      <vt:lpstr>Support Vector Machines projections</vt:lpstr>
      <vt:lpstr>Pilot (2009) on Medical PCP Data</vt:lpstr>
      <vt:lpstr>PCP data set: Segmentation</vt:lpstr>
      <vt:lpstr>PCP Dataset: PLT Lab feature</vt:lpstr>
      <vt:lpstr>PCP Dataset</vt:lpstr>
      <vt:lpstr>Connectivity AD</vt:lpstr>
      <vt:lpstr>Regularization of Connectivity AD</vt:lpstr>
      <vt:lpstr>Algorithm</vt:lpstr>
      <vt:lpstr>Synthetic Core Dataset</vt:lpstr>
      <vt:lpstr>ConnectivityAD summary</vt:lpstr>
      <vt:lpstr>Talk outline</vt:lpstr>
      <vt:lpstr>SSL in medical data</vt:lpstr>
      <vt:lpstr>Harmonic Solution for SSL</vt:lpstr>
      <vt:lpstr>Dealing with Outliers</vt:lpstr>
      <vt:lpstr>Dealing with Outliers</vt:lpstr>
      <vt:lpstr>Regularization</vt:lpstr>
      <vt:lpstr>Harmonic Solution</vt:lpstr>
      <vt:lpstr>Regularized HS</vt:lpstr>
      <vt:lpstr>Regularized HS for CAD</vt:lpstr>
      <vt:lpstr>Soft Harmonic Solution</vt:lpstr>
      <vt:lpstr>Medical Dataset</vt:lpstr>
      <vt:lpstr>Online Setting</vt:lpstr>
      <vt:lpstr>Online HFS</vt:lpstr>
      <vt:lpstr>Online HFS</vt:lpstr>
      <vt:lpstr>Why Online Learning?</vt:lpstr>
      <vt:lpstr>Incremental k-centers</vt:lpstr>
      <vt:lpstr>Incremental k-centers</vt:lpstr>
      <vt:lpstr>Incremental k-centers</vt:lpstr>
      <vt:lpstr>Theoretical Guarantees</vt:lpstr>
      <vt:lpstr>Online SSL experiments</vt:lpstr>
      <vt:lpstr>Summary</vt:lpstr>
      <vt:lpstr>Proposed Future Work</vt:lpstr>
      <vt:lpstr>Proposed Future Work (con’t)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Graph-Based Algorithms for Conditional Anomaly Detection</dc:title>
  <dc:creator/>
  <cp:lastModifiedBy>Michal Valko</cp:lastModifiedBy>
  <cp:revision>735</cp:revision>
  <dcterms:created xsi:type="dcterms:W3CDTF">2006-08-16T00:00:00Z</dcterms:created>
  <dcterms:modified xsi:type="dcterms:W3CDTF">2011-07-20T17:30:20Z</dcterms:modified>
</cp:coreProperties>
</file>