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81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77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4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51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4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7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9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54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3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7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05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05814-2A46-439E-AD71-612429C7D095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0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C692E41F-4F0B-45BF-821D-C33ED847CC4B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488950"/>
                <a:ext cx="5633219" cy="636905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Analysis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set of Tumor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특정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tumor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는 속한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tumor set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에 존재하는 모든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tumor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에 대해서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adjacent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해야 한다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Complete Connected(CC)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Tumor Cell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은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2-D Plane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위에 존재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따라서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Set of Tumor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도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2-D Plane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위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Tumor Cell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을 잇는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(adjacent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표시하는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vessel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은 서로 교차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기하학적으로 최대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개 까지만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안에 존재 가능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Structure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1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cell_relations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cell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간의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adjacent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정보를 담은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weights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cell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의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정보를 포함하는 배열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CC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특정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cell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을 포함하는 경우의 최종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을 담는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𝐶𝑜𝑛𝑠𝑡𝑟𝑎𝑖𝑛𝑡𝑠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× 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 </m:t>
                      </m:r>
                    </m:oMath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# 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’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𝑎𝑑𝑗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 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𝑐𝑒𝑙𝑙𝑠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× # 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𝑐𝑒𝑙𝑙𝑠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𝐶𝐶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𝑠𝑒𝑡</m:t>
                          </m:r>
                        </m:e>
                      </m:d>
                      <m:r>
                        <a:rPr lang="en-US" altLang="ko-KR" sz="1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ko-KR" sz="1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br>
                  <a:rPr lang="en-US" altLang="ko-KR" sz="14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altLang="ko-KR" sz="1400" b="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ko-KR" sz="1400" b="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altLang="ko-KR" sz="1400" b="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altLang="ko-KR" sz="1400" b="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ko-KR" sz="1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altLang="ko-KR" sz="1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altLang="ko-KR" sz="1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ko-KR" sz="14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sz="1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총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개의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Cell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중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개의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Cell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에 대해서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번의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Constraints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  <m:sup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ko-K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C692E41F-4F0B-45BF-821D-C33ED847CC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488950"/>
                <a:ext cx="5633219" cy="6369050"/>
              </a:xfrm>
              <a:blipFill>
                <a:blip r:embed="rId2"/>
                <a:stretch>
                  <a:fillRect l="-541" t="-287" r="-2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789CD5B-0CC9-4ACB-8B7B-1F37EC020907}"/>
              </a:ext>
            </a:extLst>
          </p:cNvPr>
          <p:cNvSpPr txBox="1">
            <a:spLocks/>
          </p:cNvSpPr>
          <p:nvPr/>
        </p:nvSpPr>
        <p:spPr>
          <a:xfrm>
            <a:off x="6400802" y="418045"/>
            <a:ext cx="5593976" cy="336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B01A5FC-4311-4CBD-9713-DAC9781E1A45}"/>
              </a:ext>
            </a:extLst>
          </p:cNvPr>
          <p:cNvCxnSpPr>
            <a:cxnSpLocks/>
          </p:cNvCxnSpPr>
          <p:nvPr/>
        </p:nvCxnSpPr>
        <p:spPr>
          <a:xfrm>
            <a:off x="5638795" y="418045"/>
            <a:ext cx="6225" cy="6327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5719665" y="297861"/>
                <a:ext cx="6275113" cy="36597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특정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Cell K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포함하는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Compete Connected Set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을 구하기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ko-KR" sz="1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탐색하며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constraints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에 맞는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Cell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을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에 추가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총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번의 반복으로 구해진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개의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Complete Connected Set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에서 해당하는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cell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의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의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을 구한 후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maximum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선택하면 된다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Constraints: </a:t>
                </a: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(# 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𝒐𝒇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’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𝒔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𝒂𝒅𝒋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𝒄𝒆𝒍𝒍𝒔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× # 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𝒐𝒇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𝒄𝒆𝒍𝒍𝒔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𝒊𝒏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𝑪𝑪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𝒔𝒆𝒕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ko-KR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현재 탐색중인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Cell X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의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adjacent Cell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이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Complete Connected Set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에 존재하는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Cell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에 대해서 모두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Cover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한다면 </a:t>
                </a:r>
                <a:b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Cell X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Complete Connected Set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에 추가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이때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Cell K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와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Cell X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 같다면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Cell X+1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로 넘어가기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665" y="297861"/>
                <a:ext cx="6275113" cy="3659784"/>
              </a:xfrm>
              <a:prstGeom prst="rect">
                <a:avLst/>
              </a:prstGeom>
              <a:blipFill>
                <a:blip r:embed="rId3"/>
                <a:stretch>
                  <a:fillRect l="-485" b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그룹 40">
            <a:extLst>
              <a:ext uri="{FF2B5EF4-FFF2-40B4-BE49-F238E27FC236}">
                <a16:creationId xmlns:a16="http://schemas.microsoft.com/office/drawing/2014/main" id="{81991D98-5C93-47D3-81B4-47752340A42E}"/>
              </a:ext>
            </a:extLst>
          </p:cNvPr>
          <p:cNvGrpSpPr/>
          <p:nvPr/>
        </p:nvGrpSpPr>
        <p:grpSpPr>
          <a:xfrm>
            <a:off x="1244032" y="2505282"/>
            <a:ext cx="2756710" cy="923718"/>
            <a:chOff x="1244032" y="2505282"/>
            <a:chExt cx="2756710" cy="923718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EA63A07-2613-45F9-A76D-39968E6348A6}"/>
                </a:ext>
              </a:extLst>
            </p:cNvPr>
            <p:cNvGrpSpPr/>
            <p:nvPr/>
          </p:nvGrpSpPr>
          <p:grpSpPr>
            <a:xfrm>
              <a:off x="1244032" y="2505282"/>
              <a:ext cx="1041372" cy="923718"/>
              <a:chOff x="1001294" y="2703321"/>
              <a:chExt cx="1041372" cy="923718"/>
            </a:xfrm>
          </p:grpSpPr>
          <p:sp>
            <p:nvSpPr>
              <p:cNvPr id="3" name="이등변 삼각형 2">
                <a:extLst>
                  <a:ext uri="{FF2B5EF4-FFF2-40B4-BE49-F238E27FC236}">
                    <a16:creationId xmlns:a16="http://schemas.microsoft.com/office/drawing/2014/main" id="{BCDFA22F-F64A-4EB2-B53F-185A6F9959CE}"/>
                  </a:ext>
                </a:extLst>
              </p:cNvPr>
              <p:cNvSpPr/>
              <p:nvPr/>
            </p:nvSpPr>
            <p:spPr>
              <a:xfrm>
                <a:off x="1046449" y="2748321"/>
                <a:ext cx="959225" cy="833718"/>
              </a:xfrm>
              <a:prstGeom prst="triangl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E97B3F8D-15B8-4807-B708-9C97A7DE0B6F}"/>
                  </a:ext>
                </a:extLst>
              </p:cNvPr>
              <p:cNvSpPr/>
              <p:nvPr/>
            </p:nvSpPr>
            <p:spPr>
              <a:xfrm>
                <a:off x="1001294" y="3537039"/>
                <a:ext cx="89648" cy="90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6592800F-6FC6-4C31-8F82-35B301636501}"/>
                  </a:ext>
                </a:extLst>
              </p:cNvPr>
              <p:cNvSpPr/>
              <p:nvPr/>
            </p:nvSpPr>
            <p:spPr>
              <a:xfrm>
                <a:off x="1953018" y="3537039"/>
                <a:ext cx="89648" cy="90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C94846F4-BC0C-44FC-9E25-F53FEEB76874}"/>
                  </a:ext>
                </a:extLst>
              </p:cNvPr>
              <p:cNvSpPr/>
              <p:nvPr/>
            </p:nvSpPr>
            <p:spPr>
              <a:xfrm>
                <a:off x="1480906" y="2703321"/>
                <a:ext cx="89648" cy="90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01041CC-DFB0-4A40-96DB-0323F0BFEF62}"/>
                </a:ext>
              </a:extLst>
            </p:cNvPr>
            <p:cNvGrpSpPr/>
            <p:nvPr/>
          </p:nvGrpSpPr>
          <p:grpSpPr>
            <a:xfrm>
              <a:off x="2959370" y="2505282"/>
              <a:ext cx="1041372" cy="923718"/>
              <a:chOff x="2716632" y="2703321"/>
              <a:chExt cx="1041372" cy="923718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E2E7674C-9406-43E1-ADD4-0250E741050F}"/>
                  </a:ext>
                </a:extLst>
              </p:cNvPr>
              <p:cNvGrpSpPr/>
              <p:nvPr/>
            </p:nvGrpSpPr>
            <p:grpSpPr>
              <a:xfrm>
                <a:off x="2761456" y="2703321"/>
                <a:ext cx="996548" cy="923718"/>
                <a:chOff x="2761456" y="2703321"/>
                <a:chExt cx="996548" cy="923718"/>
              </a:xfrm>
            </p:grpSpPr>
            <p:sp>
              <p:nvSpPr>
                <p:cNvPr id="10" name="이등변 삼각형 9">
                  <a:extLst>
                    <a:ext uri="{FF2B5EF4-FFF2-40B4-BE49-F238E27FC236}">
                      <a16:creationId xmlns:a16="http://schemas.microsoft.com/office/drawing/2014/main" id="{AE13A7D8-8A3A-4696-B627-B5441D813ECE}"/>
                    </a:ext>
                  </a:extLst>
                </p:cNvPr>
                <p:cNvSpPr/>
                <p:nvPr/>
              </p:nvSpPr>
              <p:spPr>
                <a:xfrm>
                  <a:off x="2761456" y="2748321"/>
                  <a:ext cx="959225" cy="833718"/>
                </a:xfrm>
                <a:prstGeom prst="triangl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" name="타원 3">
                  <a:extLst>
                    <a:ext uri="{FF2B5EF4-FFF2-40B4-BE49-F238E27FC236}">
                      <a16:creationId xmlns:a16="http://schemas.microsoft.com/office/drawing/2014/main" id="{CD4CEA1F-6E56-46D4-A38E-D40A686DBB70}"/>
                    </a:ext>
                  </a:extLst>
                </p:cNvPr>
                <p:cNvSpPr/>
                <p:nvPr/>
              </p:nvSpPr>
              <p:spPr>
                <a:xfrm>
                  <a:off x="3196244" y="3235084"/>
                  <a:ext cx="89648" cy="900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1CCCD13F-FD1D-4B38-97F4-1A3B526B4A89}"/>
                    </a:ext>
                  </a:extLst>
                </p:cNvPr>
                <p:cNvSpPr/>
                <p:nvPr/>
              </p:nvSpPr>
              <p:spPr>
                <a:xfrm>
                  <a:off x="3668356" y="3537039"/>
                  <a:ext cx="89648" cy="900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9D9E2F6C-6CA3-41F2-A6A7-18C3A114AA6F}"/>
                    </a:ext>
                  </a:extLst>
                </p:cNvPr>
                <p:cNvSpPr/>
                <p:nvPr/>
              </p:nvSpPr>
              <p:spPr>
                <a:xfrm>
                  <a:off x="3196244" y="2703321"/>
                  <a:ext cx="89648" cy="900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8156ACA1-7936-4393-93C5-600D5C6B6D62}"/>
                    </a:ext>
                  </a:extLst>
                </p:cNvPr>
                <p:cNvCxnSpPr>
                  <a:cxnSpLocks/>
                  <a:endCxn id="4" idx="0"/>
                </p:cNvCxnSpPr>
                <p:nvPr/>
              </p:nvCxnSpPr>
              <p:spPr>
                <a:xfrm flipH="1">
                  <a:off x="3241068" y="2793321"/>
                  <a:ext cx="2" cy="441763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56E2F542-84AA-402E-B767-6A2CB473166C}"/>
                    </a:ext>
                  </a:extLst>
                </p:cNvPr>
                <p:cNvCxnSpPr>
                  <a:cxnSpLocks/>
                  <a:stCxn id="4" idx="3"/>
                  <a:endCxn id="10" idx="2"/>
                </p:cNvCxnSpPr>
                <p:nvPr/>
              </p:nvCxnSpPr>
              <p:spPr>
                <a:xfrm flipH="1">
                  <a:off x="2761456" y="3311904"/>
                  <a:ext cx="447917" cy="270135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0694E4AB-0222-4536-B292-5380D293F573}"/>
                    </a:ext>
                  </a:extLst>
                </p:cNvPr>
                <p:cNvCxnSpPr>
                  <a:cxnSpLocks/>
                  <a:stCxn id="4" idx="5"/>
                  <a:endCxn id="12" idx="1"/>
                </p:cNvCxnSpPr>
                <p:nvPr/>
              </p:nvCxnSpPr>
              <p:spPr>
                <a:xfrm>
                  <a:off x="3272763" y="3311904"/>
                  <a:ext cx="408722" cy="238315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2B38017-6F81-4AB4-B610-F848A4CCD582}"/>
                  </a:ext>
                </a:extLst>
              </p:cNvPr>
              <p:cNvSpPr/>
              <p:nvPr/>
            </p:nvSpPr>
            <p:spPr>
              <a:xfrm>
                <a:off x="2716632" y="3537039"/>
                <a:ext cx="89648" cy="90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6E982A3-8FF3-4D70-9493-545E730BD22E}"/>
              </a:ext>
            </a:extLst>
          </p:cNvPr>
          <p:cNvGrpSpPr/>
          <p:nvPr/>
        </p:nvGrpSpPr>
        <p:grpSpPr>
          <a:xfrm>
            <a:off x="6026296" y="4301659"/>
            <a:ext cx="1041372" cy="923718"/>
            <a:chOff x="1001294" y="2703321"/>
            <a:chExt cx="1041372" cy="923718"/>
          </a:xfrm>
        </p:grpSpPr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F16F3E02-70FA-4709-A38F-0141C0378889}"/>
                </a:ext>
              </a:extLst>
            </p:cNvPr>
            <p:cNvSpPr/>
            <p:nvPr/>
          </p:nvSpPr>
          <p:spPr>
            <a:xfrm>
              <a:off x="1046449" y="2748321"/>
              <a:ext cx="959225" cy="833718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1682DFF-81F5-4C0A-A143-BC1614F29F2A}"/>
                </a:ext>
              </a:extLst>
            </p:cNvPr>
            <p:cNvSpPr/>
            <p:nvPr/>
          </p:nvSpPr>
          <p:spPr>
            <a:xfrm>
              <a:off x="1001294" y="3537039"/>
              <a:ext cx="89648" cy="9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510614E-3A8A-49E9-92C6-26FF67B4870C}"/>
                </a:ext>
              </a:extLst>
            </p:cNvPr>
            <p:cNvSpPr/>
            <p:nvPr/>
          </p:nvSpPr>
          <p:spPr>
            <a:xfrm>
              <a:off x="1953018" y="3537039"/>
              <a:ext cx="89648" cy="9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2FA852D-2633-4733-A4AF-2638E8ACD40D}"/>
                </a:ext>
              </a:extLst>
            </p:cNvPr>
            <p:cNvSpPr/>
            <p:nvPr/>
          </p:nvSpPr>
          <p:spPr>
            <a:xfrm>
              <a:off x="1480906" y="2703321"/>
              <a:ext cx="89648" cy="9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D2D7859-9684-4E28-A315-284294F27748}"/>
              </a:ext>
            </a:extLst>
          </p:cNvPr>
          <p:cNvCxnSpPr>
            <a:cxnSpLocks/>
            <a:stCxn id="38" idx="5"/>
            <a:endCxn id="45" idx="0"/>
          </p:cNvCxnSpPr>
          <p:nvPr/>
        </p:nvCxnSpPr>
        <p:spPr>
          <a:xfrm>
            <a:off x="6102815" y="5212197"/>
            <a:ext cx="387637" cy="66190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D4249D2A-D8C8-4356-808C-A92060C44DD9}"/>
              </a:ext>
            </a:extLst>
          </p:cNvPr>
          <p:cNvSpPr/>
          <p:nvPr/>
        </p:nvSpPr>
        <p:spPr>
          <a:xfrm>
            <a:off x="6445628" y="5874105"/>
            <a:ext cx="89648" cy="9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9C338B-3F3E-4B01-92DB-0F767A12008C}"/>
              </a:ext>
            </a:extLst>
          </p:cNvPr>
          <p:cNvSpPr txBox="1"/>
          <p:nvPr/>
        </p:nvSpPr>
        <p:spPr>
          <a:xfrm>
            <a:off x="6400802" y="3998386"/>
            <a:ext cx="279622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AE855B-A74D-4053-BE2A-E8440D393230}"/>
              </a:ext>
            </a:extLst>
          </p:cNvPr>
          <p:cNvSpPr txBox="1"/>
          <p:nvPr/>
        </p:nvSpPr>
        <p:spPr>
          <a:xfrm>
            <a:off x="5823193" y="4844156"/>
            <a:ext cx="279622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3AA8F2-D185-4B46-AA1C-675336A7BCD1}"/>
              </a:ext>
            </a:extLst>
          </p:cNvPr>
          <p:cNvSpPr txBox="1"/>
          <p:nvPr/>
        </p:nvSpPr>
        <p:spPr>
          <a:xfrm>
            <a:off x="6978020" y="4889156"/>
            <a:ext cx="279622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73FEA87-FDBA-4E10-88C1-990D720AE033}"/>
              </a:ext>
            </a:extLst>
          </p:cNvPr>
          <p:cNvSpPr txBox="1"/>
          <p:nvPr/>
        </p:nvSpPr>
        <p:spPr>
          <a:xfrm>
            <a:off x="6410921" y="5611660"/>
            <a:ext cx="279622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A85D7E-F683-49C1-AE0B-7A3A77B26308}"/>
              </a:ext>
            </a:extLst>
          </p:cNvPr>
          <p:cNvSpPr txBox="1"/>
          <p:nvPr/>
        </p:nvSpPr>
        <p:spPr>
          <a:xfrm>
            <a:off x="6835806" y="3936830"/>
            <a:ext cx="863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K: 1</a:t>
            </a:r>
            <a:endParaRPr lang="ko-KR" altLang="en-US" sz="1400" dirty="0"/>
          </a:p>
        </p:txBody>
      </p:sp>
      <p:graphicFrame>
        <p:nvGraphicFramePr>
          <p:cNvPr id="60" name="표 60">
            <a:extLst>
              <a:ext uri="{FF2B5EF4-FFF2-40B4-BE49-F238E27FC236}">
                <a16:creationId xmlns:a16="http://schemas.microsoft.com/office/drawing/2014/main" id="{19967242-66F9-443E-921F-6D869A0E1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943659"/>
              </p:ext>
            </p:extLst>
          </p:nvPr>
        </p:nvGraphicFramePr>
        <p:xfrm>
          <a:off x="7745210" y="3998386"/>
          <a:ext cx="409335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282">
                  <a:extLst>
                    <a:ext uri="{9D8B030D-6E8A-4147-A177-3AD203B41FA5}">
                      <a16:colId xmlns:a16="http://schemas.microsoft.com/office/drawing/2014/main" val="517943281"/>
                    </a:ext>
                  </a:extLst>
                </a:gridCol>
                <a:gridCol w="964007">
                  <a:extLst>
                    <a:ext uri="{9D8B030D-6E8A-4147-A177-3AD203B41FA5}">
                      <a16:colId xmlns:a16="http://schemas.microsoft.com/office/drawing/2014/main" val="426943130"/>
                    </a:ext>
                  </a:extLst>
                </a:gridCol>
                <a:gridCol w="1063246">
                  <a:extLst>
                    <a:ext uri="{9D8B030D-6E8A-4147-A177-3AD203B41FA5}">
                      <a16:colId xmlns:a16="http://schemas.microsoft.com/office/drawing/2014/main" val="3433209412"/>
                    </a:ext>
                  </a:extLst>
                </a:gridCol>
                <a:gridCol w="1090817">
                  <a:extLst>
                    <a:ext uri="{9D8B030D-6E8A-4147-A177-3AD203B41FA5}">
                      <a16:colId xmlns:a16="http://schemas.microsoft.com/office/drawing/2014/main" val="1407271684"/>
                    </a:ext>
                  </a:extLst>
                </a:gridCol>
              </a:tblGrid>
              <a:tr h="208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Cell 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Adj. Cell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Current CC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Can be set?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928605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1, 3, 4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480765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1, 2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1, 2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614303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1, 2, 3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084235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6CCF21BA-C37D-4E22-862A-A9BF399DC8B6}"/>
              </a:ext>
            </a:extLst>
          </p:cNvPr>
          <p:cNvSpPr txBox="1"/>
          <p:nvPr/>
        </p:nvSpPr>
        <p:spPr>
          <a:xfrm>
            <a:off x="7661525" y="5058308"/>
            <a:ext cx="1627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CC: {1, 2, 3}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8DEDBB6-2B8C-4E9B-B44C-31FBC40580A7}"/>
              </a:ext>
            </a:extLst>
          </p:cNvPr>
          <p:cNvSpPr txBox="1"/>
          <p:nvPr/>
        </p:nvSpPr>
        <p:spPr>
          <a:xfrm>
            <a:off x="6835806" y="5399036"/>
            <a:ext cx="863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K: 4</a:t>
            </a:r>
            <a:endParaRPr lang="ko-KR" altLang="en-US" sz="1400" dirty="0"/>
          </a:p>
        </p:txBody>
      </p:sp>
      <p:graphicFrame>
        <p:nvGraphicFramePr>
          <p:cNvPr id="64" name="표 60">
            <a:extLst>
              <a:ext uri="{FF2B5EF4-FFF2-40B4-BE49-F238E27FC236}">
                <a16:creationId xmlns:a16="http://schemas.microsoft.com/office/drawing/2014/main" id="{1C5081DA-4923-4786-A587-E00CEC0C1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895271"/>
              </p:ext>
            </p:extLst>
          </p:nvPr>
        </p:nvGraphicFramePr>
        <p:xfrm>
          <a:off x="7745210" y="5460592"/>
          <a:ext cx="409335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282">
                  <a:extLst>
                    <a:ext uri="{9D8B030D-6E8A-4147-A177-3AD203B41FA5}">
                      <a16:colId xmlns:a16="http://schemas.microsoft.com/office/drawing/2014/main" val="517943281"/>
                    </a:ext>
                  </a:extLst>
                </a:gridCol>
                <a:gridCol w="964007">
                  <a:extLst>
                    <a:ext uri="{9D8B030D-6E8A-4147-A177-3AD203B41FA5}">
                      <a16:colId xmlns:a16="http://schemas.microsoft.com/office/drawing/2014/main" val="426943130"/>
                    </a:ext>
                  </a:extLst>
                </a:gridCol>
                <a:gridCol w="1063246">
                  <a:extLst>
                    <a:ext uri="{9D8B030D-6E8A-4147-A177-3AD203B41FA5}">
                      <a16:colId xmlns:a16="http://schemas.microsoft.com/office/drawing/2014/main" val="3433209412"/>
                    </a:ext>
                  </a:extLst>
                </a:gridCol>
                <a:gridCol w="1090817">
                  <a:extLst>
                    <a:ext uri="{9D8B030D-6E8A-4147-A177-3AD203B41FA5}">
                      <a16:colId xmlns:a16="http://schemas.microsoft.com/office/drawing/2014/main" val="1407271684"/>
                    </a:ext>
                  </a:extLst>
                </a:gridCol>
              </a:tblGrid>
              <a:tr h="208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Cell 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Adj. Cell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Current CC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Can be set?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928605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2, 3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480765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1, 3, 4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614303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1, 2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2, 4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084235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00634105-3983-4927-8251-F19B285014D1}"/>
              </a:ext>
            </a:extLst>
          </p:cNvPr>
          <p:cNvSpPr txBox="1"/>
          <p:nvPr/>
        </p:nvSpPr>
        <p:spPr>
          <a:xfrm>
            <a:off x="7661525" y="6520514"/>
            <a:ext cx="1627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CC: {2, 4}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873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354</Words>
  <Application>Microsoft Office PowerPoint</Application>
  <PresentationFormat>와이드스크린</PresentationFormat>
  <Paragraphs>66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Cambria Math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C7. Medicines: 21600004 강석운, 21700 이찬효</dc:title>
  <dc:creator>user</dc:creator>
  <cp:lastModifiedBy>KANG SEOKUN</cp:lastModifiedBy>
  <cp:revision>168</cp:revision>
  <dcterms:created xsi:type="dcterms:W3CDTF">2021-11-05T12:35:27Z</dcterms:created>
  <dcterms:modified xsi:type="dcterms:W3CDTF">2021-11-23T13:24:02Z</dcterms:modified>
</cp:coreProperties>
</file>