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7" r:id="rId28"/>
    <p:sldId id="288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800" autoAdjust="0"/>
  </p:normalViewPr>
  <p:slideViewPr>
    <p:cSldViewPr>
      <p:cViewPr varScale="1">
        <p:scale>
          <a:sx n="70" d="100"/>
          <a:sy n="70" d="100"/>
        </p:scale>
        <p:origin x="-173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CF63-C031-4B3A-9494-37970283A1AD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CACF9-338F-414C-8190-FFEC2AF70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7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r>
              <a:rPr lang="en-US" baseline="0" dirty="0" smtClean="0"/>
              <a:t> return doesn’t vary with hour of day. Variability of returns tends to be somewhat higher near open and close (look at the fatness of the violin plots not the wicks; look at the heatmap of stdev). This is in line with our expectation that ‘near the open’ and ‘near the close’ could be useful indicators.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1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some pattern of relationship</a:t>
            </a:r>
            <a:r>
              <a:rPr lang="en-US" baseline="0" dirty="0" smtClean="0"/>
              <a:t> between prior returns and future returns. This is a correlation heatmap. Short-term prior returns are negatively correlated with short-term future returns; longer-term prior returns are positively correlated with longer-term future returns.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Magnitude</a:t>
            </a:r>
            <a:r>
              <a:rPr lang="en-US" baseline="0" dirty="0" smtClean="0"/>
              <a:t> of relationship is small but it may be statistically significant. Here, black squares are NOT statistically significant; beige squares ARE statistically significant.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Interaction effects: volume</a:t>
            </a:r>
            <a:r>
              <a:rPr lang="en-US" baseline="0" dirty="0" smtClean="0"/>
              <a:t> + prior return =&gt; returns</a:t>
            </a:r>
          </a:p>
          <a:p>
            <a:r>
              <a:rPr lang="en-US" baseline="0" dirty="0" smtClean="0"/>
              <a:t>Short-term: high 1-min volume + high 1-min prior return =&gt;low 1-min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Long-term: high 80-min volume + high 80-minprior return =&gt; high 80-min return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6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</a:t>
            </a:r>
            <a:r>
              <a:rPr lang="en-US" baseline="0" dirty="0" smtClean="0"/>
              <a:t> to see if PCA solution was stable across 3 folds of the data. Here are top 5 eigenvectors, they do appear to be similar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feature_columns = ['near_open','near_close',</a:t>
            </a:r>
          </a:p>
          <a:p>
            <a:r>
              <a:rPr lang="en-US" dirty="0" smtClean="0"/>
              <a:t>'1_min_prior','5_min_prior','10_min_prior','20_min_prior','40_min_prior','80_min_prior',</a:t>
            </a:r>
          </a:p>
          <a:p>
            <a:r>
              <a:rPr lang="en-US" dirty="0" smtClean="0"/>
              <a:t>'5_last_vs_ma','10_last_vs_ma','20_last_vs_ma','40_last_vs_ma','80_last_vs_ma',</a:t>
            </a:r>
          </a:p>
          <a:p>
            <a:r>
              <a:rPr lang="en-US" dirty="0" smtClean="0"/>
              <a:t>'1_min_log_volume_vs_hx','5_min_log_volume_vs_hx','10_min_log_volume_vs_hx','20_min_log_volume_vs_hx','40_min_log_volume_vs_hx','80_min_log_volume_vs_hx',</a:t>
            </a:r>
          </a:p>
          <a:p>
            <a:r>
              <a:rPr lang="en-US" dirty="0" smtClean="0"/>
              <a:t>'1_min_busd_log','5_min_busd_log','10_min_busd_log','20_min_busd_log','40_min_busd_log','80_min_busd_log',</a:t>
            </a:r>
          </a:p>
          <a:p>
            <a:r>
              <a:rPr lang="en-US" dirty="0" smtClean="0"/>
              <a:t>'1_min_busd_time','5_min_busd_time','10_min_busd_time','20_min_busd_time','40_min_busd_time','80_min_busd_time',</a:t>
            </a:r>
          </a:p>
          <a:p>
            <a:r>
              <a:rPr lang="en-US" dirty="0" smtClean="0"/>
              <a:t>'1_min_hilo','5_min_hilo','10_min_hilo','20_min_hilo','40_min_hilo','80_min_hilo',</a:t>
            </a:r>
          </a:p>
          <a:p>
            <a:r>
              <a:rPr lang="en-US" dirty="0" smtClean="0"/>
              <a:t>'1_min_price_vs_range','5_min_price_vs_range','10_min_price_vs_range','20_min_price_vs_range','40_min_price_vs_range','80_min_price_vs_range']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fairly smooth chart;</a:t>
            </a:r>
            <a:r>
              <a:rPr lang="en-US" baseline="0" dirty="0" smtClean="0"/>
              <a:t> no real elbow.</a:t>
            </a:r>
          </a:p>
          <a:p>
            <a:r>
              <a:rPr lang="en-US" dirty="0" smtClean="0"/>
              <a:t>There’s some possible kink at 4.</a:t>
            </a:r>
          </a:p>
          <a:p>
            <a:r>
              <a:rPr lang="en-US" dirty="0" smtClean="0"/>
              <a:t>8 features 80% of the variance.</a:t>
            </a:r>
          </a:p>
          <a:p>
            <a:r>
              <a:rPr lang="en-US" dirty="0" smtClean="0"/>
              <a:t>15 features gives 90% of the variance.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8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91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Cross-validation strategy:</a:t>
            </a:r>
            <a:r>
              <a:rPr lang="en-US" baseline="0" dirty="0" smtClean="0"/>
              <a:t> want to avoid look-ahead bias; want chronologically contiguous folds.</a:t>
            </a:r>
          </a:p>
          <a:p>
            <a:r>
              <a:rPr lang="en-US" baseline="0" dirty="0" smtClean="0"/>
              <a:t>We also use GridSearchCV to tune hyperparameters of the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4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from Bloomberg. 1-minute Open, High, Low, Close, Volume. Aug 3 2015 to Feb 1 2016. Market is open from 1145-1800 SGT. Why NSE Nifty? Very fluid; fairly independent of other markets (so (i) this problem is harder (ii) arguably, we’re not really missing a key explanatory variable i.e., the leading market… in some sense.)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75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6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96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two types of scoring in the cross validation. The default (e.g., accuracy for classification), and Trade Z = mean(trade pnl) / stdev (trade pnl).</a:t>
            </a:r>
          </a:p>
          <a:p>
            <a:r>
              <a:rPr lang="en-US" baseline="0" dirty="0" smtClean="0"/>
              <a:t>We use GridSearchCV to tuned hyperparameters for the models.</a:t>
            </a:r>
          </a:p>
          <a:p>
            <a:r>
              <a:rPr lang="en-US" baseline="0" dirty="0" smtClean="0"/>
              <a:t>The table shows the best performing model for each horizon, response variable, and scoring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0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cross-validation scores for the different horizons x responses.</a:t>
            </a:r>
            <a:r>
              <a:rPr lang="en-US" baseline="0" dirty="0" smtClean="0"/>
              <a:t> We show the ‘best’ achieved over all the estimators (the estimator type was shown in the previous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0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NAV</a:t>
            </a:r>
            <a:r>
              <a:rPr lang="en-US" baseline="0" dirty="0" smtClean="0"/>
              <a:t> for the best model for ‘return’, ‘updown’, etc, at 1-min. Blue is the selected model – after tuning hyperparameters we then fit on entire dataset. It’s not bad, but how will it do on data it TRULY hasn’t seen?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9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got ahold of some new data – Feb 2 onwards. None of the models have seen this data, let’s see how models perform on this true out of sample.</a:t>
            </a:r>
          </a:p>
          <a:p>
            <a:r>
              <a:rPr lang="en-US" baseline="0" dirty="0" smtClean="0"/>
              <a:t>Note Feb 29 was the India budget release, hence the volatility on that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15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NAV (start at 1, add the trade</a:t>
            </a:r>
            <a:r>
              <a:rPr lang="en-US" baseline="0" dirty="0" smtClean="0"/>
              <a:t> returns) for the best model for ‘return’, ‘updown’, etc, at 1-min. Blue is the selected model – after tuning hyperparameters we then fit on entire dataset.</a:t>
            </a:r>
          </a:p>
          <a:p>
            <a:r>
              <a:rPr lang="en-US" baseline="0" dirty="0" smtClean="0"/>
              <a:t>We managed to get some new data for out of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9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1_min_updown</a:t>
            </a:r>
            <a:r>
              <a:rPr lang="en-US" baseline="0" dirty="0" smtClean="0"/>
              <a:t> trade_z best classifier with 100% in-sample accuracy:</a:t>
            </a:r>
          </a:p>
          <a:p>
            <a:r>
              <a:rPr lang="en-US" dirty="0" smtClean="0"/>
              <a:t>RandomForestClassifier(bootstrap=True, class_weight=None, criterion='gini', max_depth=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, max_features='sqrt', max_leaf_nodes=None, min_samples_leaf=1, min_samples_split=2,</a:t>
            </a:r>
          </a:p>
          <a:p>
            <a:r>
              <a:rPr lang="en-US" dirty="0" smtClean="0"/>
              <a:t>min_weight_fraction_leaf=0.0, n_estimators=100, n_jobs=1, oob_score=False, random_state=None, verbose=0, warm_start=False)</a:t>
            </a:r>
          </a:p>
          <a:p>
            <a:r>
              <a:rPr lang="en-US" dirty="0" smtClean="0"/>
              <a:t>And the 1_min_high_cat</a:t>
            </a:r>
            <a:r>
              <a:rPr lang="en-US" baseline="0" dirty="0" smtClean="0"/>
              <a:t> trade_z best classifier with 99.90% in-sample accuracy:</a:t>
            </a:r>
          </a:p>
          <a:p>
            <a:r>
              <a:rPr lang="en-US" dirty="0" smtClean="0"/>
              <a:t>RandomForestClassifier(bootstrap=True, class_weight=None, criterion='gini', max_depth=32, max_features='sqrt', max_leaf_nodes=None, min_samples_leaf=1, min_samples_split=2,min_weight_fraction_leaf=0.0, n_estimators=100, n_jobs=1, oob_score=False, random_state=None, verbose=0, warm_start=False)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8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Max_Depth 32 is probably overfitting the data – here’s just</a:t>
            </a:r>
            <a:r>
              <a:rPr lang="en-US" baseline="0" dirty="0" smtClean="0"/>
              <a:t> a small (central) portion of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7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 right: [5_min trade_z high cat] one of the better out-of sample.</a:t>
            </a:r>
          </a:p>
          <a:p>
            <a:r>
              <a:rPr lang="en-US" dirty="0" smtClean="0"/>
              <a:t>RandomForestClassifier(bootstrap=True, class_weight=None, criterion='gini', max_depth=16, max_features='sqrt', max_leaf_nodes=None, min_samples_leaf=1, min_samples_split=2, min_weight_fraction_leaf=0.0, n_estimators=10, n_jobs=1, oob_score=False, random_state=None, verbose=0, warm_start=False)</a:t>
            </a:r>
          </a:p>
          <a:p>
            <a:r>
              <a:rPr lang="en-US" dirty="0" smtClean="0"/>
              <a:t>In-sample: buys: 480 | sells: 524 | %up: 99.90% | mean: 0.00228521473718 | std: 0.00112708727209 | trade_z: 2.02754018589 | raw_accuracy: 92.02% </a:t>
            </a:r>
          </a:p>
          <a:p>
            <a:r>
              <a:rPr lang="en-SG" dirty="0" smtClean="0"/>
              <a:t>Out-of-sample  buys: 53 | sells: 59 | %up: 55.36% | mean: 0.000404677402004 | std: 0.00325466708318 | trade_z: 0.124337571758 | raw_accuracy: 89.47%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7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look</a:t>
            </a:r>
            <a:r>
              <a:rPr lang="en-US" baseline="0" dirty="0" smtClean="0"/>
              <a:t> at 1, 5, 10, 20, 40, 80 minute timeframes for most things. </a:t>
            </a:r>
            <a:r>
              <a:rPr lang="en-US" dirty="0" smtClean="0"/>
              <a:t>Response</a:t>
            </a:r>
            <a:r>
              <a:rPr lang="en-US" baseline="0" dirty="0" smtClean="0"/>
              <a:t> variables: x-minute % return; up/down, categorical (1/3, 1/3, 1/3), high categorical (5%, 90%, 5%).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1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 right: also positive</a:t>
            </a:r>
            <a:r>
              <a:rPr lang="en-US" baseline="0" dirty="0" smtClean="0"/>
              <a:t> out of sample performance – but only 10 trades!</a:t>
            </a:r>
          </a:p>
          <a:p>
            <a:r>
              <a:rPr lang="en-US" baseline="0" dirty="0" smtClean="0"/>
              <a:t>10-min defscr high cat</a:t>
            </a:r>
          </a:p>
          <a:p>
            <a:r>
              <a:rPr lang="en-US" baseline="0" dirty="0" smtClean="0"/>
              <a:t>SVC(C=1, cache_size=1024, class_weight=None, coef0=0.0,  decision_function_shape=None, degree=3, gamma='auto', kernel='rbf', max_iter=-1, probability=False, random_state=None, shrinking=True, tol=0.001, verbose=False)</a:t>
            </a:r>
          </a:p>
          <a:p>
            <a:r>
              <a:rPr lang="en-US" dirty="0" smtClean="0"/>
              <a:t>in-sample  buys: 20 | sells: 34 | %up: 98.15% | mean: 0.00328566870036 | std: 0.0013585175972 | trade_z: 2.41856911322 | raw_accuracy: 89.82%</a:t>
            </a:r>
          </a:p>
          <a:p>
            <a:r>
              <a:rPr lang="en-SG" dirty="0" smtClean="0"/>
              <a:t>out-of-sample  buys: 0 | sells: 10 | %up: 50.00% | mean: 0.000516589979197 | std: 0.00200929410934 | trade_z: 0.25710023077 | raw_accuracy: 89.72%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26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57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7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6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made several other features / versions of these features, but these are the ones that made it into the PCA.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moving average. We’ll take (last price – x-min MA) as the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8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 varies</a:t>
            </a:r>
            <a:r>
              <a:rPr lang="en-US" baseline="0" dirty="0" smtClean="0"/>
              <a:t> by hour of day. Even log volume varies a lot by hour of day. This also suggests that whether we’re ‘near the open’ or ‘near the close’ (time-wise) could be useful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 look at a feature</a:t>
            </a:r>
            <a:r>
              <a:rPr lang="en-US" baseline="0" dirty="0" smtClean="0"/>
              <a:t> that is log-volume relative to the usual log-volume for this time of day. Specifically, we look at log-volume for a given hour of day, averaged over the last 10 days. We then compare the current log-volume to that 10-day average, that’s our feature. From the plot you can see its much more well behaved.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5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are picturing</a:t>
            </a:r>
            <a:r>
              <a:rPr lang="en-US" baseline="0" dirty="0" smtClean="0"/>
              <a:t> price vs x-minute range. It’s what the current price is relative to the 1-minute ago (x-minute min, x-minute max) range. And we recenter it so at high is 1, at low is -1, it can exceed [-1, 1] if it’s a breakout</a:t>
            </a:r>
            <a:endParaRPr lang="en-US" dirty="0" smtClean="0"/>
          </a:p>
          <a:p>
            <a:r>
              <a:rPr lang="en-US" dirty="0" smtClean="0"/>
              <a:t>Buying up / selling down: basically, volume * whether the price moved up or down.</a:t>
            </a:r>
          </a:p>
          <a:p>
            <a:r>
              <a:rPr lang="en-US" dirty="0" smtClean="0"/>
              <a:t>High-low</a:t>
            </a:r>
            <a:r>
              <a:rPr lang="en-US" baseline="0" dirty="0" smtClean="0"/>
              <a:t> range: high over x-minutes – low over x-minutes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CACF9-338F-414C-8190-FFEC2AF70E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464E-5879-4A3E-80A5-26DB2A544115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28C6-29D5-4A04-B6F8-E61A5EB56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predict movements in the NSE Nifty index via data science techniques?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turn vs h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6955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std of return by h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2" y="1248508"/>
            <a:ext cx="542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9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ior and ahead returns corr he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6" y="-1"/>
            <a:ext cx="806316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9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ior and ahead returns corr p-value he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0"/>
            <a:ext cx="8305800" cy="685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8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 min volume prior return inte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38"/>
            <a:ext cx="9144000" cy="61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80 min volume prior return inte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2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647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7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ca elbow plot - all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81"/>
            <a:ext cx="9144000" cy="602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1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63194"/>
              </p:ext>
            </p:extLst>
          </p:nvPr>
        </p:nvGraphicFramePr>
        <p:xfrm>
          <a:off x="0" y="228600"/>
          <a:ext cx="9144000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28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</a:tr>
              <a:tr h="128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</a:tr>
              <a:tr h="128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marL="68580" marR="68580" marT="0" marB="0" anchor="ctr"/>
                </a:tc>
              </a:tr>
              <a:tr h="128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 used</a:t>
                      </a:r>
                    </a:p>
                  </a:txBody>
                  <a:tcPr anchor="ctr"/>
                </a:tc>
              </a:tr>
              <a:tr h="1280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Train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ot from AP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63296" cy="488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Ordinary Least Squares </a:t>
            </a:r>
            <a:r>
              <a:rPr lang="en-US" dirty="0" smtClean="0"/>
              <a:t>Regression</a:t>
            </a:r>
          </a:p>
          <a:p>
            <a:r>
              <a:rPr lang="en-US" dirty="0"/>
              <a:t>Ridge </a:t>
            </a:r>
            <a:r>
              <a:rPr lang="en-US" dirty="0" smtClean="0"/>
              <a:t>Regression</a:t>
            </a:r>
          </a:p>
          <a:p>
            <a:r>
              <a:rPr lang="en-US" dirty="0"/>
              <a:t>K Nearest Neighbors </a:t>
            </a:r>
            <a:r>
              <a:rPr lang="en-US" dirty="0" smtClean="0"/>
              <a:t>Regression</a:t>
            </a:r>
          </a:p>
          <a:p>
            <a:r>
              <a:rPr lang="en-US" dirty="0"/>
              <a:t>Epsilon-Support Vector </a:t>
            </a:r>
            <a:r>
              <a:rPr lang="en-US" dirty="0" smtClean="0"/>
              <a:t>Regression</a:t>
            </a:r>
          </a:p>
          <a:p>
            <a:r>
              <a:rPr lang="en-US" dirty="0"/>
              <a:t>Decision Tree </a:t>
            </a:r>
            <a:r>
              <a:rPr lang="en-US" dirty="0" smtClean="0"/>
              <a:t>Regression</a:t>
            </a:r>
          </a:p>
          <a:p>
            <a:r>
              <a:rPr lang="en-US" dirty="0"/>
              <a:t>Random Forest </a:t>
            </a:r>
            <a:r>
              <a:rPr lang="en-US" dirty="0" smtClean="0"/>
              <a:t>Regression</a:t>
            </a:r>
          </a:p>
          <a:p>
            <a:r>
              <a:rPr lang="en-US" dirty="0"/>
              <a:t>Extra-trees </a:t>
            </a:r>
            <a:r>
              <a:rPr lang="en-US" dirty="0" smtClean="0"/>
              <a:t>Regression</a:t>
            </a:r>
          </a:p>
          <a:p>
            <a:r>
              <a:rPr lang="en-US" dirty="0"/>
              <a:t>Bagging Regression (base estimator: Decision Tree Regression</a:t>
            </a:r>
            <a:r>
              <a:rPr lang="en-US" dirty="0" smtClean="0"/>
              <a:t>)</a:t>
            </a:r>
          </a:p>
          <a:p>
            <a:r>
              <a:rPr lang="en-US" dirty="0"/>
              <a:t>AdaBoost Regression (base estimator: Decision Tree Regression</a:t>
            </a:r>
            <a:r>
              <a:rPr lang="en-US" dirty="0" smtClean="0"/>
              <a:t>)</a:t>
            </a:r>
          </a:p>
          <a:p>
            <a:r>
              <a:rPr lang="en-US" dirty="0"/>
              <a:t>AdaBoost Regression (base estimator: Ordinary Least Squares Regression)</a:t>
            </a:r>
          </a:p>
        </p:txBody>
      </p:sp>
    </p:spTree>
    <p:extLst>
      <p:ext uri="{BB962C8B-B14F-4D97-AF65-F5344CB8AC3E}">
        <p14:creationId xmlns:p14="http://schemas.microsoft.com/office/powerpoint/2010/main" val="27358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Classification</a:t>
            </a:r>
          </a:p>
          <a:p>
            <a:r>
              <a:rPr lang="en-US" dirty="0"/>
              <a:t>Gaussian Naïve Bayes </a:t>
            </a:r>
            <a:r>
              <a:rPr lang="en-US" dirty="0" smtClean="0"/>
              <a:t>Classification</a:t>
            </a:r>
          </a:p>
          <a:p>
            <a:r>
              <a:rPr lang="en-US" dirty="0"/>
              <a:t>K Nearest Neighbors </a:t>
            </a:r>
            <a:r>
              <a:rPr lang="en-US" dirty="0" smtClean="0"/>
              <a:t>Classification</a:t>
            </a:r>
          </a:p>
          <a:p>
            <a:r>
              <a:rPr lang="en-US" dirty="0"/>
              <a:t>C-Support Vector </a:t>
            </a:r>
            <a:r>
              <a:rPr lang="en-US" dirty="0" smtClean="0"/>
              <a:t>Classification</a:t>
            </a:r>
          </a:p>
          <a:p>
            <a:r>
              <a:rPr lang="en-US" dirty="0"/>
              <a:t>Decision Tree </a:t>
            </a:r>
            <a:r>
              <a:rPr lang="en-US" dirty="0" smtClean="0"/>
              <a:t>Classification</a:t>
            </a:r>
          </a:p>
          <a:p>
            <a:r>
              <a:rPr lang="en-US" dirty="0"/>
              <a:t>Random Forest </a:t>
            </a:r>
            <a:r>
              <a:rPr lang="en-US" dirty="0" smtClean="0"/>
              <a:t>Classification</a:t>
            </a:r>
          </a:p>
          <a:p>
            <a:r>
              <a:rPr lang="en-US" dirty="0"/>
              <a:t>Extra-trees </a:t>
            </a:r>
            <a:r>
              <a:rPr lang="en-US" dirty="0" smtClean="0"/>
              <a:t>Classification</a:t>
            </a:r>
          </a:p>
          <a:p>
            <a:r>
              <a:rPr lang="en-US" dirty="0"/>
              <a:t>AdaBoost Classification (base estimator: Decision Tree Classification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Voting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6565"/>
              </p:ext>
            </p:extLst>
          </p:nvPr>
        </p:nvGraphicFramePr>
        <p:xfrm>
          <a:off x="0" y="1"/>
          <a:ext cx="9144002" cy="3683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57427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Trade Z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 min</a:t>
                      </a:r>
                      <a:endParaRPr lang="en-US" b="1" dirty="0"/>
                    </a:p>
                  </a:txBody>
                  <a:tcPr anchor="ctr"/>
                </a:tc>
              </a:tr>
              <a:tr h="9068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(Decision Tree)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48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Up/Down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SVC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48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SVC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068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 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(Decision Tree)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18383"/>
              </p:ext>
            </p:extLst>
          </p:nvPr>
        </p:nvGraphicFramePr>
        <p:xfrm>
          <a:off x="-2" y="3682280"/>
          <a:ext cx="914400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634906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Default scoring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 min</a:t>
                      </a:r>
                      <a:endParaRPr lang="en-US" b="1" dirty="0"/>
                    </a:p>
                  </a:txBody>
                  <a:tcPr anchor="ctr"/>
                </a:tc>
              </a:tr>
              <a:tr h="6349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Extra-trees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Extra-trees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49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Up/Down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Voting (soft)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45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Voting (hard)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6349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 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19016"/>
              </p:ext>
            </p:extLst>
          </p:nvPr>
        </p:nvGraphicFramePr>
        <p:xfrm>
          <a:off x="0" y="1"/>
          <a:ext cx="914400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57427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Trade Z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 min</a:t>
                      </a:r>
                      <a:endParaRPr lang="en-US" b="1" dirty="0"/>
                    </a:p>
                  </a:txBody>
                  <a:tcPr anchor="ctr"/>
                </a:tc>
              </a:tr>
              <a:tr h="9068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0.163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0.101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0.037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0.121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48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Up/Down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0.021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0.023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0.025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0.042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48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0.027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0.034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0.039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068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 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0.178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0.193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0.176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0.291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0.338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0.717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5316"/>
              </p:ext>
            </p:extLst>
          </p:nvPr>
        </p:nvGraphicFramePr>
        <p:xfrm>
          <a:off x="-2" y="3657601"/>
          <a:ext cx="9144002" cy="3210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655609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Default scoring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min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 min</a:t>
                      </a:r>
                      <a:endParaRPr lang="en-US" b="1" dirty="0"/>
                    </a:p>
                  </a:txBody>
                  <a:tcPr anchor="ctr"/>
                </a:tc>
              </a:tr>
              <a:tr h="6503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9.08x10</a:t>
                      </a:r>
                      <a:r>
                        <a:rPr lang="en-US" baseline="30000" dirty="0" smtClean="0"/>
                        <a:t>-4</a:t>
                      </a:r>
                      <a:endParaRPr lang="en-US" baseline="30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-1.13x10</a:t>
                      </a:r>
                      <a:r>
                        <a:rPr lang="en-US" baseline="30000" dirty="0" smtClean="0"/>
                        <a:t>-4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-8.16x10</a:t>
                      </a:r>
                      <a:r>
                        <a:rPr lang="en-US" baseline="30000" dirty="0" smtClean="0"/>
                        <a:t>-4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-2.52x10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-4.88x10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-5.73x10</a:t>
                      </a:r>
                      <a:r>
                        <a:rPr lang="en-US" baseline="30000" dirty="0" smtClean="0"/>
                        <a:t>-3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Up/Down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52.34%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53.08%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52.71%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52.19%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52.23%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52.06%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98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40.60%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40.30%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39.87%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38.85%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38.56%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38.97%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6556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 Categorical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90.84%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90.96%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90.73%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90.97%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91.04%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90.94%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Nelson\SG-DAT-NL\Project\nav insample 1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4000" cy="49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os_can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0600"/>
            <a:ext cx="914705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7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Nelson\SG-DAT-NL\Project\nav insample 1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35" y="0"/>
            <a:ext cx="6397917" cy="342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Nelson\SG-DAT-NL\Project\nav oos 1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0" y="3428679"/>
            <a:ext cx="6419850" cy="34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6931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57 | sells: 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85.25%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0.000913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0.000978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0.934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20387 | sells: 22732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53.46%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8.37e-06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0.000417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0.0201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53.46% 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12084 | sells: 11670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52.85%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3.49e-06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0.000503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0.00694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40.99% 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0 | sells: 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0.00%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89.67% 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47 | sells: 1042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60.61%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0.000113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0.000671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0.169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21568 | sells: 21551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100.00%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0.000294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0.000296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0.994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100.00%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11507 | sells: 12170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59.89%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8.56e-05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0.000499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0.172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46.25% 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buys: 2146 | sells: 2263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%up: 100.00%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mean: 0.000939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std: 0.000413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trade_z: 2.27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0070C0"/>
                          </a:solidFill>
                        </a:rPr>
                        <a:t>raw_accuracy: 99.90% 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22 | sells: 1 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39.13%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-0.000110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0.00259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-0.0423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7101 | sells: 6446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51.69%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-2.87e-06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0.000520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-0.00552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51.69%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4490 | sells: 4421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52.31%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-8.39e-07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0.000594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-0.00141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39.37%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0 | sells: 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0.00%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nan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89.71%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30 | sells: 444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55.91%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4.89e-05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0.00104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0.0469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6962 | sells: 6585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51.69%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3.47e-06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0.000520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0.006678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51.69%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5076 | sells: 5191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%up: 52.49% 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9.89e-06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0.000567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0.0174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38.26%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buys: 26 | sells: 53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 %up: 53.16%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mean: 0.0001293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std: 0.00201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trade_z: 0.0645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raw_accuracy: 89.67%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377"/>
            <a:ext cx="9144000" cy="610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5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Nelson\SG-DAT-NL\Project\nav insample 5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3573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Nelson\SG-DAT-NL\Project\nav oos 5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74" y="3398151"/>
            <a:ext cx="6477000" cy="34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324"/>
            <a:ext cx="30099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81" y="46383"/>
            <a:ext cx="30941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9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Nelson\SG-DAT-NL\Project\nav insample 10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56" y="-10274"/>
            <a:ext cx="6376414" cy="34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Nelson\SG-DAT-NL\Project\nav oos 10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58" y="3429000"/>
            <a:ext cx="6419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Nelson\SG-DAT-NL\Project\nav insample 20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98" y="0"/>
            <a:ext cx="63573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Nelson\SG-DAT-NL\Project\nav oos 20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78" y="3429000"/>
            <a:ext cx="6419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Nelson\SG-DAT-NL\Project\nav insample 40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48" y="0"/>
            <a:ext cx="6324600" cy="3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Nelson\SG-DAT-NL\Project\nav oos 40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96" y="3375427"/>
            <a:ext cx="6553200" cy="35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Nelson\SG-DAT-NL\Project\nav insample 80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96" y="-8562"/>
            <a:ext cx="6345739" cy="34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Nelson\SG-DAT-NL\Project\nav oos 80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22" y="3429000"/>
            <a:ext cx="64192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x-minute…</a:t>
            </a:r>
          </a:p>
          <a:p>
            <a:pPr lvl="1"/>
            <a:r>
              <a:rPr lang="en-US" dirty="0" smtClean="0"/>
              <a:t>prior % return</a:t>
            </a:r>
          </a:p>
          <a:p>
            <a:pPr lvl="1"/>
            <a:r>
              <a:rPr lang="en-US" dirty="0" smtClean="0"/>
              <a:t>last price vs moving average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 volume vs historical</a:t>
            </a:r>
          </a:p>
          <a:p>
            <a:pPr lvl="1"/>
            <a:r>
              <a:rPr lang="en-US" dirty="0" smtClean="0"/>
              <a:t>log buying up / selling down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uying up / selling down by time of day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igh-low range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rice vs range</a:t>
            </a:r>
          </a:p>
          <a:p>
            <a:pPr lvl="1"/>
            <a:r>
              <a:rPr lang="en-US" dirty="0" smtClean="0"/>
              <a:t>‘near the open’ / ‘near the close’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 example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45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olume by h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3" y="1"/>
            <a:ext cx="364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volumbe by hour violinpl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3582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4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 volume vs hx vs h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30" y="0"/>
            <a:ext cx="35758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ice vs rang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85"/>
            <a:ext cx="914400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8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2137</Words>
  <Application>Microsoft Office PowerPoint</Application>
  <PresentationFormat>On-screen Show (4:3)</PresentationFormat>
  <Paragraphs>384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Can we predict movements in the NSE Nifty index via data science techniques?</vt:lpstr>
      <vt:lpstr>PowerPoint Presentation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PowerPoint Presentation</vt:lpstr>
      <vt:lpstr>PowerPoint Presentation</vt:lpstr>
      <vt:lpstr>MODELLING</vt:lpstr>
      <vt:lpstr>PowerPoint Presentation</vt:lpstr>
      <vt:lpstr>Regression models</vt:lpstr>
      <vt:lpstr>Classification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movements in the NSE Nifty index via data science techniques?</dc:title>
  <dc:creator>Nelson</dc:creator>
  <cp:lastModifiedBy>Nelson</cp:lastModifiedBy>
  <cp:revision>28</cp:revision>
  <cp:lastPrinted>2016-04-01T14:28:04Z</cp:lastPrinted>
  <dcterms:created xsi:type="dcterms:W3CDTF">2016-03-31T12:42:23Z</dcterms:created>
  <dcterms:modified xsi:type="dcterms:W3CDTF">2016-04-01T14:33:35Z</dcterms:modified>
</cp:coreProperties>
</file>