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56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2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0E3C-FCEE-FB43-9724-23B9BF2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alphaModFix amt="12000"/>
          </a:blip>
          <a:stretch>
            <a:fillRect/>
          </a:stretch>
        </p:blipFill>
        <p:spPr>
          <a:xfrm>
            <a:off x="1" y="0"/>
            <a:ext cx="9138290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C180-B161-764E-92A2-4FD7D3FE652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0E3C-FCEE-FB43-9724-23B9BF2C83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5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9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4.png"/><Relationship Id="rId5" Type="http://schemas.openxmlformats.org/officeDocument/2006/relationships/hyperlink" Target="http://pena.lt/y/2014/07/24/mathematically-optimising-fantasy-football-teams/" TargetMode="External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9765"/>
            <a:ext cx="7772400" cy="1470025"/>
          </a:xfrm>
        </p:spPr>
        <p:txBody>
          <a:bodyPr/>
          <a:lstStyle/>
          <a:p>
            <a:r>
              <a:rPr lang="en-US" b="1" dirty="0" smtClean="0"/>
              <a:t>Predicting the Best Team: Fantasy Football</a:t>
            </a:r>
            <a:endParaRPr lang="en-US" b="1" dirty="0">
              <a:latin typeface="Proxima Nova Regular"/>
              <a:cs typeface="Proxima Nova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9" y="206624"/>
            <a:ext cx="2211939" cy="22340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768145"/>
            <a:ext cx="7772400" cy="199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 Regular"/>
                <a:ea typeface="+mj-ea"/>
                <a:cs typeface="Proxima Nova Regular"/>
              </a:defRPr>
            </a:lvl1pPr>
          </a:lstStyle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Data Science Project</a:t>
            </a:r>
          </a:p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by Zachary Ang</a:t>
            </a:r>
          </a:p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2 Apr 2016</a:t>
            </a:r>
          </a:p>
        </p:txBody>
      </p:sp>
    </p:spTree>
    <p:extLst>
      <p:ext uri="{BB962C8B-B14F-4D97-AF65-F5344CB8AC3E}">
        <p14:creationId xmlns:p14="http://schemas.microsoft.com/office/powerpoint/2010/main" val="343079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23528" y="274638"/>
            <a:ext cx="1487101" cy="180769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550 players</a:t>
            </a:r>
            <a:endParaRPr lang="en-US" sz="2000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768575" y="2247343"/>
            <a:ext cx="584815" cy="51805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00256" y="3030484"/>
            <a:ext cx="2038498" cy="1635065"/>
            <a:chOff x="2389388" y="2352154"/>
            <a:chExt cx="2038498" cy="1635065"/>
          </a:xfrm>
        </p:grpSpPr>
        <p:sp>
          <p:nvSpPr>
            <p:cNvPr id="7" name="Can 6"/>
            <p:cNvSpPr/>
            <p:nvPr/>
          </p:nvSpPr>
          <p:spPr>
            <a:xfrm>
              <a:off x="2389388" y="2352154"/>
              <a:ext cx="902286" cy="763219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Proxima Nova Regular"/>
                  <a:cs typeface="Proxima Nova Regular"/>
                </a:rPr>
                <a:t>GK</a:t>
              </a:r>
              <a:endParaRPr lang="en-US" sz="2000" b="1" dirty="0">
                <a:solidFill>
                  <a:srgbClr val="000000"/>
                </a:solidFill>
                <a:latin typeface="Proxima Nova Regular"/>
                <a:cs typeface="Proxima Nova Regular"/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2389388" y="3224000"/>
              <a:ext cx="902286" cy="763219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Proxima Nova Regular"/>
                  <a:cs typeface="Proxima Nova Regular"/>
                </a:rPr>
                <a:t>MF</a:t>
              </a:r>
              <a:endParaRPr lang="en-US" sz="2000" b="1" dirty="0">
                <a:solidFill>
                  <a:srgbClr val="000000"/>
                </a:solidFill>
                <a:latin typeface="Proxima Nova Regular"/>
                <a:cs typeface="Proxima Nova Regular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3525600" y="3224000"/>
              <a:ext cx="902286" cy="763219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Proxima Nova Regular"/>
                  <a:cs typeface="Proxima Nova Regular"/>
                </a:rPr>
                <a:t>FW</a:t>
              </a:r>
              <a:endParaRPr lang="en-US" sz="2000" b="1" dirty="0">
                <a:solidFill>
                  <a:srgbClr val="000000"/>
                </a:solidFill>
                <a:latin typeface="Proxima Nova Regular"/>
                <a:cs typeface="Proxima Nova Regular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3525600" y="2352154"/>
              <a:ext cx="902286" cy="763219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Proxima Nova Regular"/>
                  <a:cs typeface="Proxima Nova Regular"/>
                </a:rPr>
                <a:t>DEF</a:t>
              </a:r>
              <a:endParaRPr lang="en-US" sz="2000" b="1" dirty="0">
                <a:solidFill>
                  <a:schemeClr val="tx1"/>
                </a:solidFill>
                <a:latin typeface="Proxima Nova Regular"/>
                <a:cs typeface="Proxima Nova Regular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2422805" y="3534674"/>
            <a:ext cx="1253174" cy="51805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05842" y="3142967"/>
            <a:ext cx="137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Regular"/>
                <a:cs typeface="Proxima Nova Regular"/>
              </a:rPr>
              <a:t>F( </a:t>
            </a:r>
            <a:r>
              <a:rPr lang="en-US" sz="2000" b="1" dirty="0" smtClean="0">
                <a:latin typeface="Proxima Nova Regular"/>
                <a:cs typeface="Proxima Nova Regular"/>
              </a:rPr>
              <a:t>X</a:t>
            </a:r>
            <a:r>
              <a:rPr lang="en-US" sz="2000" dirty="0" smtClean="0">
                <a:latin typeface="Proxima Nova Regular"/>
                <a:cs typeface="Proxima Nova Regular"/>
              </a:rPr>
              <a:t>; r, </a:t>
            </a:r>
            <a:r>
              <a:rPr lang="en-US" sz="2000" b="1" dirty="0" err="1" smtClean="0">
                <a:latin typeface="Proxima Nova Regular"/>
                <a:cs typeface="Proxima Nova Regular"/>
              </a:rPr>
              <a:t>θ</a:t>
            </a:r>
            <a:r>
              <a:rPr lang="en-US" sz="2000" dirty="0" smtClean="0">
                <a:latin typeface="Proxima Nova Regular"/>
                <a:cs typeface="Proxima Nova Regular"/>
              </a:rPr>
              <a:t>)</a:t>
            </a:r>
            <a:endParaRPr lang="en-US" sz="2000" dirty="0">
              <a:latin typeface="Proxima Nova Regular"/>
              <a:cs typeface="Proxima Nova Regular"/>
            </a:endParaRPr>
          </a:p>
        </p:txBody>
      </p:sp>
      <p:sp>
        <p:nvSpPr>
          <p:cNvPr id="20" name="Curved Left Arrow 19"/>
          <p:cNvSpPr/>
          <p:nvPr/>
        </p:nvSpPr>
        <p:spPr>
          <a:xfrm rot="5400000">
            <a:off x="1882374" y="4163269"/>
            <a:ext cx="1253177" cy="2334034"/>
          </a:xfrm>
          <a:prstGeom prst="curvedLeftArrow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065138" y="1848477"/>
            <a:ext cx="1714482" cy="2900441"/>
            <a:chOff x="5779620" y="1395385"/>
            <a:chExt cx="1714482" cy="290044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79620" y="2506372"/>
              <a:ext cx="571494" cy="57149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51114" y="2506372"/>
              <a:ext cx="571494" cy="57149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22608" y="2506372"/>
              <a:ext cx="571494" cy="57149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79620" y="3115373"/>
              <a:ext cx="571494" cy="57149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51114" y="3142967"/>
              <a:ext cx="571494" cy="57149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22608" y="3142967"/>
              <a:ext cx="571494" cy="57149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79620" y="1934878"/>
              <a:ext cx="571494" cy="57149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51114" y="1934878"/>
              <a:ext cx="571494" cy="5714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22608" y="1934878"/>
              <a:ext cx="571494" cy="57149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79620" y="1395385"/>
              <a:ext cx="571494" cy="57149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51114" y="1395385"/>
              <a:ext cx="571494" cy="57149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22608" y="1395385"/>
              <a:ext cx="571494" cy="57149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22608" y="3701472"/>
              <a:ext cx="571494" cy="57149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51114" y="3724332"/>
              <a:ext cx="571494" cy="5714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79620" y="3724332"/>
              <a:ext cx="571494" cy="57149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3425345" y="5624123"/>
            <a:ext cx="2675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Proxima Nova Regular"/>
                <a:cs typeface="Proxima Nova Regular"/>
              </a:rPr>
              <a:t>Tune r, </a:t>
            </a:r>
            <a:r>
              <a:rPr lang="en-US" sz="2000" b="1" dirty="0" err="1" smtClean="0">
                <a:latin typeface="Proxima Nova Regular"/>
                <a:cs typeface="Proxima Nova Regular"/>
              </a:rPr>
              <a:t>θ</a:t>
            </a:r>
            <a:r>
              <a:rPr lang="en-US" sz="2000" b="1" dirty="0" smtClean="0">
                <a:latin typeface="Proxima Nova Regular"/>
                <a:cs typeface="Proxima Nova Regular"/>
              </a:rPr>
              <a:t> till best candidate model is reached</a:t>
            </a:r>
            <a:r>
              <a:rPr lang="en-US" sz="2000" b="1" dirty="0" smtClean="0">
                <a:latin typeface="Proxima Nova Regular"/>
                <a:cs typeface="Proxima Nova Regular"/>
              </a:rPr>
              <a:t> </a:t>
            </a:r>
            <a:endParaRPr lang="en-US" sz="2000" b="1" dirty="0">
              <a:latin typeface="Proxima Nova Regular"/>
              <a:cs typeface="Proxima Nova Regular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208355" y="3076113"/>
            <a:ext cx="1714482" cy="1130179"/>
            <a:chOff x="7208355" y="3076113"/>
            <a:chExt cx="1714482" cy="113017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79849" y="3634798"/>
              <a:ext cx="571494" cy="57149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208355" y="3634798"/>
              <a:ext cx="571494" cy="57149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51343" y="3634798"/>
              <a:ext cx="571494" cy="57149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223184" y="3076113"/>
              <a:ext cx="571494" cy="57149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79849" y="3076113"/>
              <a:ext cx="571494" cy="57149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51343" y="3076113"/>
              <a:ext cx="571494" cy="571494"/>
            </a:xfrm>
            <a:prstGeom prst="rect">
              <a:avLst/>
            </a:prstGeom>
          </p:spPr>
        </p:pic>
      </p:grpSp>
      <p:sp>
        <p:nvSpPr>
          <p:cNvPr id="40" name="Right Arrow 39"/>
          <p:cNvSpPr/>
          <p:nvPr/>
        </p:nvSpPr>
        <p:spPr>
          <a:xfrm>
            <a:off x="5955181" y="3465767"/>
            <a:ext cx="1253174" cy="51805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08126" y="3065850"/>
            <a:ext cx="26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Proxima Nova Regular"/>
                <a:cs typeface="Proxima Nova Regular"/>
              </a:rPr>
              <a:t>Optimise</a:t>
            </a:r>
            <a:endParaRPr lang="en-US" sz="2000" b="1" dirty="0"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0083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/>
      <p:bldP spid="20" grpId="0" animBg="1"/>
      <p:bldP spid="31" grpId="0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Specification &amp; Feature Selection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635771"/>
              </p:ext>
            </p:extLst>
          </p:nvPr>
        </p:nvGraphicFramePr>
        <p:xfrm>
          <a:off x="1708150" y="1660619"/>
          <a:ext cx="5727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727700" imgH="1130300" progId="Word.Document.12">
                  <p:embed/>
                </p:oleObj>
              </mc:Choice>
              <mc:Fallback>
                <p:oleObj name="Document" r:id="rId3" imgW="5727700" imgH="1130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8150" y="1660619"/>
                        <a:ext cx="57277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429363"/>
              </p:ext>
            </p:extLst>
          </p:nvPr>
        </p:nvGraphicFramePr>
        <p:xfrm>
          <a:off x="1574800" y="2864032"/>
          <a:ext cx="59944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5" imgW="5994400" imgH="3302000" progId="Word.Document.12">
                  <p:embed/>
                </p:oleObj>
              </mc:Choice>
              <mc:Fallback>
                <p:oleObj name="Document" r:id="rId5" imgW="5994400" imgH="330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4800" y="2864032"/>
                        <a:ext cx="5994400" cy="33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4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721681"/>
              </p:ext>
            </p:extLst>
          </p:nvPr>
        </p:nvGraphicFramePr>
        <p:xfrm>
          <a:off x="1708150" y="2379216"/>
          <a:ext cx="5727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5727700" imgH="1130300" progId="Word.Document.12">
                  <p:embed/>
                </p:oleObj>
              </mc:Choice>
              <mc:Fallback>
                <p:oleObj name="Document" r:id="rId3" imgW="5727700" imgH="1130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8150" y="2379216"/>
                        <a:ext cx="57277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70885"/>
            <a:ext cx="4505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roxima Nova Regular"/>
                <a:cs typeface="Proxima Nova Regular"/>
              </a:rPr>
              <a:t>Simple Linear Regression</a:t>
            </a:r>
            <a:endParaRPr lang="en-US" sz="2800" b="1" dirty="0">
              <a:latin typeface="Proxima Nova Regular"/>
              <a:cs typeface="Proxima Nova 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547" y="4218004"/>
            <a:ext cx="3860800" cy="254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3694784"/>
            <a:ext cx="5354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Proxima Nova Regular"/>
                <a:cs typeface="Proxima Nova Regular"/>
              </a:rPr>
              <a:t>Multinomial Logistic Regression</a:t>
            </a:r>
            <a:endParaRPr lang="en-US" sz="2800" b="1" dirty="0"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718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Random Forest </a:t>
            </a:r>
            <a:r>
              <a:rPr lang="en-US" b="1" dirty="0" err="1" smtClean="0"/>
              <a:t>Regressor</a:t>
            </a:r>
            <a:endParaRPr lang="en-US" b="1" dirty="0" smtClean="0"/>
          </a:p>
          <a:p>
            <a:r>
              <a:rPr lang="en-US" dirty="0" smtClean="0"/>
              <a:t>Non Parametric</a:t>
            </a:r>
          </a:p>
          <a:p>
            <a:r>
              <a:rPr lang="en-US" dirty="0" smtClean="0"/>
              <a:t>Predicts continuous output</a:t>
            </a:r>
          </a:p>
          <a:p>
            <a:r>
              <a:rPr lang="en-US" dirty="0" smtClean="0"/>
              <a:t>Collection of decision trees</a:t>
            </a:r>
          </a:p>
          <a:p>
            <a:r>
              <a:rPr lang="en-US" dirty="0" smtClean="0"/>
              <a:t>Fix number of trees = 20</a:t>
            </a:r>
          </a:p>
        </p:txBody>
      </p:sp>
    </p:spTree>
    <p:extLst>
      <p:ext uri="{BB962C8B-B14F-4D97-AF65-F5344CB8AC3E}">
        <p14:creationId xmlns:p14="http://schemas.microsoft.com/office/powerpoint/2010/main" val="9539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Use Sum of Squared Prediction Errors for Model Selection</a:t>
            </a: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71103"/>
              </p:ext>
            </p:extLst>
          </p:nvPr>
        </p:nvGraphicFramePr>
        <p:xfrm>
          <a:off x="5820789" y="3056791"/>
          <a:ext cx="3085108" cy="120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5727700" imgH="1346200" progId="Word.Document.12">
                  <p:embed/>
                </p:oleObj>
              </mc:Choice>
              <mc:Fallback>
                <p:oleObj name="Document" r:id="rId3" imgW="5727700" imgH="1346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0789" y="3056791"/>
                        <a:ext cx="3085108" cy="120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1" y="1550037"/>
            <a:ext cx="5714478" cy="4723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8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Features: Unconstrained</a:t>
            </a:r>
          </a:p>
          <a:p>
            <a:r>
              <a:rPr lang="en-US" dirty="0" smtClean="0"/>
              <a:t>Max Depth: GK=4, DEF=8, MF=10, FW=7</a:t>
            </a:r>
          </a:p>
          <a:p>
            <a:r>
              <a:rPr lang="en-US" dirty="0" smtClean="0"/>
              <a:t>Lag length </a:t>
            </a:r>
            <a:r>
              <a:rPr lang="en-US" i="1" dirty="0" smtClean="0"/>
              <a:t>r  </a:t>
            </a:r>
            <a:r>
              <a:rPr lang="en-US" dirty="0" smtClean="0"/>
              <a:t>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1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Optimisation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36206"/>
              </p:ext>
            </p:extLst>
          </p:nvPr>
        </p:nvGraphicFramePr>
        <p:xfrm>
          <a:off x="1303302" y="1821558"/>
          <a:ext cx="6383183" cy="341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cument" r:id="rId3" imgW="5727700" imgH="2146300" progId="Word.Document.12">
                  <p:embed/>
                </p:oleObj>
              </mc:Choice>
              <mc:Fallback>
                <p:oleObj name="Document" r:id="rId3" imgW="5727700" imgH="214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3302" y="1821558"/>
                        <a:ext cx="6383183" cy="341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5461" y="5631790"/>
            <a:ext cx="399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roxima Nova Regular"/>
                <a:cs typeface="Proxima Nova Regular"/>
              </a:rPr>
              <a:t>*Credits to </a:t>
            </a:r>
            <a:r>
              <a:rPr lang="en-US" b="1" dirty="0" smtClean="0">
                <a:latin typeface="Proxima Nova Regular"/>
                <a:cs typeface="Proxima Nova Regular"/>
                <a:hlinkClick r:id="rId5"/>
              </a:rPr>
              <a:t>Martin Eastwood</a:t>
            </a:r>
            <a:endParaRPr lang="en-US" b="1" dirty="0"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08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692"/>
            <a:ext cx="9144000" cy="46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I had used my model, I would be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Top </a:t>
            </a:r>
            <a:r>
              <a:rPr lang="en-US" dirty="0" smtClean="0"/>
              <a:t>of my mini-league amongst 12 friends</a:t>
            </a:r>
          </a:p>
          <a:p>
            <a:r>
              <a:rPr lang="en-US" b="1" dirty="0" smtClean="0"/>
              <a:t>86</a:t>
            </a:r>
            <a:r>
              <a:rPr lang="en-US" baseline="30000" dirty="0" smtClean="0"/>
              <a:t>th</a:t>
            </a:r>
            <a:r>
              <a:rPr lang="en-US" dirty="0" smtClean="0"/>
              <a:t> in Singapore (~8000 jump)</a:t>
            </a:r>
          </a:p>
          <a:p>
            <a:r>
              <a:rPr lang="en-US" b="1" dirty="0" smtClean="0"/>
              <a:t>6000</a:t>
            </a:r>
            <a:r>
              <a:rPr lang="en-US" baseline="30000" dirty="0" smtClean="0"/>
              <a:t>th</a:t>
            </a:r>
            <a:r>
              <a:rPr lang="en-US" dirty="0" smtClean="0"/>
              <a:t> worldwide (~860,000 jump)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79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Optimise</a:t>
            </a:r>
            <a:r>
              <a:rPr lang="en-US" dirty="0" smtClean="0"/>
              <a:t> subject to transfer cap</a:t>
            </a:r>
          </a:p>
          <a:p>
            <a:r>
              <a:rPr lang="en-US" dirty="0" smtClean="0"/>
              <a:t>Model Auto-Correlation</a:t>
            </a:r>
          </a:p>
          <a:p>
            <a:r>
              <a:rPr lang="en-US" dirty="0" smtClean="0"/>
              <a:t>Incorporate more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3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Fantasy Football 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6" y="1566334"/>
            <a:ext cx="3646813" cy="475544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72000" y="5510672"/>
            <a:ext cx="4094480" cy="8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egular"/>
                <a:cs typeface="Proxima Nova Regular"/>
              </a:rPr>
              <a:t>Captain scores double points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roxima Nova Regular"/>
              <a:cs typeface="Proxima Nova Regula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1566334"/>
            <a:ext cx="4094480" cy="8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egular"/>
                <a:cs typeface="Proxima Nova Regular"/>
              </a:rPr>
              <a:t>Pick 15 from 550 players every week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roxima Nova Regular"/>
              <a:cs typeface="Proxima Nova Regular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2552419"/>
            <a:ext cx="4094480" cy="8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egular"/>
                <a:cs typeface="Proxima Nova Regular"/>
              </a:rPr>
              <a:t>2 GK, 5 DEF, 5 MF, 3 FWs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roxima Nova Regular"/>
              <a:cs typeface="Proxima Nova Regula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0" y="4524589"/>
            <a:ext cx="4094480" cy="8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egular"/>
                <a:cs typeface="Proxima Nova Regular"/>
              </a:rPr>
              <a:t>Only 11 players per week score points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roxima Nova Regular"/>
              <a:cs typeface="Proxima Nova Regula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0" y="3538504"/>
            <a:ext cx="4094480" cy="8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egular"/>
                <a:cs typeface="Proxima Nova Regular"/>
              </a:rPr>
              <a:t>Budget cap of £100m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706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82" y="26811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31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Player data contains basic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14" y="1417638"/>
            <a:ext cx="6568086" cy="45068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1920" y="1417638"/>
            <a:ext cx="1767840" cy="624522"/>
          </a:xfrm>
          <a:prstGeom prst="roundRect">
            <a:avLst/>
          </a:prstGeom>
          <a:solidFill>
            <a:srgbClr val="95B3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Personal Attributes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920" y="2361609"/>
            <a:ext cx="1767840" cy="624522"/>
          </a:xfrm>
          <a:prstGeom prst="roundRect">
            <a:avLst/>
          </a:prstGeom>
          <a:solidFill>
            <a:srgbClr val="95B3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Team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" y="3305580"/>
            <a:ext cx="1767840" cy="624522"/>
          </a:xfrm>
          <a:prstGeom prst="roundRect">
            <a:avLst/>
          </a:prstGeom>
          <a:solidFill>
            <a:srgbClr val="95B3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Name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1920" y="4249551"/>
            <a:ext cx="1767840" cy="624522"/>
          </a:xfrm>
          <a:prstGeom prst="roundRect">
            <a:avLst/>
          </a:prstGeom>
          <a:solidFill>
            <a:srgbClr val="95B3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Cost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1920" y="5193520"/>
            <a:ext cx="1767840" cy="624522"/>
          </a:xfrm>
          <a:prstGeom prst="roundRect">
            <a:avLst/>
          </a:prstGeom>
          <a:solidFill>
            <a:srgbClr val="95B3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Position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0804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data goes back to the first </a:t>
            </a:r>
            <a:r>
              <a:rPr lang="en-US" dirty="0" err="1" smtClean="0"/>
              <a:t>gameweek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708"/>
          <a:stretch/>
        </p:blipFill>
        <p:spPr>
          <a:xfrm>
            <a:off x="804915" y="1605797"/>
            <a:ext cx="7491382" cy="48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3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Scoring is based on what players do in real life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94068" y="1828435"/>
            <a:ext cx="3010596" cy="7554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Score a Goal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94068" y="2647862"/>
            <a:ext cx="3010596" cy="7554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Assist a Goal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94068" y="3467289"/>
            <a:ext cx="3010596" cy="7554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Play 60 Minutes or more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76204" y="1828435"/>
            <a:ext cx="3010596" cy="755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Yellow Card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94068" y="4286716"/>
            <a:ext cx="3010596" cy="7554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Bonus Points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94068" y="5925569"/>
            <a:ext cx="3010596" cy="7554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Make 3 Saves/ Penalty Save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94068" y="5106143"/>
            <a:ext cx="3010596" cy="7554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Keep a Clean Sheet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76204" y="2663853"/>
            <a:ext cx="3010596" cy="755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Red Card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76204" y="3499271"/>
            <a:ext cx="3010596" cy="755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Miss Penalties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76204" y="5170108"/>
            <a:ext cx="3010596" cy="755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Concede 2 goals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545" y="2289725"/>
            <a:ext cx="2117362" cy="7554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Forwards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3545" y="3278057"/>
            <a:ext cx="2117362" cy="7554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Midfielders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3545" y="4266389"/>
            <a:ext cx="2117362" cy="7554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Defenders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545" y="5254720"/>
            <a:ext cx="2117362" cy="7554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Goalkeepers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76204" y="4334689"/>
            <a:ext cx="3010596" cy="755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Proxima Nova Regular"/>
                <a:cs typeface="Proxima Nova Regular"/>
              </a:rPr>
              <a:t>Own Goals</a:t>
            </a:r>
            <a:endParaRPr lang="en-US" b="1" dirty="0">
              <a:solidFill>
                <a:srgbClr val="595959"/>
              </a:solidFill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505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matrix : No strong multi-</a:t>
            </a:r>
            <a:r>
              <a:rPr lang="en-US" dirty="0" err="1" smtClean="0"/>
              <a:t>collinearity</a:t>
            </a:r>
            <a:endParaRPr lang="en-US" dirty="0" smtClean="0"/>
          </a:p>
          <a:p>
            <a:r>
              <a:rPr lang="en-US" dirty="0" smtClean="0"/>
              <a:t>Simple linear models</a:t>
            </a:r>
          </a:p>
          <a:p>
            <a:r>
              <a:rPr lang="en-US" dirty="0" smtClean="0"/>
              <a:t>Simple classification models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1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Matters!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01" y="2107917"/>
            <a:ext cx="5753100" cy="3695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8001" y="4697511"/>
            <a:ext cx="5753100" cy="75713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424" y="1738585"/>
            <a:ext cx="13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roxima Nova Regular"/>
                <a:cs typeface="Proxima Nova Regular"/>
              </a:rPr>
              <a:t>p-value</a:t>
            </a:r>
            <a:endParaRPr lang="en-US" b="1" dirty="0"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969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Fantasy Points are Skewed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70" y="1615030"/>
            <a:ext cx="6600298" cy="4515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3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players have different scoring</a:t>
            </a:r>
          </a:p>
          <a:p>
            <a:r>
              <a:rPr lang="en-US" dirty="0" smtClean="0"/>
              <a:t>Regression or Classification?</a:t>
            </a:r>
          </a:p>
          <a:p>
            <a:r>
              <a:rPr lang="en-US" dirty="0" smtClean="0"/>
              <a:t>How to specify “form”?</a:t>
            </a:r>
          </a:p>
          <a:p>
            <a:r>
              <a:rPr lang="en-US" dirty="0" smtClean="0"/>
              <a:t>How to deal with non-normal data?</a:t>
            </a:r>
          </a:p>
          <a:p>
            <a:r>
              <a:rPr lang="en-US" dirty="0" smtClean="0"/>
              <a:t>How to narrow down from 550 to just 15?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6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343</Words>
  <Application>Microsoft Macintosh PowerPoint</Application>
  <PresentationFormat>On-screen Show (4:3)</PresentationFormat>
  <Paragraphs>82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Word Document</vt:lpstr>
      <vt:lpstr>Predicting the Best Team: Fantasy Football</vt:lpstr>
      <vt:lpstr>How Fantasy Football Works</vt:lpstr>
      <vt:lpstr>Player data contains basic information</vt:lpstr>
      <vt:lpstr>Performance data goes back to the first gameweek </vt:lpstr>
      <vt:lpstr>Scoring is based on what players do in real life</vt:lpstr>
      <vt:lpstr>Preliminary Analysis</vt:lpstr>
      <vt:lpstr>Form Matters! </vt:lpstr>
      <vt:lpstr>Distribution of Fantasy Points are Skewed</vt:lpstr>
      <vt:lpstr>Problems! </vt:lpstr>
      <vt:lpstr>Approach </vt:lpstr>
      <vt:lpstr>Model Specification &amp; Feature Selection</vt:lpstr>
      <vt:lpstr>Model Selection</vt:lpstr>
      <vt:lpstr>Model Selection</vt:lpstr>
      <vt:lpstr>Use Sum of Squared Prediction Errors for Model Selection</vt:lpstr>
      <vt:lpstr>Modeling Parameters</vt:lpstr>
      <vt:lpstr>Optimisation</vt:lpstr>
      <vt:lpstr>Results</vt:lpstr>
      <vt:lpstr>If I had used my model, I would be…</vt:lpstr>
      <vt:lpstr>Future Work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Ang</dc:creator>
  <cp:lastModifiedBy>Zachary Ang</cp:lastModifiedBy>
  <cp:revision>13</cp:revision>
  <dcterms:created xsi:type="dcterms:W3CDTF">2016-04-01T12:59:11Z</dcterms:created>
  <dcterms:modified xsi:type="dcterms:W3CDTF">2016-04-01T16:27:18Z</dcterms:modified>
</cp:coreProperties>
</file>