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1"/>
  </p:notesMasterIdLst>
  <p:sldIdLst>
    <p:sldId id="807" r:id="rId2"/>
    <p:sldId id="340" r:id="rId3"/>
    <p:sldId id="808" r:id="rId4"/>
    <p:sldId id="810" r:id="rId5"/>
    <p:sldId id="811" r:id="rId6"/>
    <p:sldId id="819" r:id="rId7"/>
    <p:sldId id="816" r:id="rId8"/>
    <p:sldId id="817" r:id="rId9"/>
    <p:sldId id="818" r:id="rId10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79">
          <p15:clr>
            <a:srgbClr val="A4A3A4"/>
          </p15:clr>
        </p15:guide>
        <p15:guide id="2" orient="horz" pos="306">
          <p15:clr>
            <a:srgbClr val="A4A3A4"/>
          </p15:clr>
        </p15:guide>
        <p15:guide id="3" orient="horz" pos="565">
          <p15:clr>
            <a:srgbClr val="A4A3A4"/>
          </p15:clr>
        </p15:guide>
        <p15:guide id="4" orient="horz" pos="2193">
          <p15:clr>
            <a:srgbClr val="A4A3A4"/>
          </p15:clr>
        </p15:guide>
        <p15:guide id="5" orient="horz" pos="1611">
          <p15:clr>
            <a:srgbClr val="A4A3A4"/>
          </p15:clr>
        </p15:guide>
        <p15:guide id="6" pos="5607">
          <p15:clr>
            <a:srgbClr val="A4A3A4"/>
          </p15:clr>
        </p15:guide>
        <p15:guide id="7" pos="290">
          <p15:clr>
            <a:srgbClr val="A4A3A4"/>
          </p15:clr>
        </p15:guide>
        <p15:guide id="8" pos="1979">
          <p15:clr>
            <a:srgbClr val="A4A3A4"/>
          </p15:clr>
        </p15:guide>
        <p15:guide id="9" pos="3781">
          <p15:clr>
            <a:srgbClr val="A4A3A4"/>
          </p15:clr>
        </p15:guide>
        <p15:guide id="10" pos="2092">
          <p15:clr>
            <a:srgbClr val="A4A3A4"/>
          </p15:clr>
        </p15:guide>
        <p15:guide id="11" pos="3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711"/>
    <a:srgbClr val="F48020"/>
    <a:srgbClr val="64C1E6"/>
    <a:srgbClr val="4AB7E2"/>
    <a:srgbClr val="24A8DC"/>
    <a:srgbClr val="47494D"/>
    <a:srgbClr val="49474D"/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0" autoAdjust="0"/>
    <p:restoredTop sz="90072" autoAdjust="0"/>
  </p:normalViewPr>
  <p:slideViewPr>
    <p:cSldViewPr>
      <p:cViewPr varScale="1">
        <p:scale>
          <a:sx n="95" d="100"/>
          <a:sy n="95" d="100"/>
        </p:scale>
        <p:origin x="726" y="9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65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0"/>
            <a:ext cx="9363075" cy="5257800"/>
          </a:xfrm>
          <a:prstGeom prst="rect">
            <a:avLst/>
          </a:prstGeom>
          <a:solidFill>
            <a:srgbClr val="F3771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br>
              <a:rPr lang="en-US" sz="3000" dirty="0">
                <a:solidFill>
                  <a:schemeClr val="bg1"/>
                </a:solidFill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solidFill>
                  <a:schemeClr val="bg1"/>
                </a:solidFill>
                <a:latin typeface="PFDinTextCompPro-Bold" charset="0"/>
                <a:ea typeface="ヒラギノ角ゴ ProN W6" charset="0"/>
                <a:cs typeface="ヒラギノ角ゴ ProN W6" charset="0"/>
              </a:rPr>
              <a:t>I. introDUCTION</a:t>
            </a:r>
            <a:br>
              <a:rPr lang="en-US" sz="3000" dirty="0">
                <a:solidFill>
                  <a:schemeClr val="bg1"/>
                </a:solidFill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solidFill>
                  <a:schemeClr val="bg1"/>
                </a:solidFill>
                <a:latin typeface="PFDinTextCompPro-Bold" charset="0"/>
                <a:ea typeface="ヒラギノ角ゴ ProN W6" charset="0"/>
                <a:cs typeface="ヒラギノ角ゴ ProN W6" charset="0"/>
              </a:rPr>
              <a:t>Ii. approach</a:t>
            </a:r>
            <a:br>
              <a:rPr lang="en-US" sz="3000" dirty="0">
                <a:solidFill>
                  <a:schemeClr val="bg1"/>
                </a:solidFill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solidFill>
                  <a:schemeClr val="bg1"/>
                </a:solidFill>
                <a:latin typeface="PFDinTextCompPro-Bold" charset="0"/>
                <a:ea typeface="ヒラギノ角ゴ ProN W6" charset="0"/>
                <a:cs typeface="ヒラギノ角ゴ ProN W6" charset="0"/>
              </a:rPr>
              <a:t>III. challenges</a:t>
            </a:r>
            <a:br>
              <a:rPr lang="en-US" sz="3000" dirty="0">
                <a:solidFill>
                  <a:schemeClr val="bg1"/>
                </a:solidFill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err="1">
                <a:solidFill>
                  <a:schemeClr val="bg1"/>
                </a:solidFill>
                <a:latin typeface="PFDinTextCompPro-Bold" charset="0"/>
                <a:ea typeface="ヒラギノ角ゴ ProN W6" charset="0"/>
                <a:cs typeface="ヒラギノ角ゴ ProN W6" charset="0"/>
              </a:rPr>
              <a:t>iV</a:t>
            </a:r>
            <a:r>
              <a:rPr lang="en-US" sz="3000" dirty="0">
                <a:solidFill>
                  <a:schemeClr val="bg1"/>
                </a:solidFill>
                <a:latin typeface="PFDinTextCompPro-Bold" charset="0"/>
                <a:ea typeface="ヒラギノ角ゴ ProN W6" charset="0"/>
                <a:cs typeface="ヒラギノ角ゴ ProN W6" charset="0"/>
              </a:rPr>
              <a:t>. Next steps</a:t>
            </a:r>
            <a:br>
              <a:rPr lang="en-US" sz="3000" dirty="0">
                <a:solidFill>
                  <a:schemeClr val="bg1"/>
                </a:solidFill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solidFill>
                  <a:schemeClr val="bg1"/>
                </a:solidFill>
                <a:latin typeface="PFDinTextCompPro-Bold" charset="0"/>
                <a:ea typeface="ヒラギノ角ゴ ProN W6" charset="0"/>
                <a:cs typeface="ヒラギノ角ゴ ProN W6" charset="0"/>
              </a:rPr>
              <a:t>V. Q&amp;A</a:t>
            </a:r>
            <a:endParaRPr lang="en-US" sz="3000" cap="none" dirty="0">
              <a:solidFill>
                <a:schemeClr val="bg1"/>
              </a:solidFill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447674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solidFill>
                  <a:schemeClr val="bg1"/>
                </a:solidFill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Brandon Wong – SG DAT 1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490537" y="876300"/>
            <a:ext cx="8382000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62671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0. Quick intro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I. my approach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II. My challenges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Next steps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363075" cy="5257800"/>
          </a:xfrm>
          <a:prstGeom prst="rect">
            <a:avLst/>
          </a:prstGeom>
          <a:solidFill>
            <a:srgbClr val="F3771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l"/>
            <a:endParaRPr lang="en-US" sz="1200" b="1" dirty="0">
              <a:solidFill>
                <a:srgbClr val="64C1E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03361" y="2360355"/>
            <a:ext cx="34607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i="1" dirty="0">
                <a:solidFill>
                  <a:schemeClr val="tx1"/>
                </a:solidFill>
              </a:rPr>
              <a:t>Home Depot: </a:t>
            </a:r>
            <a:r>
              <a:rPr lang="en-US" sz="1400" dirty="0">
                <a:solidFill>
                  <a:schemeClr val="bg1"/>
                </a:solidFill>
              </a:rPr>
              <a:t>Home Depot is an American retailer of home improvement and construction products and services</a:t>
            </a:r>
          </a:p>
          <a:p>
            <a:pPr algn="l"/>
            <a:endParaRPr lang="en-US" sz="1400" dirty="0">
              <a:solidFill>
                <a:schemeClr val="bg1"/>
              </a:solidFill>
            </a:endParaRPr>
          </a:p>
          <a:p>
            <a:pPr algn="l"/>
            <a:endParaRPr lang="en-US" sz="1400" dirty="0">
              <a:solidFill>
                <a:schemeClr val="bg1"/>
              </a:solidFill>
            </a:endParaRPr>
          </a:p>
          <a:p>
            <a:pPr algn="l"/>
            <a:r>
              <a:rPr lang="en-US" sz="1400" i="1" dirty="0">
                <a:solidFill>
                  <a:schemeClr val="tx1"/>
                </a:solidFill>
              </a:rPr>
              <a:t>Competition Basics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>
                <a:solidFill>
                  <a:schemeClr val="bg1"/>
                </a:solidFill>
              </a:rPr>
              <a:t>Improve customer’s shopping experience by developing a model that can accurately predict the relevance of search results</a:t>
            </a:r>
          </a:p>
        </p:txBody>
      </p:sp>
      <p:sp>
        <p:nvSpPr>
          <p:cNvPr id="7" name="Rectangle 6"/>
          <p:cNvSpPr/>
          <p:nvPr/>
        </p:nvSpPr>
        <p:spPr>
          <a:xfrm>
            <a:off x="447675" y="1649968"/>
            <a:ext cx="4310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chemeClr val="bg1"/>
                </a:solidFill>
              </a:rPr>
              <a:t>Predict Relevance of Search Results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38737" y="901125"/>
            <a:ext cx="3711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$40,000 </a:t>
            </a:r>
            <a:r>
              <a:rPr lang="en-US" sz="1200" i="1" dirty="0">
                <a:solidFill>
                  <a:schemeClr val="tx1"/>
                </a:solidFill>
              </a:rPr>
              <a:t>prize</a:t>
            </a:r>
            <a:endParaRPr lang="en-US" sz="1600" i="1" dirty="0">
              <a:solidFill>
                <a:schemeClr val="tx1"/>
              </a:solidFill>
            </a:endParaRPr>
          </a:p>
          <a:p>
            <a:pPr algn="r"/>
            <a:r>
              <a:rPr lang="en-US" sz="1600" dirty="0">
                <a:solidFill>
                  <a:schemeClr val="tx1"/>
                </a:solidFill>
              </a:rPr>
              <a:t>1,269 </a:t>
            </a:r>
            <a:r>
              <a:rPr lang="en-US" sz="1200" i="1" dirty="0">
                <a:solidFill>
                  <a:schemeClr val="tx1"/>
                </a:solidFill>
              </a:rPr>
              <a:t>teams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/>
          </p:nvPr>
        </p:nvSpPr>
        <p:spPr>
          <a:xfrm>
            <a:off x="447674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solidFill>
                  <a:schemeClr val="bg1"/>
                </a:solidFill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INTRODUCTION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90537" y="876300"/>
            <a:ext cx="8382000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18" y="2416545"/>
            <a:ext cx="746919" cy="6959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537" y="1633246"/>
            <a:ext cx="3886199" cy="290065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430202" y="1184702"/>
            <a:ext cx="2291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b="1" dirty="0">
                <a:solidFill>
                  <a:schemeClr val="tx1"/>
                </a:solidFill>
              </a:rPr>
              <a:t>Timeline: 18/01/16 – 25/04/16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82" y="3559814"/>
            <a:ext cx="778990" cy="7553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0. Quick intro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I. my approach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II. My challenges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Next steps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-1" y="0"/>
            <a:ext cx="9363075" cy="5257800"/>
          </a:xfrm>
          <a:prstGeom prst="rect">
            <a:avLst/>
          </a:prstGeom>
          <a:solidFill>
            <a:srgbClr val="F3771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/>
          </p:nvPr>
        </p:nvSpPr>
        <p:spPr>
          <a:xfrm>
            <a:off x="447674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solidFill>
                  <a:schemeClr val="bg1"/>
                </a:solidFill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Introduction (CONT)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90537" y="876300"/>
            <a:ext cx="8382000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456898" y="1683543"/>
            <a:ext cx="110966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Train and Test have similar columns</a:t>
            </a: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BUT</a:t>
            </a: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relevance score not provided in Test.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17" y="1347787"/>
            <a:ext cx="5769136" cy="3286125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 bwMode="auto">
          <a:xfrm>
            <a:off x="519112" y="3411647"/>
            <a:ext cx="1647825" cy="331319"/>
          </a:xfrm>
          <a:prstGeom prst="rect">
            <a:avLst/>
          </a:prstGeom>
          <a:noFill/>
          <a:ln w="25400" cap="flat" cmpd="sng" algn="ctr">
            <a:solidFill>
              <a:srgbClr val="64C1E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19111" y="3825059"/>
            <a:ext cx="1114425" cy="228600"/>
          </a:xfrm>
          <a:prstGeom prst="rect">
            <a:avLst/>
          </a:prstGeom>
          <a:noFill/>
          <a:ln w="25400" cap="flat" cmpd="sng" algn="ctr">
            <a:solidFill>
              <a:srgbClr val="64C1E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8967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0. Quick intro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I. my approach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II. My challenges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Next steps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363075" cy="5257800"/>
          </a:xfrm>
          <a:prstGeom prst="rect">
            <a:avLst/>
          </a:prstGeom>
          <a:solidFill>
            <a:srgbClr val="F3771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/>
          </p:nvPr>
        </p:nvSpPr>
        <p:spPr>
          <a:xfrm>
            <a:off x="447674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solidFill>
                  <a:schemeClr val="bg1"/>
                </a:solidFill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Approach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90537" y="876300"/>
            <a:ext cx="8382000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4274" name="Picture 2" descr="Move mouse over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" y="1378718"/>
            <a:ext cx="5316548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999198" y="1378718"/>
            <a:ext cx="2763810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</a:rPr>
              <a:t>Picking a Model</a:t>
            </a:r>
          </a:p>
          <a:p>
            <a:pPr algn="l"/>
            <a:endParaRPr lang="en-US" sz="1400" b="1" u="sng" dirty="0">
              <a:solidFill>
                <a:srgbClr val="64C1E6"/>
              </a:solidFill>
            </a:endParaRPr>
          </a:p>
          <a:p>
            <a:pPr algn="l"/>
            <a:r>
              <a:rPr lang="en-US" sz="1400" b="1" dirty="0">
                <a:solidFill>
                  <a:schemeClr val="bg1"/>
                </a:solidFill>
              </a:rPr>
              <a:t>I have:</a:t>
            </a:r>
          </a:p>
          <a:p>
            <a:pPr algn="l"/>
            <a:endParaRPr lang="en-US" sz="1100" b="1" dirty="0">
              <a:solidFill>
                <a:srgbClr val="64C1E6"/>
              </a:solidFill>
            </a:endParaRPr>
          </a:p>
          <a:p>
            <a:pPr marL="457200" lvl="1" indent="-223838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Labeled data (Classification?)</a:t>
            </a:r>
          </a:p>
          <a:p>
            <a:pPr marL="457200" lvl="1" indent="-223838" algn="l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</a:endParaRPr>
          </a:p>
          <a:p>
            <a:pPr marL="457200" lvl="1" indent="-223838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Mid-scale volume, classifiers (Random Forest?)</a:t>
            </a:r>
          </a:p>
          <a:p>
            <a:pPr marL="503238" lvl="1" indent="-174625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64C1E6"/>
              </a:solidFill>
            </a:endParaRPr>
          </a:p>
          <a:p>
            <a:pPr algn="l"/>
            <a:r>
              <a:rPr lang="en-US" sz="1400" b="1" dirty="0">
                <a:solidFill>
                  <a:schemeClr val="bg1"/>
                </a:solidFill>
              </a:rPr>
              <a:t>I need:</a:t>
            </a:r>
          </a:p>
          <a:p>
            <a:pPr algn="l"/>
            <a:endParaRPr lang="en-US" sz="1400" b="1" dirty="0">
              <a:solidFill>
                <a:srgbClr val="64C1E6"/>
              </a:solidFill>
            </a:endParaRPr>
          </a:p>
          <a:p>
            <a:pPr marL="457200" indent="-223838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Root words / Stems (Snowball Stemmer / </a:t>
            </a:r>
            <a:r>
              <a:rPr lang="en-US" sz="1200" b="1" dirty="0" err="1">
                <a:solidFill>
                  <a:schemeClr val="bg1"/>
                </a:solidFill>
              </a:rPr>
              <a:t>PyStemmer</a:t>
            </a:r>
            <a:r>
              <a:rPr lang="en-US" sz="1200" b="1" dirty="0">
                <a:solidFill>
                  <a:schemeClr val="bg1"/>
                </a:solidFill>
              </a:rPr>
              <a:t>?)</a:t>
            </a:r>
          </a:p>
          <a:p>
            <a:pPr marL="457200" indent="-223838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64C1E6"/>
              </a:solidFill>
            </a:endParaRPr>
          </a:p>
          <a:p>
            <a:pPr marL="174625" indent="-174625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16543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0. Quick intro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I. my approach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II. My challenges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Next steps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363075" cy="5257800"/>
          </a:xfrm>
          <a:prstGeom prst="rect">
            <a:avLst/>
          </a:prstGeom>
          <a:solidFill>
            <a:srgbClr val="F3771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/>
          </p:nvPr>
        </p:nvSpPr>
        <p:spPr>
          <a:xfrm>
            <a:off x="447674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solidFill>
                  <a:schemeClr val="bg1"/>
                </a:solidFill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Approach (CONT)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90537" y="876300"/>
            <a:ext cx="8382000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385737" y="1081663"/>
            <a:ext cx="284001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</a:rPr>
              <a:t>Relevance is a number between 1 (not relevant) and 3 (most relevant)</a:t>
            </a:r>
          </a:p>
          <a:p>
            <a:pPr algn="l"/>
            <a:endParaRPr lang="en-US" sz="1400" b="1" dirty="0">
              <a:solidFill>
                <a:schemeClr val="bg1"/>
              </a:solidFill>
            </a:endParaRPr>
          </a:p>
          <a:p>
            <a:pPr algn="l"/>
            <a:r>
              <a:rPr lang="en-US" sz="1400" b="1" dirty="0">
                <a:solidFill>
                  <a:schemeClr val="bg1"/>
                </a:solidFill>
              </a:rPr>
              <a:t>E.g. Search for Steel Saw</a:t>
            </a:r>
          </a:p>
          <a:p>
            <a:pPr algn="l"/>
            <a:endParaRPr lang="en-US" sz="1400" b="1" dirty="0">
              <a:solidFill>
                <a:schemeClr val="bg1"/>
              </a:solidFill>
            </a:endParaRPr>
          </a:p>
          <a:p>
            <a:pPr algn="l"/>
            <a:r>
              <a:rPr lang="en-US" sz="1400" b="1" dirty="0">
                <a:solidFill>
                  <a:schemeClr val="bg1"/>
                </a:solidFill>
              </a:rPr>
              <a:t>Steel Saw ( R = 3)</a:t>
            </a:r>
          </a:p>
          <a:p>
            <a:pPr algn="l"/>
            <a:r>
              <a:rPr lang="en-US" sz="1400" b="1" dirty="0">
                <a:solidFill>
                  <a:schemeClr val="bg1"/>
                </a:solidFill>
              </a:rPr>
              <a:t>Steel Nails (R = 2)</a:t>
            </a:r>
          </a:p>
          <a:p>
            <a:pPr algn="l"/>
            <a:r>
              <a:rPr lang="en-US" sz="1400" b="1" dirty="0">
                <a:solidFill>
                  <a:schemeClr val="bg1"/>
                </a:solidFill>
              </a:rPr>
              <a:t>Shovel  (R = 1)</a:t>
            </a:r>
          </a:p>
          <a:p>
            <a:pPr algn="l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67337" y="3409712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</a:rPr>
              <a:t>Each pair was </a:t>
            </a:r>
            <a:r>
              <a:rPr lang="en-US" sz="1400" b="1" i="1" dirty="0">
                <a:solidFill>
                  <a:schemeClr val="bg1"/>
                </a:solidFill>
              </a:rPr>
              <a:t>(search_term, product) </a:t>
            </a:r>
            <a:r>
              <a:rPr lang="en-US" sz="1400" b="1" dirty="0">
                <a:solidFill>
                  <a:schemeClr val="bg1"/>
                </a:solidFill>
              </a:rPr>
              <a:t>evaluated by at least 3 human raters.</a:t>
            </a:r>
          </a:p>
          <a:p>
            <a:pPr algn="l"/>
            <a:endParaRPr lang="en-US" sz="1400" b="1" dirty="0">
              <a:solidFill>
                <a:schemeClr val="bg1"/>
              </a:solidFill>
            </a:endParaRPr>
          </a:p>
          <a:p>
            <a:pPr algn="l"/>
            <a:r>
              <a:rPr lang="en-US" sz="1400" b="1" dirty="0">
                <a:solidFill>
                  <a:schemeClr val="bg1"/>
                </a:solidFill>
              </a:rPr>
              <a:t>The provided relevance scores are the average value of the ratings</a:t>
            </a:r>
          </a:p>
          <a:p>
            <a:pPr marL="614363" lvl="1" indent="-285750" algn="l">
              <a:buFont typeface="Arial" panose="020B0604020202020204" pitchFamily="34" charset="0"/>
              <a:buChar char="•"/>
            </a:pPr>
            <a:endParaRPr lang="en-US" sz="1400" b="1" u="sng" dirty="0">
              <a:solidFill>
                <a:schemeClr val="bg1"/>
              </a:solidFill>
            </a:endParaRPr>
          </a:p>
          <a:p>
            <a:pPr algn="l"/>
            <a:endParaRPr lang="en-US" sz="1400" b="1" u="sng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1725720"/>
            <a:ext cx="4143635" cy="235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2840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0. Quick intro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I. my approach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II. My challenges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Next steps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363075" cy="5257800"/>
          </a:xfrm>
          <a:prstGeom prst="rect">
            <a:avLst/>
          </a:prstGeom>
          <a:solidFill>
            <a:srgbClr val="F3771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/>
          </p:nvPr>
        </p:nvSpPr>
        <p:spPr>
          <a:xfrm>
            <a:off x="447674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solidFill>
                  <a:schemeClr val="bg1"/>
                </a:solidFill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Leaderboard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90537" y="876300"/>
            <a:ext cx="8382000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9" y="1090612"/>
            <a:ext cx="8972550" cy="1552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98" y="2750343"/>
            <a:ext cx="8972551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5022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0. Quick intro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I. my approach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II. My challenges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Next steps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363075" cy="5257800"/>
          </a:xfrm>
          <a:prstGeom prst="rect">
            <a:avLst/>
          </a:prstGeom>
          <a:solidFill>
            <a:srgbClr val="F3771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/>
          </p:nvPr>
        </p:nvSpPr>
        <p:spPr>
          <a:xfrm>
            <a:off x="447674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solidFill>
                  <a:schemeClr val="bg1"/>
                </a:solidFill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CHALLENGEs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90537" y="876300"/>
            <a:ext cx="8382000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69927" y="1104900"/>
            <a:ext cx="840261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1400" b="1" u="sng" dirty="0">
              <a:solidFill>
                <a:schemeClr val="bg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Not trying to predict the true relevancy of the product as a response to a search query</a:t>
            </a:r>
          </a:p>
          <a:p>
            <a:pPr marL="342900" indent="-342900" algn="l">
              <a:buAutoNum type="arabicPeriod"/>
            </a:pPr>
            <a:endParaRPr lang="en-US" sz="1400" b="1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Instead, build program to mimic human raters, assuming they are the most efficient method of assessing relevancy</a:t>
            </a:r>
          </a:p>
          <a:p>
            <a:pPr marL="342900" indent="-342900" algn="l">
              <a:buAutoNum type="arabicPeriod"/>
            </a:pPr>
            <a:endParaRPr lang="en-US" sz="1400" b="1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Have to teach the models/machines to act like humans? Need to “create a search system auditor that can help measure the efficacy of changes in algorithms preferably in real time”</a:t>
            </a:r>
          </a:p>
        </p:txBody>
      </p:sp>
    </p:spTree>
    <p:extLst>
      <p:ext uri="{BB962C8B-B14F-4D97-AF65-F5344CB8AC3E}">
        <p14:creationId xmlns:p14="http://schemas.microsoft.com/office/powerpoint/2010/main" val="421445068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0. Quick intro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I. my approach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II. My challenges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Next steps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363075" cy="5257800"/>
          </a:xfrm>
          <a:prstGeom prst="rect">
            <a:avLst/>
          </a:prstGeom>
          <a:solidFill>
            <a:srgbClr val="F3771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/>
          </p:nvPr>
        </p:nvSpPr>
        <p:spPr>
          <a:xfrm>
            <a:off x="447674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solidFill>
                  <a:schemeClr val="bg1"/>
                </a:solidFill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Next steps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90537" y="876300"/>
            <a:ext cx="8382000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69927" y="1104900"/>
            <a:ext cx="84026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1400" b="1" dirty="0">
              <a:solidFill>
                <a:schemeClr val="bg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Check out winning strategies on Kaggle, improve on them</a:t>
            </a:r>
          </a:p>
          <a:p>
            <a:pPr marL="342900" indent="-342900" algn="l">
              <a:buFont typeface="+mj-lt"/>
              <a:buAutoNum type="arabicPeriod"/>
            </a:pPr>
            <a:endParaRPr lang="en-US" sz="1400" b="1" dirty="0">
              <a:solidFill>
                <a:schemeClr val="bg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Keep competing in Kaggle competitions</a:t>
            </a:r>
          </a:p>
          <a:p>
            <a:pPr marL="342900" indent="-342900" algn="l">
              <a:buFont typeface="+mj-lt"/>
              <a:buAutoNum type="arabicPeriod"/>
            </a:pPr>
            <a:endParaRPr lang="en-US" sz="1400" b="1" dirty="0">
              <a:solidFill>
                <a:schemeClr val="bg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Try out 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90156845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0. Quick intro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I. my approach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II. My challenges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Next steps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363075" cy="5257800"/>
          </a:xfrm>
          <a:prstGeom prst="rect">
            <a:avLst/>
          </a:prstGeom>
          <a:solidFill>
            <a:srgbClr val="F3771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/>
          </p:nvPr>
        </p:nvSpPr>
        <p:spPr>
          <a:xfrm>
            <a:off x="447674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solidFill>
                  <a:schemeClr val="bg1"/>
                </a:solidFill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Q&amp;A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90537" y="876300"/>
            <a:ext cx="8382000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31604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29164</TotalTime>
  <Pages>0</Pages>
  <Words>303</Words>
  <Characters>0</Characters>
  <Application>Microsoft Office PowerPoint</Application>
  <PresentationFormat>Custom</PresentationFormat>
  <Lines>0</Lines>
  <Paragraphs>90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Gill Sans</vt:lpstr>
      <vt:lpstr>Lucida Grande</vt:lpstr>
      <vt:lpstr>ＭＳ Ｐゴシック</vt:lpstr>
      <vt:lpstr>News706 BT</vt:lpstr>
      <vt:lpstr>PFDinTextCompPro-Bold</vt:lpstr>
      <vt:lpstr>ヒラギノ角ゴ ProN W3</vt:lpstr>
      <vt:lpstr>ヒラギノ角ゴ ProN W6</vt:lpstr>
      <vt:lpstr>Arial</vt:lpstr>
      <vt:lpstr>Calibri</vt:lpstr>
      <vt:lpstr>Agenda</vt:lpstr>
      <vt:lpstr> I. introDUCTION Ii. approach III. challenges iV. Next steps V. Q&amp;A</vt:lpstr>
      <vt:lpstr> 0. Quick intro I. my approach II. My challenges iii. Next steps III. Q&amp;A</vt:lpstr>
      <vt:lpstr> 0. Quick intro I. my approach II. My challenges iii. Next steps III. Q&amp;A</vt:lpstr>
      <vt:lpstr> 0. Quick intro I. my approach II. My challenges iii. Next steps III. Q&amp;A</vt:lpstr>
      <vt:lpstr> 0. Quick intro I. my approach II. My challenges iii. Next steps III. Q&amp;A</vt:lpstr>
      <vt:lpstr> 0. Quick intro I. my approach II. My challenges iii. Next steps III. Q&amp;A</vt:lpstr>
      <vt:lpstr> 0. Quick intro I. my approach II. My challenges iii. Next steps III. Q&amp;A</vt:lpstr>
      <vt:lpstr> 0. Quick intro I. my approach II. My challenges iii. Next steps III. Q&amp;A</vt:lpstr>
      <vt:lpstr> 0. Quick intro I. my approach II. My challenges iii. Next steps III.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Brandon Wong</cp:lastModifiedBy>
  <cp:revision>3826</cp:revision>
  <dcterms:modified xsi:type="dcterms:W3CDTF">2016-04-01T19:32:29Z</dcterms:modified>
</cp:coreProperties>
</file>