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6"/>
  </p:notesMasterIdLst>
  <p:sldIdLst>
    <p:sldId id="256" r:id="rId2"/>
    <p:sldId id="257" r:id="rId3"/>
    <p:sldId id="276" r:id="rId4"/>
    <p:sldId id="268" r:id="rId5"/>
    <p:sldId id="259" r:id="rId6"/>
    <p:sldId id="260" r:id="rId7"/>
    <p:sldId id="271" r:id="rId8"/>
    <p:sldId id="269" r:id="rId9"/>
    <p:sldId id="270" r:id="rId10"/>
    <p:sldId id="272" r:id="rId11"/>
    <p:sldId id="278" r:id="rId12"/>
    <p:sldId id="275"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5"/>
    <p:restoredTop sz="72232"/>
  </p:normalViewPr>
  <p:slideViewPr>
    <p:cSldViewPr snapToGrid="0" snapToObjects="1">
      <p:cViewPr>
        <p:scale>
          <a:sx n="65" d="100"/>
          <a:sy n="65" d="100"/>
        </p:scale>
        <p:origin x="13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E038-4AB6-7340-812D-873C78453550}" type="datetimeFigureOut">
              <a:rPr lang="en-US" smtClean="0"/>
              <a:t>12/7/15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1B9B9-1A68-014C-BB5F-63F5A690907E}" type="slidenum">
              <a:rPr lang="en-US" smtClean="0"/>
              <a:t>‹#›</a:t>
            </a:fld>
            <a:endParaRPr lang="en-US"/>
          </a:p>
        </p:txBody>
      </p:sp>
    </p:spTree>
    <p:extLst>
      <p:ext uri="{BB962C8B-B14F-4D97-AF65-F5344CB8AC3E}">
        <p14:creationId xmlns:p14="http://schemas.microsoft.com/office/powerpoint/2010/main" val="102296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formation of blood clots in the blood vessels and their migration else where in the body can be prevented by warfarin, an anticoagulant. More than 30 million patients are prescribed warfarin, however, the proper dose of warfarin is difficult to determine because it can vary among patients by a factor of 10. The consequences of taking the incorrect dose can be fatal. The first dose administered is usually 5 mg and the time it takes for the blood to clot is measured. This is called Prothrombin Time(PT) or the International Normalized Ratio(INR). INR is the same as PT but normalized based on a person of the same demographic. The INR value should be prolonged by the warfarin, and based on this measure, the next daily dose will be adjusted. The patient has to stay in the hospital until the INR value is in the normal range for at least 2 repetitions. Studies have shown that warfarin activity can be determined partially by genetic factors. Specifically, the two variants in VKORC1 and CYP2C9, which are genes involved in warfarin response. </a:t>
            </a:r>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2</a:t>
            </a:fld>
            <a:endParaRPr lang="en-US"/>
          </a:p>
        </p:txBody>
      </p:sp>
    </p:spTree>
    <p:extLst>
      <p:ext uri="{BB962C8B-B14F-4D97-AF65-F5344CB8AC3E}">
        <p14:creationId xmlns:p14="http://schemas.microsoft.com/office/powerpoint/2010/main" val="207810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11</a:t>
            </a:fld>
            <a:endParaRPr lang="en-US"/>
          </a:p>
        </p:txBody>
      </p:sp>
    </p:spTree>
    <p:extLst>
      <p:ext uri="{BB962C8B-B14F-4D97-AF65-F5344CB8AC3E}">
        <p14:creationId xmlns:p14="http://schemas.microsoft.com/office/powerpoint/2010/main" val="41877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 of this project is to predict therapeutic warfarin dosage by applying machine learning approaches to a large publicly available data that integrates clinical information as well as genotypic data. The data consists of 5,700 patients and 67 features and by utilizing computational and statistical methods to successfully predict warfarin dosage, the cost and time of administration of warfarin dosage will reduce significantly. </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3</a:t>
            </a:fld>
            <a:endParaRPr lang="en-US"/>
          </a:p>
        </p:txBody>
      </p:sp>
    </p:spTree>
    <p:extLst>
      <p:ext uri="{BB962C8B-B14F-4D97-AF65-F5344CB8AC3E}">
        <p14:creationId xmlns:p14="http://schemas.microsoft.com/office/powerpoint/2010/main" val="125871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4</a:t>
            </a:fld>
            <a:endParaRPr lang="en-US"/>
          </a:p>
        </p:txBody>
      </p:sp>
    </p:spTree>
    <p:extLst>
      <p:ext uri="{BB962C8B-B14F-4D97-AF65-F5344CB8AC3E}">
        <p14:creationId xmlns:p14="http://schemas.microsoft.com/office/powerpoint/2010/main" val="68167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 </a:t>
            </a:r>
            <a:r>
              <a:rPr lang="en-US" baseline="0" dirty="0" smtClean="0"/>
              <a:t>1: </a:t>
            </a:r>
            <a:r>
              <a:rPr lang="en-US" baseline="0" dirty="0" err="1" smtClean="0"/>
              <a:t>Univariate</a:t>
            </a:r>
            <a:r>
              <a:rPr lang="en-US" baseline="0" dirty="0" smtClean="0"/>
              <a:t> association test for each feature </a:t>
            </a:r>
            <a:r>
              <a:rPr lang="en-US" baseline="0" dirty="0" err="1" smtClean="0"/>
              <a:t>Missingness</a:t>
            </a:r>
            <a:endParaRPr lang="en-US" baseline="0" dirty="0" smtClean="0"/>
          </a:p>
          <a:p>
            <a:r>
              <a:rPr lang="en-US" baseline="0" dirty="0" smtClean="0"/>
              <a:t>Filter 2: : </a:t>
            </a:r>
            <a:r>
              <a:rPr lang="en-US" baseline="0" dirty="0" err="1" smtClean="0"/>
              <a:t>Univariate</a:t>
            </a:r>
            <a:r>
              <a:rPr lang="en-US" baseline="0" dirty="0" smtClean="0"/>
              <a:t> association test first</a:t>
            </a:r>
          </a:p>
          <a:p>
            <a:endParaRPr lang="en-US" baseline="0" dirty="0" smtClean="0"/>
          </a:p>
          <a:p>
            <a:r>
              <a:rPr lang="en-US" baseline="0" dirty="0" smtClean="0"/>
              <a:t>A. Cross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 Stepwise Regression</a:t>
            </a:r>
          </a:p>
        </p:txBody>
      </p:sp>
      <p:sp>
        <p:nvSpPr>
          <p:cNvPr id="4" name="Slide Number Placeholder 3"/>
          <p:cNvSpPr>
            <a:spLocks noGrp="1"/>
          </p:cNvSpPr>
          <p:nvPr>
            <p:ph type="sldNum" sz="quarter" idx="10"/>
          </p:nvPr>
        </p:nvSpPr>
        <p:spPr/>
        <p:txBody>
          <a:bodyPr/>
          <a:lstStyle/>
          <a:p>
            <a:fld id="{5DF1B9B9-1A68-014C-BB5F-63F5A690907E}" type="slidenum">
              <a:rPr lang="en-US" smtClean="0"/>
              <a:t>5</a:t>
            </a:fld>
            <a:endParaRPr lang="en-US"/>
          </a:p>
        </p:txBody>
      </p:sp>
    </p:spTree>
    <p:extLst>
      <p:ext uri="{BB962C8B-B14F-4D97-AF65-F5344CB8AC3E}">
        <p14:creationId xmlns:p14="http://schemas.microsoft.com/office/powerpoint/2010/main" val="191021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Gender + Age + </a:t>
            </a:r>
            <a:r>
              <a:rPr lang="en-US" dirty="0" err="1" smtClean="0"/>
              <a:t>Reached.Stable.Dose</a:t>
            </a:r>
            <a:r>
              <a:rPr lang="en-US" dirty="0" smtClean="0"/>
              <a:t> + Cyp2C9 + Weight + Height + </a:t>
            </a:r>
            <a:r>
              <a:rPr lang="en-US" dirty="0" err="1" smtClean="0"/>
              <a:t>Race.Reported</a:t>
            </a:r>
            <a:r>
              <a:rPr lang="en-US" dirty="0" smtClean="0"/>
              <a:t> + Indication + </a:t>
            </a:r>
            <a:r>
              <a:rPr lang="en-US" dirty="0" err="1" smtClean="0"/>
              <a:t>INR.Reported</a:t>
            </a:r>
            <a:r>
              <a:rPr lang="en-US" dirty="0" smtClean="0"/>
              <a:t> + Height + VKORC1.1 + </a:t>
            </a:r>
            <a:r>
              <a:rPr lang="en-US" dirty="0" err="1" smtClean="0"/>
              <a:t>Heart.probs</a:t>
            </a:r>
            <a:r>
              <a:rPr lang="en-US" dirty="0" smtClean="0"/>
              <a:t> + Valve + Simvastatin + Aspirin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Gender,Rifam,Site,Smoker</a:t>
            </a:r>
            <a:r>
              <a:rPr lang="en-US" dirty="0" smtClean="0"/>
              <a:t> ,</a:t>
            </a:r>
            <a:r>
              <a:rPr lang="en-US" dirty="0" err="1" smtClean="0"/>
              <a:t>Weight,Height,Race.Reported,INR.Reported</a:t>
            </a:r>
            <a:r>
              <a:rPr lang="en-US" dirty="0" smtClean="0"/>
              <a:t> + VKORC1.1 + Valve + </a:t>
            </a:r>
            <a:r>
              <a:rPr lang="en-US" dirty="0" err="1" smtClean="0"/>
              <a:t>Herbal.Medications.Vitamins.Supps</a:t>
            </a:r>
            <a:r>
              <a:rPr lang="en-US" dirty="0" smtClean="0"/>
              <a:t> + Combined.QC4.CYP2C9</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6</a:t>
            </a:fld>
            <a:endParaRPr lang="en-US"/>
          </a:p>
        </p:txBody>
      </p:sp>
    </p:spTree>
    <p:extLst>
      <p:ext uri="{BB962C8B-B14F-4D97-AF65-F5344CB8AC3E}">
        <p14:creationId xmlns:p14="http://schemas.microsoft.com/office/powerpoint/2010/main" val="175137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Model selection</a:t>
            </a:r>
            <a:r>
              <a:rPr lang="en-US" sz="1200" b="0" kern="1200" dirty="0" smtClean="0">
                <a:solidFill>
                  <a:schemeClr val="tx1"/>
                </a:solidFill>
                <a:latin typeface="+mn-lt"/>
                <a:ea typeface="+mn-ea"/>
                <a:cs typeface="+mn-cs"/>
              </a:rPr>
              <a:t> is a process of seeking the model in a set of candidate models that gives the best balance between model fit and complexity (Burnham &amp; Anderson 2002). I have always used AIC for that. But you can also do that by </a:t>
            </a:r>
            <a:r>
              <a:rPr lang="en-US" sz="1200" b="0" kern="1200" dirty="0" err="1" smtClean="0">
                <a:solidFill>
                  <a:schemeClr val="tx1"/>
                </a:solidFill>
                <a:latin typeface="+mn-lt"/>
                <a:ea typeface="+mn-ea"/>
                <a:cs typeface="+mn-cs"/>
              </a:rPr>
              <a:t>crossvalidation</a:t>
            </a:r>
            <a:r>
              <a:rPr lang="en-US" sz="1200" b="0" kern="1200" dirty="0" smtClean="0">
                <a:solidFill>
                  <a:schemeClr val="tx1"/>
                </a:solidFill>
                <a:latin typeface="+mn-lt"/>
                <a:ea typeface="+mn-ea"/>
                <a:cs typeface="+mn-cs"/>
              </a:rPr>
              <a:t>. Specifically, Stone (1977) showed that the AIC and leave-one out </a:t>
            </a:r>
            <a:r>
              <a:rPr lang="en-US" sz="1200" b="0" kern="1200" dirty="0" err="1" smtClean="0">
                <a:solidFill>
                  <a:schemeClr val="tx1"/>
                </a:solidFill>
                <a:latin typeface="+mn-lt"/>
                <a:ea typeface="+mn-ea"/>
                <a:cs typeface="+mn-cs"/>
              </a:rPr>
              <a:t>crossvalidation</a:t>
            </a:r>
            <a:r>
              <a:rPr lang="en-US" sz="1200" b="0" kern="1200" dirty="0" smtClean="0">
                <a:solidFill>
                  <a:schemeClr val="tx1"/>
                </a:solidFill>
                <a:latin typeface="+mn-lt"/>
                <a:ea typeface="+mn-ea"/>
                <a:cs typeface="+mn-cs"/>
              </a:rPr>
              <a:t> are asymptotically equivalent. </a:t>
            </a:r>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7</a:t>
            </a:fld>
            <a:endParaRPr lang="en-US"/>
          </a:p>
        </p:txBody>
      </p:sp>
    </p:spTree>
    <p:extLst>
      <p:ext uri="{BB962C8B-B14F-4D97-AF65-F5344CB8AC3E}">
        <p14:creationId xmlns:p14="http://schemas.microsoft.com/office/powerpoint/2010/main" val="32612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Antiarrhythmics</a:t>
            </a:r>
            <a:r>
              <a:rPr lang="en-US" sz="1200" kern="1200" dirty="0" smtClean="0">
                <a:solidFill>
                  <a:schemeClr val="tx1"/>
                </a:solidFill>
                <a:latin typeface="+mn-lt"/>
                <a:ea typeface="+mn-ea"/>
                <a:cs typeface="+mn-cs"/>
              </a:rPr>
              <a:t> Drugs to Treat Heart Disease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Site, Race defined by Office of Management and Budget, Combined separate genotypes for *2 and *3 into single CYP2C9 </a:t>
            </a:r>
            <a:r>
              <a:rPr lang="en-US" dirty="0" err="1" smtClean="0"/>
              <a:t>diplotypes</a:t>
            </a:r>
            <a:r>
              <a:rPr lang="en-US" dirty="0" smtClean="0"/>
              <a:t> with possible values *1/*1, *1/*2, *1/*3, *2/*2, *2/*3, *3/*3, VKORC1 genotype: -1639 G&gt;A (3673); chr16:31015190; rs9923231; C/T, weight, whether or not they had a valve replacement, whether or not they take aspirin, whether or not they take Simvastatin, VKORC1 QC genotype: -1639 G&gt;A (3673); chr16:31015190; rs9923231; C/T, INR reported, and whether or not they reached stable dose. </a:t>
            </a:r>
          </a:p>
          <a:p>
            <a:endParaRPr lang="en-US" dirty="0" smtClean="0"/>
          </a:p>
          <a:p>
            <a:endParaRPr lang="en-US" dirty="0" smtClean="0"/>
          </a:p>
          <a:p>
            <a:r>
              <a:rPr lang="en-US" dirty="0" smtClean="0"/>
              <a:t>Features significantly associated with therapeutic dosage of warfarin</a:t>
            </a:r>
          </a:p>
          <a:p>
            <a:pPr lvl="1"/>
            <a:r>
              <a:rPr lang="en-US" dirty="0" smtClean="0"/>
              <a:t>Site</a:t>
            </a:r>
          </a:p>
          <a:p>
            <a:pPr lvl="1"/>
            <a:r>
              <a:rPr lang="en-US" dirty="0" smtClean="0"/>
              <a:t>Race defined by Office of Management and Budget</a:t>
            </a:r>
          </a:p>
          <a:p>
            <a:pPr lvl="1"/>
            <a:r>
              <a:rPr lang="en-US" dirty="0" smtClean="0"/>
              <a:t>Combined separate genotypes for CYP2C9</a:t>
            </a:r>
          </a:p>
          <a:p>
            <a:pPr lvl="1"/>
            <a:r>
              <a:rPr lang="en-US" dirty="0" smtClean="0"/>
              <a:t>VKORC1 genotype: -1639 G&gt;A (3673); chr16:31015190; rs9923231; C/T	</a:t>
            </a:r>
          </a:p>
          <a:p>
            <a:pPr lvl="1"/>
            <a:r>
              <a:rPr lang="en-US" dirty="0" smtClean="0"/>
              <a:t>INR reported</a:t>
            </a:r>
          </a:p>
          <a:p>
            <a:pPr lvl="1"/>
            <a:r>
              <a:rPr lang="en-US" dirty="0" smtClean="0"/>
              <a:t>Whether or not they reached stable done</a:t>
            </a:r>
          </a:p>
          <a:p>
            <a:endParaRPr lang="en-US" dirty="0" smtClean="0"/>
          </a:p>
          <a:p>
            <a:r>
              <a:rPr lang="en-US" dirty="0" smtClean="0"/>
              <a:t>VKORC1.1-1.7 consensus, VKORC1.1, VKORC1.1 consensus, VKORC1.1, VKORC1.6 consensus, VKORC1.6, VKORC1.3 consensus</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8</a:t>
            </a:fld>
            <a:endParaRPr lang="en-US"/>
          </a:p>
        </p:txBody>
      </p:sp>
    </p:spTree>
    <p:extLst>
      <p:ext uri="{BB962C8B-B14F-4D97-AF65-F5344CB8AC3E}">
        <p14:creationId xmlns:p14="http://schemas.microsoft.com/office/powerpoint/2010/main" val="70718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rgbClr val="000000"/>
                </a:solidFill>
                <a:latin typeface="Calibri" charset="0"/>
                <a:ea typeface="Times New Roman" charset="0"/>
              </a:rPr>
              <a:t>VKORC1 QC genotype: T&gt;G at rs2884737</a:t>
            </a:r>
          </a:p>
          <a:p>
            <a:pPr lvl="1"/>
            <a:r>
              <a:rPr lang="en-US" dirty="0" smtClean="0">
                <a:solidFill>
                  <a:srgbClr val="000000"/>
                </a:solidFill>
                <a:latin typeface="Calibri" charset="0"/>
                <a:ea typeface="Times New Roman" charset="0"/>
              </a:rPr>
              <a:t>VKORC1 consensus, qc, and original genotype: C&gt;A variant at rs17880887[</a:t>
            </a:r>
          </a:p>
          <a:p>
            <a:pPr lvl="1"/>
            <a:r>
              <a:rPr lang="en-US" dirty="0" smtClean="0">
                <a:solidFill>
                  <a:srgbClr val="000000"/>
                </a:solidFill>
                <a:latin typeface="Calibri" charset="0"/>
                <a:ea typeface="Times New Roman" charset="0"/>
              </a:rPr>
              <a:t>VKORC1 genotype: C&gt;T at rs9934438</a:t>
            </a:r>
          </a:p>
          <a:p>
            <a:pPr lvl="1"/>
            <a:r>
              <a:rPr lang="en-US" dirty="0" smtClean="0">
                <a:latin typeface="Times New Roman" charset="0"/>
                <a:ea typeface="Calibri" charset="0"/>
              </a:rPr>
              <a:t>CYP2CP genotype consensus c &lt;t</a:t>
            </a:r>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9</a:t>
            </a:fld>
            <a:endParaRPr lang="en-US"/>
          </a:p>
        </p:txBody>
      </p:sp>
    </p:spTree>
    <p:extLst>
      <p:ext uri="{BB962C8B-B14F-4D97-AF65-F5344CB8AC3E}">
        <p14:creationId xmlns:p14="http://schemas.microsoft.com/office/powerpoint/2010/main" val="33058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Cyp2CP = </a:t>
            </a:r>
            <a:r>
              <a:rPr lang="da-DK" sz="1200" kern="1200" dirty="0" smtClean="0">
                <a:solidFill>
                  <a:schemeClr val="tx1"/>
                </a:solidFill>
                <a:effectLst/>
                <a:latin typeface="+mn-lt"/>
                <a:ea typeface="+mn-ea"/>
                <a:cs typeface="+mn-cs"/>
              </a:rPr>
              <a:t>variant/ </a:t>
            </a:r>
            <a:r>
              <a:rPr lang="da-DK" sz="1200" kern="1200" dirty="0" err="1" smtClean="0">
                <a:solidFill>
                  <a:schemeClr val="tx1"/>
                </a:solidFill>
                <a:effectLst/>
                <a:latin typeface="+mn-lt"/>
                <a:ea typeface="+mn-ea"/>
                <a:cs typeface="+mn-cs"/>
              </a:rPr>
              <a:t>no</a:t>
            </a:r>
            <a:r>
              <a:rPr lang="da-DK" sz="1200" kern="1200" dirty="0" smtClean="0">
                <a:solidFill>
                  <a:schemeClr val="tx1"/>
                </a:solidFill>
                <a:effectLst/>
                <a:latin typeface="+mn-lt"/>
                <a:ea typeface="+mn-ea"/>
                <a:cs typeface="+mn-cs"/>
              </a:rPr>
              <a:t> variant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VKORC1.1  = </a:t>
            </a:r>
            <a:r>
              <a:rPr lang="en-US" sz="1200" kern="1200" dirty="0" smtClean="0">
                <a:solidFill>
                  <a:schemeClr val="tx1"/>
                </a:solidFill>
                <a:effectLst/>
                <a:latin typeface="+mn-lt"/>
                <a:ea typeface="+mn-ea"/>
                <a:cs typeface="+mn-cs"/>
              </a:rPr>
              <a:t>VKORC1 genotype: -1639 G&gt;A (3673); chr16:31015190; rs9923231; C/T</a:t>
            </a:r>
            <a:r>
              <a:rPr lang="en-US" dirty="0" smtClean="0">
                <a:effectLst/>
              </a:rPr>
              <a:t> </a:t>
            </a:r>
            <a:endParaRPr lang="da-DK"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Combined.QC4.CYP2C9 = if</a:t>
            </a:r>
            <a:r>
              <a:rPr lang="en-US" baseline="0" dirty="0" smtClean="0"/>
              <a:t> they have variant </a:t>
            </a:r>
            <a:r>
              <a:rPr lang="da-DK" sz="1200" kern="1200" dirty="0" smtClean="0">
                <a:solidFill>
                  <a:schemeClr val="tx1"/>
                </a:solidFill>
                <a:effectLst/>
                <a:latin typeface="+mn-lt"/>
                <a:ea typeface="+mn-ea"/>
                <a:cs typeface="+mn-cs"/>
              </a:rPr>
              <a:t>C&gt;T at rs#1799853 </a:t>
            </a:r>
            <a:r>
              <a:rPr lang="en-US" dirty="0" smtClean="0"/>
              <a:t>and </a:t>
            </a:r>
            <a:r>
              <a:rPr lang="da-DK" sz="1200" kern="1200" dirty="0" smtClean="0">
                <a:solidFill>
                  <a:schemeClr val="tx1"/>
                </a:solidFill>
                <a:effectLst/>
                <a:latin typeface="+mn-lt"/>
                <a:ea typeface="+mn-ea"/>
                <a:cs typeface="+mn-cs"/>
              </a:rPr>
              <a:t>A&gt;C at rs#1057910 </a:t>
            </a:r>
            <a:endParaRPr lang="da-DK"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DF1B9B9-1A68-014C-BB5F-63F5A690907E}" type="slidenum">
              <a:rPr lang="en-US" smtClean="0"/>
              <a:t>10</a:t>
            </a:fld>
            <a:endParaRPr lang="en-US"/>
          </a:p>
        </p:txBody>
      </p:sp>
    </p:spTree>
    <p:extLst>
      <p:ext uri="{BB962C8B-B14F-4D97-AF65-F5344CB8AC3E}">
        <p14:creationId xmlns:p14="http://schemas.microsoft.com/office/powerpoint/2010/main" val="195876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12/7/15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12/7/15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12/7/15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12/7/15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12/7/15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warfarin dosage from clinical and </a:t>
            </a:r>
            <a:r>
              <a:rPr lang="en-US" dirty="0" err="1" smtClean="0"/>
              <a:t>pharmocogenetic</a:t>
            </a:r>
            <a:r>
              <a:rPr lang="en-US" dirty="0" smtClean="0"/>
              <a:t> data</a:t>
            </a:r>
            <a:endParaRPr lang="en-US" dirty="0"/>
          </a:p>
        </p:txBody>
      </p:sp>
      <p:sp>
        <p:nvSpPr>
          <p:cNvPr id="3" name="Subtitle 2"/>
          <p:cNvSpPr>
            <a:spLocks noGrp="1"/>
          </p:cNvSpPr>
          <p:nvPr>
            <p:ph type="subTitle" idx="1"/>
          </p:nvPr>
        </p:nvSpPr>
        <p:spPr/>
        <p:txBody>
          <a:bodyPr/>
          <a:lstStyle/>
          <a:p>
            <a:r>
              <a:rPr lang="en-US" dirty="0" err="1" smtClean="0"/>
              <a:t>Rajashree</a:t>
            </a:r>
            <a:r>
              <a:rPr lang="en-US" dirty="0" smtClean="0"/>
              <a:t> Mishra</a:t>
            </a:r>
          </a:p>
          <a:p>
            <a:r>
              <a:rPr lang="en-US" dirty="0" smtClean="0"/>
              <a:t>EPID 600 Final Project</a:t>
            </a:r>
          </a:p>
          <a:p>
            <a:r>
              <a:rPr lang="en-US" dirty="0" smtClean="0"/>
              <a:t>December 1, 2015</a:t>
            </a:r>
            <a:endParaRPr 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388" y="238169"/>
            <a:ext cx="9692640" cy="1325562"/>
          </a:xfrm>
        </p:spPr>
        <p:txBody>
          <a:bodyPr/>
          <a:lstStyle/>
          <a:p>
            <a:r>
              <a:rPr lang="en-US" dirty="0" smtClean="0"/>
              <a:t>Model Selection</a:t>
            </a:r>
            <a:endParaRPr lang="en-US" dirty="0"/>
          </a:p>
        </p:txBody>
      </p:sp>
      <p:sp>
        <p:nvSpPr>
          <p:cNvPr id="3" name="Content Placeholder 2"/>
          <p:cNvSpPr>
            <a:spLocks noGrp="1"/>
          </p:cNvSpPr>
          <p:nvPr>
            <p:ph idx="1"/>
          </p:nvPr>
        </p:nvSpPr>
        <p:spPr>
          <a:xfrm>
            <a:off x="356839" y="1828800"/>
            <a:ext cx="10597673" cy="4351337"/>
          </a:xfrm>
        </p:spPr>
        <p:txBody>
          <a:bodyPr/>
          <a:lstStyle/>
          <a:p>
            <a:r>
              <a:rPr lang="en-US" dirty="0" err="1" smtClean="0"/>
              <a:t>Missingingness</a:t>
            </a:r>
            <a:r>
              <a:rPr lang="en-US" dirty="0" smtClean="0"/>
              <a:t> + step ()</a:t>
            </a:r>
          </a:p>
          <a:p>
            <a:pPr lvl="1"/>
            <a:r>
              <a:rPr lang="en-US" dirty="0" smtClean="0"/>
              <a:t>Dose </a:t>
            </a:r>
            <a:r>
              <a:rPr lang="en-US" dirty="0"/>
              <a:t>~ VKORC1.1 + Age + Weight + Cyp2C9 + </a:t>
            </a:r>
            <a:r>
              <a:rPr lang="en-US" dirty="0" err="1"/>
              <a:t>Race.Reported</a:t>
            </a:r>
            <a:r>
              <a:rPr lang="en-US" dirty="0"/>
              <a:t> +  </a:t>
            </a:r>
            <a:r>
              <a:rPr lang="en-US" dirty="0" err="1" smtClean="0"/>
              <a:t>Reached.Stable.Dose</a:t>
            </a:r>
            <a:r>
              <a:rPr lang="en-US" dirty="0" smtClean="0"/>
              <a:t> </a:t>
            </a:r>
            <a:r>
              <a:rPr lang="en-US" dirty="0"/>
              <a:t>+ </a:t>
            </a:r>
            <a:r>
              <a:rPr lang="en-US" dirty="0" smtClean="0"/>
              <a:t>Site</a:t>
            </a:r>
          </a:p>
          <a:p>
            <a:pPr lvl="1"/>
            <a:r>
              <a:rPr lang="en-US" dirty="0"/>
              <a:t>AIC=6151.98</a:t>
            </a:r>
            <a:endParaRPr lang="en-US" dirty="0" smtClean="0"/>
          </a:p>
          <a:p>
            <a:r>
              <a:rPr lang="en-US" dirty="0" smtClean="0"/>
              <a:t>Most significant independent features +step () </a:t>
            </a:r>
          </a:p>
          <a:p>
            <a:pPr lvl="1"/>
            <a:r>
              <a:rPr lang="en-US" dirty="0" smtClean="0"/>
              <a:t>Dose </a:t>
            </a:r>
            <a:r>
              <a:rPr lang="en-US" dirty="0"/>
              <a:t>~ Weight + </a:t>
            </a:r>
            <a:r>
              <a:rPr lang="en-US" dirty="0" err="1"/>
              <a:t>Rifam</a:t>
            </a:r>
            <a:r>
              <a:rPr lang="en-US" dirty="0"/>
              <a:t> + VKORC1.1 + </a:t>
            </a:r>
            <a:r>
              <a:rPr lang="en-US" dirty="0" err="1"/>
              <a:t>Race.Reported</a:t>
            </a:r>
            <a:r>
              <a:rPr lang="en-US" dirty="0"/>
              <a:t> + </a:t>
            </a:r>
            <a:r>
              <a:rPr lang="en-US" dirty="0" err="1"/>
              <a:t>Herbal.Medications.Vitamins.Supps</a:t>
            </a:r>
            <a:r>
              <a:rPr lang="en-US" dirty="0"/>
              <a:t> +  </a:t>
            </a:r>
            <a:r>
              <a:rPr lang="en-US" dirty="0" smtClean="0"/>
              <a:t> </a:t>
            </a:r>
            <a:r>
              <a:rPr lang="en-US" dirty="0"/>
              <a:t>Smoker + Height + Gender + </a:t>
            </a:r>
            <a:r>
              <a:rPr lang="en-US" dirty="0" err="1"/>
              <a:t>INR.Reported</a:t>
            </a:r>
            <a:r>
              <a:rPr lang="en-US" dirty="0"/>
              <a:t> + </a:t>
            </a:r>
            <a:r>
              <a:rPr lang="en-US" dirty="0" smtClean="0"/>
              <a:t>Combined.QC.CYP2C9</a:t>
            </a:r>
          </a:p>
          <a:p>
            <a:pPr lvl="1"/>
            <a:r>
              <a:rPr lang="en-US" dirty="0"/>
              <a:t>AIC=3827.92</a:t>
            </a:r>
          </a:p>
        </p:txBody>
      </p:sp>
    </p:spTree>
    <p:extLst>
      <p:ext uri="{BB962C8B-B14F-4D97-AF65-F5344CB8AC3E}">
        <p14:creationId xmlns:p14="http://schemas.microsoft.com/office/powerpoint/2010/main" val="1121948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52" y="-246675"/>
            <a:ext cx="9692640" cy="1325562"/>
          </a:xfrm>
        </p:spPr>
        <p:txBody>
          <a:bodyPr/>
          <a:lstStyle/>
          <a:p>
            <a:r>
              <a:rPr lang="en-US" dirty="0" smtClean="0"/>
              <a:t>Performance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12" y="1028541"/>
            <a:ext cx="4780331" cy="31365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8743" y="1028542"/>
            <a:ext cx="4780329" cy="313653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87" y="3985066"/>
            <a:ext cx="4378580" cy="287293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873" y="3985066"/>
            <a:ext cx="4463199" cy="2928456"/>
          </a:xfrm>
          <a:prstGeom prst="rect">
            <a:avLst/>
          </a:prstGeom>
        </p:spPr>
      </p:pic>
    </p:spTree>
    <p:extLst>
      <p:ext uri="{BB962C8B-B14F-4D97-AF65-F5344CB8AC3E}">
        <p14:creationId xmlns:p14="http://schemas.microsoft.com/office/powerpoint/2010/main" val="13090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Filtering out data based on which variables are least informative performed better than the method of filtering out data based on </a:t>
            </a:r>
            <a:r>
              <a:rPr lang="en-US" dirty="0" err="1" smtClean="0"/>
              <a:t>missingness</a:t>
            </a:r>
            <a:r>
              <a:rPr lang="en-US" dirty="0" smtClean="0"/>
              <a:t>.</a:t>
            </a:r>
          </a:p>
          <a:p>
            <a:r>
              <a:rPr lang="en-US" dirty="0" smtClean="0"/>
              <a:t>Both models still over fit</a:t>
            </a:r>
          </a:p>
          <a:p>
            <a:r>
              <a:rPr lang="en-US" dirty="0" smtClean="0"/>
              <a:t>Weight and the variant at rs9923231 shows to be significant in both models</a:t>
            </a:r>
          </a:p>
          <a:p>
            <a:pPr marL="182880" lvl="1">
              <a:lnSpc>
                <a:spcPct val="95000"/>
              </a:lnSpc>
              <a:spcBef>
                <a:spcPts val="1400"/>
              </a:spcBef>
              <a:spcAft>
                <a:spcPts val="200"/>
              </a:spcAft>
              <a:buSzPct val="80000"/>
              <a:buFont typeface="Arial" pitchFamily="34" charset="0"/>
              <a:buChar char="•"/>
            </a:pPr>
            <a:r>
              <a:rPr lang="en-US" sz="1800" dirty="0" smtClean="0"/>
              <a:t>Have more than one variant in CYP2C9 may give us more information, than just one variant.</a:t>
            </a:r>
            <a:endParaRPr lang="en-US" sz="1800" dirty="0"/>
          </a:p>
          <a:p>
            <a:endParaRPr lang="en-US" dirty="0" smtClean="0"/>
          </a:p>
          <a:p>
            <a:endParaRPr lang="en-US" dirty="0" smtClean="0"/>
          </a:p>
          <a:p>
            <a:endParaRPr lang="en-US" dirty="0"/>
          </a:p>
        </p:txBody>
      </p:sp>
    </p:spTree>
    <p:extLst>
      <p:ext uri="{BB962C8B-B14F-4D97-AF65-F5344CB8AC3E}">
        <p14:creationId xmlns:p14="http://schemas.microsoft.com/office/powerpoint/2010/main" val="2080779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Power calculation</a:t>
            </a:r>
          </a:p>
          <a:p>
            <a:r>
              <a:rPr lang="en-US" dirty="0"/>
              <a:t>Combine filtering methods 1 and </a:t>
            </a:r>
            <a:r>
              <a:rPr lang="en-US" dirty="0" smtClean="0"/>
              <a:t>2</a:t>
            </a:r>
          </a:p>
          <a:p>
            <a:r>
              <a:rPr lang="en-US" dirty="0" smtClean="0"/>
              <a:t>Throw out outlier data</a:t>
            </a:r>
            <a:r>
              <a:rPr lang="en-US" dirty="0"/>
              <a:t> </a:t>
            </a:r>
          </a:p>
          <a:p>
            <a:pPr lvl="1"/>
            <a:r>
              <a:rPr lang="en-US" dirty="0" smtClean="0"/>
              <a:t>Maximum warfarin dosage</a:t>
            </a:r>
            <a:endParaRPr lang="en-US" dirty="0"/>
          </a:p>
          <a:p>
            <a:r>
              <a:rPr lang="en-US" dirty="0" smtClean="0"/>
              <a:t>Add BMI variable to model</a:t>
            </a:r>
          </a:p>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6730342" y="2702928"/>
            <a:ext cx="3899744" cy="2603079"/>
          </a:xfrm>
          <a:prstGeom prst="rect">
            <a:avLst/>
          </a:prstGeom>
        </p:spPr>
      </p:pic>
    </p:spTree>
    <p:extLst>
      <p:ext uri="{BB962C8B-B14F-4D97-AF65-F5344CB8AC3E}">
        <p14:creationId xmlns:p14="http://schemas.microsoft.com/office/powerpoint/2010/main" val="124125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Blanca Himes</a:t>
            </a:r>
          </a:p>
          <a:p>
            <a:r>
              <a:rPr lang="en-US" dirty="0" smtClean="0"/>
              <a:t>Ryan </a:t>
            </a:r>
            <a:r>
              <a:rPr lang="en-US" dirty="0" err="1" smtClean="0"/>
              <a:t>Urbanowicz</a:t>
            </a:r>
            <a:endParaRPr lang="en-US" dirty="0" smtClean="0"/>
          </a:p>
          <a:p>
            <a:r>
              <a:rPr lang="en-US" dirty="0" smtClean="0"/>
              <a:t>Casey Greene</a:t>
            </a:r>
          </a:p>
          <a:p>
            <a:r>
              <a:rPr lang="en-US" dirty="0" smtClean="0"/>
              <a:t>Shana McCormack</a:t>
            </a:r>
          </a:p>
          <a:p>
            <a:r>
              <a:rPr lang="en-US" dirty="0" smtClean="0"/>
              <a:t>Struan Grant</a:t>
            </a:r>
          </a:p>
          <a:p>
            <a:pPr marL="0" indent="0">
              <a:buNone/>
            </a:pPr>
            <a:endParaRPr lang="en-US" dirty="0"/>
          </a:p>
        </p:txBody>
      </p:sp>
    </p:spTree>
    <p:extLst>
      <p:ext uri="{BB962C8B-B14F-4D97-AF65-F5344CB8AC3E}">
        <p14:creationId xmlns:p14="http://schemas.microsoft.com/office/powerpoint/2010/main" val="828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61872" y="1828800"/>
            <a:ext cx="6070636" cy="4351337"/>
          </a:xfrm>
        </p:spPr>
        <p:txBody>
          <a:bodyPr>
            <a:normAutofit/>
          </a:bodyPr>
          <a:lstStyle/>
          <a:p>
            <a:r>
              <a:rPr lang="en-US" sz="2400" dirty="0" smtClean="0"/>
              <a:t>Warfarin is an anticoagulant drug</a:t>
            </a:r>
          </a:p>
          <a:p>
            <a:r>
              <a:rPr lang="en-US" sz="2400" dirty="0" smtClean="0"/>
              <a:t>How it’s administered?</a:t>
            </a:r>
          </a:p>
          <a:p>
            <a:pPr lvl="1"/>
            <a:r>
              <a:rPr lang="en-US" sz="2000" dirty="0" smtClean="0"/>
              <a:t>Start of with 5mg, measure International Normalized Ratio(INR), repeat until target INR is reached and stable</a:t>
            </a:r>
          </a:p>
          <a:p>
            <a:r>
              <a:rPr lang="en-US" sz="2600" dirty="0" err="1" smtClean="0"/>
              <a:t>Pharmacogenetic</a:t>
            </a:r>
            <a:r>
              <a:rPr lang="en-US" sz="2600" dirty="0" smtClean="0"/>
              <a:t> Data</a:t>
            </a:r>
            <a:endParaRPr lang="en-US" sz="2200" dirty="0" smtClean="0"/>
          </a:p>
          <a:p>
            <a:pPr lvl="1"/>
            <a:r>
              <a:rPr lang="en-US" sz="2000" dirty="0" smtClean="0"/>
              <a:t>inherited </a:t>
            </a:r>
            <a:r>
              <a:rPr lang="en-US" sz="2000" dirty="0"/>
              <a:t>genetic differences in drug metabolic pathways which can affect individual responses to drugs, both in terms of therapeutic effect as well as adverse </a:t>
            </a:r>
            <a:r>
              <a:rPr lang="en-US" sz="2000" dirty="0" smtClean="0"/>
              <a:t>effects</a:t>
            </a:r>
          </a:p>
          <a:p>
            <a:pPr lvl="1"/>
            <a:r>
              <a:rPr lang="en-US" sz="2000" dirty="0" smtClean="0"/>
              <a:t>VKORC1 &amp; CYP2C9.</a:t>
            </a:r>
            <a:endParaRPr lang="en-US" sz="2000" dirty="0"/>
          </a:p>
        </p:txBody>
      </p:sp>
      <p:sp>
        <p:nvSpPr>
          <p:cNvPr id="5" name="Oval 4"/>
          <p:cNvSpPr/>
          <p:nvPr/>
        </p:nvSpPr>
        <p:spPr>
          <a:xfrm>
            <a:off x="8787161" y="579864"/>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 mg</a:t>
            </a:r>
            <a:endParaRPr lang="en-US"/>
          </a:p>
        </p:txBody>
      </p:sp>
      <p:cxnSp>
        <p:nvCxnSpPr>
          <p:cNvPr id="7" name="Straight Arrow Connector 6"/>
          <p:cNvCxnSpPr/>
          <p:nvPr/>
        </p:nvCxnSpPr>
        <p:spPr>
          <a:xfrm flipH="1">
            <a:off x="9322419" y="1471962"/>
            <a:ext cx="1" cy="86979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361407" y="2297151"/>
            <a:ext cx="1922024" cy="936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Measure PT/INR</a:t>
            </a:r>
            <a:endParaRPr lang="en-US" dirty="0"/>
          </a:p>
        </p:txBody>
      </p:sp>
      <p:cxnSp>
        <p:nvCxnSpPr>
          <p:cNvPr id="14" name="Straight Arrow Connector 13"/>
          <p:cNvCxnSpPr>
            <a:stCxn id="12" idx="2"/>
          </p:cNvCxnSpPr>
          <p:nvPr/>
        </p:nvCxnSpPr>
        <p:spPr>
          <a:xfrm>
            <a:off x="9322419" y="3233854"/>
            <a:ext cx="0" cy="4906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61407" y="3679902"/>
            <a:ext cx="1922024" cy="936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Prolonged? </a:t>
            </a:r>
            <a:endParaRPr lang="en-US" dirty="0"/>
          </a:p>
        </p:txBody>
      </p:sp>
      <p:sp>
        <p:nvSpPr>
          <p:cNvPr id="16" name="Oval 15"/>
          <p:cNvSpPr/>
          <p:nvPr/>
        </p:nvSpPr>
        <p:spPr>
          <a:xfrm>
            <a:off x="9682759" y="5508702"/>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Dose</a:t>
            </a:r>
            <a:endParaRPr lang="en-US" sz="1600" dirty="0"/>
          </a:p>
        </p:txBody>
      </p:sp>
      <p:sp>
        <p:nvSpPr>
          <p:cNvPr id="17" name="Oval 16"/>
          <p:cNvSpPr/>
          <p:nvPr/>
        </p:nvSpPr>
        <p:spPr>
          <a:xfrm>
            <a:off x="7782057" y="5508702"/>
            <a:ext cx="1070517" cy="892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Adjust</a:t>
            </a:r>
            <a:endParaRPr lang="en-US" sz="1400" dirty="0"/>
          </a:p>
        </p:txBody>
      </p:sp>
      <p:cxnSp>
        <p:nvCxnSpPr>
          <p:cNvPr id="19" name="Straight Arrow Connector 18"/>
          <p:cNvCxnSpPr>
            <a:stCxn id="15" idx="2"/>
            <a:endCxn id="17" idx="0"/>
          </p:cNvCxnSpPr>
          <p:nvPr/>
        </p:nvCxnSpPr>
        <p:spPr>
          <a:xfrm flipH="1">
            <a:off x="8317316" y="4616605"/>
            <a:ext cx="1005103" cy="89209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9322419" y="4616605"/>
            <a:ext cx="895599" cy="89209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7" idx="2"/>
            <a:endCxn id="12" idx="1"/>
          </p:cNvCxnSpPr>
          <p:nvPr/>
        </p:nvCxnSpPr>
        <p:spPr>
          <a:xfrm rot="10800000" flipH="1">
            <a:off x="7782057" y="2765503"/>
            <a:ext cx="579350" cy="3189248"/>
          </a:xfrm>
          <a:prstGeom prst="curvedConnector3">
            <a:avLst>
              <a:gd name="adj1" fmla="val -3945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a:t>
            </a:r>
            <a:endParaRPr lang="en-US" dirty="0"/>
          </a:p>
        </p:txBody>
      </p:sp>
      <p:sp>
        <p:nvSpPr>
          <p:cNvPr id="3" name="Content Placeholder 2"/>
          <p:cNvSpPr>
            <a:spLocks noGrp="1"/>
          </p:cNvSpPr>
          <p:nvPr>
            <p:ph idx="1"/>
          </p:nvPr>
        </p:nvSpPr>
        <p:spPr/>
        <p:txBody>
          <a:bodyPr>
            <a:normAutofit/>
          </a:bodyPr>
          <a:lstStyle/>
          <a:p>
            <a:r>
              <a:rPr lang="en-US" sz="2400" dirty="0"/>
              <a:t>Predict therapeutic warfarin </a:t>
            </a:r>
            <a:r>
              <a:rPr lang="en-US" sz="2400" dirty="0" smtClean="0"/>
              <a:t>dosage</a:t>
            </a:r>
          </a:p>
          <a:p>
            <a:r>
              <a:rPr lang="en-US" sz="2400" dirty="0" smtClean="0"/>
              <a:t>Reduce cost </a:t>
            </a:r>
            <a:r>
              <a:rPr lang="en-US" sz="2400" dirty="0"/>
              <a:t>and time of </a:t>
            </a:r>
            <a:r>
              <a:rPr lang="en-US" sz="2400" dirty="0" smtClean="0"/>
              <a:t>administration </a:t>
            </a:r>
            <a:r>
              <a:rPr lang="en-US" sz="2400" dirty="0"/>
              <a:t>of warfarin </a:t>
            </a:r>
            <a:r>
              <a:rPr lang="en-US" sz="2400" dirty="0" smtClean="0"/>
              <a:t>dosage</a:t>
            </a:r>
            <a:endParaRPr lang="en-US" sz="2400" dirty="0"/>
          </a:p>
          <a:p>
            <a:endParaRPr lang="en-US" sz="2400" dirty="0"/>
          </a:p>
        </p:txBody>
      </p:sp>
    </p:spTree>
    <p:extLst>
      <p:ext uri="{BB962C8B-B14F-4D97-AF65-F5344CB8AC3E}">
        <p14:creationId xmlns:p14="http://schemas.microsoft.com/office/powerpoint/2010/main" val="73157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03238"/>
            <a:ext cx="9692640" cy="1325562"/>
          </a:xfrm>
        </p:spPr>
        <p:txBody>
          <a:bodyPr/>
          <a:lstStyle/>
          <a:p>
            <a:r>
              <a:rPr lang="en-US" dirty="0" smtClean="0"/>
              <a:t>The Data</a:t>
            </a:r>
            <a:endParaRPr lang="en-US" dirty="0"/>
          </a:p>
        </p:txBody>
      </p:sp>
      <p:sp>
        <p:nvSpPr>
          <p:cNvPr id="3" name="Content Placeholder 2"/>
          <p:cNvSpPr>
            <a:spLocks noGrp="1"/>
          </p:cNvSpPr>
          <p:nvPr>
            <p:ph idx="1"/>
          </p:nvPr>
        </p:nvSpPr>
        <p:spPr/>
        <p:txBody>
          <a:bodyPr>
            <a:normAutofit/>
          </a:bodyPr>
          <a:lstStyle/>
          <a:p>
            <a:r>
              <a:rPr lang="en-US" sz="2400" dirty="0" err="1" smtClean="0"/>
              <a:t>PharmGKB</a:t>
            </a:r>
            <a:endParaRPr lang="en-US" sz="2400" dirty="0" smtClean="0"/>
          </a:p>
          <a:p>
            <a:pPr lvl="1"/>
            <a:r>
              <a:rPr lang="en-US" sz="2200" dirty="0" smtClean="0"/>
              <a:t>International </a:t>
            </a:r>
            <a:r>
              <a:rPr lang="en-US" sz="2200" dirty="0"/>
              <a:t>Warfarin </a:t>
            </a:r>
            <a:r>
              <a:rPr lang="en-US" sz="2200" dirty="0" err="1"/>
              <a:t>Pharmacogenomic</a:t>
            </a:r>
            <a:r>
              <a:rPr lang="en-US" sz="2200" dirty="0"/>
              <a:t> Consortium comprised of 21 research groups  </a:t>
            </a:r>
          </a:p>
          <a:p>
            <a:r>
              <a:rPr lang="en-US" sz="2400" dirty="0" smtClean="0"/>
              <a:t>5,700 subjects</a:t>
            </a:r>
          </a:p>
          <a:p>
            <a:r>
              <a:rPr lang="en-US" sz="2400" dirty="0" smtClean="0"/>
              <a:t>63 Features</a:t>
            </a:r>
          </a:p>
          <a:p>
            <a:pPr lvl="1"/>
            <a:r>
              <a:rPr lang="en-US" sz="2000" dirty="0" smtClean="0"/>
              <a:t>Clinical</a:t>
            </a:r>
          </a:p>
          <a:p>
            <a:pPr lvl="2"/>
            <a:r>
              <a:rPr lang="en-US" sz="1800" dirty="0" smtClean="0"/>
              <a:t>Gender, Site, Age, Height, Weight, Race, Medication,  Diabetes? Valve Replacement? Smoker?</a:t>
            </a:r>
          </a:p>
          <a:p>
            <a:pPr lvl="1"/>
            <a:r>
              <a:rPr lang="en-US" sz="2000" dirty="0" smtClean="0"/>
              <a:t>Genotypic </a:t>
            </a:r>
          </a:p>
          <a:p>
            <a:pPr lvl="2"/>
            <a:r>
              <a:rPr lang="en-US" sz="1800" dirty="0" smtClean="0"/>
              <a:t>CYP2C9</a:t>
            </a:r>
          </a:p>
          <a:p>
            <a:pPr lvl="2"/>
            <a:r>
              <a:rPr lang="en-US" sz="1800" dirty="0" smtClean="0"/>
              <a:t>VKORC1</a:t>
            </a:r>
          </a:p>
          <a:p>
            <a:pPr lvl="1"/>
            <a:endParaRPr lang="en-US" dirty="0" smtClean="0"/>
          </a:p>
          <a:p>
            <a:pPr lvl="2"/>
            <a:endParaRPr lang="en-US" dirty="0" smtClean="0"/>
          </a:p>
          <a:p>
            <a:endParaRPr lang="en-US" dirty="0"/>
          </a:p>
        </p:txBody>
      </p:sp>
    </p:spTree>
    <p:extLst>
      <p:ext uri="{BB962C8B-B14F-4D97-AF65-F5344CB8AC3E}">
        <p14:creationId xmlns:p14="http://schemas.microsoft.com/office/powerpoint/2010/main" val="394633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Pipeline</a:t>
            </a:r>
            <a:endParaRPr lang="en-US" dirty="0"/>
          </a:p>
        </p:txBody>
      </p:sp>
      <p:sp>
        <p:nvSpPr>
          <p:cNvPr id="5" name="Oval 4"/>
          <p:cNvSpPr/>
          <p:nvPr/>
        </p:nvSpPr>
        <p:spPr>
          <a:xfrm>
            <a:off x="1820771" y="1958154"/>
            <a:ext cx="1613241" cy="1572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5,700 subjects</a:t>
            </a:r>
            <a:endParaRPr lang="en-US" dirty="0"/>
          </a:p>
        </p:txBody>
      </p:sp>
      <p:cxnSp>
        <p:nvCxnSpPr>
          <p:cNvPr id="6" name="Straight Arrow Connector 5"/>
          <p:cNvCxnSpPr/>
          <p:nvPr/>
        </p:nvCxnSpPr>
        <p:spPr>
          <a:xfrm>
            <a:off x="3434012" y="28170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923891"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a:t>
            </a:r>
          </a:p>
        </p:txBody>
      </p:sp>
      <p:cxnSp>
        <p:nvCxnSpPr>
          <p:cNvPr id="8" name="Straight Arrow Connector 7"/>
          <p:cNvCxnSpPr/>
          <p:nvPr/>
        </p:nvCxnSpPr>
        <p:spPr>
          <a:xfrm>
            <a:off x="5423507" y="28164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913386"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 </a:t>
            </a:r>
            <a:r>
              <a:rPr lang="en-US" dirty="0"/>
              <a:t>Association Tests</a:t>
            </a:r>
          </a:p>
        </p:txBody>
      </p:sp>
      <p:cxnSp>
        <p:nvCxnSpPr>
          <p:cNvPr id="10" name="Straight Arrow Connector 9"/>
          <p:cNvCxnSpPr/>
          <p:nvPr/>
        </p:nvCxnSpPr>
        <p:spPr>
          <a:xfrm>
            <a:off x="7413002" y="2816491"/>
            <a:ext cx="489879" cy="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902881" y="2433643"/>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Selection</a:t>
            </a:r>
            <a:endParaRPr lang="en-US" dirty="0"/>
          </a:p>
        </p:txBody>
      </p:sp>
      <p:cxnSp>
        <p:nvCxnSpPr>
          <p:cNvPr id="13" name="Straight Arrow Connector 12"/>
          <p:cNvCxnSpPr>
            <a:stCxn id="11" idx="2"/>
            <a:endCxn id="17" idx="0"/>
          </p:cNvCxnSpPr>
          <p:nvPr/>
        </p:nvCxnSpPr>
        <p:spPr>
          <a:xfrm>
            <a:off x="8652689" y="3256603"/>
            <a:ext cx="0" cy="172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923891" y="4983700"/>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Hold out data</a:t>
            </a:r>
          </a:p>
        </p:txBody>
      </p:sp>
      <p:sp>
        <p:nvSpPr>
          <p:cNvPr id="17" name="Rounded Rectangle 16"/>
          <p:cNvSpPr/>
          <p:nvPr/>
        </p:nvSpPr>
        <p:spPr>
          <a:xfrm>
            <a:off x="7902881" y="4983700"/>
            <a:ext cx="1499616"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p>
        </p:txBody>
      </p:sp>
      <p:cxnSp>
        <p:nvCxnSpPr>
          <p:cNvPr id="19" name="Straight Connector 18"/>
          <p:cNvCxnSpPr/>
          <p:nvPr/>
        </p:nvCxnSpPr>
        <p:spPr>
          <a:xfrm flipH="1">
            <a:off x="4631087" y="3272767"/>
            <a:ext cx="28408" cy="1694767"/>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a:stCxn id="17" idx="1"/>
            <a:endCxn id="14" idx="3"/>
          </p:cNvCxnSpPr>
          <p:nvPr/>
        </p:nvCxnSpPr>
        <p:spPr>
          <a:xfrm flipH="1">
            <a:off x="5423507" y="5395180"/>
            <a:ext cx="2479374"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124250" y="4955668"/>
            <a:ext cx="1499616" cy="369332"/>
          </a:xfrm>
          <a:prstGeom prst="rect">
            <a:avLst/>
          </a:prstGeom>
          <a:noFill/>
        </p:spPr>
        <p:txBody>
          <a:bodyPr wrap="square" rtlCol="0">
            <a:spAutoFit/>
          </a:bodyPr>
          <a:lstStyle/>
          <a:p>
            <a:r>
              <a:rPr lang="en-US" dirty="0" smtClean="0"/>
              <a:t>Test Model</a:t>
            </a:r>
            <a:endParaRPr lang="en-US" dirty="0"/>
          </a:p>
        </p:txBody>
      </p:sp>
    </p:spTree>
    <p:extLst>
      <p:ext uri="{BB962C8B-B14F-4D97-AF65-F5344CB8AC3E}">
        <p14:creationId xmlns:p14="http://schemas.microsoft.com/office/powerpoint/2010/main" val="278722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Two </a:t>
            </a:r>
            <a:r>
              <a:rPr lang="en-US" b="1" i="1" u="sng" dirty="0" smtClean="0"/>
              <a:t>filter</a:t>
            </a:r>
            <a:r>
              <a:rPr lang="en-US" dirty="0" smtClean="0"/>
              <a:t> methods</a:t>
            </a:r>
          </a:p>
          <a:p>
            <a:pPr lvl="1"/>
            <a:r>
              <a:rPr lang="en-US" dirty="0" smtClean="0"/>
              <a:t>Based on </a:t>
            </a:r>
            <a:r>
              <a:rPr lang="en-US" dirty="0" err="1" smtClean="0"/>
              <a:t>missingness</a:t>
            </a:r>
            <a:r>
              <a:rPr lang="en-US" dirty="0" smtClean="0"/>
              <a:t> rate</a:t>
            </a:r>
          </a:p>
          <a:p>
            <a:pPr lvl="1"/>
            <a:r>
              <a:rPr lang="en-US" dirty="0" smtClean="0"/>
              <a:t>Based on </a:t>
            </a:r>
            <a:r>
              <a:rPr lang="en-US" dirty="0" err="1" smtClean="0"/>
              <a:t>univariate</a:t>
            </a:r>
            <a:r>
              <a:rPr lang="en-US" dirty="0" smtClean="0"/>
              <a:t> linear regression for each feature</a:t>
            </a:r>
          </a:p>
          <a:p>
            <a:r>
              <a:rPr lang="en-US" dirty="0" smtClean="0"/>
              <a:t>For each method perform </a:t>
            </a:r>
            <a:r>
              <a:rPr lang="en-US" b="1" i="1" u="sng" dirty="0" smtClean="0"/>
              <a:t>model selection </a:t>
            </a:r>
            <a:r>
              <a:rPr lang="en-US" dirty="0" smtClean="0"/>
              <a:t>on training set</a:t>
            </a:r>
          </a:p>
          <a:p>
            <a:r>
              <a:rPr lang="en-US" dirty="0" smtClean="0"/>
              <a:t>Test best model on validation set</a:t>
            </a:r>
          </a:p>
          <a:p>
            <a:endParaRPr lang="en-US" b="1" i="1" u="sng" dirty="0" smtClean="0"/>
          </a:p>
          <a:p>
            <a:endParaRPr lang="en-US" b="1" i="1" u="sng" dirty="0" smtClean="0"/>
          </a:p>
          <a:p>
            <a:endParaRPr lang="en-US" dirty="0" smtClean="0"/>
          </a:p>
          <a:p>
            <a:endParaRPr lang="en-US" dirty="0" smtClean="0"/>
          </a:p>
        </p:txBody>
      </p:sp>
    </p:spTree>
    <p:extLst>
      <p:ext uri="{BB962C8B-B14F-4D97-AF65-F5344CB8AC3E}">
        <p14:creationId xmlns:p14="http://schemas.microsoft.com/office/powerpoint/2010/main" val="112589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normAutofit/>
          </a:bodyPr>
          <a:lstStyle/>
          <a:p>
            <a:r>
              <a:rPr lang="en-US" sz="2400" dirty="0" smtClean="0"/>
              <a:t>Considers all possible subsets of features</a:t>
            </a:r>
          </a:p>
          <a:p>
            <a:r>
              <a:rPr lang="en-US" sz="2400" dirty="0" smtClean="0"/>
              <a:t>Finds the model that best fits the data according to some criteria</a:t>
            </a:r>
          </a:p>
          <a:p>
            <a:pPr lvl="1"/>
            <a:r>
              <a:rPr lang="en-US" sz="2000" dirty="0" smtClean="0"/>
              <a:t>BIC </a:t>
            </a:r>
            <a:r>
              <a:rPr lang="en-US" sz="2000" dirty="0" smtClean="0">
                <a:sym typeface="Wingdings"/>
              </a:rPr>
              <a:t> </a:t>
            </a:r>
            <a:r>
              <a:rPr lang="en-US" sz="2000" dirty="0" smtClean="0"/>
              <a:t>Bayesian Inference Criterion</a:t>
            </a:r>
          </a:p>
          <a:p>
            <a:pPr lvl="2"/>
            <a:r>
              <a:rPr lang="en-US" sz="1800" dirty="0" smtClean="0"/>
              <a:t>Avoid over fitting by introducing a penalty term for the number of parameters in the model</a:t>
            </a:r>
          </a:p>
          <a:p>
            <a:pPr lvl="2"/>
            <a:r>
              <a:rPr lang="en-US" sz="1800" dirty="0" smtClean="0"/>
              <a:t>BIC = -2 * log( p(x | features, M)  + k * log(n)</a:t>
            </a:r>
          </a:p>
          <a:p>
            <a:pPr lvl="2"/>
            <a:r>
              <a:rPr lang="en-US" sz="1800" dirty="0" smtClean="0"/>
              <a:t>Choose model with lowest BIC is chosen</a:t>
            </a:r>
            <a:endParaRPr lang="en-US" sz="1800" dirty="0"/>
          </a:p>
        </p:txBody>
      </p:sp>
    </p:spTree>
    <p:extLst>
      <p:ext uri="{BB962C8B-B14F-4D97-AF65-F5344CB8AC3E}">
        <p14:creationId xmlns:p14="http://schemas.microsoft.com/office/powerpoint/2010/main" val="486006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association: clinical features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2548211"/>
              </p:ext>
            </p:extLst>
          </p:nvPr>
        </p:nvGraphicFramePr>
        <p:xfrm>
          <a:off x="677332" y="1842404"/>
          <a:ext cx="9537184" cy="4278875"/>
        </p:xfrm>
        <a:graphic>
          <a:graphicData uri="http://schemas.openxmlformats.org/drawingml/2006/table">
            <a:tbl>
              <a:tblPr firstRow="1" bandRow="1">
                <a:tableStyleId>{073A0DAA-6AF3-43AB-8588-CEC1D06C72B9}</a:tableStyleId>
              </a:tblPr>
              <a:tblGrid>
                <a:gridCol w="3270200"/>
                <a:gridCol w="1315844"/>
                <a:gridCol w="2386361"/>
                <a:gridCol w="2564779"/>
              </a:tblGrid>
              <a:tr h="621275">
                <a:tc>
                  <a:txBody>
                    <a:bodyPr/>
                    <a:lstStyle/>
                    <a:p>
                      <a:r>
                        <a:rPr lang="en-US" dirty="0" smtClean="0"/>
                        <a:t>&lt;</a:t>
                      </a:r>
                      <a:r>
                        <a:rPr lang="en-US" baseline="0" dirty="0" smtClean="0"/>
                        <a:t> 1e-5</a:t>
                      </a:r>
                      <a:endParaRPr lang="en-US" dirty="0"/>
                    </a:p>
                  </a:txBody>
                  <a:tcPr/>
                </a:tc>
                <a:tc>
                  <a:txBody>
                    <a:bodyPr/>
                    <a:lstStyle/>
                    <a:p>
                      <a:r>
                        <a:rPr lang="en-US" dirty="0" smtClean="0"/>
                        <a:t>0.001</a:t>
                      </a:r>
                    </a:p>
                  </a:txBody>
                  <a:tcPr/>
                </a:tc>
                <a:tc>
                  <a:txBody>
                    <a:bodyPr/>
                    <a:lstStyle/>
                    <a:p>
                      <a:r>
                        <a:rPr lang="en-US" dirty="0" smtClean="0"/>
                        <a:t>0.01</a:t>
                      </a:r>
                      <a:endParaRPr lang="en-US" dirty="0"/>
                    </a:p>
                  </a:txBody>
                  <a:tcPr/>
                </a:tc>
                <a:tc>
                  <a:txBody>
                    <a:bodyPr/>
                    <a:lstStyle/>
                    <a:p>
                      <a:r>
                        <a:rPr lang="en-US" dirty="0" smtClean="0"/>
                        <a:t>&gt;.1</a:t>
                      </a:r>
                      <a:endParaRPr lang="en-US" dirty="0"/>
                    </a:p>
                  </a:txBody>
                  <a:tcPr/>
                </a:tc>
              </a:tr>
              <a:tr h="3343666">
                <a:tc>
                  <a:txBody>
                    <a:bodyPr/>
                    <a:lstStyle/>
                    <a:p>
                      <a:r>
                        <a:rPr lang="en-US" dirty="0" smtClean="0"/>
                        <a:t>Weight</a:t>
                      </a:r>
                    </a:p>
                    <a:p>
                      <a:r>
                        <a:rPr lang="en-US" dirty="0" smtClean="0"/>
                        <a:t>Race</a:t>
                      </a:r>
                    </a:p>
                    <a:p>
                      <a:r>
                        <a:rPr lang="en-US" dirty="0" smtClean="0"/>
                        <a:t>Height</a:t>
                      </a:r>
                    </a:p>
                    <a:p>
                      <a:r>
                        <a:rPr lang="en-US" dirty="0" smtClean="0"/>
                        <a:t>Site*</a:t>
                      </a:r>
                    </a:p>
                    <a:p>
                      <a:r>
                        <a:rPr lang="en-US" dirty="0" smtClean="0"/>
                        <a:t>INR</a:t>
                      </a:r>
                      <a:r>
                        <a:rPr lang="en-US" baseline="0" dirty="0" smtClean="0"/>
                        <a:t> reported*</a:t>
                      </a:r>
                    </a:p>
                    <a:p>
                      <a:r>
                        <a:rPr lang="en-US" baseline="0" dirty="0" smtClean="0"/>
                        <a:t>Smoker</a:t>
                      </a:r>
                    </a:p>
                    <a:p>
                      <a:r>
                        <a:rPr lang="en-US" baseline="0" dirty="0" err="1" smtClean="0"/>
                        <a:t>Amiodarone</a:t>
                      </a:r>
                      <a:endParaRPr lang="en-US" baseline="0" dirty="0" smtClean="0"/>
                    </a:p>
                    <a:p>
                      <a:r>
                        <a:rPr lang="en-US" baseline="0" dirty="0" smtClean="0"/>
                        <a:t>Herbal Medication/Vitamins/ </a:t>
                      </a:r>
                      <a:r>
                        <a:rPr lang="en-US" baseline="0" dirty="0" err="1" smtClean="0"/>
                        <a:t>Supplemants</a:t>
                      </a:r>
                      <a:endParaRPr lang="en-US" baseline="0" dirty="0" smtClean="0"/>
                    </a:p>
                    <a:p>
                      <a:r>
                        <a:rPr lang="en-US" baseline="0" dirty="0" smtClean="0"/>
                        <a:t>Carbamazepine</a:t>
                      </a:r>
                    </a:p>
                    <a:p>
                      <a:r>
                        <a:rPr lang="en-US" baseline="0" dirty="0" smtClean="0"/>
                        <a:t>Gender</a:t>
                      </a:r>
                    </a:p>
                    <a:p>
                      <a:r>
                        <a:rPr lang="en-US" baseline="0" dirty="0" err="1" smtClean="0"/>
                        <a:t>Rifam</a:t>
                      </a:r>
                      <a:endParaRPr lang="en-US" baseline="0" dirty="0" smtClean="0"/>
                    </a:p>
                    <a:p>
                      <a:r>
                        <a:rPr lang="en-US" baseline="0" dirty="0" smtClean="0"/>
                        <a:t>Valve Replacement</a:t>
                      </a:r>
                      <a:endParaRPr lang="en-US" dirty="0"/>
                    </a:p>
                  </a:txBody>
                  <a:tcPr/>
                </a:tc>
                <a:tc>
                  <a:txBody>
                    <a:bodyPr/>
                    <a:lstStyle/>
                    <a:p>
                      <a:r>
                        <a:rPr lang="en-US" dirty="0" smtClean="0"/>
                        <a:t>Tylenol</a:t>
                      </a:r>
                    </a:p>
                    <a:p>
                      <a:r>
                        <a:rPr lang="en-US" dirty="0" smtClean="0"/>
                        <a:t>Phenytoin</a:t>
                      </a:r>
                      <a:endParaRPr lang="en-US" dirty="0"/>
                    </a:p>
                  </a:txBody>
                  <a:tcPr/>
                </a:tc>
                <a:tc>
                  <a:txBody>
                    <a:bodyPr/>
                    <a:lstStyle/>
                    <a:p>
                      <a:r>
                        <a:rPr lang="en-US" dirty="0" smtClean="0"/>
                        <a:t>Target INR</a:t>
                      </a:r>
                    </a:p>
                    <a:p>
                      <a:r>
                        <a:rPr lang="en-US" dirty="0" smtClean="0"/>
                        <a:t>Reached Stable Dose*</a:t>
                      </a:r>
                    </a:p>
                    <a:p>
                      <a:r>
                        <a:rPr lang="en-US" dirty="0" smtClean="0"/>
                        <a:t>Heart problems</a:t>
                      </a:r>
                    </a:p>
                    <a:p>
                      <a:r>
                        <a:rPr lang="en-US" dirty="0" smtClean="0"/>
                        <a:t>Diabetes</a:t>
                      </a:r>
                    </a:p>
                    <a:p>
                      <a:r>
                        <a:rPr lang="en-US" dirty="0" smtClean="0"/>
                        <a:t>Atorvastatin</a:t>
                      </a:r>
                    </a:p>
                    <a:p>
                      <a:r>
                        <a:rPr lang="en-US" dirty="0" smtClean="0"/>
                        <a:t>Aspirin*</a:t>
                      </a:r>
                      <a:endParaRPr lang="en-US" dirty="0"/>
                    </a:p>
                  </a:txBody>
                  <a:tcPr/>
                </a:tc>
                <a:tc>
                  <a:txBody>
                    <a:bodyPr/>
                    <a:lstStyle/>
                    <a:p>
                      <a:r>
                        <a:rPr lang="en-US" dirty="0" err="1" smtClean="0"/>
                        <a:t>Antifunal</a:t>
                      </a:r>
                      <a:r>
                        <a:rPr lang="en-US" baseline="0" dirty="0" smtClean="0"/>
                        <a:t> azoles</a:t>
                      </a:r>
                    </a:p>
                    <a:p>
                      <a:r>
                        <a:rPr lang="en-US" baseline="0" dirty="0" smtClean="0"/>
                        <a:t>Age</a:t>
                      </a:r>
                    </a:p>
                    <a:p>
                      <a:r>
                        <a:rPr lang="en-US" baseline="0" dirty="0" smtClean="0"/>
                        <a:t>Simvastatin*</a:t>
                      </a:r>
                    </a:p>
                    <a:p>
                      <a:r>
                        <a:rPr lang="en-US" baseline="0" dirty="0" err="1" smtClean="0"/>
                        <a:t>Sulfanamide</a:t>
                      </a:r>
                      <a:r>
                        <a:rPr lang="en-US" baseline="0" dirty="0" smtClean="0"/>
                        <a:t> antibiotics</a:t>
                      </a:r>
                    </a:p>
                    <a:p>
                      <a:r>
                        <a:rPr lang="en-US" baseline="0" dirty="0" err="1" smtClean="0"/>
                        <a:t>Comorbities</a:t>
                      </a:r>
                      <a:endParaRPr lang="en-US" baseline="0" dirty="0" smtClean="0"/>
                    </a:p>
                    <a:p>
                      <a:r>
                        <a:rPr lang="en-US" baseline="0" dirty="0" smtClean="0"/>
                        <a:t>Indication</a:t>
                      </a:r>
                    </a:p>
                    <a:p>
                      <a:r>
                        <a:rPr lang="en-US" baseline="0" dirty="0" err="1" smtClean="0"/>
                        <a:t>Rosuvastatin</a:t>
                      </a:r>
                      <a:endParaRPr lang="en-US" baseline="0" dirty="0" smtClean="0"/>
                    </a:p>
                    <a:p>
                      <a:r>
                        <a:rPr lang="en-US" baseline="0" dirty="0" smtClean="0"/>
                        <a:t>High Dose of </a:t>
                      </a:r>
                      <a:r>
                        <a:rPr lang="en-US" baseline="0" dirty="0" err="1" smtClean="0"/>
                        <a:t>tylenol</a:t>
                      </a:r>
                      <a:endParaRPr lang="en-US" baseline="0" dirty="0" smtClean="0"/>
                    </a:p>
                    <a:p>
                      <a:r>
                        <a:rPr lang="en-US" baseline="0" dirty="0" smtClean="0"/>
                        <a:t>Pravastatin</a:t>
                      </a:r>
                    </a:p>
                    <a:p>
                      <a:r>
                        <a:rPr lang="en-US" baseline="0" dirty="0" err="1" smtClean="0"/>
                        <a:t>Fluvastatin</a:t>
                      </a:r>
                      <a:endParaRPr lang="en-US" baseline="0" dirty="0" smtClean="0"/>
                    </a:p>
                    <a:p>
                      <a:endParaRPr lang="en-US" dirty="0"/>
                    </a:p>
                  </a:txBody>
                  <a:tcPr/>
                </a:tc>
              </a:tr>
            </a:tbl>
          </a:graphicData>
        </a:graphic>
      </p:graphicFrame>
      <p:sp>
        <p:nvSpPr>
          <p:cNvPr id="6" name="TextBox 5"/>
          <p:cNvSpPr txBox="1"/>
          <p:nvPr/>
        </p:nvSpPr>
        <p:spPr>
          <a:xfrm>
            <a:off x="765544" y="6422065"/>
            <a:ext cx="8888819" cy="369332"/>
          </a:xfrm>
          <a:prstGeom prst="rect">
            <a:avLst/>
          </a:prstGeom>
          <a:noFill/>
        </p:spPr>
        <p:txBody>
          <a:bodyPr wrap="square" rtlCol="0">
            <a:spAutoFit/>
          </a:bodyPr>
          <a:lstStyle/>
          <a:p>
            <a:r>
              <a:rPr lang="en-US" dirty="0" smtClean="0"/>
              <a:t>* Was significantly associated when filtered by </a:t>
            </a:r>
            <a:r>
              <a:rPr lang="en-US" dirty="0" err="1" smtClean="0"/>
              <a:t>missingness</a:t>
            </a:r>
            <a:r>
              <a:rPr lang="en-US" dirty="0" smtClean="0"/>
              <a:t> (</a:t>
            </a:r>
            <a:r>
              <a:rPr lang="en-US" dirty="0" err="1" smtClean="0"/>
              <a:t>pval</a:t>
            </a:r>
            <a:r>
              <a:rPr lang="en-US" dirty="0" smtClean="0"/>
              <a:t>&lt;0.000005)</a:t>
            </a:r>
            <a:endParaRPr lang="en-US" dirty="0"/>
          </a:p>
        </p:txBody>
      </p:sp>
    </p:spTree>
    <p:extLst>
      <p:ext uri="{BB962C8B-B14F-4D97-AF65-F5344CB8AC3E}">
        <p14:creationId xmlns:p14="http://schemas.microsoft.com/office/powerpoint/2010/main" val="190340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t>
            </a:r>
            <a:r>
              <a:rPr lang="en-US" dirty="0"/>
              <a:t>association: clinical features</a:t>
            </a:r>
          </a:p>
        </p:txBody>
      </p:sp>
      <p:sp>
        <p:nvSpPr>
          <p:cNvPr id="3" name="Content Placeholder 2"/>
          <p:cNvSpPr>
            <a:spLocks noGrp="1"/>
          </p:cNvSpPr>
          <p:nvPr>
            <p:ph idx="1"/>
          </p:nvPr>
        </p:nvSpPr>
        <p:spPr/>
        <p:txBody>
          <a:bodyPr>
            <a:normAutofit/>
          </a:bodyPr>
          <a:lstStyle/>
          <a:p>
            <a:r>
              <a:rPr lang="en-US" sz="1600" dirty="0" smtClean="0"/>
              <a:t>Filtered by </a:t>
            </a:r>
            <a:r>
              <a:rPr lang="en-US" sz="1600" dirty="0" err="1" smtClean="0"/>
              <a:t>Missingness</a:t>
            </a:r>
            <a:endParaRPr lang="en-US" sz="1600" dirty="0" smtClean="0"/>
          </a:p>
          <a:p>
            <a:pPr lvl="1"/>
            <a:r>
              <a:rPr lang="da-DK" dirty="0" smtClean="0"/>
              <a:t>CYP2CP variant at </a:t>
            </a:r>
            <a:r>
              <a:rPr lang="da-DK" dirty="0" smtClean="0">
                <a:solidFill>
                  <a:schemeClr val="tx1"/>
                </a:solidFill>
              </a:rPr>
              <a:t>rs1799853 </a:t>
            </a:r>
            <a:r>
              <a:rPr lang="en-US" dirty="0"/>
              <a:t>and </a:t>
            </a:r>
            <a:r>
              <a:rPr lang="da-DK" dirty="0" smtClean="0">
                <a:solidFill>
                  <a:schemeClr val="tx1"/>
                </a:solidFill>
              </a:rPr>
              <a:t>at rs1057910 </a:t>
            </a:r>
            <a:endParaRPr lang="da-DK" dirty="0" smtClean="0"/>
          </a:p>
          <a:p>
            <a:pPr lvl="1"/>
            <a:r>
              <a:rPr lang="en-US" dirty="0">
                <a:solidFill>
                  <a:srgbClr val="000000"/>
                </a:solidFill>
                <a:latin typeface="Calibri" charset="0"/>
                <a:ea typeface="Times New Roman" charset="0"/>
              </a:rPr>
              <a:t>VKORC1 </a:t>
            </a:r>
            <a:r>
              <a:rPr lang="en-US" dirty="0" smtClean="0">
                <a:solidFill>
                  <a:srgbClr val="000000"/>
                </a:solidFill>
                <a:latin typeface="Calibri" charset="0"/>
                <a:ea typeface="Times New Roman" charset="0"/>
              </a:rPr>
              <a:t> variant at  </a:t>
            </a:r>
            <a:r>
              <a:rPr lang="en-US" dirty="0" smtClean="0"/>
              <a:t>rs9923231</a:t>
            </a:r>
            <a:endParaRPr lang="da-DK" sz="1600" dirty="0" smtClean="0"/>
          </a:p>
          <a:p>
            <a:r>
              <a:rPr lang="en-US" sz="1600" dirty="0" smtClean="0"/>
              <a:t>Filtered by significant association</a:t>
            </a:r>
          </a:p>
          <a:p>
            <a:pPr lvl="1"/>
            <a:r>
              <a:rPr lang="en-US" dirty="0" smtClean="0"/>
              <a:t>All variants had a significant association except for</a:t>
            </a:r>
          </a:p>
          <a:p>
            <a:pPr lvl="1"/>
            <a:r>
              <a:rPr lang="en-US" dirty="0">
                <a:solidFill>
                  <a:srgbClr val="000000"/>
                </a:solidFill>
                <a:latin typeface="Calibri" charset="0"/>
                <a:ea typeface="Times New Roman" charset="0"/>
              </a:rPr>
              <a:t>VKORC1 QC </a:t>
            </a:r>
            <a:r>
              <a:rPr lang="en-US" dirty="0" smtClean="0">
                <a:solidFill>
                  <a:srgbClr val="000000"/>
                </a:solidFill>
                <a:latin typeface="Calibri" charset="0"/>
                <a:ea typeface="Times New Roman" charset="0"/>
              </a:rPr>
              <a:t>genotype at rs2884737</a:t>
            </a:r>
          </a:p>
          <a:p>
            <a:pPr lvl="1"/>
            <a:r>
              <a:rPr lang="en-US" dirty="0" smtClean="0">
                <a:solidFill>
                  <a:srgbClr val="000000"/>
                </a:solidFill>
                <a:latin typeface="Calibri" charset="0"/>
                <a:ea typeface="Times New Roman" charset="0"/>
              </a:rPr>
              <a:t>VKORC1 consensus, qc, and original genotype at rs17880887</a:t>
            </a:r>
          </a:p>
          <a:p>
            <a:pPr lvl="1"/>
            <a:r>
              <a:rPr lang="en-US" dirty="0">
                <a:solidFill>
                  <a:srgbClr val="000000"/>
                </a:solidFill>
                <a:latin typeface="Calibri" charset="0"/>
                <a:ea typeface="Times New Roman" charset="0"/>
              </a:rPr>
              <a:t>VKORC1 </a:t>
            </a:r>
            <a:r>
              <a:rPr lang="en-US" dirty="0" smtClean="0">
                <a:solidFill>
                  <a:srgbClr val="000000"/>
                </a:solidFill>
                <a:latin typeface="Calibri" charset="0"/>
                <a:ea typeface="Times New Roman" charset="0"/>
              </a:rPr>
              <a:t>genotype at rs9934438</a:t>
            </a:r>
          </a:p>
          <a:p>
            <a:pPr lvl="1"/>
            <a:r>
              <a:rPr lang="en-US" dirty="0" smtClean="0">
                <a:latin typeface="Times New Roman" charset="0"/>
                <a:ea typeface="Calibri" charset="0"/>
              </a:rPr>
              <a:t>CYP2CP genotype consensus</a:t>
            </a:r>
            <a:endParaRPr lang="en-US" dirty="0">
              <a:latin typeface="Times New Roman" charset="0"/>
              <a:ea typeface="Calibri" charset="0"/>
            </a:endParaRPr>
          </a:p>
          <a:p>
            <a:pPr lvl="1"/>
            <a:endParaRPr lang="en-US" dirty="0"/>
          </a:p>
        </p:txBody>
      </p:sp>
    </p:spTree>
    <p:extLst>
      <p:ext uri="{BB962C8B-B14F-4D97-AF65-F5344CB8AC3E}">
        <p14:creationId xmlns:p14="http://schemas.microsoft.com/office/powerpoint/2010/main" val="184809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15589</TotalTime>
  <Words>1168</Words>
  <Application>Microsoft Macintosh PowerPoint</Application>
  <PresentationFormat>Widescreen</PresentationFormat>
  <Paragraphs>169</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Century Schoolbook</vt:lpstr>
      <vt:lpstr>Wingdings 2</vt:lpstr>
      <vt:lpstr>Arial</vt:lpstr>
      <vt:lpstr>Times New Roman</vt:lpstr>
      <vt:lpstr>Wingdings</vt:lpstr>
      <vt:lpstr>View</vt:lpstr>
      <vt:lpstr>Predicting warfarin dosage from clinical and pharmocogenetic data</vt:lpstr>
      <vt:lpstr>Introduction</vt:lpstr>
      <vt:lpstr>Project Aim</vt:lpstr>
      <vt:lpstr>The Data</vt:lpstr>
      <vt:lpstr>Methods Pipeline</vt:lpstr>
      <vt:lpstr>Methods</vt:lpstr>
      <vt:lpstr>Model Selection</vt:lpstr>
      <vt:lpstr>Univariate association: clinical features</vt:lpstr>
      <vt:lpstr>Univariate association: clinical features</vt:lpstr>
      <vt:lpstr>Model Selection</vt:lpstr>
      <vt:lpstr>Performance</vt:lpstr>
      <vt:lpstr>Conclusion</vt:lpstr>
      <vt:lpstr>Next steps</vt:lpstr>
      <vt:lpstr>Acknowledgments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Rajashree Mishra</dc:creator>
  <cp:lastModifiedBy>Rajashree Mishra</cp:lastModifiedBy>
  <cp:revision>41</cp:revision>
  <dcterms:created xsi:type="dcterms:W3CDTF">2015-11-18T01:36:35Z</dcterms:created>
  <dcterms:modified xsi:type="dcterms:W3CDTF">2015-12-10T02:15:44Z</dcterms:modified>
</cp:coreProperties>
</file>