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3" r:id="rId7"/>
    <p:sldId id="261" r:id="rId8"/>
    <p:sldId id="262"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83" d="100"/>
          <a:sy n="83" d="100"/>
        </p:scale>
        <p:origin x="120"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2/24/2019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2/24/2019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hkmovie6.com/cinem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F91EF-6289-4893-84D8-6DE85D172584}"/>
              </a:ext>
            </a:extLst>
          </p:cNvPr>
          <p:cNvSpPr>
            <a:spLocks noGrp="1"/>
          </p:cNvSpPr>
          <p:nvPr>
            <p:ph type="ctrTitle"/>
          </p:nvPr>
        </p:nvSpPr>
        <p:spPr/>
        <p:txBody>
          <a:bodyPr>
            <a:normAutofit fontScale="90000"/>
          </a:bodyPr>
          <a:lstStyle/>
          <a:p>
            <a:pPr algn="ctr"/>
            <a:r>
              <a:rPr lang="en-US" dirty="0"/>
              <a:t>Finding out a suitable location in Hong Kong to open a Bollywood themed restaurant</a:t>
            </a:r>
          </a:p>
        </p:txBody>
      </p:sp>
      <p:sp>
        <p:nvSpPr>
          <p:cNvPr id="3" name="Subtitle 2">
            <a:extLst>
              <a:ext uri="{FF2B5EF4-FFF2-40B4-BE49-F238E27FC236}">
                <a16:creationId xmlns:a16="http://schemas.microsoft.com/office/drawing/2014/main" id="{0DA59738-2465-436C-915D-966ED4863416}"/>
              </a:ext>
            </a:extLst>
          </p:cNvPr>
          <p:cNvSpPr>
            <a:spLocks noGrp="1"/>
          </p:cNvSpPr>
          <p:nvPr>
            <p:ph type="subTitle" idx="1"/>
          </p:nvPr>
        </p:nvSpPr>
        <p:spPr/>
        <p:txBody>
          <a:bodyPr/>
          <a:lstStyle/>
          <a:p>
            <a:r>
              <a:rPr lang="en-US" dirty="0"/>
              <a:t>			</a:t>
            </a:r>
          </a:p>
          <a:p>
            <a:pPr algn="ctr"/>
            <a:r>
              <a:rPr lang="en-US" sz="3200" dirty="0" err="1">
                <a:solidFill>
                  <a:schemeClr val="tx1"/>
                </a:solidFill>
              </a:rPr>
              <a:t>Subhra</a:t>
            </a:r>
            <a:r>
              <a:rPr lang="en-US" sz="3200" dirty="0">
                <a:solidFill>
                  <a:schemeClr val="tx1"/>
                </a:solidFill>
              </a:rPr>
              <a:t> </a:t>
            </a:r>
            <a:r>
              <a:rPr lang="en-US" sz="3200" dirty="0" err="1">
                <a:solidFill>
                  <a:schemeClr val="tx1"/>
                </a:solidFill>
              </a:rPr>
              <a:t>misra</a:t>
            </a:r>
            <a:endParaRPr lang="en-US" sz="3200" dirty="0">
              <a:solidFill>
                <a:schemeClr val="tx1"/>
              </a:solidFill>
            </a:endParaRPr>
          </a:p>
        </p:txBody>
      </p:sp>
    </p:spTree>
    <p:extLst>
      <p:ext uri="{BB962C8B-B14F-4D97-AF65-F5344CB8AC3E}">
        <p14:creationId xmlns:p14="http://schemas.microsoft.com/office/powerpoint/2010/main" val="4279332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104C3-6097-4ACF-9AB6-A98DC311471D}"/>
              </a:ext>
            </a:extLst>
          </p:cNvPr>
          <p:cNvSpPr>
            <a:spLocks noGrp="1"/>
          </p:cNvSpPr>
          <p:nvPr>
            <p:ph type="title"/>
          </p:nvPr>
        </p:nvSpPr>
        <p:spPr>
          <a:xfrm>
            <a:off x="1141413" y="618518"/>
            <a:ext cx="9905998" cy="44828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40CE3928-6D54-421F-8A49-395622FD1125}"/>
              </a:ext>
            </a:extLst>
          </p:cNvPr>
          <p:cNvSpPr>
            <a:spLocks noGrp="1"/>
          </p:cNvSpPr>
          <p:nvPr>
            <p:ph idx="1"/>
          </p:nvPr>
        </p:nvSpPr>
        <p:spPr>
          <a:xfrm>
            <a:off x="1141412" y="1622323"/>
            <a:ext cx="9905999" cy="5001506"/>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lvl="1">
              <a:buSzPct val="155000"/>
              <a:buFont typeface="Agency FB" panose="020B0503020202020204" pitchFamily="34" charset="0"/>
              <a:buChar char="●"/>
            </a:pPr>
            <a:endParaRPr lang="en-US" sz="1400" dirty="0">
              <a:solidFill>
                <a:schemeClr val="bg2">
                  <a:lumMod val="50000"/>
                </a:schemeClr>
              </a:solidFill>
            </a:endParaRPr>
          </a:p>
          <a:p>
            <a:pPr lvl="1">
              <a:buSzPct val="155000"/>
              <a:buFont typeface="Agency FB" panose="020B0503020202020204" pitchFamily="34" charset="0"/>
              <a:buChar char="●"/>
            </a:pPr>
            <a:endParaRPr lang="en-US" sz="1400" dirty="0">
              <a:solidFill>
                <a:schemeClr val="bg2">
                  <a:lumMod val="50000"/>
                </a:schemeClr>
              </a:solidFill>
            </a:endParaRPr>
          </a:p>
          <a:p>
            <a:pPr lvl="1">
              <a:buSzPct val="155000"/>
              <a:buFont typeface="Agency FB" panose="020B0503020202020204" pitchFamily="34" charset="0"/>
              <a:buChar char="●"/>
            </a:pPr>
            <a:r>
              <a:rPr lang="en-US" sz="1400" dirty="0">
                <a:solidFill>
                  <a:schemeClr val="bg2">
                    <a:lumMod val="50000"/>
                  </a:schemeClr>
                </a:solidFill>
              </a:rPr>
              <a:t>Cinemas in Hong Kong</a:t>
            </a:r>
          </a:p>
          <a:p>
            <a:pPr lvl="1">
              <a:buSzPct val="155000"/>
              <a:buFont typeface="Agency FB" panose="020B0503020202020204" pitchFamily="34" charset="0"/>
              <a:buChar char="●"/>
            </a:pPr>
            <a:r>
              <a:rPr lang="en-US" sz="1400" dirty="0">
                <a:solidFill>
                  <a:srgbClr val="FFFF00"/>
                </a:solidFill>
              </a:rPr>
              <a:t>Proposed locations</a:t>
            </a:r>
          </a:p>
          <a:p>
            <a:pPr lvl="1">
              <a:buSzPct val="155000"/>
              <a:buFont typeface="Agency FB" panose="020B0503020202020204" pitchFamily="34" charset="0"/>
              <a:buChar char="●"/>
            </a:pPr>
            <a:r>
              <a:rPr lang="en-US" sz="1400" dirty="0">
                <a:solidFill>
                  <a:srgbClr val="FF0000"/>
                </a:solidFill>
              </a:rPr>
              <a:t>Favorite locations</a:t>
            </a:r>
          </a:p>
          <a:p>
            <a:pPr marL="0" indent="0">
              <a:buNone/>
            </a:pPr>
            <a:endParaRPr lang="en-US" dirty="0"/>
          </a:p>
        </p:txBody>
      </p:sp>
      <p:pic>
        <p:nvPicPr>
          <p:cNvPr id="5" name="Picture 4">
            <a:extLst>
              <a:ext uri="{FF2B5EF4-FFF2-40B4-BE49-F238E27FC236}">
                <a16:creationId xmlns:a16="http://schemas.microsoft.com/office/drawing/2014/main" id="{53EA1790-D813-4D3A-AB42-C79D2C96A7D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41412" y="618519"/>
            <a:ext cx="9020227" cy="4897378"/>
          </a:xfrm>
          <a:prstGeom prst="rect">
            <a:avLst/>
          </a:prstGeom>
          <a:noFill/>
          <a:ln>
            <a:noFill/>
          </a:ln>
        </p:spPr>
      </p:pic>
    </p:spTree>
    <p:extLst>
      <p:ext uri="{BB962C8B-B14F-4D97-AF65-F5344CB8AC3E}">
        <p14:creationId xmlns:p14="http://schemas.microsoft.com/office/powerpoint/2010/main" val="3327184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9CBC6-99B7-4B66-9376-B69D19CEFA81}"/>
              </a:ext>
            </a:extLst>
          </p:cNvPr>
          <p:cNvSpPr>
            <a:spLocks noGrp="1"/>
          </p:cNvSpPr>
          <p:nvPr>
            <p:ph type="title"/>
          </p:nvPr>
        </p:nvSpPr>
        <p:spPr>
          <a:xfrm>
            <a:off x="1141413" y="618518"/>
            <a:ext cx="9905998" cy="920915"/>
          </a:xfrm>
        </p:spPr>
        <p:txBody>
          <a:bodyPr/>
          <a:lstStyle/>
          <a:p>
            <a:r>
              <a:rPr lang="en-US" dirty="0"/>
              <a:t>P-Value analysis </a:t>
            </a:r>
          </a:p>
        </p:txBody>
      </p:sp>
      <p:sp>
        <p:nvSpPr>
          <p:cNvPr id="3" name="Content Placeholder 2">
            <a:extLst>
              <a:ext uri="{FF2B5EF4-FFF2-40B4-BE49-F238E27FC236}">
                <a16:creationId xmlns:a16="http://schemas.microsoft.com/office/drawing/2014/main" id="{92D1BC05-82A8-42A1-8E57-792B97B4DA13}"/>
              </a:ext>
            </a:extLst>
          </p:cNvPr>
          <p:cNvSpPr>
            <a:spLocks noGrp="1"/>
          </p:cNvSpPr>
          <p:nvPr>
            <p:ph idx="1"/>
          </p:nvPr>
        </p:nvSpPr>
        <p:spPr>
          <a:xfrm>
            <a:off x="1141412" y="2249487"/>
            <a:ext cx="9905999" cy="4105014"/>
          </a:xfrm>
        </p:spPr>
        <p:txBody>
          <a:bodyPr>
            <a:normAutofit/>
          </a:bodyPr>
          <a:lstStyle/>
          <a:p>
            <a:endParaRPr lang="en-US" b="1" dirty="0"/>
          </a:p>
          <a:p>
            <a:endParaRPr lang="en-US" b="1" dirty="0"/>
          </a:p>
          <a:p>
            <a:endParaRPr lang="en-US" b="1" dirty="0"/>
          </a:p>
          <a:p>
            <a:endParaRPr lang="en-US" b="1" dirty="0"/>
          </a:p>
          <a:p>
            <a:endParaRPr lang="en-US" b="1" dirty="0"/>
          </a:p>
          <a:p>
            <a:pPr marL="0" indent="0">
              <a:buNone/>
            </a:pPr>
            <a:r>
              <a:rPr lang="en-US" dirty="0"/>
              <a:t>The correlation between 'Food', 'Bus Stop', 'Metro Station' and 'Shop &amp; Service' categories are strong and significant.</a:t>
            </a:r>
          </a:p>
          <a:p>
            <a:endParaRPr lang="en-US" dirty="0"/>
          </a:p>
        </p:txBody>
      </p:sp>
      <p:graphicFrame>
        <p:nvGraphicFramePr>
          <p:cNvPr id="5" name="Table 4">
            <a:extLst>
              <a:ext uri="{FF2B5EF4-FFF2-40B4-BE49-F238E27FC236}">
                <a16:creationId xmlns:a16="http://schemas.microsoft.com/office/drawing/2014/main" id="{C96451BC-5EA2-491B-8F90-6DCD2B68A08F}"/>
              </a:ext>
            </a:extLst>
          </p:cNvPr>
          <p:cNvGraphicFramePr>
            <a:graphicFrameLocks noGrp="1"/>
          </p:cNvGraphicFramePr>
          <p:nvPr>
            <p:extLst>
              <p:ext uri="{D42A27DB-BD31-4B8C-83A1-F6EECF244321}">
                <p14:modId xmlns:p14="http://schemas.microsoft.com/office/powerpoint/2010/main" val="1931547924"/>
              </p:ext>
            </p:extLst>
          </p:nvPr>
        </p:nvGraphicFramePr>
        <p:xfrm>
          <a:off x="1141413" y="2013995"/>
          <a:ext cx="9715638" cy="2581054"/>
        </p:xfrm>
        <a:graphic>
          <a:graphicData uri="http://schemas.openxmlformats.org/drawingml/2006/table">
            <a:tbl>
              <a:tblPr firstRow="1" firstCol="1" bandRow="1">
                <a:tableStyleId>{5C22544A-7EE6-4342-B048-85BDC9FD1C3A}</a:tableStyleId>
              </a:tblPr>
              <a:tblGrid>
                <a:gridCol w="1937453">
                  <a:extLst>
                    <a:ext uri="{9D8B030D-6E8A-4147-A177-3AD203B41FA5}">
                      <a16:colId xmlns:a16="http://schemas.microsoft.com/office/drawing/2014/main" val="3932241791"/>
                    </a:ext>
                  </a:extLst>
                </a:gridCol>
                <a:gridCol w="1301093">
                  <a:extLst>
                    <a:ext uri="{9D8B030D-6E8A-4147-A177-3AD203B41FA5}">
                      <a16:colId xmlns:a16="http://schemas.microsoft.com/office/drawing/2014/main" val="3714963368"/>
                    </a:ext>
                  </a:extLst>
                </a:gridCol>
                <a:gridCol w="1619273">
                  <a:extLst>
                    <a:ext uri="{9D8B030D-6E8A-4147-A177-3AD203B41FA5}">
                      <a16:colId xmlns:a16="http://schemas.microsoft.com/office/drawing/2014/main" val="2534213593"/>
                    </a:ext>
                  </a:extLst>
                </a:gridCol>
                <a:gridCol w="1619273">
                  <a:extLst>
                    <a:ext uri="{9D8B030D-6E8A-4147-A177-3AD203B41FA5}">
                      <a16:colId xmlns:a16="http://schemas.microsoft.com/office/drawing/2014/main" val="2535100695"/>
                    </a:ext>
                  </a:extLst>
                </a:gridCol>
                <a:gridCol w="1619273">
                  <a:extLst>
                    <a:ext uri="{9D8B030D-6E8A-4147-A177-3AD203B41FA5}">
                      <a16:colId xmlns:a16="http://schemas.microsoft.com/office/drawing/2014/main" val="4060626701"/>
                    </a:ext>
                  </a:extLst>
                </a:gridCol>
                <a:gridCol w="1619273">
                  <a:extLst>
                    <a:ext uri="{9D8B030D-6E8A-4147-A177-3AD203B41FA5}">
                      <a16:colId xmlns:a16="http://schemas.microsoft.com/office/drawing/2014/main" val="916182983"/>
                    </a:ext>
                  </a:extLst>
                </a:gridCol>
              </a:tblGrid>
              <a:tr h="640066">
                <a:tc>
                  <a:txBody>
                    <a:bodyPr/>
                    <a:lstStyle/>
                    <a:p>
                      <a:pPr marL="0" marR="0" algn="ctr">
                        <a:lnSpc>
                          <a:spcPct val="107000"/>
                        </a:lnSpc>
                        <a:spcBef>
                          <a:spcPts val="0"/>
                        </a:spcBef>
                        <a:spcAft>
                          <a:spcPts val="0"/>
                        </a:spcAft>
                      </a:pPr>
                      <a:r>
                        <a:rPr lang="en-US" sz="1200">
                          <a:effectLst/>
                        </a:rPr>
                        <a:t>Category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200">
                          <a:effectLst/>
                        </a:rPr>
                        <a:t>Arts &amp; Entertainment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rPr>
                        <a:t>Bus Stop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200">
                          <a:effectLst/>
                        </a:rPr>
                        <a:t>Food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200">
                          <a:effectLst/>
                        </a:rPr>
                        <a:t>Metro Station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rPr>
                        <a:t>Shop &amp; Service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710309426"/>
                  </a:ext>
                </a:extLst>
              </a:tr>
              <a:tr h="297483">
                <a:tc>
                  <a:txBody>
                    <a:bodyPr/>
                    <a:lstStyle/>
                    <a:p>
                      <a:pPr marL="0" marR="0" algn="ctr">
                        <a:lnSpc>
                          <a:spcPct val="107000"/>
                        </a:lnSpc>
                        <a:spcBef>
                          <a:spcPts val="0"/>
                        </a:spcBef>
                        <a:spcAft>
                          <a:spcPts val="0"/>
                        </a:spcAft>
                      </a:pPr>
                      <a:r>
                        <a:rPr lang="en-US" sz="1200" dirty="0">
                          <a:effectLst/>
                        </a:rPr>
                        <a:t>Arts &amp; Entertainment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rPr>
                        <a:t>strong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200">
                          <a:effectLst/>
                        </a:rPr>
                        <a:t>strong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200">
                          <a:effectLst/>
                        </a:rPr>
                        <a:t>strong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200">
                          <a:effectLst/>
                        </a:rPr>
                        <a:t>weak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200">
                          <a:effectLst/>
                        </a:rPr>
                        <a:t>strong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910631548"/>
                  </a:ext>
                </a:extLst>
              </a:tr>
              <a:tr h="328701">
                <a:tc>
                  <a:txBody>
                    <a:bodyPr/>
                    <a:lstStyle/>
                    <a:p>
                      <a:pPr marL="0" marR="0" algn="ctr">
                        <a:lnSpc>
                          <a:spcPct val="107000"/>
                        </a:lnSpc>
                        <a:spcBef>
                          <a:spcPts val="0"/>
                        </a:spcBef>
                        <a:spcAft>
                          <a:spcPts val="0"/>
                        </a:spcAft>
                      </a:pPr>
                      <a:r>
                        <a:rPr lang="en-US" sz="1200" dirty="0">
                          <a:effectLst/>
                        </a:rPr>
                        <a:t>Bus Stop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200">
                          <a:effectLst/>
                        </a:rPr>
                        <a:t>strong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rPr>
                        <a:t>strong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200">
                          <a:effectLst/>
                        </a:rPr>
                        <a:t>strong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200">
                          <a:effectLst/>
                        </a:rPr>
                        <a:t>strong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200">
                          <a:effectLst/>
                        </a:rPr>
                        <a:t>strong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305615552"/>
                  </a:ext>
                </a:extLst>
              </a:tr>
              <a:tr h="328701">
                <a:tc>
                  <a:txBody>
                    <a:bodyPr/>
                    <a:lstStyle/>
                    <a:p>
                      <a:pPr marL="0" marR="0" algn="ctr">
                        <a:lnSpc>
                          <a:spcPct val="107000"/>
                        </a:lnSpc>
                        <a:spcBef>
                          <a:spcPts val="0"/>
                        </a:spcBef>
                        <a:spcAft>
                          <a:spcPts val="0"/>
                        </a:spcAft>
                      </a:pPr>
                      <a:r>
                        <a:rPr lang="en-US" sz="1200" dirty="0">
                          <a:effectLst/>
                        </a:rPr>
                        <a:t>Food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200">
                          <a:effectLst/>
                        </a:rPr>
                        <a:t>strong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200">
                          <a:effectLst/>
                        </a:rPr>
                        <a:t>strong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rPr>
                        <a:t>strong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200">
                          <a:effectLst/>
                        </a:rPr>
                        <a:t>strong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rPr>
                        <a:t>strong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52209839"/>
                  </a:ext>
                </a:extLst>
              </a:tr>
              <a:tr h="328701">
                <a:tc>
                  <a:txBody>
                    <a:bodyPr/>
                    <a:lstStyle/>
                    <a:p>
                      <a:pPr marL="0" marR="0" algn="ctr">
                        <a:lnSpc>
                          <a:spcPct val="107000"/>
                        </a:lnSpc>
                        <a:spcBef>
                          <a:spcPts val="0"/>
                        </a:spcBef>
                        <a:spcAft>
                          <a:spcPts val="0"/>
                        </a:spcAft>
                      </a:pPr>
                      <a:r>
                        <a:rPr lang="en-US" sz="1200" dirty="0">
                          <a:effectLst/>
                        </a:rPr>
                        <a:t>Metro Station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200">
                          <a:effectLst/>
                        </a:rPr>
                        <a:t>weak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200">
                          <a:effectLst/>
                        </a:rPr>
                        <a:t>strong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rPr>
                        <a:t>strong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rPr>
                        <a:t>strong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rPr>
                        <a:t>strong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75855364"/>
                  </a:ext>
                </a:extLst>
              </a:tr>
              <a:tr h="328701">
                <a:tc>
                  <a:txBody>
                    <a:bodyPr/>
                    <a:lstStyle/>
                    <a:p>
                      <a:pPr marL="0" marR="0" algn="ctr">
                        <a:lnSpc>
                          <a:spcPct val="107000"/>
                        </a:lnSpc>
                        <a:spcBef>
                          <a:spcPts val="0"/>
                        </a:spcBef>
                        <a:spcAft>
                          <a:spcPts val="0"/>
                        </a:spcAft>
                      </a:pPr>
                      <a:r>
                        <a:rPr lang="en-US" sz="1200" dirty="0">
                          <a:effectLst/>
                        </a:rPr>
                        <a:t>Nightlife Spot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200">
                          <a:effectLst/>
                        </a:rPr>
                        <a:t>strong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200">
                          <a:effectLst/>
                        </a:rPr>
                        <a:t>moderate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200">
                          <a:effectLst/>
                        </a:rPr>
                        <a:t>moderate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200">
                          <a:effectLst/>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rPr>
                        <a:t>moderate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363960029"/>
                  </a:ext>
                </a:extLst>
              </a:tr>
              <a:tr h="328701">
                <a:tc>
                  <a:txBody>
                    <a:bodyPr/>
                    <a:lstStyle/>
                    <a:p>
                      <a:pPr marL="0" marR="0" algn="ctr">
                        <a:lnSpc>
                          <a:spcPct val="107000"/>
                        </a:lnSpc>
                        <a:spcBef>
                          <a:spcPts val="0"/>
                        </a:spcBef>
                        <a:spcAft>
                          <a:spcPts val="0"/>
                        </a:spcAft>
                      </a:pPr>
                      <a:r>
                        <a:rPr lang="en-US" sz="1200" dirty="0">
                          <a:effectLst/>
                        </a:rPr>
                        <a:t>Shop &amp; Service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200">
                          <a:effectLst/>
                        </a:rPr>
                        <a:t>strong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200">
                          <a:effectLst/>
                        </a:rPr>
                        <a:t>strong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200">
                          <a:effectLst/>
                        </a:rPr>
                        <a:t>strong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200">
                          <a:effectLst/>
                        </a:rPr>
                        <a:t>strong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rPr>
                        <a:t>strong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853541133"/>
                  </a:ext>
                </a:extLst>
              </a:tr>
            </a:tbl>
          </a:graphicData>
        </a:graphic>
      </p:graphicFrame>
    </p:spTree>
    <p:extLst>
      <p:ext uri="{BB962C8B-B14F-4D97-AF65-F5344CB8AC3E}">
        <p14:creationId xmlns:p14="http://schemas.microsoft.com/office/powerpoint/2010/main" val="3842501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85F82-09E8-4EF8-AF70-860DA52CD54A}"/>
              </a:ext>
            </a:extLst>
          </p:cNvPr>
          <p:cNvSpPr>
            <a:spLocks noGrp="1"/>
          </p:cNvSpPr>
          <p:nvPr>
            <p:ph type="title"/>
          </p:nvPr>
        </p:nvSpPr>
        <p:spPr>
          <a:xfrm>
            <a:off x="1141413" y="428264"/>
            <a:ext cx="9905998" cy="833378"/>
          </a:xfrm>
        </p:spPr>
        <p:txBody>
          <a:bodyPr/>
          <a:lstStyle/>
          <a:p>
            <a:r>
              <a:rPr lang="en-US" dirty="0"/>
              <a:t>Result</a:t>
            </a:r>
          </a:p>
        </p:txBody>
      </p:sp>
      <p:sp>
        <p:nvSpPr>
          <p:cNvPr id="3" name="Content Placeholder 2">
            <a:extLst>
              <a:ext uri="{FF2B5EF4-FFF2-40B4-BE49-F238E27FC236}">
                <a16:creationId xmlns:a16="http://schemas.microsoft.com/office/drawing/2014/main" id="{169C9D2A-7B52-4067-A00D-8EB100E75737}"/>
              </a:ext>
            </a:extLst>
          </p:cNvPr>
          <p:cNvSpPr>
            <a:spLocks noGrp="1"/>
          </p:cNvSpPr>
          <p:nvPr>
            <p:ph idx="1"/>
          </p:nvPr>
        </p:nvSpPr>
        <p:spPr>
          <a:xfrm>
            <a:off x="1141412" y="1261642"/>
            <a:ext cx="9905999" cy="3530277"/>
          </a:xfrm>
        </p:spPr>
        <p:txBody>
          <a:bodyPr>
            <a:normAutofit lnSpcReduction="10000"/>
          </a:bodyPr>
          <a:lstStyle/>
          <a:p>
            <a:pPr marL="457200" lvl="1" indent="0">
              <a:buNone/>
            </a:pPr>
            <a:r>
              <a:rPr lang="en-US" dirty="0"/>
              <a:t>The result of our data analysis is represented in the form of a table which gives a numeric rating to each one of the 5 proposed venues suitable for opening the restaurant. To generate the table we followed following mechanism:</a:t>
            </a:r>
          </a:p>
          <a:p>
            <a:pPr lvl="1"/>
            <a:r>
              <a:rPr lang="en-US" dirty="0"/>
              <a:t>We used </a:t>
            </a:r>
            <a:r>
              <a:rPr lang="en-US" b="1" dirty="0"/>
              <a:t>Content-Based</a:t>
            </a:r>
            <a:r>
              <a:rPr lang="en-US" dirty="0"/>
              <a:t> </a:t>
            </a:r>
            <a:r>
              <a:rPr lang="en-US" b="1" dirty="0"/>
              <a:t>recommendation systems</a:t>
            </a:r>
            <a:r>
              <a:rPr lang="en-US" dirty="0"/>
              <a:t> as we have a list of cinemas which are preferred by the stakeholders. </a:t>
            </a:r>
          </a:p>
          <a:p>
            <a:pPr lvl="1"/>
            <a:r>
              <a:rPr lang="en-US" dirty="0"/>
              <a:t>Taking weighted average of every location based on the profile we recommended the top location that is most suitable for the new Bollywood themed restaurant.</a:t>
            </a:r>
            <a:endParaRPr lang="en-US" b="1" dirty="0"/>
          </a:p>
          <a:p>
            <a:pPr lvl="1"/>
            <a:r>
              <a:rPr lang="en-US" dirty="0"/>
              <a:t>To draw our conclusion, we created the final sorted and weighted data which is given below.</a:t>
            </a:r>
            <a:endParaRPr lang="en-US" b="1" dirty="0"/>
          </a:p>
          <a:p>
            <a:endParaRPr lang="en-US" dirty="0"/>
          </a:p>
          <a:p>
            <a:endParaRPr lang="en-US" dirty="0"/>
          </a:p>
        </p:txBody>
      </p:sp>
      <p:graphicFrame>
        <p:nvGraphicFramePr>
          <p:cNvPr id="4" name="Table 3">
            <a:extLst>
              <a:ext uri="{FF2B5EF4-FFF2-40B4-BE49-F238E27FC236}">
                <a16:creationId xmlns:a16="http://schemas.microsoft.com/office/drawing/2014/main" id="{C9CFD07C-B7B6-44C5-880B-11F535D0891F}"/>
              </a:ext>
            </a:extLst>
          </p:cNvPr>
          <p:cNvGraphicFramePr>
            <a:graphicFrameLocks noGrp="1"/>
          </p:cNvGraphicFramePr>
          <p:nvPr>
            <p:extLst>
              <p:ext uri="{D42A27DB-BD31-4B8C-83A1-F6EECF244321}">
                <p14:modId xmlns:p14="http://schemas.microsoft.com/office/powerpoint/2010/main" val="1306434693"/>
              </p:ext>
            </p:extLst>
          </p:nvPr>
        </p:nvGraphicFramePr>
        <p:xfrm>
          <a:off x="1794075" y="4560426"/>
          <a:ext cx="8958805" cy="2067378"/>
        </p:xfrm>
        <a:graphic>
          <a:graphicData uri="http://schemas.openxmlformats.org/drawingml/2006/table">
            <a:tbl>
              <a:tblPr firstRow="1" firstCol="1" bandRow="1">
                <a:tableStyleId>{5C22544A-7EE6-4342-B048-85BDC9FD1C3A}</a:tableStyleId>
              </a:tblPr>
              <a:tblGrid>
                <a:gridCol w="880378">
                  <a:extLst>
                    <a:ext uri="{9D8B030D-6E8A-4147-A177-3AD203B41FA5}">
                      <a16:colId xmlns:a16="http://schemas.microsoft.com/office/drawing/2014/main" val="1472667441"/>
                    </a:ext>
                  </a:extLst>
                </a:gridCol>
                <a:gridCol w="4104044">
                  <a:extLst>
                    <a:ext uri="{9D8B030D-6E8A-4147-A177-3AD203B41FA5}">
                      <a16:colId xmlns:a16="http://schemas.microsoft.com/office/drawing/2014/main" val="347224973"/>
                    </a:ext>
                  </a:extLst>
                </a:gridCol>
                <a:gridCol w="1414054">
                  <a:extLst>
                    <a:ext uri="{9D8B030D-6E8A-4147-A177-3AD203B41FA5}">
                      <a16:colId xmlns:a16="http://schemas.microsoft.com/office/drawing/2014/main" val="4285514214"/>
                    </a:ext>
                  </a:extLst>
                </a:gridCol>
                <a:gridCol w="1461032">
                  <a:extLst>
                    <a:ext uri="{9D8B030D-6E8A-4147-A177-3AD203B41FA5}">
                      <a16:colId xmlns:a16="http://schemas.microsoft.com/office/drawing/2014/main" val="2449314539"/>
                    </a:ext>
                  </a:extLst>
                </a:gridCol>
                <a:gridCol w="1099297">
                  <a:extLst>
                    <a:ext uri="{9D8B030D-6E8A-4147-A177-3AD203B41FA5}">
                      <a16:colId xmlns:a16="http://schemas.microsoft.com/office/drawing/2014/main" val="1715303279"/>
                    </a:ext>
                  </a:extLst>
                </a:gridCol>
              </a:tblGrid>
              <a:tr h="411222">
                <a:tc>
                  <a:txBody>
                    <a:bodyPr/>
                    <a:lstStyle/>
                    <a:p>
                      <a:pPr marL="0" marR="0" algn="ctr">
                        <a:lnSpc>
                          <a:spcPct val="107000"/>
                        </a:lnSpc>
                        <a:spcBef>
                          <a:spcPts val="0"/>
                        </a:spcBef>
                        <a:spcAft>
                          <a:spcPts val="0"/>
                        </a:spcAft>
                      </a:pPr>
                      <a:r>
                        <a:rPr lang="en-US" sz="1200">
                          <a:effectLst/>
                        </a:rPr>
                        <a:t>Location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rPr>
                        <a:t>Address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200">
                          <a:effectLst/>
                        </a:rPr>
                        <a:t>Latitude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200">
                          <a:effectLst/>
                        </a:rPr>
                        <a:t>Longitude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200">
                          <a:effectLst/>
                        </a:rPr>
                        <a:t>Rating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444558541"/>
                  </a:ext>
                </a:extLst>
              </a:tr>
              <a:tr h="317038">
                <a:tc>
                  <a:txBody>
                    <a:bodyPr/>
                    <a:lstStyle/>
                    <a:p>
                      <a:pPr marL="0" marR="0" algn="ctr">
                        <a:lnSpc>
                          <a:spcPct val="107000"/>
                        </a:lnSpc>
                        <a:spcBef>
                          <a:spcPts val="0"/>
                        </a:spcBef>
                        <a:spcAft>
                          <a:spcPts val="0"/>
                        </a:spcAft>
                      </a:pPr>
                      <a:r>
                        <a:rPr lang="en-US" sz="1200">
                          <a:effectLst/>
                        </a:rPr>
                        <a:t>L5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dirty="0">
                          <a:effectLst/>
                        </a:rPr>
                        <a:t>Tsuen Fung Centre Shopping Arcade, Tsuen Wan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rPr>
                        <a:t>22.372112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rPr>
                        <a:t>114.119317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rPr>
                        <a:t>0.869006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006228086"/>
                  </a:ext>
                </a:extLst>
              </a:tr>
              <a:tr h="296973">
                <a:tc>
                  <a:txBody>
                    <a:bodyPr/>
                    <a:lstStyle/>
                    <a:p>
                      <a:pPr marL="0" marR="0" algn="ctr">
                        <a:lnSpc>
                          <a:spcPct val="107000"/>
                        </a:lnSpc>
                        <a:spcBef>
                          <a:spcPts val="0"/>
                        </a:spcBef>
                        <a:spcAft>
                          <a:spcPts val="0"/>
                        </a:spcAft>
                      </a:pPr>
                      <a:r>
                        <a:rPr lang="en-US" sz="1200">
                          <a:effectLst/>
                        </a:rPr>
                        <a:t>L3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dirty="0">
                          <a:effectLst/>
                        </a:rPr>
                        <a:t>Un Chau Shopping Centre, Cheung Sha Wan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rPr>
                        <a:t>22.337280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rPr>
                        <a:t>114.156457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rPr>
                        <a:t>0.660942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535580149"/>
                  </a:ext>
                </a:extLst>
              </a:tr>
              <a:tr h="295115">
                <a:tc>
                  <a:txBody>
                    <a:bodyPr/>
                    <a:lstStyle/>
                    <a:p>
                      <a:pPr marL="0" marR="0" algn="ctr">
                        <a:lnSpc>
                          <a:spcPct val="107000"/>
                        </a:lnSpc>
                        <a:spcBef>
                          <a:spcPts val="0"/>
                        </a:spcBef>
                        <a:spcAft>
                          <a:spcPts val="0"/>
                        </a:spcAft>
                      </a:pPr>
                      <a:r>
                        <a:rPr lang="en-US" sz="1200">
                          <a:effectLst/>
                        </a:rPr>
                        <a:t>L4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dirty="0">
                          <a:effectLst/>
                        </a:rPr>
                        <a:t>Prosperity Millennia Plaza, North Point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rPr>
                        <a:t>22.291698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rPr>
                        <a:t>114.208168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rPr>
                        <a:t>0.546807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997027588"/>
                  </a:ext>
                </a:extLst>
              </a:tr>
              <a:tr h="334831">
                <a:tc>
                  <a:txBody>
                    <a:bodyPr/>
                    <a:lstStyle/>
                    <a:p>
                      <a:pPr marL="0" marR="0" algn="ctr">
                        <a:lnSpc>
                          <a:spcPct val="107000"/>
                        </a:lnSpc>
                        <a:spcBef>
                          <a:spcPts val="0"/>
                        </a:spcBef>
                        <a:spcAft>
                          <a:spcPts val="0"/>
                        </a:spcAft>
                      </a:pPr>
                      <a:r>
                        <a:rPr lang="en-US" sz="1200">
                          <a:effectLst/>
                        </a:rPr>
                        <a:t>L2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dirty="0" err="1">
                          <a:effectLst/>
                        </a:rPr>
                        <a:t>Tuen</a:t>
                      </a:r>
                      <a:r>
                        <a:rPr lang="en-US" sz="1200" dirty="0">
                          <a:effectLst/>
                        </a:rPr>
                        <a:t> Mun Ferry, </a:t>
                      </a:r>
                      <a:r>
                        <a:rPr lang="en-US" sz="1200" dirty="0" err="1">
                          <a:effectLst/>
                        </a:rPr>
                        <a:t>Tuen</a:t>
                      </a:r>
                      <a:r>
                        <a:rPr lang="en-US" sz="1200" dirty="0">
                          <a:effectLst/>
                        </a:rPr>
                        <a:t> Mun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rPr>
                        <a:t>22.371780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rPr>
                        <a:t>113.966039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rPr>
                        <a:t>0.136733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994679650"/>
                  </a:ext>
                </a:extLst>
              </a:tr>
              <a:tr h="412199">
                <a:tc>
                  <a:txBody>
                    <a:bodyPr/>
                    <a:lstStyle/>
                    <a:p>
                      <a:pPr marL="0" marR="0" algn="ctr">
                        <a:lnSpc>
                          <a:spcPct val="107000"/>
                        </a:lnSpc>
                        <a:spcBef>
                          <a:spcPts val="0"/>
                        </a:spcBef>
                        <a:spcAft>
                          <a:spcPts val="0"/>
                        </a:spcAft>
                      </a:pPr>
                      <a:r>
                        <a:rPr lang="en-US" sz="1200">
                          <a:effectLst/>
                        </a:rPr>
                        <a:t>L1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dirty="0">
                          <a:effectLst/>
                        </a:rPr>
                        <a:t>Sau Mau Ping Shopping Centre, Sau Mau Ping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rPr>
                        <a:t>22.319503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rPr>
                        <a:t>114.232187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dirty="0">
                          <a:effectLst/>
                        </a:rPr>
                        <a:t>0.053035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872317445"/>
                  </a:ext>
                </a:extLst>
              </a:tr>
            </a:tbl>
          </a:graphicData>
        </a:graphic>
      </p:graphicFrame>
    </p:spTree>
    <p:extLst>
      <p:ext uri="{BB962C8B-B14F-4D97-AF65-F5344CB8AC3E}">
        <p14:creationId xmlns:p14="http://schemas.microsoft.com/office/powerpoint/2010/main" val="21432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9FF3B-5406-4BBF-8742-E4D7EC5FCB05}"/>
              </a:ext>
            </a:extLst>
          </p:cNvPr>
          <p:cNvSpPr>
            <a:spLocks noGrp="1"/>
          </p:cNvSpPr>
          <p:nvPr>
            <p:ph type="title"/>
          </p:nvPr>
        </p:nvSpPr>
        <p:spPr>
          <a:xfrm>
            <a:off x="1141413" y="618519"/>
            <a:ext cx="9905998" cy="531856"/>
          </a:xfrm>
        </p:spPr>
        <p:txBody>
          <a:bodyPr>
            <a:normAutofit fontScale="90000"/>
          </a:bodyPr>
          <a:lstStyle/>
          <a:p>
            <a:r>
              <a:rPr lang="en-US" dirty="0"/>
              <a:t>discussion</a:t>
            </a:r>
          </a:p>
        </p:txBody>
      </p:sp>
      <p:sp>
        <p:nvSpPr>
          <p:cNvPr id="3" name="Content Placeholder 2">
            <a:extLst>
              <a:ext uri="{FF2B5EF4-FFF2-40B4-BE49-F238E27FC236}">
                <a16:creationId xmlns:a16="http://schemas.microsoft.com/office/drawing/2014/main" id="{A5316BD5-C194-4ABA-BD41-F143C3906809}"/>
              </a:ext>
            </a:extLst>
          </p:cNvPr>
          <p:cNvSpPr>
            <a:spLocks noGrp="1"/>
          </p:cNvSpPr>
          <p:nvPr>
            <p:ph idx="1"/>
          </p:nvPr>
        </p:nvSpPr>
        <p:spPr>
          <a:xfrm>
            <a:off x="1141412" y="1150375"/>
            <a:ext cx="9905999" cy="2592711"/>
          </a:xfrm>
        </p:spPr>
        <p:txBody>
          <a:bodyPr>
            <a:normAutofit fontScale="92500" lnSpcReduction="20000"/>
          </a:bodyPr>
          <a:lstStyle/>
          <a:p>
            <a:r>
              <a:rPr lang="en-US" dirty="0"/>
              <a:t>From the table in previous slide we can see that location </a:t>
            </a:r>
            <a:r>
              <a:rPr lang="en-US" b="1" dirty="0"/>
              <a:t>L5</a:t>
            </a:r>
            <a:r>
              <a:rPr lang="en-US" dirty="0"/>
              <a:t> has the greatest number of venues such as shops, bus stops, metro stations near to it. However, from the map, we can’t find any of the stakeholder’s favorite cinemas near to L5 locality. Also, there are only 3 other cinemas near to it. </a:t>
            </a:r>
            <a:endParaRPr lang="en-US" b="1" dirty="0"/>
          </a:p>
          <a:p>
            <a:r>
              <a:rPr lang="en-US" dirty="0"/>
              <a:t>From the map we can see that venue L3 is near to 3 of the favorite cinemas and this location has many other cinemas surrounding it. It also has the second highest number of bus stops, metro stations and shops in the vicinity. </a:t>
            </a:r>
          </a:p>
        </p:txBody>
      </p:sp>
      <p:pic>
        <p:nvPicPr>
          <p:cNvPr id="4" name="Picture 3">
            <a:extLst>
              <a:ext uri="{FF2B5EF4-FFF2-40B4-BE49-F238E27FC236}">
                <a16:creationId xmlns:a16="http://schemas.microsoft.com/office/drawing/2014/main" id="{BA4B3B84-3DF1-4C53-B527-B6AD2279BED8}"/>
              </a:ext>
            </a:extLst>
          </p:cNvPr>
          <p:cNvPicPr>
            <a:picLocks noChangeAspect="1"/>
          </p:cNvPicPr>
          <p:nvPr/>
        </p:nvPicPr>
        <p:blipFill>
          <a:blip r:embed="rId2"/>
          <a:stretch>
            <a:fillRect/>
          </a:stretch>
        </p:blipFill>
        <p:spPr>
          <a:xfrm>
            <a:off x="3435291" y="3897534"/>
            <a:ext cx="4525006" cy="2695951"/>
          </a:xfrm>
          <a:prstGeom prst="rect">
            <a:avLst/>
          </a:prstGeom>
        </p:spPr>
      </p:pic>
    </p:spTree>
    <p:extLst>
      <p:ext uri="{BB962C8B-B14F-4D97-AF65-F5344CB8AC3E}">
        <p14:creationId xmlns:p14="http://schemas.microsoft.com/office/powerpoint/2010/main" val="2280557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F543E-DF97-4645-AE70-1CA3F69C2429}"/>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F386FBD-01F8-42EA-A3F8-3356DD998F78}"/>
              </a:ext>
            </a:extLst>
          </p:cNvPr>
          <p:cNvSpPr>
            <a:spLocks noGrp="1"/>
          </p:cNvSpPr>
          <p:nvPr>
            <p:ph idx="1"/>
          </p:nvPr>
        </p:nvSpPr>
        <p:spPr/>
        <p:txBody>
          <a:bodyPr>
            <a:normAutofit fontScale="92500"/>
          </a:bodyPr>
          <a:lstStyle/>
          <a:p>
            <a:r>
              <a:rPr lang="en-US" dirty="0"/>
              <a:t>Our team has decided to propose the location </a:t>
            </a:r>
            <a:r>
              <a:rPr lang="en-US" dirty="0">
                <a:solidFill>
                  <a:srgbClr val="FF0000"/>
                </a:solidFill>
              </a:rPr>
              <a:t>L3</a:t>
            </a:r>
            <a:r>
              <a:rPr lang="en-US" dirty="0"/>
              <a:t> with address </a:t>
            </a:r>
            <a:r>
              <a:rPr lang="en-US" dirty="0">
                <a:solidFill>
                  <a:srgbClr val="FF0000"/>
                </a:solidFill>
              </a:rPr>
              <a:t>Un Chau Shopping Centre, Cheung Sha Wan</a:t>
            </a:r>
            <a:r>
              <a:rPr lang="en-US" dirty="0"/>
              <a:t> to the stake holders based on the following observations:</a:t>
            </a:r>
          </a:p>
          <a:p>
            <a:pPr lvl="1"/>
            <a:r>
              <a:rPr lang="en-US" dirty="0"/>
              <a:t>Movie goers are our target consumers and hence nearness to many cinemas, including favorite cinemas</a:t>
            </a:r>
            <a:r>
              <a:rPr lang="en-US"/>
              <a:t>, is a must.</a:t>
            </a:r>
            <a:endParaRPr lang="en-US" dirty="0"/>
          </a:p>
          <a:p>
            <a:pPr lvl="1"/>
            <a:r>
              <a:rPr lang="en-US" dirty="0"/>
              <a:t>The brand can continue with its existing strategy of giving out movie tickets, food coupons and inviting celebrities with greater success in a locality populated with movie going crowd.</a:t>
            </a:r>
          </a:p>
          <a:p>
            <a:pPr lvl="1"/>
            <a:r>
              <a:rPr lang="en-US" dirty="0"/>
              <a:t>This location (L3) is well surrounded with venues such as bus stops, metro stations, shops etc. which is great for pulling family crowd.</a:t>
            </a:r>
          </a:p>
        </p:txBody>
      </p:sp>
    </p:spTree>
    <p:extLst>
      <p:ext uri="{BB962C8B-B14F-4D97-AF65-F5344CB8AC3E}">
        <p14:creationId xmlns:p14="http://schemas.microsoft.com/office/powerpoint/2010/main" val="153037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A4F4F-DB88-4E57-AA3B-DEBFEA408CFD}"/>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11EA685C-A903-4B6F-BBD0-0AE85E0EF7F5}"/>
              </a:ext>
            </a:extLst>
          </p:cNvPr>
          <p:cNvSpPr>
            <a:spLocks noGrp="1"/>
          </p:cNvSpPr>
          <p:nvPr>
            <p:ph idx="1"/>
          </p:nvPr>
        </p:nvSpPr>
        <p:spPr>
          <a:xfrm>
            <a:off x="1141412" y="2097088"/>
            <a:ext cx="9905999" cy="3948111"/>
          </a:xfrm>
        </p:spPr>
        <p:txBody>
          <a:bodyPr>
            <a:normAutofit lnSpcReduction="10000"/>
          </a:bodyPr>
          <a:lstStyle/>
          <a:p>
            <a:r>
              <a:rPr lang="en-US" dirty="0"/>
              <a:t>A Famous Indian restaurant chain wants to open Bollywood themed restaurant in Hong Kong. </a:t>
            </a:r>
          </a:p>
          <a:p>
            <a:r>
              <a:rPr lang="en-US" dirty="0"/>
              <a:t>The chain wants to expand its presence in South East Asia and chose Hong Kong as it has high number of People of Indian Origin (POI) and Bollywood cinema is very popular there.</a:t>
            </a:r>
          </a:p>
          <a:p>
            <a:r>
              <a:rPr lang="en-US" dirty="0"/>
              <a:t>Main USP of the restaurant chain is movie inspired décor and Indian cuisine. </a:t>
            </a:r>
          </a:p>
          <a:p>
            <a:r>
              <a:rPr lang="en-US" dirty="0"/>
              <a:t>It is also known for inviting Bollywood celebrities for events and handing out movie tickets, movie hall food coupon etc. during festive seasons.</a:t>
            </a:r>
          </a:p>
          <a:p>
            <a:endParaRPr lang="en-US" dirty="0"/>
          </a:p>
        </p:txBody>
      </p:sp>
    </p:spTree>
    <p:extLst>
      <p:ext uri="{BB962C8B-B14F-4D97-AF65-F5344CB8AC3E}">
        <p14:creationId xmlns:p14="http://schemas.microsoft.com/office/powerpoint/2010/main" val="3561781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DEB5B-4DDA-4672-9E05-F940076F5357}"/>
              </a:ext>
            </a:extLst>
          </p:cNvPr>
          <p:cNvSpPr>
            <a:spLocks noGrp="1"/>
          </p:cNvSpPr>
          <p:nvPr>
            <p:ph type="title"/>
          </p:nvPr>
        </p:nvSpPr>
        <p:spPr/>
        <p:txBody>
          <a:bodyPr/>
          <a:lstStyle/>
          <a:p>
            <a:r>
              <a:rPr lang="en-US" dirty="0"/>
              <a:t>Criteria for selecting restaurant location</a:t>
            </a:r>
          </a:p>
        </p:txBody>
      </p:sp>
      <p:sp>
        <p:nvSpPr>
          <p:cNvPr id="3" name="Content Placeholder 2">
            <a:extLst>
              <a:ext uri="{FF2B5EF4-FFF2-40B4-BE49-F238E27FC236}">
                <a16:creationId xmlns:a16="http://schemas.microsoft.com/office/drawing/2014/main" id="{449916BD-4B65-4834-8E0D-A2E1697B4C1A}"/>
              </a:ext>
            </a:extLst>
          </p:cNvPr>
          <p:cNvSpPr>
            <a:spLocks noGrp="1"/>
          </p:cNvSpPr>
          <p:nvPr>
            <p:ph idx="1"/>
          </p:nvPr>
        </p:nvSpPr>
        <p:spPr/>
        <p:txBody>
          <a:bodyPr>
            <a:normAutofit lnSpcReduction="10000"/>
          </a:bodyPr>
          <a:lstStyle/>
          <a:p>
            <a:pPr lvl="0"/>
            <a:r>
              <a:rPr lang="en-US" dirty="0"/>
              <a:t>Target customers: Movie going crowd, POIs and NRI Indians.</a:t>
            </a:r>
          </a:p>
          <a:p>
            <a:pPr lvl="0"/>
            <a:r>
              <a:rPr lang="en-US" dirty="0"/>
              <a:t>Restaurant should have one or more favorite cinemas of the stakeholders nearby. List of such cinemas provided by stakeholders.</a:t>
            </a:r>
          </a:p>
          <a:p>
            <a:pPr lvl="0"/>
            <a:r>
              <a:rPr lang="en-US" dirty="0"/>
              <a:t>Having shopping places, amusement parks or other places of interest are a plus as that will ensure more visibility.</a:t>
            </a:r>
          </a:p>
          <a:p>
            <a:pPr lvl="0"/>
            <a:r>
              <a:rPr lang="en-US" dirty="0"/>
              <a:t>Good public transport is a must. Public transport facilities within 5-minute walking distance is preferable.</a:t>
            </a:r>
          </a:p>
          <a:p>
            <a:endParaRPr lang="en-US" dirty="0"/>
          </a:p>
        </p:txBody>
      </p:sp>
    </p:spTree>
    <p:extLst>
      <p:ext uri="{BB962C8B-B14F-4D97-AF65-F5344CB8AC3E}">
        <p14:creationId xmlns:p14="http://schemas.microsoft.com/office/powerpoint/2010/main" val="3364742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8ACD2-51DA-4F0D-893D-361BF3CA7887}"/>
              </a:ext>
            </a:extLst>
          </p:cNvPr>
          <p:cNvSpPr>
            <a:spLocks noGrp="1"/>
          </p:cNvSpPr>
          <p:nvPr>
            <p:ph type="title"/>
          </p:nvPr>
        </p:nvSpPr>
        <p:spPr>
          <a:xfrm>
            <a:off x="1141413" y="185195"/>
            <a:ext cx="9905998" cy="798653"/>
          </a:xfrm>
        </p:spPr>
        <p:txBody>
          <a:bodyPr/>
          <a:lstStyle/>
          <a:p>
            <a:r>
              <a:rPr lang="en-US" dirty="0"/>
              <a:t>Data acquisition &amp; Processing</a:t>
            </a:r>
          </a:p>
        </p:txBody>
      </p:sp>
      <p:sp>
        <p:nvSpPr>
          <p:cNvPr id="3" name="Content Placeholder 2">
            <a:extLst>
              <a:ext uri="{FF2B5EF4-FFF2-40B4-BE49-F238E27FC236}">
                <a16:creationId xmlns:a16="http://schemas.microsoft.com/office/drawing/2014/main" id="{41AF64AC-0CD3-4DEF-8FF1-A4E1E92FB1F2}"/>
              </a:ext>
            </a:extLst>
          </p:cNvPr>
          <p:cNvSpPr>
            <a:spLocks noGrp="1"/>
          </p:cNvSpPr>
          <p:nvPr>
            <p:ph idx="1"/>
          </p:nvPr>
        </p:nvSpPr>
        <p:spPr>
          <a:xfrm>
            <a:off x="1141412" y="983848"/>
            <a:ext cx="9905999" cy="4807353"/>
          </a:xfrm>
        </p:spPr>
        <p:txBody>
          <a:bodyPr/>
          <a:lstStyle/>
          <a:p>
            <a:r>
              <a:rPr lang="en-US" dirty="0"/>
              <a:t>The existing list of cinemas in Hong Kong are available in the website </a:t>
            </a:r>
            <a:r>
              <a:rPr lang="en-US" u="sng" dirty="0">
                <a:hlinkClick r:id="rId2"/>
              </a:rPr>
              <a:t>https://hkmovie6.com/cinema</a:t>
            </a:r>
            <a:endParaRPr lang="en-US" u="sng" dirty="0"/>
          </a:p>
          <a:p>
            <a:r>
              <a:rPr lang="en-US" dirty="0"/>
              <a:t>Stakeholders have given a list of their favorite cinemas and ranking of the cinemas The cinemas are ranked in a scale of 1 to 5 where 1 is least favorite and 5 is most favorite. The below is the list of the favorite cinemas:</a:t>
            </a:r>
          </a:p>
          <a:p>
            <a:pPr marL="0" indent="0">
              <a:buNone/>
            </a:pPr>
            <a:endParaRPr lang="en-US" dirty="0"/>
          </a:p>
        </p:txBody>
      </p:sp>
      <p:graphicFrame>
        <p:nvGraphicFramePr>
          <p:cNvPr id="4" name="Table 3">
            <a:extLst>
              <a:ext uri="{FF2B5EF4-FFF2-40B4-BE49-F238E27FC236}">
                <a16:creationId xmlns:a16="http://schemas.microsoft.com/office/drawing/2014/main" id="{817C963B-5D8C-416E-B76B-3078C9630597}"/>
              </a:ext>
            </a:extLst>
          </p:cNvPr>
          <p:cNvGraphicFramePr>
            <a:graphicFrameLocks noGrp="1"/>
          </p:cNvGraphicFramePr>
          <p:nvPr>
            <p:extLst>
              <p:ext uri="{D42A27DB-BD31-4B8C-83A1-F6EECF244321}">
                <p14:modId xmlns:p14="http://schemas.microsoft.com/office/powerpoint/2010/main" val="1191287948"/>
              </p:ext>
            </p:extLst>
          </p:nvPr>
        </p:nvGraphicFramePr>
        <p:xfrm>
          <a:off x="1384481" y="3429001"/>
          <a:ext cx="9906000" cy="3111809"/>
        </p:xfrm>
        <a:graphic>
          <a:graphicData uri="http://schemas.openxmlformats.org/drawingml/2006/table">
            <a:tbl>
              <a:tblPr firstRow="1" firstCol="1" bandRow="1">
                <a:tableStyleId>{5C22544A-7EE6-4342-B048-85BDC9FD1C3A}</a:tableStyleId>
              </a:tblPr>
              <a:tblGrid>
                <a:gridCol w="2458314">
                  <a:extLst>
                    <a:ext uri="{9D8B030D-6E8A-4147-A177-3AD203B41FA5}">
                      <a16:colId xmlns:a16="http://schemas.microsoft.com/office/drawing/2014/main" val="809573083"/>
                    </a:ext>
                  </a:extLst>
                </a:gridCol>
                <a:gridCol w="1504086">
                  <a:extLst>
                    <a:ext uri="{9D8B030D-6E8A-4147-A177-3AD203B41FA5}">
                      <a16:colId xmlns:a16="http://schemas.microsoft.com/office/drawing/2014/main" val="1786177467"/>
                    </a:ext>
                  </a:extLst>
                </a:gridCol>
                <a:gridCol w="1981200">
                  <a:extLst>
                    <a:ext uri="{9D8B030D-6E8A-4147-A177-3AD203B41FA5}">
                      <a16:colId xmlns:a16="http://schemas.microsoft.com/office/drawing/2014/main" val="1721026499"/>
                    </a:ext>
                  </a:extLst>
                </a:gridCol>
                <a:gridCol w="1981200">
                  <a:extLst>
                    <a:ext uri="{9D8B030D-6E8A-4147-A177-3AD203B41FA5}">
                      <a16:colId xmlns:a16="http://schemas.microsoft.com/office/drawing/2014/main" val="3830788830"/>
                    </a:ext>
                  </a:extLst>
                </a:gridCol>
                <a:gridCol w="1981200">
                  <a:extLst>
                    <a:ext uri="{9D8B030D-6E8A-4147-A177-3AD203B41FA5}">
                      <a16:colId xmlns:a16="http://schemas.microsoft.com/office/drawing/2014/main" val="752509437"/>
                    </a:ext>
                  </a:extLst>
                </a:gridCol>
              </a:tblGrid>
              <a:tr h="436943">
                <a:tc>
                  <a:txBody>
                    <a:bodyPr/>
                    <a:lstStyle/>
                    <a:p>
                      <a:pPr marL="0" marR="0" algn="ctr">
                        <a:lnSpc>
                          <a:spcPct val="107000"/>
                        </a:lnSpc>
                        <a:spcBef>
                          <a:spcPts val="0"/>
                        </a:spcBef>
                        <a:spcAft>
                          <a:spcPts val="0"/>
                        </a:spcAft>
                      </a:pPr>
                      <a:r>
                        <a:rPr lang="en-US" sz="1200" dirty="0">
                          <a:effectLst/>
                        </a:rPr>
                        <a: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rPr>
                        <a:t>Rating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200">
                          <a:effectLst/>
                        </a:rPr>
                        <a:t>Address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200">
                          <a:effectLst/>
                        </a:rPr>
                        <a:t>Latitude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200">
                          <a:effectLst/>
                        </a:rPr>
                        <a:t>Longitude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580353183"/>
                  </a:ext>
                </a:extLst>
              </a:tr>
              <a:tr h="445811">
                <a:tc>
                  <a:txBody>
                    <a:bodyPr/>
                    <a:lstStyle/>
                    <a:p>
                      <a:pPr marL="0" marR="0" algn="ctr">
                        <a:lnSpc>
                          <a:spcPct val="107000"/>
                        </a:lnSpc>
                        <a:spcBef>
                          <a:spcPts val="0"/>
                        </a:spcBef>
                        <a:spcAft>
                          <a:spcPts val="0"/>
                        </a:spcAft>
                      </a:pPr>
                      <a:r>
                        <a:rPr lang="en-US" sz="1200" dirty="0">
                          <a:effectLst/>
                        </a:rPr>
                        <a:t>Broadway Circuit - MONGKOK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rPr>
                        <a:t>4.5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rPr>
                        <a:t>6-12 Sai Yeung Choi Street, Mongkok, Kowloon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rPr>
                        <a:t>22.317077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200">
                          <a:effectLst/>
                        </a:rPr>
                        <a:t>114.170662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215734891"/>
                  </a:ext>
                </a:extLst>
              </a:tr>
              <a:tr h="445811">
                <a:tc>
                  <a:txBody>
                    <a:bodyPr/>
                    <a:lstStyle/>
                    <a:p>
                      <a:pPr marL="0" marR="0" algn="ctr">
                        <a:lnSpc>
                          <a:spcPct val="107000"/>
                        </a:lnSpc>
                        <a:spcBef>
                          <a:spcPts val="0"/>
                        </a:spcBef>
                        <a:spcAft>
                          <a:spcPts val="0"/>
                        </a:spcAft>
                      </a:pPr>
                      <a:r>
                        <a:rPr lang="en-US" sz="1200" dirty="0">
                          <a:effectLst/>
                        </a:rPr>
                        <a:t>Broadway Circuit - The ONE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rPr>
                        <a:t>4.5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rPr>
                        <a:t>6-11/F, The ONE, No. 100 Nathan Road, Tsim Sha...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rPr>
                        <a:t>22.300058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200">
                          <a:effectLst/>
                        </a:rPr>
                        <a:t>114.172667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586582324"/>
                  </a:ext>
                </a:extLst>
              </a:tr>
              <a:tr h="445811">
                <a:tc>
                  <a:txBody>
                    <a:bodyPr/>
                    <a:lstStyle/>
                    <a:p>
                      <a:pPr marL="0" marR="0" algn="ctr">
                        <a:lnSpc>
                          <a:spcPct val="107000"/>
                        </a:lnSpc>
                        <a:spcBef>
                          <a:spcPts val="0"/>
                        </a:spcBef>
                        <a:spcAft>
                          <a:spcPts val="0"/>
                        </a:spcAft>
                      </a:pPr>
                      <a:r>
                        <a:rPr lang="en-US" sz="1200" dirty="0">
                          <a:effectLst/>
                        </a:rPr>
                        <a:t>Grand Ocean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rPr>
                        <a:t>4.3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rPr>
                        <a:t>Ocean Centre, 3 Canton Road, Kowloon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rPr>
                        <a:t>22.295165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200">
                          <a:effectLst/>
                        </a:rPr>
                        <a:t>114.169176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456759729"/>
                  </a:ext>
                </a:extLst>
              </a:tr>
              <a:tr h="445811">
                <a:tc>
                  <a:txBody>
                    <a:bodyPr/>
                    <a:lstStyle/>
                    <a:p>
                      <a:pPr marL="0" marR="0" algn="ctr">
                        <a:lnSpc>
                          <a:spcPct val="107000"/>
                        </a:lnSpc>
                        <a:spcBef>
                          <a:spcPts val="0"/>
                        </a:spcBef>
                        <a:spcAft>
                          <a:spcPts val="0"/>
                        </a:spcAft>
                      </a:pPr>
                      <a:r>
                        <a:rPr lang="en-US" sz="1200" dirty="0">
                          <a:effectLst/>
                        </a:rPr>
                        <a:t>The Grand Cinema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rPr>
                        <a:t>3.4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rPr>
                        <a:t>2/F, Elements, 1 Austin Road West, Kowloon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200">
                          <a:effectLst/>
                        </a:rPr>
                        <a:t>22.304118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rPr>
                        <a:t>114.161466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387755313"/>
                  </a:ext>
                </a:extLst>
              </a:tr>
              <a:tr h="445811">
                <a:tc>
                  <a:txBody>
                    <a:bodyPr/>
                    <a:lstStyle/>
                    <a:p>
                      <a:pPr marL="0" marR="0" algn="ctr">
                        <a:lnSpc>
                          <a:spcPct val="107000"/>
                        </a:lnSpc>
                        <a:spcBef>
                          <a:spcPts val="0"/>
                        </a:spcBef>
                        <a:spcAft>
                          <a:spcPts val="0"/>
                        </a:spcAft>
                      </a:pPr>
                      <a:r>
                        <a:rPr lang="en-US" sz="1200" dirty="0">
                          <a:effectLst/>
                        </a:rPr>
                        <a:t>AMC Pacific Place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rPr>
                        <a:t>2.3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rPr>
                        <a:t>Level 1, Pacific Place, 88 Queensway Road, Hon...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200">
                          <a:effectLst/>
                        </a:rPr>
                        <a:t>22.277673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rPr>
                        <a:t>114.165566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133929498"/>
                  </a:ext>
                </a:extLst>
              </a:tr>
              <a:tr h="445811">
                <a:tc>
                  <a:txBody>
                    <a:bodyPr/>
                    <a:lstStyle/>
                    <a:p>
                      <a:pPr marL="0" marR="0" algn="ctr">
                        <a:lnSpc>
                          <a:spcPct val="107000"/>
                        </a:lnSpc>
                        <a:spcBef>
                          <a:spcPts val="0"/>
                        </a:spcBef>
                        <a:spcAft>
                          <a:spcPts val="0"/>
                        </a:spcAft>
                      </a:pPr>
                      <a:r>
                        <a:rPr lang="en-US" sz="1200" dirty="0">
                          <a:effectLst/>
                        </a:rPr>
                        <a:t>UA IMAX @ Airport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rPr>
                        <a:t>1.5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rPr>
                        <a:t>6P059, Level 6, Terminal 2, 1 Sky Plaza Road,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200">
                          <a:effectLst/>
                        </a:rPr>
                        <a:t>22.316668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rPr>
                        <a:t>113.937787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291443923"/>
                  </a:ext>
                </a:extLst>
              </a:tr>
            </a:tbl>
          </a:graphicData>
        </a:graphic>
      </p:graphicFrame>
    </p:spTree>
    <p:extLst>
      <p:ext uri="{BB962C8B-B14F-4D97-AF65-F5344CB8AC3E}">
        <p14:creationId xmlns:p14="http://schemas.microsoft.com/office/powerpoint/2010/main" val="1713574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1F645-837C-46CD-A612-976A3AA7D22A}"/>
              </a:ext>
            </a:extLst>
          </p:cNvPr>
          <p:cNvSpPr>
            <a:spLocks noGrp="1"/>
          </p:cNvSpPr>
          <p:nvPr>
            <p:ph type="title"/>
          </p:nvPr>
        </p:nvSpPr>
        <p:spPr>
          <a:xfrm>
            <a:off x="1141413" y="618518"/>
            <a:ext cx="9905998" cy="805168"/>
          </a:xfrm>
        </p:spPr>
        <p:txBody>
          <a:bodyPr/>
          <a:lstStyle/>
          <a:p>
            <a:r>
              <a:rPr lang="en-US" dirty="0"/>
              <a:t>Data acquisition &amp; Processing</a:t>
            </a:r>
          </a:p>
        </p:txBody>
      </p:sp>
      <p:sp>
        <p:nvSpPr>
          <p:cNvPr id="3" name="Content Placeholder 2">
            <a:extLst>
              <a:ext uri="{FF2B5EF4-FFF2-40B4-BE49-F238E27FC236}">
                <a16:creationId xmlns:a16="http://schemas.microsoft.com/office/drawing/2014/main" id="{0D3450AF-65D7-4179-B298-7D304D43DE7C}"/>
              </a:ext>
            </a:extLst>
          </p:cNvPr>
          <p:cNvSpPr>
            <a:spLocks noGrp="1"/>
          </p:cNvSpPr>
          <p:nvPr>
            <p:ph idx="1"/>
          </p:nvPr>
        </p:nvSpPr>
        <p:spPr>
          <a:xfrm>
            <a:off x="1141412" y="1504709"/>
            <a:ext cx="9905999" cy="4286492"/>
          </a:xfrm>
        </p:spPr>
        <p:txBody>
          <a:bodyPr/>
          <a:lstStyle/>
          <a:p>
            <a:r>
              <a:rPr lang="en-US" dirty="0"/>
              <a:t>Based on the requirement we conducted some market analysis and came up with </a:t>
            </a:r>
            <a:r>
              <a:rPr lang="en-US" b="1" dirty="0"/>
              <a:t>five possible locations</a:t>
            </a:r>
            <a:r>
              <a:rPr lang="en-US" dirty="0"/>
              <a:t> for the restaurant. The locations are given below:</a:t>
            </a:r>
          </a:p>
          <a:p>
            <a:pPr marL="0" indent="0">
              <a:buNone/>
            </a:pPr>
            <a:endParaRPr lang="en-US" dirty="0"/>
          </a:p>
          <a:p>
            <a:endParaRPr lang="en-US" dirty="0"/>
          </a:p>
        </p:txBody>
      </p:sp>
      <p:graphicFrame>
        <p:nvGraphicFramePr>
          <p:cNvPr id="4" name="Table 3">
            <a:extLst>
              <a:ext uri="{FF2B5EF4-FFF2-40B4-BE49-F238E27FC236}">
                <a16:creationId xmlns:a16="http://schemas.microsoft.com/office/drawing/2014/main" id="{49D0F6B6-BFA6-4581-B434-4F00C3AF7CD3}"/>
              </a:ext>
            </a:extLst>
          </p:cNvPr>
          <p:cNvGraphicFramePr>
            <a:graphicFrameLocks noGrp="1"/>
          </p:cNvGraphicFramePr>
          <p:nvPr>
            <p:extLst>
              <p:ext uri="{D42A27DB-BD31-4B8C-83A1-F6EECF244321}">
                <p14:modId xmlns:p14="http://schemas.microsoft.com/office/powerpoint/2010/main" val="2643465183"/>
              </p:ext>
            </p:extLst>
          </p:nvPr>
        </p:nvGraphicFramePr>
        <p:xfrm>
          <a:off x="1672881" y="3347977"/>
          <a:ext cx="9415666" cy="2443224"/>
        </p:xfrm>
        <a:graphic>
          <a:graphicData uri="http://schemas.openxmlformats.org/drawingml/2006/table">
            <a:tbl>
              <a:tblPr firstRow="1" firstCol="1" bandRow="1">
                <a:tableStyleId>{5C22544A-7EE6-4342-B048-85BDC9FD1C3A}</a:tableStyleId>
              </a:tblPr>
              <a:tblGrid>
                <a:gridCol w="885724">
                  <a:extLst>
                    <a:ext uri="{9D8B030D-6E8A-4147-A177-3AD203B41FA5}">
                      <a16:colId xmlns:a16="http://schemas.microsoft.com/office/drawing/2014/main" val="1006046112"/>
                    </a:ext>
                  </a:extLst>
                </a:gridCol>
                <a:gridCol w="4224160">
                  <a:extLst>
                    <a:ext uri="{9D8B030D-6E8A-4147-A177-3AD203B41FA5}">
                      <a16:colId xmlns:a16="http://schemas.microsoft.com/office/drawing/2014/main" val="2984905219"/>
                    </a:ext>
                  </a:extLst>
                </a:gridCol>
                <a:gridCol w="2176040">
                  <a:extLst>
                    <a:ext uri="{9D8B030D-6E8A-4147-A177-3AD203B41FA5}">
                      <a16:colId xmlns:a16="http://schemas.microsoft.com/office/drawing/2014/main" val="2974492664"/>
                    </a:ext>
                  </a:extLst>
                </a:gridCol>
                <a:gridCol w="2129742">
                  <a:extLst>
                    <a:ext uri="{9D8B030D-6E8A-4147-A177-3AD203B41FA5}">
                      <a16:colId xmlns:a16="http://schemas.microsoft.com/office/drawing/2014/main" val="1380108980"/>
                    </a:ext>
                  </a:extLst>
                </a:gridCol>
              </a:tblGrid>
              <a:tr h="366275">
                <a:tc>
                  <a:txBody>
                    <a:bodyPr/>
                    <a:lstStyle/>
                    <a:p>
                      <a:pPr marL="0" marR="0" algn="ctr">
                        <a:lnSpc>
                          <a:spcPct val="107000"/>
                        </a:lnSpc>
                        <a:spcBef>
                          <a:spcPts val="0"/>
                        </a:spcBef>
                        <a:spcAft>
                          <a:spcPts val="0"/>
                        </a:spcAft>
                      </a:pPr>
                      <a:r>
                        <a:rPr lang="en-US" sz="1200">
                          <a:effectLst/>
                        </a:rPr>
                        <a:t>Location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200">
                          <a:effectLst/>
                        </a:rPr>
                        <a:t>Address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200">
                          <a:effectLst/>
                        </a:rPr>
                        <a:t>Latitude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200">
                          <a:effectLst/>
                        </a:rPr>
                        <a:t>Longitude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070319075"/>
                  </a:ext>
                </a:extLst>
              </a:tr>
              <a:tr h="605037">
                <a:tc>
                  <a:txBody>
                    <a:bodyPr/>
                    <a:lstStyle/>
                    <a:p>
                      <a:pPr marL="0" marR="0" algn="ctr">
                        <a:lnSpc>
                          <a:spcPct val="107000"/>
                        </a:lnSpc>
                        <a:spcBef>
                          <a:spcPts val="0"/>
                        </a:spcBef>
                        <a:spcAft>
                          <a:spcPts val="0"/>
                        </a:spcAft>
                      </a:pPr>
                      <a:r>
                        <a:rPr lang="en-US" sz="1200" dirty="0">
                          <a:effectLst/>
                        </a:rPr>
                        <a:t>L1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rPr>
                        <a:t>Sau Mau Ping Shopping Centre, Sau Mau Ping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rPr>
                        <a:t>22.319503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200">
                          <a:effectLst/>
                        </a:rPr>
                        <a:t>114.232187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380755596"/>
                  </a:ext>
                </a:extLst>
              </a:tr>
              <a:tr h="367978">
                <a:tc>
                  <a:txBody>
                    <a:bodyPr/>
                    <a:lstStyle/>
                    <a:p>
                      <a:pPr marL="0" marR="0" algn="ctr">
                        <a:lnSpc>
                          <a:spcPct val="107000"/>
                        </a:lnSpc>
                        <a:spcBef>
                          <a:spcPts val="0"/>
                        </a:spcBef>
                        <a:spcAft>
                          <a:spcPts val="0"/>
                        </a:spcAft>
                      </a:pPr>
                      <a:r>
                        <a:rPr lang="en-US" sz="1200" dirty="0">
                          <a:effectLst/>
                        </a:rPr>
                        <a:t>L2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rPr>
                        <a:t>Tuen Mun Ferry, Tuen Mun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rPr>
                        <a:t>22.371780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200">
                          <a:effectLst/>
                        </a:rPr>
                        <a:t>113.966039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888829558"/>
                  </a:ext>
                </a:extLst>
              </a:tr>
              <a:tr h="367978">
                <a:tc>
                  <a:txBody>
                    <a:bodyPr/>
                    <a:lstStyle/>
                    <a:p>
                      <a:pPr marL="0" marR="0" algn="ctr">
                        <a:lnSpc>
                          <a:spcPct val="107000"/>
                        </a:lnSpc>
                        <a:spcBef>
                          <a:spcPts val="0"/>
                        </a:spcBef>
                        <a:spcAft>
                          <a:spcPts val="0"/>
                        </a:spcAft>
                      </a:pPr>
                      <a:r>
                        <a:rPr lang="en-US" sz="1200" dirty="0">
                          <a:effectLst/>
                        </a:rPr>
                        <a:t>L3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rPr>
                        <a:t>Un Chau Shopping Centre, Cheung Sha Wan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rPr>
                        <a:t>22.337280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rPr>
                        <a:t>114.156457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704056574"/>
                  </a:ext>
                </a:extLst>
              </a:tr>
              <a:tr h="367978">
                <a:tc>
                  <a:txBody>
                    <a:bodyPr/>
                    <a:lstStyle/>
                    <a:p>
                      <a:pPr marL="0" marR="0" algn="ctr">
                        <a:lnSpc>
                          <a:spcPct val="107000"/>
                        </a:lnSpc>
                        <a:spcBef>
                          <a:spcPts val="0"/>
                        </a:spcBef>
                        <a:spcAft>
                          <a:spcPts val="0"/>
                        </a:spcAft>
                      </a:pPr>
                      <a:r>
                        <a:rPr lang="en-US" sz="1200" dirty="0">
                          <a:effectLst/>
                        </a:rPr>
                        <a:t>L4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rPr>
                        <a:t>Prosperity Millennia Plaza, North Point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200">
                          <a:effectLst/>
                        </a:rPr>
                        <a:t>22.291698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rPr>
                        <a:t>114.208168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99931288"/>
                  </a:ext>
                </a:extLst>
              </a:tr>
              <a:tr h="367978">
                <a:tc>
                  <a:txBody>
                    <a:bodyPr/>
                    <a:lstStyle/>
                    <a:p>
                      <a:pPr marL="0" marR="0" algn="ctr">
                        <a:lnSpc>
                          <a:spcPct val="107000"/>
                        </a:lnSpc>
                        <a:spcBef>
                          <a:spcPts val="0"/>
                        </a:spcBef>
                        <a:spcAft>
                          <a:spcPts val="0"/>
                        </a:spcAft>
                      </a:pPr>
                      <a:r>
                        <a:rPr lang="en-US" sz="1200" dirty="0">
                          <a:effectLst/>
                        </a:rPr>
                        <a:t>L5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dirty="0">
                          <a:effectLst/>
                        </a:rPr>
                        <a:t>Tsuen Fung Centre Shopping Arcade, Tsuen Wan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200">
                          <a:effectLst/>
                        </a:rPr>
                        <a:t>22.372112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rPr>
                        <a:t>114.119317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012087638"/>
                  </a:ext>
                </a:extLst>
              </a:tr>
            </a:tbl>
          </a:graphicData>
        </a:graphic>
      </p:graphicFrame>
    </p:spTree>
    <p:extLst>
      <p:ext uri="{BB962C8B-B14F-4D97-AF65-F5344CB8AC3E}">
        <p14:creationId xmlns:p14="http://schemas.microsoft.com/office/powerpoint/2010/main" val="2968798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C7CE2-4CAE-4F3B-96BF-2F5004405405}"/>
              </a:ext>
            </a:extLst>
          </p:cNvPr>
          <p:cNvSpPr>
            <a:spLocks noGrp="1"/>
          </p:cNvSpPr>
          <p:nvPr>
            <p:ph type="title"/>
          </p:nvPr>
        </p:nvSpPr>
        <p:spPr>
          <a:xfrm>
            <a:off x="1141413" y="618518"/>
            <a:ext cx="9905998" cy="839892"/>
          </a:xfrm>
        </p:spPr>
        <p:txBody>
          <a:bodyPr/>
          <a:lstStyle/>
          <a:p>
            <a:r>
              <a:rPr lang="en-US" dirty="0"/>
              <a:t>Data acquisition &amp; Processing</a:t>
            </a:r>
          </a:p>
        </p:txBody>
      </p:sp>
      <p:sp>
        <p:nvSpPr>
          <p:cNvPr id="3" name="Content Placeholder 2">
            <a:extLst>
              <a:ext uri="{FF2B5EF4-FFF2-40B4-BE49-F238E27FC236}">
                <a16:creationId xmlns:a16="http://schemas.microsoft.com/office/drawing/2014/main" id="{C0EAC25A-DB64-44F8-8EB4-66DED06715C4}"/>
              </a:ext>
            </a:extLst>
          </p:cNvPr>
          <p:cNvSpPr>
            <a:spLocks noGrp="1"/>
          </p:cNvSpPr>
          <p:nvPr>
            <p:ph idx="1"/>
          </p:nvPr>
        </p:nvSpPr>
        <p:spPr>
          <a:xfrm>
            <a:off x="1141412" y="1458410"/>
            <a:ext cx="9905999" cy="4332791"/>
          </a:xfrm>
        </p:spPr>
        <p:txBody>
          <a:bodyPr>
            <a:normAutofit fontScale="92500" lnSpcReduction="20000"/>
          </a:bodyPr>
          <a:lstStyle/>
          <a:p>
            <a:pPr lvl="0"/>
            <a:r>
              <a:rPr lang="en-US" dirty="0"/>
              <a:t>Based on the requirement we identified the below 6 categories of venues one or more of which type should be nearby to the location of the restaurant. The venues are:</a:t>
            </a:r>
          </a:p>
          <a:p>
            <a:pPr lvl="1"/>
            <a:r>
              <a:rPr lang="en-US" dirty="0"/>
              <a:t>Food – other restaurants and coffee shops</a:t>
            </a:r>
          </a:p>
          <a:p>
            <a:pPr lvl="1"/>
            <a:r>
              <a:rPr lang="en-US" dirty="0"/>
              <a:t>Bus stop</a:t>
            </a:r>
          </a:p>
          <a:p>
            <a:pPr lvl="1"/>
            <a:r>
              <a:rPr lang="en-US" dirty="0"/>
              <a:t>Metro station</a:t>
            </a:r>
          </a:p>
          <a:p>
            <a:pPr lvl="1"/>
            <a:r>
              <a:rPr lang="en-US" dirty="0"/>
              <a:t>Shop &amp; Services</a:t>
            </a:r>
          </a:p>
          <a:p>
            <a:pPr lvl="1"/>
            <a:r>
              <a:rPr lang="en-US" dirty="0"/>
              <a:t>Arts &amp; Entertainment</a:t>
            </a:r>
          </a:p>
          <a:p>
            <a:pPr lvl="1"/>
            <a:r>
              <a:rPr lang="en-US" dirty="0"/>
              <a:t>Night life</a:t>
            </a:r>
          </a:p>
          <a:p>
            <a:pPr marL="0" indent="0">
              <a:buNone/>
            </a:pPr>
            <a:r>
              <a:rPr lang="en-US" dirty="0"/>
              <a:t>We used Foursquare API to find the list of such venues around the cinemas in the mast list as well as surrounding the proposed locations.  </a:t>
            </a:r>
          </a:p>
        </p:txBody>
      </p:sp>
    </p:spTree>
    <p:extLst>
      <p:ext uri="{BB962C8B-B14F-4D97-AF65-F5344CB8AC3E}">
        <p14:creationId xmlns:p14="http://schemas.microsoft.com/office/powerpoint/2010/main" val="2340072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895BF-BC5C-4BCA-A970-8EF79504454E}"/>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302018EA-BC31-4635-AC77-C888499A620C}"/>
              </a:ext>
            </a:extLst>
          </p:cNvPr>
          <p:cNvSpPr>
            <a:spLocks noGrp="1"/>
          </p:cNvSpPr>
          <p:nvPr>
            <p:ph idx="1"/>
          </p:nvPr>
        </p:nvSpPr>
        <p:spPr/>
        <p:txBody>
          <a:bodyPr/>
          <a:lstStyle/>
          <a:p>
            <a:r>
              <a:rPr lang="en-US" dirty="0"/>
              <a:t>While processing the master list of cinemas in Hong Kong we found many cinemas with duplicate address. These are generally ‘Special Houses’ associated with a main cinemas. We removed such entries.</a:t>
            </a:r>
          </a:p>
          <a:p>
            <a:r>
              <a:rPr lang="en-US" dirty="0"/>
              <a:t>We also dropped unnecessary attributes from the data set.</a:t>
            </a:r>
          </a:p>
          <a:p>
            <a:r>
              <a:rPr lang="en-US" dirty="0"/>
              <a:t>As we found only 2 nightlife spots in our dataset of venues nearby cinemas, we ignored this venue category.</a:t>
            </a:r>
          </a:p>
        </p:txBody>
      </p:sp>
    </p:spTree>
    <p:extLst>
      <p:ext uri="{BB962C8B-B14F-4D97-AF65-F5344CB8AC3E}">
        <p14:creationId xmlns:p14="http://schemas.microsoft.com/office/powerpoint/2010/main" val="2715022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3F49E-6402-4928-A71A-36FE3900A172}"/>
              </a:ext>
            </a:extLst>
          </p:cNvPr>
          <p:cNvSpPr>
            <a:spLocks noGrp="1"/>
          </p:cNvSpPr>
          <p:nvPr>
            <p:ph type="title"/>
          </p:nvPr>
        </p:nvSpPr>
        <p:spPr>
          <a:xfrm>
            <a:off x="1141413" y="618518"/>
            <a:ext cx="9905998" cy="448281"/>
          </a:xfrm>
        </p:spPr>
        <p:txBody>
          <a:bodyPr>
            <a:normAutofit fontScale="90000"/>
          </a:bodyPr>
          <a:lstStyle/>
          <a:p>
            <a:r>
              <a:rPr lang="en-US" dirty="0"/>
              <a:t>Data analysis</a:t>
            </a:r>
          </a:p>
        </p:txBody>
      </p:sp>
      <p:sp>
        <p:nvSpPr>
          <p:cNvPr id="3" name="Content Placeholder 2">
            <a:extLst>
              <a:ext uri="{FF2B5EF4-FFF2-40B4-BE49-F238E27FC236}">
                <a16:creationId xmlns:a16="http://schemas.microsoft.com/office/drawing/2014/main" id="{423DB7DA-CFF7-45A7-98B6-FA6B0A1AEBDA}"/>
              </a:ext>
            </a:extLst>
          </p:cNvPr>
          <p:cNvSpPr>
            <a:spLocks noGrp="1"/>
          </p:cNvSpPr>
          <p:nvPr>
            <p:ph idx="1"/>
          </p:nvPr>
        </p:nvSpPr>
        <p:spPr>
          <a:xfrm>
            <a:off x="1141412" y="1226916"/>
            <a:ext cx="9905999" cy="5254907"/>
          </a:xfrm>
        </p:spPr>
        <p:txBody>
          <a:bodyPr/>
          <a:lstStyle/>
          <a:p>
            <a:pPr marL="0" indent="0">
              <a:buNone/>
            </a:pPr>
            <a:r>
              <a:rPr lang="en-US" dirty="0"/>
              <a:t>We performed the following data analysis methodologies</a:t>
            </a:r>
          </a:p>
          <a:p>
            <a:pPr lvl="1"/>
            <a:r>
              <a:rPr lang="en-US" dirty="0"/>
              <a:t>Generated descriptive statistics that summarize the central tendency, dispersion and shape of a dataset's distribution. </a:t>
            </a:r>
          </a:p>
          <a:p>
            <a:pPr lvl="1"/>
            <a:r>
              <a:rPr lang="en-US" dirty="0"/>
              <a:t>Created distribution plot diagrams for each venue category from the master list of cinemas to better visualize frequency of distribution of each type of venue. </a:t>
            </a:r>
          </a:p>
          <a:p>
            <a:pPr lvl="1"/>
            <a:r>
              <a:rPr lang="en-US" dirty="0"/>
              <a:t>Performed regression analysis and used P-Value analysis to find out the best possible location for opening the restaurant.</a:t>
            </a:r>
          </a:p>
          <a:p>
            <a:pPr lvl="1"/>
            <a:r>
              <a:rPr lang="en-US" dirty="0"/>
              <a:t>Visualized the data in a map of Hong Kong where we showed the master set of cinemas ,favorite cinemas provided by stakeholders and proposed location and tried to figure out which was the best location in terms of nearness to one or more of the favorite cinemas listed by the stakeholders as well as by the number and type of venues nearby.</a:t>
            </a:r>
          </a:p>
          <a:p>
            <a:endParaRPr lang="en-US" dirty="0"/>
          </a:p>
        </p:txBody>
      </p:sp>
    </p:spTree>
    <p:extLst>
      <p:ext uri="{BB962C8B-B14F-4D97-AF65-F5344CB8AC3E}">
        <p14:creationId xmlns:p14="http://schemas.microsoft.com/office/powerpoint/2010/main" val="2840628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909A3-522A-40B4-9DF6-1EEB19A33881}"/>
              </a:ext>
            </a:extLst>
          </p:cNvPr>
          <p:cNvSpPr>
            <a:spLocks noGrp="1"/>
          </p:cNvSpPr>
          <p:nvPr>
            <p:ph type="title"/>
          </p:nvPr>
        </p:nvSpPr>
        <p:spPr/>
        <p:txBody>
          <a:bodyPr/>
          <a:lstStyle/>
          <a:p>
            <a:r>
              <a:rPr lang="en-US" dirty="0"/>
              <a:t>distribution plot diagrams for each venue category</a:t>
            </a:r>
          </a:p>
        </p:txBody>
      </p:sp>
      <p:pic>
        <p:nvPicPr>
          <p:cNvPr id="4" name="Content Placeholder 3">
            <a:extLst>
              <a:ext uri="{FF2B5EF4-FFF2-40B4-BE49-F238E27FC236}">
                <a16:creationId xmlns:a16="http://schemas.microsoft.com/office/drawing/2014/main" id="{971D9EF8-0988-49FF-967D-E5022EC0BDD6}"/>
              </a:ext>
            </a:extLst>
          </p:cNvPr>
          <p:cNvPicPr>
            <a:picLocks noGrp="1"/>
          </p:cNvPicPr>
          <p:nvPr>
            <p:ph idx="1"/>
          </p:nvPr>
        </p:nvPicPr>
        <p:blipFill>
          <a:blip r:embed="rId2"/>
          <a:stretch>
            <a:fillRect/>
          </a:stretch>
        </p:blipFill>
        <p:spPr>
          <a:xfrm>
            <a:off x="1307793" y="2458397"/>
            <a:ext cx="3762375" cy="2828925"/>
          </a:xfrm>
          <a:prstGeom prst="rect">
            <a:avLst/>
          </a:prstGeom>
        </p:spPr>
      </p:pic>
      <p:pic>
        <p:nvPicPr>
          <p:cNvPr id="5" name="Picture 4">
            <a:extLst>
              <a:ext uri="{FF2B5EF4-FFF2-40B4-BE49-F238E27FC236}">
                <a16:creationId xmlns:a16="http://schemas.microsoft.com/office/drawing/2014/main" id="{C54D7430-389C-4AB5-A9DE-1412D1BB6483}"/>
              </a:ext>
            </a:extLst>
          </p:cNvPr>
          <p:cNvPicPr/>
          <p:nvPr/>
        </p:nvPicPr>
        <p:blipFill>
          <a:blip r:embed="rId3"/>
          <a:stretch>
            <a:fillRect/>
          </a:stretch>
        </p:blipFill>
        <p:spPr>
          <a:xfrm>
            <a:off x="5070168" y="2458397"/>
            <a:ext cx="5657850" cy="2847975"/>
          </a:xfrm>
          <a:prstGeom prst="rect">
            <a:avLst/>
          </a:prstGeom>
        </p:spPr>
      </p:pic>
    </p:spTree>
    <p:extLst>
      <p:ext uri="{BB962C8B-B14F-4D97-AF65-F5344CB8AC3E}">
        <p14:creationId xmlns:p14="http://schemas.microsoft.com/office/powerpoint/2010/main" val="10666633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566</TotalTime>
  <Words>1221</Words>
  <Application>Microsoft Office PowerPoint</Application>
  <PresentationFormat>Widescreen</PresentationFormat>
  <Paragraphs>200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Agency FB</vt:lpstr>
      <vt:lpstr>Arial</vt:lpstr>
      <vt:lpstr>Calibri</vt:lpstr>
      <vt:lpstr>Tw Cen MT</vt:lpstr>
      <vt:lpstr>Circuit</vt:lpstr>
      <vt:lpstr>Finding out a suitable location in Hong Kong to open a Bollywood themed restaurant</vt:lpstr>
      <vt:lpstr>background</vt:lpstr>
      <vt:lpstr>Criteria for selecting restaurant location</vt:lpstr>
      <vt:lpstr>Data acquisition &amp; Processing</vt:lpstr>
      <vt:lpstr>Data acquisition &amp; Processing</vt:lpstr>
      <vt:lpstr>Data acquisition &amp; Processing</vt:lpstr>
      <vt:lpstr>Data cleaning</vt:lpstr>
      <vt:lpstr>Data analysis</vt:lpstr>
      <vt:lpstr>distribution plot diagrams for each venue category</vt:lpstr>
      <vt:lpstr>PowerPoint Presentation</vt:lpstr>
      <vt:lpstr>P-Value analysis </vt:lpstr>
      <vt:lpstr>Result</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 out a suitable location in Hong Kong to open a Bollywood themed restaurant</dc:title>
  <dc:creator>ibm_admin</dc:creator>
  <cp:lastModifiedBy>ibm_admin</cp:lastModifiedBy>
  <cp:revision>23</cp:revision>
  <dcterms:created xsi:type="dcterms:W3CDTF">2019-02-24T06:50:33Z</dcterms:created>
  <dcterms:modified xsi:type="dcterms:W3CDTF">2019-02-24T16:16:36Z</dcterms:modified>
</cp:coreProperties>
</file>