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21"/>
  </p:notesMasterIdLst>
  <p:sldIdLst>
    <p:sldId id="256" r:id="rId2"/>
    <p:sldId id="257" r:id="rId3"/>
    <p:sldId id="258" r:id="rId4"/>
    <p:sldId id="271" r:id="rId5"/>
    <p:sldId id="275" r:id="rId6"/>
    <p:sldId id="272" r:id="rId7"/>
    <p:sldId id="260" r:id="rId8"/>
    <p:sldId id="261" r:id="rId9"/>
    <p:sldId id="268" r:id="rId10"/>
    <p:sldId id="262" r:id="rId11"/>
    <p:sldId id="273" r:id="rId12"/>
    <p:sldId id="263" r:id="rId13"/>
    <p:sldId id="269" r:id="rId14"/>
    <p:sldId id="264" r:id="rId15"/>
    <p:sldId id="265" r:id="rId16"/>
    <p:sldId id="270" r:id="rId17"/>
    <p:sldId id="266" r:id="rId18"/>
    <p:sldId id="267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D08A8-303A-42AB-B057-564E401EF7ED}" type="datetimeFigureOut">
              <a:rPr lang="ru-RU" smtClean="0"/>
              <a:t>15.05.2025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72F5D-26D2-4A75-8ED5-E4E59DDA990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3411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72F5D-26D2-4A75-8ED5-E4E59DDA990D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9422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72F5D-26D2-4A75-8ED5-E4E59DDA990D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0264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72F5D-26D2-4A75-8ED5-E4E59DDA990D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7098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9A08-9A04-4705-9F3E-CFA9E7DFA71A}" type="datetimeFigureOut">
              <a:rPr lang="ru-RU" smtClean="0"/>
              <a:t>15.05.2025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17E51-B98E-4511-9A6D-A456E3ABE78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164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9A08-9A04-4705-9F3E-CFA9E7DFA71A}" type="datetimeFigureOut">
              <a:rPr lang="ru-RU" smtClean="0"/>
              <a:t>15.05.2025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17E51-B98E-4511-9A6D-A456E3ABE78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67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9A08-9A04-4705-9F3E-CFA9E7DFA71A}" type="datetimeFigureOut">
              <a:rPr lang="ru-RU" smtClean="0"/>
              <a:t>15.05.2025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17E51-B98E-4511-9A6D-A456E3ABE78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362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9A08-9A04-4705-9F3E-CFA9E7DFA71A}" type="datetimeFigureOut">
              <a:rPr lang="ru-RU" smtClean="0"/>
              <a:t>15.05.2025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17E51-B98E-4511-9A6D-A456E3ABE78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9162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9A08-9A04-4705-9F3E-CFA9E7DFA71A}" type="datetimeFigureOut">
              <a:rPr lang="ru-RU" smtClean="0"/>
              <a:t>15.05.2025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17E51-B98E-4511-9A6D-A456E3ABE78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8312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9A08-9A04-4705-9F3E-CFA9E7DFA71A}" type="datetimeFigureOut">
              <a:rPr lang="ru-RU" smtClean="0"/>
              <a:t>15.05.2025</a:t>
            </a:fld>
            <a:endParaRPr lang="ru-R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17E51-B98E-4511-9A6D-A456E3ABE78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2521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9A08-9A04-4705-9F3E-CFA9E7DFA71A}" type="datetimeFigureOut">
              <a:rPr lang="ru-RU" smtClean="0"/>
              <a:t>15.05.2025</a:t>
            </a:fld>
            <a:endParaRPr lang="ru-R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17E51-B98E-4511-9A6D-A456E3ABE78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6591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9A08-9A04-4705-9F3E-CFA9E7DFA71A}" type="datetimeFigureOut">
              <a:rPr lang="ru-RU" smtClean="0"/>
              <a:t>15.05.2025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17E51-B98E-4511-9A6D-A456E3ABE78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729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9A08-9A04-4705-9F3E-CFA9E7DFA71A}" type="datetimeFigureOut">
              <a:rPr lang="ru-RU" smtClean="0"/>
              <a:t>15.05.2025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17E51-B98E-4511-9A6D-A456E3ABE78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096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9A08-9A04-4705-9F3E-CFA9E7DFA71A}" type="datetimeFigureOut">
              <a:rPr lang="ru-RU" smtClean="0"/>
              <a:t>15.05.2025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17E51-B98E-4511-9A6D-A456E3ABE78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78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9A08-9A04-4705-9F3E-CFA9E7DFA71A}" type="datetimeFigureOut">
              <a:rPr lang="ru-RU" smtClean="0"/>
              <a:t>15.05.2025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17E51-B98E-4511-9A6D-A456E3ABE78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302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9A08-9A04-4705-9F3E-CFA9E7DFA71A}" type="datetimeFigureOut">
              <a:rPr lang="ru-RU" smtClean="0"/>
              <a:t>15.05.2025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17E51-B98E-4511-9A6D-A456E3ABE78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412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9A08-9A04-4705-9F3E-CFA9E7DFA71A}" type="datetimeFigureOut">
              <a:rPr lang="ru-RU" smtClean="0"/>
              <a:t>15.05.2025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17E51-B98E-4511-9A6D-A456E3ABE78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546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9A08-9A04-4705-9F3E-CFA9E7DFA71A}" type="datetimeFigureOut">
              <a:rPr lang="ru-RU" smtClean="0"/>
              <a:t>15.05.2025</a:t>
            </a:fld>
            <a:endParaRPr lang="ru-RU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17E51-B98E-4511-9A6D-A456E3ABE78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672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9A08-9A04-4705-9F3E-CFA9E7DFA71A}" type="datetimeFigureOut">
              <a:rPr lang="ru-RU" smtClean="0"/>
              <a:t>15.05.2025</a:t>
            </a:fld>
            <a:endParaRPr lang="ru-RU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17E51-B98E-4511-9A6D-A456E3ABE78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431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9A08-9A04-4705-9F3E-CFA9E7DFA71A}" type="datetimeFigureOut">
              <a:rPr lang="ru-RU" smtClean="0"/>
              <a:t>15.05.2025</a:t>
            </a:fld>
            <a:endParaRPr lang="ru-RU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17E51-B98E-4511-9A6D-A456E3ABE78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027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F9A08-9A04-4705-9F3E-CFA9E7DFA71A}" type="datetimeFigureOut">
              <a:rPr lang="ru-RU" smtClean="0"/>
              <a:t>15.05.2025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17E51-B98E-4511-9A6D-A456E3ABE78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7345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63F9A08-9A04-4705-9F3E-CFA9E7DFA71A}" type="datetimeFigureOut">
              <a:rPr lang="ru-RU" smtClean="0"/>
              <a:t>15.05.2025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17E51-B98E-4511-9A6D-A456E3ABE78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9086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160546-CA65-4D3F-B348-63A29027C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662763"/>
            <a:ext cx="10572000" cy="2971051"/>
          </a:xfrm>
        </p:spPr>
        <p:txBody>
          <a:bodyPr>
            <a:noAutofit/>
          </a:bodyPr>
          <a:lstStyle/>
          <a:p>
            <a:r>
              <a:rPr lang="ru-RU" sz="3200" dirty="0"/>
              <a:t>Анализ данных о сердечно-сосудистых заболеваниях (поиск инсайтов, составление рекомендаций стейкхолдерам, построение модели классификации наличия заболевания)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E78A22-8A5D-48CD-AC69-E14C53713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119953"/>
          </a:xfrm>
        </p:spPr>
        <p:txBody>
          <a:bodyPr anchor="ctr">
            <a:normAutofit fontScale="62500" lnSpcReduction="20000"/>
          </a:bodyPr>
          <a:lstStyle/>
          <a:p>
            <a:pPr algn="l"/>
            <a:endParaRPr lang="ru-RU" dirty="0"/>
          </a:p>
          <a:p>
            <a:pPr algn="l"/>
            <a:r>
              <a:rPr lang="ru-RU" dirty="0"/>
              <a:t>Подрезова Е.Н.</a:t>
            </a:r>
          </a:p>
          <a:p>
            <a:pPr algn="l"/>
            <a:r>
              <a:rPr lang="ru-RU" dirty="0"/>
              <a:t>Аналитика DAU-75</a:t>
            </a:r>
          </a:p>
          <a:p>
            <a:pPr algn="l"/>
            <a:r>
              <a:rPr lang="ru-RU" dirty="0"/>
              <a:t>2025 г.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63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6D137-6F35-4275-8F3B-A035A687E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зависимости наличия ССЗ от уровня холестерина и глюкозы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8C0D49B-5B91-49B9-ADF3-DF3E124D098B}"/>
              </a:ext>
            </a:extLst>
          </p:cNvPr>
          <p:cNvSpPr/>
          <p:nvPr/>
        </p:nvSpPr>
        <p:spPr>
          <a:xfrm>
            <a:off x="1911095" y="2244901"/>
            <a:ext cx="8369808" cy="948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Четкий рост числа случаев ССЗ с повышением уровня холестерина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ru-RU" sz="1600" dirty="0"/>
              <a:t>Наибольший риск при одновременном повышении обоих показателей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ru-RU" sz="1600" dirty="0"/>
              <a:t>Контроль холестерина - приоритетная мера профилактики ССЗ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1FE9582-CB51-4BC1-9305-9449A0DCE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3308807"/>
            <a:ext cx="9296399" cy="348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610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AB6321-34CB-4FB6-B5B2-5C533F27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зависимости наличия ССЗ</a:t>
            </a:r>
            <a:br>
              <a:rPr lang="en-US" dirty="0"/>
            </a:br>
            <a:r>
              <a:rPr lang="ru-RU" dirty="0"/>
              <a:t>Корреляционная матрица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CC2AD76-90C5-49A5-BD06-E9EBA06F176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87" y="1743075"/>
            <a:ext cx="6480175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8865DE9-D3FE-4ACA-8409-0F0522098678}"/>
              </a:ext>
            </a:extLst>
          </p:cNvPr>
          <p:cNvSpPr/>
          <p:nvPr/>
        </p:nvSpPr>
        <p:spPr>
          <a:xfrm>
            <a:off x="200025" y="2134016"/>
            <a:ext cx="530542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1. Наиболее значимые корреляции с cardio:</a:t>
            </a:r>
          </a:p>
          <a:p>
            <a:r>
              <a:rPr lang="ru-RU" dirty="0"/>
              <a:t>•	ap_hi (0.43), ap_lo (0.34)</a:t>
            </a:r>
          </a:p>
          <a:p>
            <a:r>
              <a:rPr lang="ru-RU" dirty="0"/>
              <a:t>•	age (0.24)</a:t>
            </a:r>
          </a:p>
          <a:p>
            <a:r>
              <a:rPr lang="ru-RU" dirty="0"/>
              <a:t>•	weight (0.18) и bmi (0.19)</a:t>
            </a:r>
          </a:p>
          <a:p>
            <a:r>
              <a:rPr lang="ru-RU" dirty="0"/>
              <a:t>•	cholesterol (0.22)</a:t>
            </a:r>
          </a:p>
          <a:p>
            <a:r>
              <a:rPr lang="ru-RU" dirty="0"/>
              <a:t>2. Незначимые корреляции:</a:t>
            </a:r>
          </a:p>
          <a:p>
            <a:r>
              <a:rPr lang="ru-RU" dirty="0"/>
              <a:t>•	gender (0.01), height (-0.01), gluc (0.09), smoke (-0.02), alco (-0.01), active (-0.04)</a:t>
            </a:r>
          </a:p>
          <a:p>
            <a:r>
              <a:rPr lang="ru-RU" dirty="0"/>
              <a:t>3. Другие взаимосвязи:</a:t>
            </a:r>
          </a:p>
          <a:p>
            <a:r>
              <a:rPr lang="ru-RU" dirty="0"/>
              <a:t>•	bmi и weight (0.86)</a:t>
            </a:r>
          </a:p>
          <a:p>
            <a:r>
              <a:rPr lang="ru-RU" dirty="0"/>
              <a:t>•	cholesterol и gluc (0.45)</a:t>
            </a:r>
          </a:p>
          <a:p>
            <a:r>
              <a:rPr lang="ru-RU" dirty="0"/>
              <a:t>4. Неочевидные наблюдения:</a:t>
            </a:r>
          </a:p>
          <a:p>
            <a:r>
              <a:rPr lang="ru-RU" dirty="0"/>
              <a:t>•	height (-0.01)</a:t>
            </a:r>
          </a:p>
          <a:p>
            <a:r>
              <a:rPr lang="ru-RU" dirty="0"/>
              <a:t>•	smoke и alco (0.34)</a:t>
            </a:r>
          </a:p>
        </p:txBody>
      </p:sp>
    </p:spTree>
    <p:extLst>
      <p:ext uri="{BB962C8B-B14F-4D97-AF65-F5344CB8AC3E}">
        <p14:creationId xmlns:p14="http://schemas.microsoft.com/office/powerpoint/2010/main" val="3894606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E6FAE-E799-4D26-957F-57C07EEC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модели классификации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10B4A2-AD58-4DF2-8487-4C7C71CDF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Основная цель для модели – оценить индивидуальный риск ССЗ на основе стандартных клинических показателей.</a:t>
            </a:r>
          </a:p>
          <a:p>
            <a:pPr marL="0" indent="0">
              <a:buNone/>
            </a:pPr>
            <a:r>
              <a:rPr lang="ru-RU" dirty="0"/>
              <a:t>Рассмотрим три модели машинного обучения — логистическая регрессия, случайный лес и XGBoost. Для оценки их работы используем стандартные метрики: точность (precision), полнота (recall), F1-мера, матрица ошибок и ROC-AUC.</a:t>
            </a:r>
          </a:p>
          <a:p>
            <a:pPr marL="0" indent="0">
              <a:buNone/>
            </a:pPr>
            <a:r>
              <a:rPr lang="ru-RU" dirty="0"/>
              <a:t>Для проведения анализа моделей были выбраны: возраст (age), вес (weight), показатели давления (ap_hi, ap_lo), холестерин (cholesterol), ИМТ (bmi).</a:t>
            </a:r>
          </a:p>
          <a:p>
            <a:pPr marL="0" indent="0">
              <a:buNone/>
            </a:pPr>
            <a:r>
              <a:rPr lang="ru-RU" dirty="0"/>
              <a:t>Целевая переменная cardio.</a:t>
            </a:r>
          </a:p>
        </p:txBody>
      </p:sp>
    </p:spTree>
    <p:extLst>
      <p:ext uri="{BB962C8B-B14F-4D97-AF65-F5344CB8AC3E}">
        <p14:creationId xmlns:p14="http://schemas.microsoft.com/office/powerpoint/2010/main" val="1675488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A12869-20DB-46B1-BC05-183D76BCA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модели классификации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3DCC08-3667-4148-A0BB-7CC5BE7D0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u="sng" dirty="0"/>
              <a:t>Логистическая регрессия</a:t>
            </a:r>
          </a:p>
          <a:p>
            <a:endParaRPr lang="ru-RU" b="1" u="sng" dirty="0"/>
          </a:p>
          <a:p>
            <a:endParaRPr lang="ru-RU" b="1" u="sng" dirty="0"/>
          </a:p>
          <a:p>
            <a:endParaRPr lang="ru-RU" b="1" u="sng" dirty="0"/>
          </a:p>
          <a:p>
            <a:pPr marL="0" indent="0">
              <a:buNone/>
            </a:pPr>
            <a:endParaRPr lang="ru-RU" b="1" u="sng" dirty="0"/>
          </a:p>
          <a:p>
            <a:endParaRPr lang="ru-RU" b="1" u="sng" dirty="0"/>
          </a:p>
          <a:p>
            <a:endParaRPr lang="ru-RU" b="1" u="sng" dirty="0"/>
          </a:p>
          <a:p>
            <a:endParaRPr lang="ru-RU" u="sng" dirty="0"/>
          </a:p>
          <a:p>
            <a:endParaRPr lang="ru-RU" dirty="0"/>
          </a:p>
        </p:txBody>
      </p:sp>
      <p:pic>
        <p:nvPicPr>
          <p:cNvPr id="2056" name="Рисунок 1">
            <a:extLst>
              <a:ext uri="{FF2B5EF4-FFF2-40B4-BE49-F238E27FC236}">
                <a16:creationId xmlns:a16="http://schemas.microsoft.com/office/drawing/2014/main" id="{507899AD-C69C-4517-BB07-DDA35958F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512" y="2771287"/>
            <a:ext cx="33147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Рисунок 3">
            <a:extLst>
              <a:ext uri="{FF2B5EF4-FFF2-40B4-BE49-F238E27FC236}">
                <a16:creationId xmlns:a16="http://schemas.microsoft.com/office/drawing/2014/main" id="{B7CBC99B-D1B9-4D90-8359-4784C071B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2761763"/>
            <a:ext cx="325755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F577CB9-83DB-4534-9807-68B4A7C3CF1C}"/>
              </a:ext>
            </a:extLst>
          </p:cNvPr>
          <p:cNvSpPr/>
          <p:nvPr/>
        </p:nvSpPr>
        <p:spPr>
          <a:xfrm>
            <a:off x="492125" y="5732503"/>
            <a:ext cx="11591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Модель показывает сходные результаты на train и test, признаки переобучения отсутствуют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56695A9-30B8-475D-B24B-A11F8C28232A}"/>
              </a:ext>
            </a:extLst>
          </p:cNvPr>
          <p:cNvSpPr/>
          <p:nvPr/>
        </p:nvSpPr>
        <p:spPr>
          <a:xfrm>
            <a:off x="4044949" y="3240323"/>
            <a:ext cx="410209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Точность модели: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/>
              <a:t>На тренировочных данных: 0.7237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/>
              <a:t>На тестовых данных: 0.7287</a:t>
            </a:r>
          </a:p>
          <a:p>
            <a:r>
              <a:rPr lang="ru-RU" sz="1600" dirty="0"/>
              <a:t>ROC-AUC показатель: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/>
              <a:t>На тренировочных данных: 0.7885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/>
              <a:t>На тестовых данных: 0.7942</a:t>
            </a:r>
          </a:p>
        </p:txBody>
      </p:sp>
    </p:spTree>
    <p:extLst>
      <p:ext uri="{BB962C8B-B14F-4D97-AF65-F5344CB8AC3E}">
        <p14:creationId xmlns:p14="http://schemas.microsoft.com/office/powerpoint/2010/main" val="4158502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4B2BE8-D35B-43D1-8E9C-3ECD3BA6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модели классификации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266C8A-BF32-4942-B1CC-4A144F837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314574"/>
            <a:ext cx="10554574" cy="1113325"/>
          </a:xfrm>
        </p:spPr>
        <p:txBody>
          <a:bodyPr>
            <a:normAutofit lnSpcReduction="10000"/>
          </a:bodyPr>
          <a:lstStyle/>
          <a:p>
            <a:r>
              <a:rPr lang="ru-RU" b="1" u="sng" dirty="0"/>
              <a:t>Случайный лес</a:t>
            </a:r>
          </a:p>
          <a:p>
            <a:pPr marL="0" indent="0">
              <a:buNone/>
            </a:pPr>
            <a:r>
              <a:rPr lang="ru-RU" dirty="0"/>
              <a:t>Первоначально модель продемонстрировала признаки переобучения, потребовалась подбор оптимальных параметров. </a:t>
            </a:r>
            <a:endParaRPr lang="ru-RU" b="1" u="sng" dirty="0"/>
          </a:p>
          <a:p>
            <a:pPr marL="0" indent="0">
              <a:buNone/>
            </a:pPr>
            <a:endParaRPr lang="ru-RU" u="sng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C32EB33-AF66-4E83-A187-0B84014E7C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19875" y="3443007"/>
            <a:ext cx="5286375" cy="2962275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00ABC84-DC78-43A3-8345-09A6266283FA}"/>
              </a:ext>
            </a:extLst>
          </p:cNvPr>
          <p:cNvSpPr/>
          <p:nvPr/>
        </p:nvSpPr>
        <p:spPr>
          <a:xfrm>
            <a:off x="361950" y="3227874"/>
            <a:ext cx="6096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sz="1600" dirty="0"/>
          </a:p>
          <a:p>
            <a:r>
              <a:rPr lang="ru-RU" sz="1600" dirty="0"/>
              <a:t>После подбора оптимальных признаков удалось</a:t>
            </a:r>
          </a:p>
          <a:p>
            <a:r>
              <a:rPr lang="ru-RU" sz="1600" dirty="0"/>
              <a:t>добиться следующих результатов:</a:t>
            </a:r>
          </a:p>
          <a:p>
            <a:pPr marL="285750" indent="-285750">
              <a:buFontTx/>
              <a:buChar char="-"/>
            </a:pPr>
            <a:r>
              <a:rPr lang="ru-RU" sz="1600" dirty="0"/>
              <a:t>Точность на тестах выросла с 69.7% до 73.6% </a:t>
            </a:r>
          </a:p>
          <a:p>
            <a:r>
              <a:rPr lang="ru-RU" sz="1600" dirty="0"/>
              <a:t>Точность модели: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/>
              <a:t>На тренировочных данных: 0.7354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/>
              <a:t>На тестовых данных: 0.7356</a:t>
            </a:r>
          </a:p>
          <a:p>
            <a:r>
              <a:rPr lang="ru-RU" sz="1600" dirty="0"/>
              <a:t>ROC-AUC показатель: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/>
              <a:t>На тренировочных данных: 0.7993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/>
              <a:t>На тестовых данных: 0.8050</a:t>
            </a:r>
          </a:p>
          <a:p>
            <a:pPr marL="285750" indent="-285750">
              <a:buFontTx/>
              <a:buChar char="-"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618542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34FE77-1C05-49C8-9937-BB8674F7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модели классификации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007032-FE92-49E5-8B8E-54DA40307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6613"/>
          </a:xfrm>
        </p:spPr>
        <p:txBody>
          <a:bodyPr>
            <a:normAutofit/>
          </a:bodyPr>
          <a:lstStyle/>
          <a:p>
            <a:r>
              <a:rPr lang="ru-RU" b="1" u="sng" dirty="0"/>
              <a:t>XGBoost</a:t>
            </a:r>
            <a:endParaRPr lang="ru-RU" u="sng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2ADDD45-E98D-4E3A-B6E9-11EFB81B79D8}"/>
              </a:ext>
            </a:extLst>
          </p:cNvPr>
          <p:cNvSpPr/>
          <p:nvPr/>
        </p:nvSpPr>
        <p:spPr>
          <a:xfrm>
            <a:off x="818712" y="2955364"/>
            <a:ext cx="6096000" cy="17659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Точность модели:</a:t>
            </a:r>
            <a:endParaRPr lang="ru-RU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630555" algn="l"/>
                <a:tab pos="914400" algn="l"/>
              </a:tabLst>
            </a:pP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На тренировочных данных: 0.7565</a:t>
            </a:r>
            <a:endParaRPr lang="ru-RU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630555" algn="l"/>
                <a:tab pos="914400" algn="l"/>
              </a:tabLst>
            </a:pP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На тестовых данных: 0.7342</a:t>
            </a:r>
            <a:endParaRPr lang="ru-RU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ROC-AUC показатель:</a:t>
            </a:r>
            <a:endParaRPr lang="ru-RU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630555" algn="l"/>
                <a:tab pos="914400" algn="l"/>
              </a:tabLst>
            </a:pP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На тренировочных данных: 0.8357</a:t>
            </a:r>
            <a:endParaRPr lang="ru-RU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630555" algn="l"/>
                <a:tab pos="914400" algn="l"/>
              </a:tabLst>
            </a:pPr>
            <a:r>
              <a:rPr lang="ru-RU" sz="1600" dirty="0">
                <a:ea typeface="Calibri" panose="020F0502020204030204" pitchFamily="34" charset="0"/>
                <a:cs typeface="Times New Roman" panose="02020603050405020304" pitchFamily="18" charset="0"/>
              </a:rPr>
              <a:t>На тестовых данных: 0.7957</a:t>
            </a:r>
            <a:endParaRPr lang="ru-RU" sz="1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C2D3F3F-3C12-46B6-A5E2-8B6AE1AE4B5F}"/>
              </a:ext>
            </a:extLst>
          </p:cNvPr>
          <p:cNvSpPr/>
          <p:nvPr/>
        </p:nvSpPr>
        <p:spPr>
          <a:xfrm>
            <a:off x="810000" y="5599535"/>
            <a:ext cx="11239500" cy="382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Модель показывает сходные результаты на train и test, признаки переобучения отсутствуют.</a:t>
            </a:r>
            <a:endParaRPr lang="ru-RU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996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EB38E3-C40E-4A21-A366-C1783DF29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модели классификации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478C2E5-2B92-4B83-9F35-7F4400331A62}"/>
              </a:ext>
            </a:extLst>
          </p:cNvPr>
          <p:cNvSpPr/>
          <p:nvPr/>
        </p:nvSpPr>
        <p:spPr>
          <a:xfrm>
            <a:off x="361950" y="2229535"/>
            <a:ext cx="7410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u="sng" dirty="0">
                <a:ea typeface="Calibri" panose="020F0502020204030204" pitchFamily="34" charset="0"/>
              </a:rPr>
              <a:t>Выводы по результатам обучения моделей и ROC-анализу</a:t>
            </a:r>
            <a:endParaRPr lang="ru-RU" u="sng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9859290-31DC-46F9-8ED0-6F47D47C194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2641154"/>
            <a:ext cx="5495925" cy="41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75A8B55-9EEA-42EE-A658-CAE810876096}"/>
              </a:ext>
            </a:extLst>
          </p:cNvPr>
          <p:cNvSpPr/>
          <p:nvPr/>
        </p:nvSpPr>
        <p:spPr>
          <a:xfrm>
            <a:off x="361950" y="3747512"/>
            <a:ext cx="6096000" cy="180453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Для дальнейшего использования рекомендуется XGBoost, так как он: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630555" algn="l"/>
                <a:tab pos="914400" algn="l"/>
              </a:tabLst>
            </a:pP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Демонстрирует наилучшее качество.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630555" algn="l"/>
                <a:tab pos="914400" algn="l"/>
              </a:tabLst>
            </a:pP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Показывает стабильные результаты без переобучения.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630555" algn="l"/>
                <a:tab pos="914400" algn="l"/>
              </a:tabLst>
            </a:pP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Имеет наиболее сбалансированные ошибки классификации.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630555" algn="l"/>
                <a:tab pos="914400" algn="l"/>
              </a:tabLst>
            </a:pP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Требует меньше настроек по сравнению с Random Forest.</a:t>
            </a:r>
            <a:endParaRPr lang="ru-RU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613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F24C80-7FC6-41D9-B585-8C4DECFBC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внедрения модели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EAF11C-97B1-4684-80BA-3D9579D98363}"/>
              </a:ext>
            </a:extLst>
          </p:cNvPr>
          <p:cNvSpPr txBox="1"/>
          <p:nvPr/>
        </p:nvSpPr>
        <p:spPr>
          <a:xfrm>
            <a:off x="4410075" y="2250197"/>
            <a:ext cx="753427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На данном примере можно оценить качество работы модели: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/>
              <a:t>Учет комплексного взаимодействия факторов (давление + холестерин + ИМТ).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/>
              <a:t>Модель демонстрирует высокую уверенность в прогнозе (90.3% вероятность ССЗ для данного пациента), что соответствует категории «Высокий риск».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sz="1600" dirty="0"/>
              <a:t>Основные факторы риска: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/>
              <a:t>Высокое давление (158/72) — превышает норму (≥140), что автоматически добавляет рекомендацию по мониторингу.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/>
              <a:t>Возраст (58 лет) — значимый фактор для ССЗ.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dirty="0"/>
              <a:t>Нормальный ИМТ (24.3) не вносит дополнительный риск, но модель все равно выдала высокую вероятность из-за других факторов.</a:t>
            </a:r>
          </a:p>
          <a:p>
            <a:pPr lvl="0"/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A96F2AB-1E44-45C1-97E7-F2AC78F60403}"/>
              </a:ext>
            </a:extLst>
          </p:cNvPr>
          <p:cNvSpPr/>
          <p:nvPr/>
        </p:nvSpPr>
        <p:spPr>
          <a:xfrm>
            <a:off x="810000" y="5653385"/>
            <a:ext cx="11134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более точного прогнозирования возникновения ССЗ необходимы дополнительные признаки, влияющие на риск возникновения ССЗ.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B81F39B-E508-4D95-83E8-525BC689D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50" y="2777267"/>
            <a:ext cx="3405645" cy="174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28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B10F6C-F844-4BCB-B3FD-74D530870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 и рекомендации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C1565A-1F4C-4803-B0AA-1A7282E43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590675"/>
            <a:ext cx="10554574" cy="4991100"/>
          </a:xfrm>
        </p:spPr>
        <p:txBody>
          <a:bodyPr>
            <a:normAutofit/>
          </a:bodyPr>
          <a:lstStyle/>
          <a:p>
            <a:pPr>
              <a:spcAft>
                <a:spcPts val="400"/>
              </a:spcAft>
            </a:pPr>
            <a:r>
              <a:rPr lang="ru-RU" dirty="0"/>
              <a:t>Наибольшее влияние на риск ССЗ оказывают: артериальное давление, уровень холестерина, показатели ИМТ и возраст пациентов.</a:t>
            </a:r>
          </a:p>
          <a:p>
            <a:pPr>
              <a:spcAft>
                <a:spcPts val="400"/>
              </a:spcAft>
            </a:pPr>
            <a:r>
              <a:rPr lang="ru-RU" dirty="0"/>
              <a:t>Вредные привычки (курение, алкоголь) не демонстрируют прямой связи с заболеваемостью, но могут косвенно влиять через другие факторы.</a:t>
            </a:r>
          </a:p>
          <a:p>
            <a:pPr marL="0" indent="0">
              <a:spcAft>
                <a:spcPts val="400"/>
              </a:spcAft>
              <a:buNone/>
            </a:pPr>
            <a:r>
              <a:rPr lang="ru-RU" u="sng" dirty="0"/>
              <a:t>Основные направления профилактики:</a:t>
            </a:r>
          </a:p>
          <a:p>
            <a:pPr lvl="0">
              <a:spcAft>
                <a:spcPts val="400"/>
              </a:spcAft>
            </a:pPr>
            <a:r>
              <a:rPr lang="ru-RU" dirty="0"/>
              <a:t>Регулярный контроль давления, холестерина.</a:t>
            </a:r>
          </a:p>
          <a:p>
            <a:pPr lvl="0">
              <a:spcAft>
                <a:spcPts val="400"/>
              </a:spcAft>
            </a:pPr>
            <a:r>
              <a:rPr lang="ru-RU" dirty="0"/>
              <a:t>Поддержание нормального веса.</a:t>
            </a:r>
          </a:p>
          <a:p>
            <a:pPr lvl="0">
              <a:spcAft>
                <a:spcPts val="400"/>
              </a:spcAft>
            </a:pPr>
            <a:r>
              <a:rPr lang="ru-RU" dirty="0"/>
              <a:t>Усиленное наблюдение за возрастными пациентами.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Выявленные закономерности подтверждают известные медицинские данные, но также указывают на необходимость более глубокого изучения механизмов развития сердечно-сосудистых заболеваний.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2110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6AC29-7D24-4008-BC93-8C588538F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62568"/>
            <a:ext cx="12191999" cy="1400530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5827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AE9DB-F0D5-4865-BA83-0ACC533EA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бизнес-задачи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86028C-CA45-4C4F-A268-68D396C27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Разработать систему оценки индивидуального риска ССЗ на основе стандартных клинических показателей, которая позволит:</a:t>
            </a:r>
          </a:p>
          <a:p>
            <a:pPr marL="0" indent="0">
              <a:buNone/>
            </a:pPr>
            <a:r>
              <a:rPr lang="ru-RU" b="1" dirty="0"/>
              <a:t>Для медицинских учреждений:</a:t>
            </a:r>
            <a:endParaRPr lang="ru-RU" dirty="0"/>
          </a:p>
          <a:p>
            <a:pPr lvl="0"/>
            <a:r>
              <a:rPr lang="ru-RU" dirty="0"/>
              <a:t>Выявлять пациентов из группы риска для приоритетного наблюдения.</a:t>
            </a:r>
          </a:p>
          <a:p>
            <a:pPr lvl="0"/>
            <a:r>
              <a:rPr lang="ru-RU" dirty="0"/>
              <a:t>Оптимизировать нагрузку на врачей.</a:t>
            </a:r>
          </a:p>
          <a:p>
            <a:pPr marL="0" indent="0">
              <a:buNone/>
            </a:pPr>
            <a:r>
              <a:rPr lang="ru-RU" b="1" dirty="0"/>
              <a:t>Для пациентов:</a:t>
            </a:r>
            <a:endParaRPr lang="ru-RU" dirty="0"/>
          </a:p>
          <a:p>
            <a:pPr lvl="0"/>
            <a:r>
              <a:rPr lang="ru-RU" dirty="0"/>
              <a:t>Получать персонализированную оценку риска.</a:t>
            </a:r>
          </a:p>
          <a:p>
            <a:pPr lvl="0"/>
            <a:r>
              <a:rPr lang="ru-RU" dirty="0"/>
              <a:t>Получать конкретные рекомендации по снижению риска.</a:t>
            </a:r>
          </a:p>
          <a:p>
            <a:pPr lvl="0"/>
            <a:r>
              <a:rPr lang="ru-RU" dirty="0"/>
              <a:t>Мотивировать на изменение образа жизни.</a:t>
            </a:r>
          </a:p>
        </p:txBody>
      </p:sp>
    </p:spTree>
    <p:extLst>
      <p:ext uri="{BB962C8B-B14F-4D97-AF65-F5344CB8AC3E}">
        <p14:creationId xmlns:p14="http://schemas.microsoft.com/office/powerpoint/2010/main" val="31039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0589F-329C-47C6-B100-F20CC9C4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75DC85-9629-4C21-964B-6439EA158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5780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Использован датасет с Kaggle: Cardiovascular Disease Dataset.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574F200-7F95-4A95-8951-59D6D10B9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119791"/>
              </p:ext>
            </p:extLst>
          </p:nvPr>
        </p:nvGraphicFramePr>
        <p:xfrm>
          <a:off x="466725" y="2933701"/>
          <a:ext cx="10915273" cy="34771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8640">
                  <a:extLst>
                    <a:ext uri="{9D8B030D-6E8A-4147-A177-3AD203B41FA5}">
                      <a16:colId xmlns:a16="http://schemas.microsoft.com/office/drawing/2014/main" val="3245667171"/>
                    </a:ext>
                  </a:extLst>
                </a:gridCol>
                <a:gridCol w="8796633">
                  <a:extLst>
                    <a:ext uri="{9D8B030D-6E8A-4147-A177-3AD203B41FA5}">
                      <a16:colId xmlns:a16="http://schemas.microsoft.com/office/drawing/2014/main" val="767088204"/>
                    </a:ext>
                  </a:extLst>
                </a:gridCol>
              </a:tblGrid>
              <a:tr h="2674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Признак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Описание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3798388"/>
                  </a:ext>
                </a:extLst>
              </a:tr>
              <a:tr h="26747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age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Возраст в днях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1410323"/>
                  </a:ext>
                </a:extLst>
              </a:tr>
              <a:tr h="26747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height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Рост (см)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4370953"/>
                  </a:ext>
                </a:extLst>
              </a:tr>
              <a:tr h="26747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weight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Вес (кг)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5972383"/>
                  </a:ext>
                </a:extLst>
              </a:tr>
              <a:tr h="26747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gender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Пол (1 – женщина, 2 – мужчина)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5171221"/>
                  </a:ext>
                </a:extLst>
              </a:tr>
              <a:tr h="26747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ap_hi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Систолическое давление (мм рт. ст.)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3720513"/>
                  </a:ext>
                </a:extLst>
              </a:tr>
              <a:tr h="26747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ap_lo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Диастолическое давление (мм рт. ст.)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6188957"/>
                  </a:ext>
                </a:extLst>
              </a:tr>
              <a:tr h="26747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cholesterol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Уровень холестерина (1: норма, 2: выше нормы, 3: сильно выше)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68189771"/>
                  </a:ext>
                </a:extLst>
              </a:tr>
              <a:tr h="26747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gluc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Уровень глюкозы (1: норма, 2: выше нормы, 3: сильно выше)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1888460"/>
                  </a:ext>
                </a:extLst>
              </a:tr>
              <a:tr h="26747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smoke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Курение (0: нет, 1: есть)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4619444"/>
                  </a:ext>
                </a:extLst>
              </a:tr>
              <a:tr h="26747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alco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Употребление алкоголя (0: нет, 1: есть)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0470649"/>
                  </a:ext>
                </a:extLst>
              </a:tr>
              <a:tr h="26747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active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Физическая активность (0: нет, 1: есть)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334466"/>
                  </a:ext>
                </a:extLst>
              </a:tr>
              <a:tr h="26747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cardio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Наличие ССЗ (0: нет, 1: есть)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3084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13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2BAEFE-C035-4DCD-BAAE-49E74E04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данных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A156B5-88CA-43CE-9CB1-5E7D2E8FD5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2430949"/>
            <a:ext cx="5731967" cy="2573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ABB46D6-EF07-4024-86E9-FED0D75EC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042" y="2431223"/>
            <a:ext cx="5731984" cy="257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709BC91-DA2F-464C-B641-854EFE1AE1C8}"/>
              </a:ext>
            </a:extLst>
          </p:cNvPr>
          <p:cNvSpPr/>
          <p:nvPr/>
        </p:nvSpPr>
        <p:spPr>
          <a:xfrm>
            <a:off x="180975" y="5152908"/>
            <a:ext cx="5553075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Обнаружены физиологически невозможные значения давления: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Верхнее давление &gt; 250 или &lt; 70 мм рт.ст.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Нижнее давление &gt; 150 или &lt; 40 мм рт.ст.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Случаи, когда нижнее давление превышает верхнее</a:t>
            </a:r>
          </a:p>
          <a:p>
            <a:r>
              <a:rPr lang="ru-RU" sz="1400" dirty="0"/>
              <a:t>Всего найдено 1332 аномальных записей (1.9% данных</a:t>
            </a:r>
            <a:r>
              <a:rPr lang="ru-RU" sz="1600" dirty="0"/>
              <a:t>)</a:t>
            </a:r>
            <a:endParaRPr lang="ru-RU" sz="1600" b="0" i="0" dirty="0">
              <a:effectLst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5527908-55FD-4AB5-9460-459507E5257D}"/>
              </a:ext>
            </a:extLst>
          </p:cNvPr>
          <p:cNvSpPr/>
          <p:nvPr/>
        </p:nvSpPr>
        <p:spPr>
          <a:xfrm>
            <a:off x="6457950" y="5537628"/>
            <a:ext cx="55530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Аномалии роста: 29 записей (0.04% данных)</a:t>
            </a:r>
          </a:p>
          <a:p>
            <a:r>
              <a:rPr lang="ru-RU" sz="1400" dirty="0"/>
              <a:t>Аномалии веса: 7 записей (0.01% данных)</a:t>
            </a:r>
          </a:p>
        </p:txBody>
      </p:sp>
    </p:spTree>
    <p:extLst>
      <p:ext uri="{BB962C8B-B14F-4D97-AF65-F5344CB8AC3E}">
        <p14:creationId xmlns:p14="http://schemas.microsoft.com/office/powerpoint/2010/main" val="305255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94567B-4EF8-4796-8109-B94C95F1F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данных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56170860-32C5-4DC2-8D8B-7F3E1BA2F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5" y="2315998"/>
            <a:ext cx="7077075" cy="351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E6E8228-6745-4D0B-93C8-8B08E469826F}"/>
              </a:ext>
            </a:extLst>
          </p:cNvPr>
          <p:cNvSpPr/>
          <p:nvPr/>
        </p:nvSpPr>
        <p:spPr>
          <a:xfrm>
            <a:off x="171450" y="2763823"/>
            <a:ext cx="461230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Средний BMI составляет 27.6 (избыточный вес).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25% пациентов имеют BMI &gt; 30.2 (ожирение).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Минимальное значение: 3.5 (аномально низкое).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Максимальное значение: 298.7 (аномально высокое).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Аномальные значения BMI: 271 записей (0.39% данных)</a:t>
            </a:r>
          </a:p>
        </p:txBody>
      </p:sp>
    </p:spTree>
    <p:extLst>
      <p:ext uri="{BB962C8B-B14F-4D97-AF65-F5344CB8AC3E}">
        <p14:creationId xmlns:p14="http://schemas.microsoft.com/office/powerpoint/2010/main" val="887420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6A3F0-7E9B-4EBD-B600-ED473DF3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данных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6967828-753A-4C42-AB46-039C82037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3919574"/>
            <a:ext cx="5169188" cy="271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7BABAE9-0E95-4BAB-87A3-693C49203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410751"/>
            <a:ext cx="5903236" cy="242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B9A5F351-BAA2-4375-ACD7-9BBB6A92E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919573"/>
            <a:ext cx="5905500" cy="271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BA9EB1-A50C-4547-BC92-6D088B9BD834}"/>
              </a:ext>
            </a:extLst>
          </p:cNvPr>
          <p:cNvSpPr txBox="1"/>
          <p:nvPr/>
        </p:nvSpPr>
        <p:spPr>
          <a:xfrm>
            <a:off x="6715125" y="2015096"/>
            <a:ext cx="5169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Все эти признаки не продемонстрировали наличие аномалий</a:t>
            </a:r>
          </a:p>
        </p:txBody>
      </p:sp>
    </p:spTree>
    <p:extLst>
      <p:ext uri="{BB962C8B-B14F-4D97-AF65-F5344CB8AC3E}">
        <p14:creationId xmlns:p14="http://schemas.microsoft.com/office/powerpoint/2010/main" val="560024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AFF034-C853-425D-90FF-9AE474D37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551963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зависимости наличия ССЗ от возраста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8320EC6-2BB5-4EFC-8621-CBF5A7D9CB8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2786380"/>
            <a:ext cx="6480175" cy="321437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91F2104-489F-459E-8C6C-BA22C9770A4C}"/>
              </a:ext>
            </a:extLst>
          </p:cNvPr>
          <p:cNvSpPr/>
          <p:nvPr/>
        </p:nvSpPr>
        <p:spPr>
          <a:xfrm>
            <a:off x="142875" y="2520360"/>
            <a:ext cx="5210176" cy="4006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Распределение возраста: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В группе с ССЗ пик плотности смещен вправо (к старшим возрастам)</a:t>
            </a:r>
            <a:endParaRPr lang="ru-RU" sz="1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ru-RU" sz="1400" dirty="0">
                <a:ea typeface="Calibri" panose="020F0502020204030204" pitchFamily="34" charset="0"/>
                <a:cs typeface="Times New Roman" panose="02020603050405020304" pitchFamily="18" charset="0"/>
              </a:rPr>
              <a:t>Наибольшая разница между группами наблюдается в диапазоне 50-70 лет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  <a:buSzPts val="1000"/>
              <a:tabLst>
                <a:tab pos="630555" algn="l"/>
              </a:tabLst>
            </a:pPr>
            <a:endParaRPr lang="ru-RU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ru-RU" sz="1400" dirty="0">
                <a:cs typeface="Times New Roman" panose="02020603050405020304" pitchFamily="18" charset="0"/>
              </a:rPr>
              <a:t>Возрастные группы:</a:t>
            </a:r>
          </a:p>
          <a:p>
            <a:pPr marL="342900" indent="-342900" algn="just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ru-RU" sz="1400" dirty="0">
                <a:cs typeface="Times New Roman" panose="02020603050405020304" pitchFamily="18" charset="0"/>
              </a:rPr>
              <a:t>Четко прослеживается рост доли ССЗ с увеличением возраста</a:t>
            </a:r>
          </a:p>
          <a:p>
            <a:pPr marL="342900" indent="-342900" algn="just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ru-RU" sz="1400" dirty="0">
                <a:cs typeface="Times New Roman" panose="02020603050405020304" pitchFamily="18" charset="0"/>
              </a:rPr>
              <a:t>Наиболее резкий скачок происходит после 45 лет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  <a:buSzPts val="1000"/>
              <a:tabLst>
                <a:tab pos="630555" algn="l"/>
              </a:tabLst>
            </a:pPr>
            <a:endParaRPr lang="ru-RU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0"/>
              </a:spcAft>
              <a:buSzPts val="1000"/>
              <a:tabLst>
                <a:tab pos="630555" algn="l"/>
              </a:tabLst>
            </a:pPr>
            <a:r>
              <a:rPr lang="ru-RU" sz="1400" dirty="0">
                <a:cs typeface="Times New Roman" panose="02020603050405020304" pitchFamily="18" charset="0"/>
              </a:rPr>
              <a:t>Практические выводы: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ru-RU" sz="1400" dirty="0">
                <a:cs typeface="Times New Roman" panose="02020603050405020304" pitchFamily="18" charset="0"/>
              </a:rPr>
              <a:t>Возраст является значимым фактором риска ССЗ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630555" algn="l"/>
              </a:tabLst>
            </a:pPr>
            <a:r>
              <a:rPr lang="ru-RU" sz="1400" dirty="0">
                <a:cs typeface="Times New Roman" panose="02020603050405020304" pitchFamily="18" charset="0"/>
              </a:rPr>
              <a:t>Особое внимание следует уделять пациентам старше 45 лет</a:t>
            </a:r>
          </a:p>
          <a:p>
            <a:pPr lvl="0" algn="just">
              <a:lnSpc>
                <a:spcPct val="115000"/>
              </a:lnSpc>
              <a:spcAft>
                <a:spcPts val="0"/>
              </a:spcAft>
              <a:buSzPts val="1000"/>
              <a:tabLst>
                <a:tab pos="630555" algn="l"/>
              </a:tabLst>
            </a:pP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730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926A9-8CD5-4DE8-906C-5D29E757A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590063"/>
            <a:ext cx="9086474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зависимости наличия ССЗ от веса и индекса массы тела (BMI)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B567DF-144A-436D-9E80-44938EABD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3" y="2350996"/>
            <a:ext cx="8934449" cy="33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92DF233-8BA8-4F79-BE33-BB5D956047C5}"/>
              </a:ext>
            </a:extLst>
          </p:cNvPr>
          <p:cNvSpPr/>
          <p:nvPr/>
        </p:nvSpPr>
        <p:spPr>
          <a:xfrm>
            <a:off x="66676" y="2198596"/>
            <a:ext cx="3067049" cy="3981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Распределение веса: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 у пациентов с ССЗ распределение смещено вправо (более высокие значения).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Наибольшая разница наблюдается в диапазоне 70-100 кг.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0"/>
              </a:spcAft>
              <a:buSzPts val="1000"/>
              <a:tabLst>
                <a:tab pos="630555" algn="l"/>
              </a:tabLst>
            </a:pPr>
            <a:r>
              <a:rPr lang="ru-RU" sz="1600" dirty="0"/>
              <a:t>Четкий рост доли ССЗ с увеличением категории BMI:</a:t>
            </a:r>
          </a:p>
          <a:p>
            <a:pPr marL="285750" lvl="0" indent="-2857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Норма: 39.8%</a:t>
            </a:r>
            <a:r>
              <a:rPr lang="en-US" sz="1600" dirty="0"/>
              <a:t>.</a:t>
            </a:r>
            <a:endParaRPr lang="ru-RU" sz="1600" dirty="0"/>
          </a:p>
          <a:p>
            <a:pPr marL="285750" lvl="0" indent="-2857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Избыток: 50.6%</a:t>
            </a:r>
            <a:r>
              <a:rPr lang="en-US" sz="1600" dirty="0"/>
              <a:t>.</a:t>
            </a:r>
            <a:endParaRPr lang="ru-RU" sz="1600" dirty="0"/>
          </a:p>
          <a:p>
            <a:pPr marL="285750" lvl="0" indent="-2857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/>
              <a:t>Ожирение II+: 67.7%</a:t>
            </a:r>
            <a:r>
              <a:rPr lang="en-US" sz="1600" dirty="0"/>
              <a:t>.</a:t>
            </a:r>
            <a:endParaRPr lang="ru-RU" sz="1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BA8081D-FEE7-423A-89C9-9FEF864B0D8C}"/>
              </a:ext>
            </a:extLst>
          </p:cNvPr>
          <p:cNvSpPr/>
          <p:nvPr/>
        </p:nvSpPr>
        <p:spPr>
          <a:xfrm>
            <a:off x="3190874" y="5952723"/>
            <a:ext cx="89344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ea typeface="Calibri" panose="020F0502020204030204" pitchFamily="34" charset="0"/>
              </a:rPr>
              <a:t>Вес и BMI являются значимыми факторами риска ССЗ.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59893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8340A5-5F2E-44DC-A2BD-AD1AC6DB8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90063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зависимости наличия ССЗ от давления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BCB090-38A1-4EF8-9BD0-C4132E331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19" y="3122586"/>
            <a:ext cx="11950306" cy="3687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E636C48-8F74-4CCC-8F12-3A0AD5C6174C}"/>
              </a:ext>
            </a:extLst>
          </p:cNvPr>
          <p:cNvSpPr/>
          <p:nvPr/>
        </p:nvSpPr>
        <p:spPr>
          <a:xfrm>
            <a:off x="241694" y="2305931"/>
            <a:ext cx="5559029" cy="701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0"/>
              </a:spcAft>
              <a:buSzPts val="1000"/>
              <a:tabLst>
                <a:tab pos="630555" algn="l"/>
              </a:tabLs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У пациентов с ССЗ явный сдвиг распределения вправо</a:t>
            </a: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2BDB4C5-366C-43B1-A307-94BCD5BD551E}"/>
              </a:ext>
            </a:extLst>
          </p:cNvPr>
          <p:cNvSpPr/>
          <p:nvPr/>
        </p:nvSpPr>
        <p:spPr>
          <a:xfrm>
            <a:off x="6772275" y="2327283"/>
            <a:ext cx="5124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ea typeface="Calibri" panose="020F0502020204030204" pitchFamily="34" charset="0"/>
              </a:rPr>
              <a:t>Артериальное давление - ключевой фактор риска ССЗ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6433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583</TotalTime>
  <Words>1158</Words>
  <Application>Microsoft Office PowerPoint</Application>
  <PresentationFormat>Широкоэкранный</PresentationFormat>
  <Paragraphs>173</Paragraphs>
  <Slides>19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Century Gothic</vt:lpstr>
      <vt:lpstr>Symbol</vt:lpstr>
      <vt:lpstr>Times New Roman</vt:lpstr>
      <vt:lpstr>Wingdings 3</vt:lpstr>
      <vt:lpstr>Ион</vt:lpstr>
      <vt:lpstr>Анализ данных о сердечно-сосудистых заболеваниях (поиск инсайтов, составление рекомендаций стейкхолдерам, построение модели классификации наличия заболевания)</vt:lpstr>
      <vt:lpstr>Постановка бизнес-задачи</vt:lpstr>
      <vt:lpstr>Описание данных</vt:lpstr>
      <vt:lpstr>Описание данных</vt:lpstr>
      <vt:lpstr>Описание данных</vt:lpstr>
      <vt:lpstr>Описание данных</vt:lpstr>
      <vt:lpstr>Анализ зависимости наличия ССЗ от возраста</vt:lpstr>
      <vt:lpstr>Анализ зависимости наличия ССЗ от веса и индекса массы тела (BMI)</vt:lpstr>
      <vt:lpstr>Анализ зависимости наличия ССЗ от давления</vt:lpstr>
      <vt:lpstr>Анализ зависимости наличия ССЗ от уровня холестерина и глюкозы</vt:lpstr>
      <vt:lpstr>Анализ зависимости наличия ССЗ Корреляционная матрица</vt:lpstr>
      <vt:lpstr>Построение модели классификации</vt:lpstr>
      <vt:lpstr>Построение модели классификации</vt:lpstr>
      <vt:lpstr>Построение модели классификации</vt:lpstr>
      <vt:lpstr>Построение модели классификации</vt:lpstr>
      <vt:lpstr>Построение модели классификации</vt:lpstr>
      <vt:lpstr>Пример внедрения модели</vt:lpstr>
      <vt:lpstr>Выводы и рекомендации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данных о сердечно-сосудистых заболеваниях (поиск инсайтов, составление рекомендаций стейкхолдерам, построение модели классификации наличия заболевания)</dc:title>
  <dc:creator>Sylph</dc:creator>
  <cp:lastModifiedBy>Sylph</cp:lastModifiedBy>
  <cp:revision>13</cp:revision>
  <dcterms:created xsi:type="dcterms:W3CDTF">2025-05-11T17:46:05Z</dcterms:created>
  <dcterms:modified xsi:type="dcterms:W3CDTF">2025-05-14T21:28:27Z</dcterms:modified>
</cp:coreProperties>
</file>