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3"/>
  </p:notesMasterIdLst>
  <p:sldIdLst>
    <p:sldId id="256" r:id="rId4"/>
    <p:sldId id="257" r:id="rId5"/>
    <p:sldId id="258" r:id="rId6"/>
    <p:sldId id="259" r:id="rId7"/>
    <p:sldId id="263" r:id="rId8"/>
    <p:sldId id="264"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D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33BB3-6B1C-47AA-A8F5-5A7D1ACEA2F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36346-F28A-4355-BCC5-433EA8A3DBD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7918879-384E-4EA4-87E7-2DDB688353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7918879-384E-4EA4-87E7-2DDB688353E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918879-384E-4EA4-87E7-2DDB688353E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18879-384E-4EA4-87E7-2DDB688353E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918879-384E-4EA4-87E7-2DDB688353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918879-384E-4EA4-87E7-2DDB688353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7918879-384E-4EA4-87E7-2DDB688353E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7918879-384E-4EA4-87E7-2DDB688353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7918879-384E-4EA4-87E7-2DDB688353E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918879-384E-4EA4-87E7-2DDB688353E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18879-384E-4EA4-87E7-2DDB688353E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918879-384E-4EA4-87E7-2DDB688353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7918879-384E-4EA4-87E7-2DDB688353E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CB09C0-5573-4CB7-B3B4-D8E8A3BBDE9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18879-384E-4EA4-87E7-2DDB688353E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B09C0-5573-4CB7-B3B4-D8E8A3BBDE9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18879-384E-4EA4-87E7-2DDB688353E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B09C0-5573-4CB7-B3B4-D8E8A3BBDE9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6.jpeg"/><Relationship Id="rId2" Type="http://schemas.microsoft.com/office/2007/relationships/hdphoto" Target="../media/image4.wdp"/><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tags" Target="../tags/tag1.xml"/><Relationship Id="rId4" Type="http://schemas.microsoft.com/office/2007/relationships/media" Target="../media/media1.mp4"/><Relationship Id="rId3" Type="http://schemas.openxmlformats.org/officeDocument/2006/relationships/video" Target="../media/media1.mp4"/><Relationship Id="rId2" Type="http://schemas.microsoft.com/office/2007/relationships/hdphoto" Target="../media/image4.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hdphoto" Target="../media/image4.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hdphoto" Target="../media/image4.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hyperlink" Target="https://www.geeksforgeeks.org/play-sound-in-python/" TargetMode="External"/><Relationship Id="rId5" Type="http://schemas.openxmlformats.org/officeDocument/2006/relationships/hyperlink" Target="https://alan.app/blog/voiceassistant-2/amp/#referrer=https://www.google.com&amp;csi=0" TargetMode="External"/><Relationship Id="rId4" Type="http://schemas.openxmlformats.org/officeDocument/2006/relationships/hyperlink" Target="https://www.geeksforgeeks.org/voice-assistant-using-python/" TargetMode="External"/><Relationship Id="rId3" Type="http://schemas.openxmlformats.org/officeDocument/2006/relationships/hyperlink" Target="https://extrudesign.com/virtual-assistant-using-python/" TargetMode="External"/><Relationship Id="rId2" Type="http://schemas.microsoft.com/office/2007/relationships/hdphoto" Target="../media/image4.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90329" y="287372"/>
          <a:ext cx="11317357" cy="1138016"/>
        </p:xfrm>
        <a:graphic>
          <a:graphicData uri="http://schemas.openxmlformats.org/drawingml/2006/table">
            <a:tbl>
              <a:tblPr firstRow="1" firstCol="1" bandRow="1">
                <a:tableStyleId>{5C22544A-7EE6-4342-B048-85BDC9FD1C3A}</a:tableStyleId>
              </a:tblPr>
              <a:tblGrid>
                <a:gridCol w="1563758"/>
                <a:gridCol w="9753599"/>
              </a:tblGrid>
              <a:tr h="1138016">
                <a:tc>
                  <a:txBody>
                    <a:bodyPr/>
                    <a:lstStyle/>
                    <a:p>
                      <a:pPr algn="ctr">
                        <a:spcBef>
                          <a:spcPts val="600"/>
                        </a:spcBef>
                        <a:spcAft>
                          <a:spcPts val="600"/>
                        </a:spcAft>
                      </a:pPr>
                      <a:endParaRPr lang="en-IN"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SILIGURI INSTITUTE OF TECHNOLOGY</a:t>
                      </a:r>
                      <a:endParaRPr lang="en-US" sz="2400" dirty="0">
                        <a:solidFill>
                          <a:schemeClr val="tx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DEPARTMENT OF ELECTRICAL ENGINEERING</a:t>
                      </a:r>
                      <a:endParaRPr lang="en-IN" sz="36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noFill/>
                  </a:tcPr>
                </a:tc>
              </a:tr>
            </a:tbl>
          </a:graphicData>
        </a:graphic>
      </p:graphicFrame>
      <p:pic>
        <p:nvPicPr>
          <p:cNvPr id="1025" name="Picture 4" descr="Description: C:\Users\sit\Desktop\253207_214858558635429_402849015_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837" y="287372"/>
            <a:ext cx="1502562" cy="14429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0800000" flipV="1">
            <a:off x="490329" y="2322941"/>
            <a:ext cx="11021518" cy="4893647"/>
          </a:xfrm>
          <a:prstGeom prst="rect">
            <a:avLst/>
          </a:prstGeom>
          <a:noFill/>
        </p:spPr>
        <p:txBody>
          <a:bodyPr wrap="square">
            <a:spAutoFit/>
          </a:bodyPr>
          <a:lstStyle/>
          <a:p>
            <a:pPr>
              <a:spcBef>
                <a:spcPts val="0"/>
              </a:spcBef>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                               Presentation on   _VOICE ASSISTANT</a:t>
            </a:r>
            <a:endParaRPr lang="en-IN" sz="2400" b="1" dirty="0">
              <a:solidFill>
                <a:schemeClr val="tx1"/>
              </a:solidFill>
              <a:effectLst/>
              <a:latin typeface="Times New Roman" panose="02020603050405020304" pitchFamily="18" charset="0"/>
              <a:cs typeface="Times New Roman" panose="02020603050405020304" pitchFamily="18" charset="0"/>
            </a:endParaRPr>
          </a:p>
          <a:p>
            <a:pPr>
              <a:spcBef>
                <a:spcPts val="0"/>
              </a:spcBef>
              <a:spcAft>
                <a:spcPts val="0"/>
              </a:spcAft>
            </a:pPr>
            <a:endParaRPr lang="en-IN" sz="2400" b="1" dirty="0">
              <a:latin typeface="Times New Roman" panose="02020603050405020304" pitchFamily="18" charset="0"/>
              <a:cs typeface="Times New Roman" panose="02020603050405020304" pitchFamily="18" charset="0"/>
            </a:endParaRPr>
          </a:p>
          <a:p>
            <a:pPr>
              <a:spcBef>
                <a:spcPts val="0"/>
              </a:spcBef>
              <a:spcAft>
                <a:spcPts val="0"/>
              </a:spcAft>
            </a:pPr>
            <a:endParaRPr lang="en-IN" sz="2400" b="1" dirty="0">
              <a:solidFill>
                <a:schemeClr val="tx1"/>
              </a:solidFill>
              <a:effectLst/>
              <a:latin typeface="Times New Roman" panose="02020603050405020304" pitchFamily="18" charset="0"/>
              <a:cs typeface="Times New Roman" panose="02020603050405020304" pitchFamily="18" charset="0"/>
            </a:endParaRPr>
          </a:p>
          <a:p>
            <a:pPr>
              <a:spcBef>
                <a:spcPts val="0"/>
              </a:spcBef>
              <a:spcAft>
                <a:spcPts val="0"/>
              </a:spcAft>
            </a:pPr>
            <a:endParaRPr lang="en-IN" sz="2400" b="1" dirty="0">
              <a:latin typeface="Times New Roman" panose="02020603050405020304" pitchFamily="18" charset="0"/>
              <a:cs typeface="Times New Roman" panose="02020603050405020304" pitchFamily="18" charset="0"/>
            </a:endParaRPr>
          </a:p>
          <a:p>
            <a:pPr>
              <a:spcBef>
                <a:spcPts val="0"/>
              </a:spcBef>
              <a:spcAft>
                <a:spcPts val="0"/>
              </a:spcAft>
            </a:pPr>
            <a:endParaRPr lang="en-IN" sz="2400" b="1" dirty="0">
              <a:solidFill>
                <a:schemeClr val="tx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IN" sz="2400" b="1"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By (Group 1):</a:t>
            </a:r>
            <a:endParaRPr lang="en-IN" sz="2400" b="1" u="sng" dirty="0">
              <a:latin typeface="Times New Roman" panose="02020603050405020304" pitchFamily="18" charset="0"/>
              <a:cs typeface="Times New Roman" panose="02020603050405020304" pitchFamily="18" charset="0"/>
            </a:endParaRPr>
          </a:p>
          <a:p>
            <a:pPr>
              <a:spcBef>
                <a:spcPts val="0"/>
              </a:spcBef>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							    Sagar Mandal</a:t>
            </a:r>
            <a:endParaRPr lang="en-IN" sz="2400" b="1" dirty="0">
              <a:solidFill>
                <a:schemeClr val="tx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IN" sz="2400" b="1" dirty="0">
                <a:latin typeface="Times New Roman" panose="02020603050405020304" pitchFamily="18" charset="0"/>
                <a:cs typeface="Times New Roman" panose="02020603050405020304" pitchFamily="18" charset="0"/>
              </a:rPr>
              <a:t>                                                                                        Priyashree Nandi</a:t>
            </a:r>
            <a:endParaRPr lang="en-IN" sz="2400" b="1" dirty="0">
              <a:latin typeface="Times New Roman" panose="02020603050405020304" pitchFamily="18" charset="0"/>
              <a:cs typeface="Times New Roman" panose="02020603050405020304" pitchFamily="18" charset="0"/>
            </a:endParaRPr>
          </a:p>
          <a:p>
            <a:pPr>
              <a:spcBef>
                <a:spcPts val="0"/>
              </a:spcBef>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                                                                                        Amit Kum</a:t>
            </a:r>
            <a:r>
              <a:rPr lang="en-IN" sz="2400" b="1" dirty="0">
                <a:latin typeface="Times New Roman" panose="02020603050405020304" pitchFamily="18" charset="0"/>
                <a:cs typeface="Times New Roman" panose="02020603050405020304" pitchFamily="18" charset="0"/>
              </a:rPr>
              <a:t>ar Ram</a:t>
            </a:r>
            <a:endParaRPr lang="en-IN" sz="2400" b="1" dirty="0">
              <a:latin typeface="Times New Roman" panose="02020603050405020304" pitchFamily="18" charset="0"/>
              <a:cs typeface="Times New Roman" panose="02020603050405020304" pitchFamily="18" charset="0"/>
            </a:endParaRPr>
          </a:p>
          <a:p>
            <a:pPr>
              <a:spcBef>
                <a:spcPts val="0"/>
              </a:spcBef>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Rupa Sharma</a:t>
            </a:r>
            <a:endParaRPr lang="en-IN" sz="2400" b="1" dirty="0">
              <a:latin typeface="Times New Roman" panose="02020603050405020304" pitchFamily="18" charset="0"/>
              <a:cs typeface="Times New Roman" panose="02020603050405020304" pitchFamily="18" charset="0"/>
            </a:endParaRPr>
          </a:p>
          <a:p>
            <a:pPr>
              <a:spcBef>
                <a:spcPts val="0"/>
              </a:spcBef>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                                                                                        Divya </a:t>
            </a:r>
            <a:r>
              <a:rPr lang="en-IN" sz="2400" b="1" dirty="0">
                <a:latin typeface="Times New Roman" panose="02020603050405020304" pitchFamily="18" charset="0"/>
                <a:cs typeface="Times New Roman" panose="02020603050405020304" pitchFamily="18" charset="0"/>
              </a:rPr>
              <a:t>G</a:t>
            </a:r>
            <a:r>
              <a:rPr lang="en-IN" sz="2400" b="1" dirty="0">
                <a:solidFill>
                  <a:schemeClr val="tx1"/>
                </a:solidFill>
                <a:effectLst/>
                <a:latin typeface="Times New Roman" panose="02020603050405020304" pitchFamily="18" charset="0"/>
                <a:cs typeface="Times New Roman" panose="02020603050405020304" pitchFamily="18" charset="0"/>
              </a:rPr>
              <a:t>upta				</a:t>
            </a:r>
            <a:endParaRPr lang="en-IN" sz="2400" b="1" dirty="0">
              <a:solidFill>
                <a:schemeClr val="tx1"/>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 </a:t>
            </a:r>
            <a:endParaRPr lang="en-IN" sz="3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0043458" y="169615"/>
            <a:ext cx="1852705" cy="15606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graphicFrame>
        <p:nvGraphicFramePr>
          <p:cNvPr id="10" name="Table 10"/>
          <p:cNvGraphicFramePr>
            <a:graphicFrameLocks noGrp="1"/>
          </p:cNvGraphicFramePr>
          <p:nvPr/>
        </p:nvGraphicFramePr>
        <p:xfrm>
          <a:off x="170330" y="1270774"/>
          <a:ext cx="11015632" cy="2897813"/>
        </p:xfrm>
        <a:graphic>
          <a:graphicData uri="http://schemas.openxmlformats.org/drawingml/2006/table">
            <a:tbl>
              <a:tblPr firstRow="1" bandRow="1">
                <a:tableStyleId>{85BE263C-DBD7-4A20-BB59-AAB30ACAA65A}</a:tableStyleId>
              </a:tblPr>
              <a:tblGrid>
                <a:gridCol w="11015632"/>
              </a:tblGrid>
              <a:tr h="585728">
                <a:tc>
                  <a:txBody>
                    <a:bodyPr/>
                    <a:lstStyle/>
                    <a:p>
                      <a:r>
                        <a:rPr lang="en-IN" sz="3200" dirty="0"/>
                        <a:t>Topics                                  Voice </a:t>
                      </a:r>
                      <a:r>
                        <a:rPr lang="en-IN" sz="3200" dirty="0" err="1"/>
                        <a:t>Assistent</a:t>
                      </a:r>
                      <a:endParaRPr lang="en-IN" sz="3200" dirty="0"/>
                    </a:p>
                  </a:txBody>
                  <a:tcP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b="100000"/>
                      </a:path>
                      <a:tileRect t="-100000" r="-100000"/>
                    </a:gradFill>
                  </a:tcPr>
                </a:tc>
              </a:tr>
              <a:tr h="462417">
                <a:tc>
                  <a:txBody>
                    <a:bodyPr/>
                    <a:lstStyle/>
                    <a:p>
                      <a:r>
                        <a:rPr lang="en-IN" sz="2400" dirty="0"/>
                        <a:t>Introduction            </a:t>
                      </a:r>
                      <a:endParaRPr lang="en-IN" sz="2400" dirty="0"/>
                    </a:p>
                  </a:txBody>
                  <a:tcPr/>
                </a:tc>
              </a:tr>
              <a:tr h="462417">
                <a:tc>
                  <a:txBody>
                    <a:bodyPr/>
                    <a:lstStyle/>
                    <a:p>
                      <a:r>
                        <a:rPr lang="en-IN" sz="2400" dirty="0"/>
                        <a:t>Goals of the project                 </a:t>
                      </a:r>
                      <a:endParaRPr lang="en-IN" sz="2400" dirty="0"/>
                    </a:p>
                  </a:txBody>
                  <a:tcPr/>
                </a:tc>
              </a:tr>
              <a:tr h="462417">
                <a:tc>
                  <a:txBody>
                    <a:bodyPr/>
                    <a:lstStyle/>
                    <a:p>
                      <a:r>
                        <a:rPr lang="en-US" sz="2400" dirty="0"/>
                        <a:t>Future of the project</a:t>
                      </a:r>
                      <a:endParaRPr lang="en-IN" sz="2400" dirty="0"/>
                    </a:p>
                  </a:txBody>
                  <a:tcPr/>
                </a:tc>
              </a:tr>
              <a:tr h="462417">
                <a:tc>
                  <a:txBody>
                    <a:bodyPr/>
                    <a:lstStyle/>
                    <a:p>
                      <a:r>
                        <a:rPr lang="en-US" sz="2400" dirty="0"/>
                        <a:t>Conclusion</a:t>
                      </a:r>
                      <a:endParaRPr lang="en-IN" sz="2400" dirty="0"/>
                    </a:p>
                  </a:txBody>
                  <a:tcPr/>
                </a:tc>
              </a:tr>
              <a:tr h="462417">
                <a:tc>
                  <a:txBody>
                    <a:bodyPr/>
                    <a:lstStyle/>
                    <a:p>
                      <a:r>
                        <a:rPr lang="en-US" sz="2400" dirty="0"/>
                        <a:t>Reference</a:t>
                      </a:r>
                      <a:endParaRPr lang="en-IN" sz="24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p:cNvSpPr>
            <a:spLocks noGrp="1"/>
          </p:cNvSpPr>
          <p:nvPr>
            <p:ph type="title"/>
          </p:nvPr>
        </p:nvSpPr>
        <p:spPr>
          <a:xfrm>
            <a:off x="317695" y="702365"/>
            <a:ext cx="11653911" cy="465253"/>
          </a:xfr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sz="4000" b="1" i="1" dirty="0">
                <a:latin typeface="Times New Roman" panose="02020603050405020304" pitchFamily="18" charset="0"/>
                <a:cs typeface="Times New Roman" panose="02020603050405020304" pitchFamily="18" charset="0"/>
              </a:rPr>
              <a:t>Introduction</a:t>
            </a:r>
            <a:endParaRPr lang="en-IN" sz="4000"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3384" y="1381978"/>
            <a:ext cx="10927981" cy="4524315"/>
          </a:xfrm>
          <a:prstGeom prst="rect">
            <a:avLst/>
          </a:prstGeom>
          <a:noFill/>
        </p:spPr>
        <p:txBody>
          <a:bodyPr wrap="square">
            <a:spAutoFit/>
          </a:bodyPr>
          <a:lstStyle/>
          <a:p>
            <a:pPr algn="just"/>
            <a:r>
              <a:rPr lang="en-US" sz="2400" i="1" dirty="0">
                <a:latin typeface="Times New Roman" panose="02020603050405020304" pitchFamily="18" charset="0"/>
                <a:cs typeface="Times New Roman" panose="02020603050405020304" pitchFamily="18" charset="0"/>
              </a:rPr>
              <a:t>A voice assistant is a digital assistant that uses voice recognition, language processing algorithms, and voice synthesis to listen to specific voice commands and return relevant information or perform specific functions as requested by the user . Based on specific commands, sometimes called intents, spoken by the user, voice assistants can return relevant information by listening for specific keywords and filtering out the ambient noise . While voice assistants can be completely software based and able to integrate into most devices, some assistants are designed specifically for single device applications, such as the Amazon Alexa Wall Clock. Today, voice assistants are integrated into many of the devices we use on a daily basis, such as cell phones, computers, and smart speakers. Because of their wide array of integrations, There are several voice assistants who offer a very specific feature set, while some choose to be open ended to help with almost any situation at hand.</a:t>
            </a:r>
            <a:endParaRPr lang="en-US" sz="2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p:cNvSpPr>
            <a:spLocks noGrp="1"/>
          </p:cNvSpPr>
          <p:nvPr>
            <p:ph type="title"/>
          </p:nvPr>
        </p:nvSpPr>
        <p:spPr>
          <a:xfrm>
            <a:off x="317695" y="702365"/>
            <a:ext cx="11653911" cy="465253"/>
          </a:xfr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p:spPr>
        <p:txBody>
          <a:bodyPr>
            <a:noAutofit/>
          </a:bodyPr>
          <a:lstStyle/>
          <a:p>
            <a:r>
              <a:rPr lang="en-US" sz="3200" b="1" dirty="0">
                <a:latin typeface="Times New Roman" panose="02020603050405020304" pitchFamily="18" charset="0"/>
                <a:cs typeface="Times New Roman" panose="02020603050405020304" pitchFamily="18" charset="0"/>
              </a:rPr>
              <a:t>                               </a:t>
            </a:r>
            <a:r>
              <a:rPr lang="en-US" sz="3200" b="1" i="1" dirty="0">
                <a:latin typeface="Times New Roman" panose="02020603050405020304" pitchFamily="18" charset="0"/>
                <a:cs typeface="Times New Roman" panose="02020603050405020304" pitchFamily="18" charset="0"/>
              </a:rPr>
              <a:t>GOAL OF THE PROJECT</a:t>
            </a:r>
            <a:endParaRPr lang="en-IN" sz="3200" b="1" i="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17695" y="1512838"/>
            <a:ext cx="6594093" cy="2554545"/>
          </a:xfrm>
          <a:prstGeom prst="rect">
            <a:avLst/>
          </a:prstGeom>
          <a:noFill/>
        </p:spPr>
        <p:txBody>
          <a:bodyPr wrap="square">
            <a:spAutoFit/>
          </a:bodyPr>
          <a:lstStyle/>
          <a:p>
            <a:pPr algn="just"/>
            <a:r>
              <a:rPr lang="en-US" sz="2000" dirty="0"/>
              <a:t>The work started with analyzing the audio commands given by the user through the microphone. This can be anything like getting any information, operating a computer’s internal files, etc. This is an empirical qualitative study, based on reading above mentioned literature and testing their examples. Tests are made by programming according to books and online resources, with the explicit goal to find best practices and a more advanced understanding of Voice Assistant.</a:t>
            </a:r>
            <a:endParaRPr lang="en-IN" sz="2000" dirty="0"/>
          </a:p>
        </p:txBody>
      </p:sp>
      <p:pic>
        <p:nvPicPr>
          <p:cNvPr id="8" name="Picture 7"/>
          <p:cNvPicPr>
            <a:picLocks noChangeAspect="1"/>
          </p:cNvPicPr>
          <p:nvPr/>
        </p:nvPicPr>
        <p:blipFill>
          <a:blip r:embed="rId3"/>
          <a:stretch>
            <a:fillRect/>
          </a:stretch>
        </p:blipFill>
        <p:spPr>
          <a:xfrm>
            <a:off x="7241603" y="1687325"/>
            <a:ext cx="4730003" cy="3895725"/>
          </a:xfrm>
          <a:prstGeom prst="rect">
            <a:avLst/>
          </a:prstGeom>
        </p:spPr>
      </p:pic>
      <p:sp>
        <p:nvSpPr>
          <p:cNvPr id="10" name="TextBox 9"/>
          <p:cNvSpPr txBox="1"/>
          <p:nvPr/>
        </p:nvSpPr>
        <p:spPr>
          <a:xfrm>
            <a:off x="317695" y="4286053"/>
            <a:ext cx="6096000" cy="1631216"/>
          </a:xfrm>
          <a:prstGeom prst="rect">
            <a:avLst/>
          </a:prstGeom>
          <a:noFill/>
        </p:spPr>
        <p:txBody>
          <a:bodyPr wrap="square">
            <a:spAutoFit/>
          </a:bodyPr>
          <a:lstStyle/>
          <a:p>
            <a:r>
              <a:rPr lang="en-US" sz="2000" dirty="0"/>
              <a:t>Fig.1 shows the workflow of the basic process of the voice assistant. Speech recognition is used to convert the speech input to text. This text is then fed to the central processor which determines the nature of the command and calls the relevant script for execution</a:t>
            </a:r>
            <a:endParaRPr lang="en-IN" sz="2000" dirty="0"/>
          </a:p>
        </p:txBody>
      </p:sp>
      <p:sp>
        <p:nvSpPr>
          <p:cNvPr id="12" name="TextBox 11"/>
          <p:cNvSpPr txBox="1"/>
          <p:nvPr/>
        </p:nvSpPr>
        <p:spPr>
          <a:xfrm>
            <a:off x="9144000" y="5918091"/>
            <a:ext cx="896471" cy="369332"/>
          </a:xfrm>
          <a:prstGeom prst="rect">
            <a:avLst/>
          </a:prstGeom>
          <a:noFill/>
        </p:spPr>
        <p:txBody>
          <a:bodyPr wrap="square">
            <a:spAutoFit/>
          </a:bodyPr>
          <a:lstStyle/>
          <a:p>
            <a:r>
              <a:rPr lang="en-IN" dirty="0"/>
              <a:t>Fig.1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p:cNvSpPr>
            <a:spLocks noGrp="1"/>
          </p:cNvSpPr>
          <p:nvPr>
            <p:ph type="title"/>
          </p:nvPr>
        </p:nvSpPr>
        <p:spPr>
          <a:xfrm>
            <a:off x="317695" y="702365"/>
            <a:ext cx="11653911" cy="465253"/>
          </a:xfr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p:spPr>
        <p:txBody>
          <a:bodyPr>
            <a:normAutofit fontScale="90000"/>
          </a:bodyPr>
          <a:lstStyle/>
          <a:p>
            <a:pPr algn="ctr"/>
            <a:r>
              <a:rPr lang="en-IN" sz="4000" b="1" i="1" dirty="0">
                <a:latin typeface="Times New Roman" panose="02020603050405020304" pitchFamily="18" charset="0"/>
                <a:cs typeface="Times New Roman" panose="02020603050405020304" pitchFamily="18" charset="0"/>
              </a:rPr>
              <a:t>Short Part of Code</a:t>
            </a:r>
            <a:endParaRPr lang="en-IN" sz="4000" b="1" i="1" dirty="0">
              <a:latin typeface="Times New Roman" panose="02020603050405020304" pitchFamily="18" charset="0"/>
              <a:cs typeface="Times New Roman" panose="02020603050405020304" pitchFamily="18" charset="0"/>
            </a:endParaRPr>
          </a:p>
        </p:txBody>
      </p:sp>
      <p:pic>
        <p:nvPicPr>
          <p:cNvPr id="6" name="Picture 5" descr="WhatsApp Image 2022-09-15 at 11.28.43 AM"/>
          <p:cNvPicPr>
            <a:picLocks noChangeAspect="1"/>
          </p:cNvPicPr>
          <p:nvPr/>
        </p:nvPicPr>
        <p:blipFill>
          <a:blip r:embed="rId3"/>
          <a:stretch>
            <a:fillRect/>
          </a:stretch>
        </p:blipFill>
        <p:spPr>
          <a:xfrm>
            <a:off x="1219200" y="1442720"/>
            <a:ext cx="9753600" cy="50749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p:cNvSpPr>
            <a:spLocks noGrp="1"/>
          </p:cNvSpPr>
          <p:nvPr>
            <p:ph type="title"/>
          </p:nvPr>
        </p:nvSpPr>
        <p:spPr>
          <a:xfrm>
            <a:off x="736600" y="738505"/>
            <a:ext cx="10938510" cy="537845"/>
          </a:xfr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p:spPr>
        <p:txBody>
          <a:bodyPr>
            <a:normAutofit fontScale="90000"/>
          </a:bodyPr>
          <a:lstStyle/>
          <a:p>
            <a:pPr algn="ctr"/>
            <a:r>
              <a:rPr lang="en-IN" sz="4000" b="1" i="1" dirty="0">
                <a:latin typeface="Times New Roman" panose="02020603050405020304" pitchFamily="18" charset="0"/>
                <a:cs typeface="Times New Roman" panose="02020603050405020304" pitchFamily="18" charset="0"/>
              </a:rPr>
              <a:t>Output</a:t>
            </a:r>
            <a:endParaRPr lang="en-IN" sz="4000" b="1" i="1" dirty="0">
              <a:latin typeface="Times New Roman" panose="02020603050405020304" pitchFamily="18" charset="0"/>
              <a:cs typeface="Times New Roman" panose="02020603050405020304" pitchFamily="18" charset="0"/>
            </a:endParaRPr>
          </a:p>
        </p:txBody>
      </p:sp>
      <p:pic>
        <p:nvPicPr>
          <p:cNvPr id="3" name="WhatsApp Audio 2022-09-15 at 2.19.55 PM">
            <a:hlinkClick r:id="" action="ppaction://media"/>
          </p:cNvPr>
          <p:cNvPicPr>
            <a:picLocks noChangeAspect="1"/>
          </p:cNvPicPr>
          <p:nvPr>
            <p:ph idx="1"/>
            <a:videoFile r:link="rId3"/>
            <p:extLst>
              <p:ext uri="{DAA4B4D4-6D71-4841-9C94-3DE7FCFB9230}">
                <p14:media xmlns:p14="http://schemas.microsoft.com/office/powerpoint/2010/main" r:embed="rId4"/>
              </p:ext>
            </p:extLst>
            <p:custDataLst>
              <p:tags r:id="rId5"/>
            </p:custDataLst>
          </p:nvPr>
        </p:nvPicPr>
        <p:blipFill>
          <a:blip r:embed="rId6"/>
          <a:stretch>
            <a:fillRect/>
          </a:stretch>
        </p:blipFill>
        <p:spPr>
          <a:xfrm>
            <a:off x="5790565" y="3696335"/>
            <a:ext cx="609600" cy="6096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p:cNvSpPr>
            <a:spLocks noGrp="1"/>
          </p:cNvSpPr>
          <p:nvPr>
            <p:ph type="title"/>
          </p:nvPr>
        </p:nvSpPr>
        <p:spPr>
          <a:xfrm>
            <a:off x="269044" y="819361"/>
            <a:ext cx="11653911" cy="465253"/>
          </a:xfr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p:spPr>
        <p:txBody>
          <a:bodyPr>
            <a:normAutofit fontScale="90000"/>
          </a:bodyPr>
          <a:lstStyle/>
          <a:p>
            <a:r>
              <a:rPr lang="en-US" b="1"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FUTURE OF PROJECT</a:t>
            </a:r>
            <a:endParaRPr lang="en-IN" sz="3600"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46373" y="1957138"/>
            <a:ext cx="9499251" cy="2308324"/>
          </a:xfrm>
          <a:prstGeom prst="rect">
            <a:avLst/>
          </a:prstGeom>
          <a:noFill/>
        </p:spPr>
        <p:txBody>
          <a:bodyPr wrap="square">
            <a:spAutoFit/>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000" dirty="0">
                <a:solidFill>
                  <a:srgbClr val="111B21"/>
                </a:solidFill>
                <a:latin typeface="Segoe UI" panose="020B0502040204020203" pitchFamily="34" charset="0"/>
              </a:rPr>
              <a:t>More efficient and faster operations — The ability to precisely communicate with technology using just your voice eliminates the need for error scans and instead allows for more accurate workloads at a faster pace. Convenience — Having your speaker or your computer </a:t>
            </a:r>
            <a:r>
              <a:rPr lang="en-US" sz="2000" dirty="0" err="1">
                <a:solidFill>
                  <a:srgbClr val="111B21"/>
                </a:solidFill>
                <a:latin typeface="Segoe UI" panose="020B0502040204020203" pitchFamily="34" charset="0"/>
              </a:rPr>
              <a:t>recognise</a:t>
            </a:r>
            <a:r>
              <a:rPr lang="en-US" sz="2000" dirty="0">
                <a:solidFill>
                  <a:srgbClr val="111B21"/>
                </a:solidFill>
                <a:latin typeface="Segoe UI" panose="020B0502040204020203" pitchFamily="34" charset="0"/>
              </a:rPr>
              <a:t> your voice from the outset means that after the initial set-up, the computer adapts to your voice and speaking pattern, reducing the need for tinkering and allowing for better communication and task management.</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p:cNvSpPr>
            <a:spLocks noGrp="1"/>
          </p:cNvSpPr>
          <p:nvPr>
            <p:ph type="title"/>
          </p:nvPr>
        </p:nvSpPr>
        <p:spPr>
          <a:xfrm>
            <a:off x="317695" y="702365"/>
            <a:ext cx="11653911" cy="465253"/>
          </a:xfr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sz="3600" b="1" i="1" dirty="0">
                <a:latin typeface="Times New Roman" panose="02020603050405020304" pitchFamily="18" charset="0"/>
                <a:cs typeface="Times New Roman" panose="02020603050405020304" pitchFamily="18" charset="0"/>
              </a:rPr>
              <a:t>CONCLUSION</a:t>
            </a:r>
            <a:endParaRPr lang="en-IN" sz="3600"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46373" y="1957138"/>
            <a:ext cx="9499251" cy="1692771"/>
          </a:xfrm>
          <a:prstGeom prst="rect">
            <a:avLst/>
          </a:prstGeom>
          <a:noFill/>
        </p:spPr>
        <p:txBody>
          <a:bodyPr wrap="square">
            <a:spAutoFit/>
          </a:bodyPr>
          <a:lstStyle/>
          <a:p>
            <a:pPr algn="just"/>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000" dirty="0">
                <a:solidFill>
                  <a:srgbClr val="111B21"/>
                </a:solidFill>
                <a:latin typeface="Segoe UI" panose="020B0502040204020203" pitchFamily="34" charset="0"/>
              </a:rPr>
              <a:t>In this PROJECT “Voice Assistant Using Python” we discussed the design and implementation of Digital Assistance. The project is built using open source software modules with PyCharm community backing which can accommodate any updates shortly. The modular nature of this project makes it more flexible and easy to add additional features without disturbing current system functionalities.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40000"/>
                    </a14:imgEffect>
                  </a14:imgLayer>
                </a14:imgProps>
              </a:ext>
            </a:extLst>
          </a:blip>
          <a:stretch>
            <a:fillRect/>
          </a:stretch>
        </p:blipFill>
        <p:spPr>
          <a:xfrm>
            <a:off x="7747926" y="93558"/>
            <a:ext cx="4343605" cy="608807"/>
          </a:xfrm>
          <a:prstGeom prst="rect">
            <a:avLst/>
          </a:prstGeom>
        </p:spPr>
      </p:pic>
      <p:sp>
        <p:nvSpPr>
          <p:cNvPr id="2" name="Title 1"/>
          <p:cNvSpPr>
            <a:spLocks noGrp="1"/>
          </p:cNvSpPr>
          <p:nvPr>
            <p:ph type="title"/>
          </p:nvPr>
        </p:nvSpPr>
        <p:spPr>
          <a:xfrm>
            <a:off x="317695" y="702365"/>
            <a:ext cx="11653911" cy="465253"/>
          </a:xfrm>
          <a:gradFill flip="none" rotWithShape="1">
            <a:gsLst>
              <a:gs pos="0">
                <a:srgbClr val="0BD9F5">
                  <a:shade val="30000"/>
                  <a:satMod val="115000"/>
                </a:srgbClr>
              </a:gs>
              <a:gs pos="50000">
                <a:srgbClr val="0BD9F5">
                  <a:shade val="67500"/>
                  <a:satMod val="115000"/>
                </a:srgbClr>
              </a:gs>
              <a:gs pos="100000">
                <a:srgbClr val="0BD9F5">
                  <a:shade val="100000"/>
                  <a:satMod val="115000"/>
                </a:srgbClr>
              </a:gs>
            </a:gsLst>
            <a:path path="circle">
              <a:fillToRect l="100000" b="100000"/>
            </a:path>
            <a:tileRect t="-100000" r="-100000"/>
          </a:gradFill>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sz="4000" b="1" i="1" dirty="0">
                <a:latin typeface="Times New Roman" panose="02020603050405020304" pitchFamily="18" charset="0"/>
                <a:cs typeface="Times New Roman" panose="02020603050405020304" pitchFamily="18" charset="0"/>
              </a:rPr>
              <a:t>REFERENCES</a:t>
            </a:r>
            <a:endParaRPr lang="en-IN" sz="4000"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510116" y="1843950"/>
            <a:ext cx="8641978" cy="2246769"/>
          </a:xfrm>
          <a:prstGeom prst="rect">
            <a:avLst/>
          </a:prstGeom>
          <a:noFill/>
        </p:spPr>
        <p:txBody>
          <a:bodyPr wrap="square">
            <a:spAutoFit/>
          </a:bodyPr>
          <a:lstStyle/>
          <a:p>
            <a:pPr algn="just"/>
            <a:endParaRPr lang="en-IN" sz="2000" dirty="0"/>
          </a:p>
          <a:p>
            <a:pPr algn="just"/>
            <a:r>
              <a:rPr lang="en-IN" sz="2000" dirty="0"/>
              <a:t>[1] </a:t>
            </a:r>
            <a:r>
              <a:rPr lang="en-IN" sz="2000" dirty="0">
                <a:hlinkClick r:id="rId3"/>
              </a:rPr>
              <a:t>https://extrudesign.com/virtual-assistant-using-python/</a:t>
            </a:r>
            <a:endParaRPr lang="en-IN" sz="2000" dirty="0"/>
          </a:p>
          <a:p>
            <a:pPr algn="just"/>
            <a:r>
              <a:rPr lang="en-IN" sz="2000" dirty="0"/>
              <a:t>[2] </a:t>
            </a:r>
            <a:r>
              <a:rPr lang="en-IN" sz="2000" dirty="0">
                <a:hlinkClick r:id="rId4"/>
              </a:rPr>
              <a:t>https://www.geeksforgeeks.org/voice-assistant-using-python/</a:t>
            </a:r>
            <a:endParaRPr lang="en-IN" sz="2000" dirty="0"/>
          </a:p>
          <a:p>
            <a:pPr algn="just"/>
            <a:r>
              <a:rPr lang="en-IN" sz="2000" dirty="0"/>
              <a:t>[3]</a:t>
            </a:r>
            <a:r>
              <a:rPr lang="en-IN" sz="2000" dirty="0">
                <a:hlinkClick r:id="rId5"/>
              </a:rPr>
              <a:t>https://alan.app/blog/voiceassistant-2/amp/#referrer=https://www.google.com&amp;csi=0</a:t>
            </a:r>
            <a:endParaRPr lang="en-IN" sz="2000" dirty="0"/>
          </a:p>
          <a:p>
            <a:pPr algn="just"/>
            <a:r>
              <a:rPr lang="en-IN" sz="2000" dirty="0"/>
              <a:t>[4] </a:t>
            </a:r>
            <a:r>
              <a:rPr lang="en-IN" sz="2000" dirty="0">
                <a:hlinkClick r:id="rId6"/>
              </a:rPr>
              <a:t>https://www.geeksforgeeks.org/play-sound-in-python/</a:t>
            </a:r>
            <a:endParaRPr lang="en-IN" sz="2000" dirty="0"/>
          </a:p>
          <a:p>
            <a:pPr algn="just"/>
            <a:endParaRPr lang="en-IN" sz="2000" dirty="0"/>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3892</Words>
  <Application>WPS Presentation</Application>
  <PresentationFormat>Widescreen</PresentationFormat>
  <Paragraphs>60</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SimSun</vt:lpstr>
      <vt:lpstr>Wingdings</vt:lpstr>
      <vt:lpstr>Times New Roman</vt:lpstr>
      <vt:lpstr>Calibri</vt:lpstr>
      <vt:lpstr>Segoe UI</vt:lpstr>
      <vt:lpstr>Microsoft YaHei</vt:lpstr>
      <vt:lpstr>Arial Unicode MS</vt:lpstr>
      <vt:lpstr>Calibri Light</vt:lpstr>
      <vt:lpstr>Office Theme</vt:lpstr>
      <vt:lpstr>1_Office Theme</vt:lpstr>
      <vt:lpstr>PowerPoint 演示文稿</vt:lpstr>
      <vt:lpstr>PowerPoint 演示文稿</vt:lpstr>
      <vt:lpstr>                                  Introduction</vt:lpstr>
      <vt:lpstr>                               GOAL OF THE PROJECT</vt:lpstr>
      <vt:lpstr>Short Part of Code</vt:lpstr>
      <vt:lpstr>Output</vt:lpstr>
      <vt:lpstr>                    FUTURE OF PROJECT</vt:lpstr>
      <vt:lpstr>                                CONCLUSION</vt:lpstr>
      <vt:lpst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jayanta basu</dc:creator>
  <cp:lastModifiedBy>sagar</cp:lastModifiedBy>
  <cp:revision>10</cp:revision>
  <dcterms:created xsi:type="dcterms:W3CDTF">2022-07-22T10:31:00Z</dcterms:created>
  <dcterms:modified xsi:type="dcterms:W3CDTF">2022-09-15T09:23:27Z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A6A5B8405E1A46AD98F4EB31DE78E76D</vt:lpwstr>
  </property>
  <property fmtid="{D5CDD505-2E9C-101B-9397-08002B2CF9AE}" pid="3" name="KSOProductBuildVer">
    <vt:lpwstr>1033-11.2.0.11306</vt:lpwstr>
  </property>
</Properties>
</file>