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8" r:id="rId2"/>
    <p:sldId id="256" r:id="rId3"/>
    <p:sldId id="257" r:id="rId4"/>
    <p:sldId id="269" r:id="rId5"/>
    <p:sldId id="270" r:id="rId6"/>
    <p:sldId id="273" r:id="rId7"/>
    <p:sldId id="271" r:id="rId8"/>
    <p:sldId id="272" r:id="rId9"/>
    <p:sldId id="274" r:id="rId10"/>
    <p:sldId id="267" r:id="rId11"/>
    <p:sldId id="268" r:id="rId12"/>
    <p:sldId id="262" r:id="rId13"/>
    <p:sldId id="258" r:id="rId14"/>
    <p:sldId id="280" r:id="rId15"/>
    <p:sldId id="281" r:id="rId16"/>
    <p:sldId id="287" r:id="rId17"/>
    <p:sldId id="276" r:id="rId18"/>
    <p:sldId id="275" r:id="rId19"/>
    <p:sldId id="282" r:id="rId20"/>
    <p:sldId id="283" r:id="rId21"/>
    <p:sldId id="277" r:id="rId22"/>
    <p:sldId id="278" r:id="rId23"/>
    <p:sldId id="260" r:id="rId24"/>
    <p:sldId id="265" r:id="rId25"/>
    <p:sldId id="266" r:id="rId26"/>
    <p:sldId id="259" r:id="rId27"/>
    <p:sldId id="284" r:id="rId28"/>
    <p:sldId id="285" r:id="rId29"/>
    <p:sldId id="264" r:id="rId30"/>
    <p:sldId id="263" r:id="rId31"/>
    <p:sldId id="261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890" autoAdjust="0"/>
  </p:normalViewPr>
  <p:slideViewPr>
    <p:cSldViewPr snapToGrid="0">
      <p:cViewPr varScale="1">
        <p:scale>
          <a:sx n="77" d="100"/>
          <a:sy n="77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460B6-118C-4768-B8EB-83620F0D60FE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31AD3-A75F-4360-83B2-3521D158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4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Whilst there is extra to think about,</a:t>
            </a:r>
            <a:r>
              <a:rPr lang="en-GB" baseline="0" dirty="0" smtClean="0"/>
              <a:t> the underlying problem is solved using the same / similar algorithms.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31AD3-A75F-4360-83B2-3521D1589C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4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GUI is advanced1.py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31AD3-A75F-4360-83B2-3521D1589C6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7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31AD3-A75F-4360-83B2-3521D1589C6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4984" y="1841501"/>
            <a:ext cx="916093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8851" y="3713163"/>
            <a:ext cx="9160933" cy="90805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7" y="5811250"/>
            <a:ext cx="3365024" cy="10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91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1085" y="941389"/>
            <a:ext cx="2298700" cy="4694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24985" y="941389"/>
            <a:ext cx="6692900" cy="4694237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7311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077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0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8851" y="1700809"/>
            <a:ext cx="4945128" cy="39348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8022" y="1700809"/>
            <a:ext cx="5088565" cy="39348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41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5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7391401" y="198438"/>
            <a:ext cx="2732617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Date 00.00.00</a:t>
            </a:r>
          </a:p>
        </p:txBody>
      </p:sp>
    </p:spTree>
    <p:extLst>
      <p:ext uri="{BB962C8B-B14F-4D97-AF65-F5344CB8AC3E}">
        <p14:creationId xmlns:p14="http://schemas.microsoft.com/office/powerpoint/2010/main" val="34197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3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8851" y="404664"/>
            <a:ext cx="1045160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628801"/>
            <a:ext cx="10417736" cy="40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GB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7" y="5811250"/>
            <a:ext cx="3365024" cy="10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77800" indent="-177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har char="•"/>
        <a:defRPr sz="2000" b="1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18573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2pPr>
      <a:lvl3pPr marL="896938" indent="-3810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bg1">
              <a:lumMod val="50000"/>
            </a:schemeClr>
          </a:solidFill>
          <a:latin typeface="+mn-lt"/>
        </a:defRPr>
      </a:lvl3pPr>
      <a:lvl4pPr marL="728663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1141413" indent="-376238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1598613" indent="-3762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055813" indent="-3762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513013" indent="-3762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2970213" indent="-3762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260930-coding-challenges-booklet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9" y="1772816"/>
            <a:ext cx="772701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1521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GUIZero</a:t>
            </a:r>
            <a:r>
              <a:rPr lang="en-GB" dirty="0" smtClean="0"/>
              <a:t> at School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1433945"/>
            <a:ext cx="10751127" cy="4743018"/>
          </a:xfrm>
        </p:spPr>
        <p:txBody>
          <a:bodyPr>
            <a:normAutofit/>
          </a:bodyPr>
          <a:lstStyle/>
          <a:p>
            <a:r>
              <a:rPr lang="en-GB" u="sng" dirty="0" smtClean="0"/>
              <a:t>Command line install</a:t>
            </a:r>
          </a:p>
          <a:p>
            <a:r>
              <a:rPr lang="en-GB" dirty="0" smtClean="0"/>
              <a:t>At Administrator command prompt</a:t>
            </a:r>
          </a:p>
          <a:p>
            <a:r>
              <a:rPr lang="en-GB" dirty="0" smtClean="0"/>
              <a:t>Go to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..\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\Scripts </a:t>
            </a:r>
            <a:r>
              <a:rPr lang="en-GB" dirty="0" smtClean="0"/>
              <a:t>directory</a:t>
            </a:r>
          </a:p>
          <a:p>
            <a:r>
              <a:rPr lang="en-GB" dirty="0" smtClean="0"/>
              <a:t>Enter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GB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guizero</a:t>
            </a:r>
            <a:endParaRPr lang="en-GB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/>
              <a:t>For upgrade, add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</a:rPr>
              <a:t>--upgrade</a:t>
            </a:r>
          </a:p>
          <a:p>
            <a:r>
              <a:rPr lang="en-GB" u="sng" dirty="0" smtClean="0"/>
              <a:t>Copy folder over</a:t>
            </a:r>
          </a:p>
          <a:p>
            <a:r>
              <a:rPr lang="en-GB" dirty="0" smtClean="0"/>
              <a:t>Download and copy folder </a:t>
            </a:r>
            <a:br>
              <a:rPr lang="en-GB" dirty="0" smtClean="0"/>
            </a:br>
            <a:r>
              <a:rPr lang="en-GB" dirty="0" smtClean="0"/>
              <a:t>into </a:t>
            </a:r>
            <a:r>
              <a:rPr lang="en-GB" i="1" dirty="0" smtClean="0"/>
              <a:t>site-packages</a:t>
            </a:r>
            <a:r>
              <a:rPr lang="en-GB" dirty="0" smtClean="0"/>
              <a:t> folder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326" b="46767"/>
          <a:stretch/>
        </p:blipFill>
        <p:spPr>
          <a:xfrm>
            <a:off x="6096000" y="1433945"/>
            <a:ext cx="6041127" cy="221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362" t="17424" r="20627" b="52273"/>
          <a:stretch/>
        </p:blipFill>
        <p:spPr>
          <a:xfrm>
            <a:off x="4935681" y="3805454"/>
            <a:ext cx="5756564" cy="2929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381" y="5085165"/>
            <a:ext cx="33966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UPDATE OCCURRED: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10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GB" sz="2400" b="1" dirty="0" smtClean="0">
                <a:solidFill>
                  <a:srgbClr val="FF0000"/>
                </a:solidFill>
              </a:rPr>
              <a:t> APRIL!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Lots of new features!</a:t>
            </a:r>
          </a:p>
          <a:p>
            <a:r>
              <a:rPr lang="en-GB" sz="2400" b="1" smtClean="0">
                <a:solidFill>
                  <a:srgbClr val="FF0000"/>
                </a:solidFill>
              </a:rPr>
              <a:t>0.4.5 -&gt; 0.5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3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49" y="6274722"/>
            <a:ext cx="7831281" cy="479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https://lawsie.github.io/guizero/#easy-installation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8089" b="14046"/>
          <a:stretch/>
        </p:blipFill>
        <p:spPr>
          <a:xfrm>
            <a:off x="1668316" y="72736"/>
            <a:ext cx="7901710" cy="61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773"/>
            <a:ext cx="10515600" cy="1325563"/>
          </a:xfrm>
        </p:spPr>
        <p:txBody>
          <a:bodyPr/>
          <a:lstStyle/>
          <a:p>
            <a:r>
              <a:rPr lang="en-GB" dirty="0" smtClean="0"/>
              <a:t>GUI Zero programming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167"/>
            <a:ext cx="10515600" cy="4351338"/>
          </a:xfrm>
        </p:spPr>
        <p:txBody>
          <a:bodyPr/>
          <a:lstStyle/>
          <a:p>
            <a:r>
              <a:rPr lang="en-GB" dirty="0" smtClean="0"/>
              <a:t>Each item has</a:t>
            </a:r>
          </a:p>
          <a:p>
            <a:pPr lvl="1"/>
            <a:r>
              <a:rPr lang="en-GB" dirty="0" smtClean="0"/>
              <a:t>Starting </a:t>
            </a:r>
            <a:r>
              <a:rPr lang="en-GB" b="1" dirty="0" smtClean="0"/>
              <a:t>parameters</a:t>
            </a:r>
            <a:r>
              <a:rPr lang="en-GB" dirty="0" smtClean="0"/>
              <a:t>. These usually include compulsory settings.</a:t>
            </a:r>
          </a:p>
          <a:p>
            <a:pPr lvl="1"/>
            <a:r>
              <a:rPr lang="en-GB" b="1" dirty="0" smtClean="0"/>
              <a:t>Methods</a:t>
            </a:r>
            <a:r>
              <a:rPr lang="en-GB" dirty="0" smtClean="0"/>
              <a:t>. The action that the item can carry out.</a:t>
            </a:r>
          </a:p>
          <a:p>
            <a:pPr lvl="1"/>
            <a:r>
              <a:rPr lang="en-GB" b="1" dirty="0" smtClean="0"/>
              <a:t>Properties</a:t>
            </a:r>
            <a:r>
              <a:rPr lang="en-GB" dirty="0" smtClean="0"/>
              <a:t>. This allows changing the look and layout of the item.</a:t>
            </a:r>
          </a:p>
          <a:p>
            <a:r>
              <a:rPr lang="en-GB" dirty="0" smtClean="0"/>
              <a:t>Importing</a:t>
            </a:r>
          </a:p>
          <a:p>
            <a:pPr lvl="1"/>
            <a:r>
              <a:rPr lang="en-GB" dirty="0" smtClean="0"/>
              <a:t>Each feature needs to be imported to use i.e. to use any text labels you need to import Text. Every </a:t>
            </a:r>
            <a:r>
              <a:rPr lang="en-GB" dirty="0" err="1" smtClean="0"/>
              <a:t>GUIZero</a:t>
            </a:r>
            <a:r>
              <a:rPr lang="en-GB" dirty="0" smtClean="0"/>
              <a:t> program needs to import the </a:t>
            </a:r>
            <a:r>
              <a:rPr lang="en-GB" b="1" dirty="0" smtClean="0"/>
              <a:t>App </a:t>
            </a:r>
            <a:r>
              <a:rPr lang="en-GB" dirty="0" smtClean="0"/>
              <a:t>library to display a window. All items reside inside an </a:t>
            </a:r>
            <a:r>
              <a:rPr lang="en-GB" b="1" i="1" dirty="0" smtClean="0"/>
              <a:t>App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250" t="60465" r="50794" b="28582"/>
          <a:stretch/>
        </p:blipFill>
        <p:spPr>
          <a:xfrm>
            <a:off x="-133350" y="4407397"/>
            <a:ext cx="6838257" cy="1440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014" t="73057" r="46092" b="16590"/>
          <a:stretch/>
        </p:blipFill>
        <p:spPr>
          <a:xfrm>
            <a:off x="3067050" y="5467351"/>
            <a:ext cx="7315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3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41"/>
            <a:ext cx="10515600" cy="736844"/>
          </a:xfrm>
        </p:spPr>
        <p:txBody>
          <a:bodyPr/>
          <a:lstStyle/>
          <a:p>
            <a:r>
              <a:rPr lang="en-GB" dirty="0" smtClean="0"/>
              <a:t>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8685"/>
            <a:ext cx="10515600" cy="4736470"/>
          </a:xfrm>
        </p:spPr>
        <p:txBody>
          <a:bodyPr>
            <a:normAutofit/>
          </a:bodyPr>
          <a:lstStyle/>
          <a:p>
            <a:r>
              <a:rPr lang="en-GB" dirty="0" smtClean="0"/>
              <a:t>Automatic layout</a:t>
            </a:r>
          </a:p>
          <a:p>
            <a:pPr lvl="1"/>
            <a:r>
              <a:rPr lang="en-GB" dirty="0" smtClean="0"/>
              <a:t>Items appear in the order they are created</a:t>
            </a:r>
          </a:p>
          <a:p>
            <a:pPr lvl="1"/>
            <a:r>
              <a:rPr lang="en-GB" dirty="0" smtClean="0"/>
              <a:t>Items are centred in the middle of the App</a:t>
            </a:r>
          </a:p>
          <a:p>
            <a:r>
              <a:rPr lang="en-GB" dirty="0" smtClean="0"/>
              <a:t>Adding Basic items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836" t="8402" r="26849" b="42283"/>
          <a:stretch/>
        </p:blipFill>
        <p:spPr>
          <a:xfrm>
            <a:off x="8150267" y="1139869"/>
            <a:ext cx="3770335" cy="541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343" t="9141" r="50889" b="31583"/>
          <a:stretch/>
        </p:blipFill>
        <p:spPr>
          <a:xfrm>
            <a:off x="712940" y="2594616"/>
            <a:ext cx="5750490" cy="42251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463430" y="2958109"/>
            <a:ext cx="1581733" cy="311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50877" y="1565529"/>
            <a:ext cx="3523589" cy="170376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52592" y="3356975"/>
            <a:ext cx="5215003" cy="4903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00162" y="1078903"/>
            <a:ext cx="3863237" cy="5475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32306" y="4171010"/>
            <a:ext cx="5155552" cy="115255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187858" y="2270897"/>
            <a:ext cx="4321479" cy="25839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8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786"/>
            <a:ext cx="10515600" cy="1089766"/>
          </a:xfrm>
        </p:spPr>
        <p:txBody>
          <a:bodyPr/>
          <a:lstStyle/>
          <a:p>
            <a:r>
              <a:rPr lang="en-GB" dirty="0" smtClean="0"/>
              <a:t>Grid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342"/>
            <a:ext cx="10515600" cy="5049621"/>
          </a:xfrm>
        </p:spPr>
        <p:txBody>
          <a:bodyPr/>
          <a:lstStyle/>
          <a:p>
            <a:r>
              <a:rPr lang="en-GB" dirty="0" smtClean="0"/>
              <a:t>Usual method of laying out GUI elements</a:t>
            </a:r>
          </a:p>
          <a:p>
            <a:r>
              <a:rPr lang="en-GB" dirty="0" smtClean="0"/>
              <a:t>Much greater control over the location of elements</a:t>
            </a:r>
          </a:p>
          <a:p>
            <a:r>
              <a:rPr lang="en-GB" dirty="0" smtClean="0"/>
              <a:t>Requires more code and greater thought in planning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919" t="9330" r="37834" b="31806"/>
          <a:stretch/>
        </p:blipFill>
        <p:spPr>
          <a:xfrm>
            <a:off x="50104" y="2565792"/>
            <a:ext cx="7227517" cy="4254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55890" t="8950" r="24795" b="42283"/>
          <a:stretch/>
        </p:blipFill>
        <p:spPr>
          <a:xfrm>
            <a:off x="7891398" y="2565792"/>
            <a:ext cx="2981194" cy="4233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5463" y="6511809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Layout1.py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49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786"/>
            <a:ext cx="10515600" cy="1089766"/>
          </a:xfrm>
        </p:spPr>
        <p:txBody>
          <a:bodyPr/>
          <a:lstStyle/>
          <a:p>
            <a:r>
              <a:rPr lang="en-GB" dirty="0" smtClean="0"/>
              <a:t>Grid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342"/>
            <a:ext cx="10515600" cy="5049621"/>
          </a:xfrm>
        </p:spPr>
        <p:txBody>
          <a:bodyPr/>
          <a:lstStyle/>
          <a:p>
            <a:r>
              <a:rPr lang="en-GB" dirty="0" smtClean="0"/>
              <a:t>Usual method of laying out GUI elements</a:t>
            </a:r>
          </a:p>
          <a:p>
            <a:r>
              <a:rPr lang="en-GB" dirty="0" smtClean="0"/>
              <a:t>Much greater control over the location of elements</a:t>
            </a:r>
          </a:p>
          <a:p>
            <a:r>
              <a:rPr lang="en-GB" dirty="0" smtClean="0"/>
              <a:t>Requires more code and greater thought in planning layout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111" t="9330" r="37835" b="31806"/>
          <a:stretch/>
        </p:blipFill>
        <p:spPr>
          <a:xfrm>
            <a:off x="12526" y="2595298"/>
            <a:ext cx="7014575" cy="414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8173" t="9141" r="50889" b="31583"/>
          <a:stretch/>
        </p:blipFill>
        <p:spPr>
          <a:xfrm>
            <a:off x="7064679" y="2595298"/>
            <a:ext cx="5111489" cy="4015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248405" y="3043824"/>
            <a:ext cx="1315235" cy="3382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06460" y="3652152"/>
            <a:ext cx="1062625" cy="3382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87035" y="4446740"/>
            <a:ext cx="2263036" cy="19551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612709" y="4654784"/>
            <a:ext cx="2263036" cy="1960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765109" y="4832236"/>
            <a:ext cx="2263036" cy="1960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133073" y="5020600"/>
            <a:ext cx="2263036" cy="1960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side-by-side Layout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695" b="35080"/>
          <a:stretch/>
        </p:blipFill>
        <p:spPr>
          <a:xfrm>
            <a:off x="223980" y="1402589"/>
            <a:ext cx="11654712" cy="5048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5463" y="6511809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basic3.py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00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Planning requires thought regarding </a:t>
            </a:r>
            <a:r>
              <a:rPr lang="en-GB" b="1" dirty="0" smtClean="0"/>
              <a:t>what</a:t>
            </a:r>
            <a:r>
              <a:rPr lang="en-GB" dirty="0" smtClean="0"/>
              <a:t> you want to appear and </a:t>
            </a:r>
            <a:r>
              <a:rPr lang="en-GB" b="1" dirty="0" smtClean="0"/>
              <a:t>where</a:t>
            </a:r>
            <a:r>
              <a:rPr lang="en-GB" dirty="0" smtClean="0"/>
              <a:t> you want it to appear</a:t>
            </a:r>
          </a:p>
          <a:p>
            <a:r>
              <a:rPr lang="en-GB" dirty="0" smtClean="0"/>
              <a:t>Similar items should be placed in a </a:t>
            </a:r>
            <a:r>
              <a:rPr lang="en-GB" b="1" i="1" dirty="0" smtClean="0"/>
              <a:t>Box</a:t>
            </a:r>
            <a:r>
              <a:rPr lang="en-GB" dirty="0" smtClean="0"/>
              <a:t>. Every Box resides inside an </a:t>
            </a:r>
            <a:r>
              <a:rPr lang="en-GB" i="1" dirty="0" smtClean="0"/>
              <a:t>App.</a:t>
            </a:r>
          </a:p>
          <a:p>
            <a:endParaRPr lang="en-GB" b="1" i="1" dirty="0"/>
          </a:p>
          <a:p>
            <a:r>
              <a:rPr lang="en-GB" dirty="0" smtClean="0"/>
              <a:t>Sketching the layout – pupils could use…</a:t>
            </a:r>
          </a:p>
          <a:p>
            <a:r>
              <a:rPr lang="en-GB" dirty="0" smtClean="0"/>
              <a:t>Paper</a:t>
            </a:r>
          </a:p>
          <a:p>
            <a:r>
              <a:rPr lang="en-GB" dirty="0" err="1"/>
              <a:t>Evolus</a:t>
            </a:r>
            <a:r>
              <a:rPr lang="en-GB" dirty="0"/>
              <a:t> Pencil</a:t>
            </a:r>
          </a:p>
          <a:p>
            <a:r>
              <a:rPr lang="en-GB" dirty="0" smtClean="0"/>
              <a:t>DTP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40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Evolus</a:t>
            </a:r>
            <a:r>
              <a:rPr lang="en-GB" dirty="0" smtClean="0"/>
              <a:t> Pencil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Free software to</a:t>
            </a:r>
            <a:br>
              <a:rPr lang="en-GB" dirty="0" smtClean="0"/>
            </a:br>
            <a:r>
              <a:rPr lang="en-GB" dirty="0" smtClean="0"/>
              <a:t>create User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0682" b="5021"/>
          <a:stretch/>
        </p:blipFill>
        <p:spPr>
          <a:xfrm>
            <a:off x="4717473" y="365125"/>
            <a:ext cx="7232073" cy="62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Software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790" y="1161744"/>
            <a:ext cx="10302419" cy="5537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4" t="19513" r="22241" b="6390"/>
          <a:stretch/>
        </p:blipFill>
        <p:spPr>
          <a:xfrm>
            <a:off x="638827" y="1528175"/>
            <a:ext cx="8154444" cy="42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4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985" y="1841501"/>
            <a:ext cx="7938676" cy="1260475"/>
          </a:xfrm>
        </p:spPr>
        <p:txBody>
          <a:bodyPr/>
          <a:lstStyle/>
          <a:p>
            <a:r>
              <a:rPr lang="en-GB" dirty="0" smtClean="0"/>
              <a:t>Python Graphical User Interfaces Using </a:t>
            </a:r>
            <a:r>
              <a:rPr lang="en-GB" dirty="0" err="1" smtClean="0"/>
              <a:t>GUIZero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Phil Hackett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" y="6355318"/>
            <a:ext cx="3156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https://lawsie.github.io/guizero</a:t>
            </a:r>
          </a:p>
        </p:txBody>
      </p:sp>
    </p:spTree>
    <p:extLst>
      <p:ext uri="{BB962C8B-B14F-4D97-AF65-F5344CB8AC3E}">
        <p14:creationId xmlns:p14="http://schemas.microsoft.com/office/powerpoint/2010/main" val="1649948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60" y="4271374"/>
            <a:ext cx="10414348" cy="2492681"/>
          </a:xfrm>
        </p:spPr>
        <p:txBody>
          <a:bodyPr>
            <a:normAutofit/>
          </a:bodyPr>
          <a:lstStyle/>
          <a:p>
            <a:r>
              <a:rPr lang="en-GB" dirty="0" smtClean="0"/>
              <a:t>MyWindow1 is the App</a:t>
            </a:r>
          </a:p>
          <a:p>
            <a:r>
              <a:rPr lang="en-GB" dirty="0" err="1" smtClean="0"/>
              <a:t>myMoney</a:t>
            </a:r>
            <a:r>
              <a:rPr lang="en-GB" dirty="0" smtClean="0"/>
              <a:t>, </a:t>
            </a:r>
            <a:r>
              <a:rPr lang="en-GB" dirty="0" err="1" smtClean="0"/>
              <a:t>myButtons</a:t>
            </a:r>
            <a:r>
              <a:rPr lang="en-GB" dirty="0" smtClean="0"/>
              <a:t>, </a:t>
            </a:r>
            <a:r>
              <a:rPr lang="en-GB" dirty="0" err="1" smtClean="0"/>
              <a:t>extraButtons</a:t>
            </a:r>
            <a:r>
              <a:rPr lang="en-GB" dirty="0" smtClean="0"/>
              <a:t> are all </a:t>
            </a:r>
            <a:r>
              <a:rPr lang="en-GB" b="1" dirty="0" smtClean="0"/>
              <a:t>Box</a:t>
            </a:r>
            <a:r>
              <a:rPr lang="en-GB" dirty="0" smtClean="0"/>
              <a:t>es</a:t>
            </a:r>
          </a:p>
          <a:p>
            <a:r>
              <a:rPr lang="en-GB" dirty="0" err="1" smtClean="0"/>
              <a:t>CreditText</a:t>
            </a:r>
            <a:r>
              <a:rPr lang="en-GB" dirty="0" smtClean="0"/>
              <a:t> is inside </a:t>
            </a:r>
            <a:r>
              <a:rPr lang="en-GB" dirty="0" err="1" smtClean="0"/>
              <a:t>myMoney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ic1, pic2, pic3, spin are inside </a:t>
            </a:r>
            <a:r>
              <a:rPr lang="en-GB" dirty="0" err="1" smtClean="0"/>
              <a:t>myButtons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Notice the choice of grid positions here</a:t>
            </a: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/>
          <a:srcRect l="16240" t="13562" r="8987" b="14733"/>
          <a:stretch/>
        </p:blipFill>
        <p:spPr>
          <a:xfrm>
            <a:off x="3905265" y="-1"/>
            <a:ext cx="8286735" cy="4271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261" y="532542"/>
            <a:ext cx="3569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Take care with grid positions! Empty spaces are ignored!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69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looked at:</a:t>
            </a:r>
          </a:p>
          <a:p>
            <a:pPr lvl="1"/>
            <a:r>
              <a:rPr lang="en-GB" dirty="0" smtClean="0"/>
              <a:t>Event-Driven Programming</a:t>
            </a:r>
          </a:p>
          <a:p>
            <a:pPr lvl="1"/>
            <a:r>
              <a:rPr lang="en-GB" dirty="0" err="1" smtClean="0"/>
              <a:t>GUIZero</a:t>
            </a:r>
            <a:r>
              <a:rPr lang="en-GB" dirty="0" smtClean="0"/>
              <a:t> as a solution</a:t>
            </a:r>
          </a:p>
          <a:p>
            <a:pPr lvl="1"/>
            <a:r>
              <a:rPr lang="en-GB" dirty="0" smtClean="0"/>
              <a:t>Inserting Text (labels) in to an App</a:t>
            </a:r>
          </a:p>
          <a:p>
            <a:pPr lvl="1"/>
            <a:r>
              <a:rPr lang="en-GB" dirty="0" smtClean="0"/>
              <a:t>Using Boxes</a:t>
            </a:r>
          </a:p>
          <a:p>
            <a:pPr lvl="1"/>
            <a:r>
              <a:rPr lang="en-GB" dirty="0" smtClean="0"/>
              <a:t>Using the Grid layout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49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Buttons in </a:t>
            </a:r>
            <a:r>
              <a:rPr lang="en-GB" dirty="0" err="1" smtClean="0"/>
              <a:t>GUIZero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30" t="9285" r="40422" b="30839"/>
          <a:stretch/>
        </p:blipFill>
        <p:spPr>
          <a:xfrm>
            <a:off x="112735" y="1690688"/>
            <a:ext cx="6358441" cy="3983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543" y="1172566"/>
            <a:ext cx="3509245" cy="5019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10454" y="56742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51354" y="5961580"/>
            <a:ext cx="678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Pushing a button is an event that triggers a function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35" y="1977978"/>
            <a:ext cx="3682651" cy="4896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58232" y="4623058"/>
            <a:ext cx="974942" cy="2746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-4627"/>
            <a:ext cx="4427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https://lawsie.github.io/guizero/pushbutton/</a:t>
            </a:r>
          </a:p>
        </p:txBody>
      </p:sp>
    </p:spTree>
    <p:extLst>
      <p:ext uri="{BB962C8B-B14F-4D97-AF65-F5344CB8AC3E}">
        <p14:creationId xmlns:p14="http://schemas.microsoft.com/office/powerpoint/2010/main" val="1314045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 Groups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463" t="9162" r="13899" b="35536"/>
          <a:stretch/>
        </p:blipFill>
        <p:spPr>
          <a:xfrm>
            <a:off x="146001" y="1409699"/>
            <a:ext cx="11664999" cy="4817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07"/>
            <a:ext cx="452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https://lawsie.github.io/guizero/buttongroup/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002" y="180459"/>
            <a:ext cx="3271250" cy="4679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001" y="6311971"/>
            <a:ext cx="6922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Notice you can </a:t>
            </a:r>
            <a:r>
              <a:rPr lang="en-GB" sz="2400" b="1" dirty="0" smtClean="0">
                <a:solidFill>
                  <a:srgbClr val="FF0000"/>
                </a:solidFill>
              </a:rPr>
              <a:t>get</a:t>
            </a:r>
            <a:r>
              <a:rPr lang="en-GB" sz="2400" dirty="0" smtClean="0">
                <a:solidFill>
                  <a:srgbClr val="FF0000"/>
                </a:solidFill>
              </a:rPr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set</a:t>
            </a:r>
            <a:r>
              <a:rPr lang="en-GB" sz="2400" dirty="0" smtClean="0">
                <a:solidFill>
                  <a:srgbClr val="FF0000"/>
                </a:solidFill>
              </a:rPr>
              <a:t> the properties of all items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99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</a:t>
            </a:r>
            <a:r>
              <a:rPr lang="en-GB" dirty="0" smtClean="0"/>
              <a:t>Box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791" t="9054" r="13576" b="18514"/>
          <a:stretch/>
        </p:blipFill>
        <p:spPr>
          <a:xfrm>
            <a:off x="685800" y="1288875"/>
            <a:ext cx="10172700" cy="5503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7040" y="6422832"/>
            <a:ext cx="148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advanced1.py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05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593" t="8653" r="21563" b="21071"/>
          <a:stretch/>
        </p:blipFill>
        <p:spPr>
          <a:xfrm>
            <a:off x="1162050" y="1234775"/>
            <a:ext cx="9410700" cy="55330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710" y="6398481"/>
            <a:ext cx="148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advanced2.py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99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 and call-backs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515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There are 4 kinds of alerts:</a:t>
            </a:r>
          </a:p>
          <a:p>
            <a:pPr lvl="1"/>
            <a:r>
              <a:rPr lang="en-GB" dirty="0" smtClean="0"/>
              <a:t>Warnings: Requires Okay to be pressed = warn</a:t>
            </a:r>
          </a:p>
          <a:p>
            <a:pPr lvl="1"/>
            <a:r>
              <a:rPr lang="en-GB" dirty="0" smtClean="0"/>
              <a:t>Information: </a:t>
            </a:r>
            <a:r>
              <a:rPr lang="en-GB" dirty="0"/>
              <a:t>Requires Okay to be pressed = </a:t>
            </a:r>
            <a:r>
              <a:rPr lang="en-GB" dirty="0" smtClean="0"/>
              <a:t>info</a:t>
            </a:r>
          </a:p>
          <a:p>
            <a:pPr lvl="1"/>
            <a:r>
              <a:rPr lang="en-GB" dirty="0" smtClean="0"/>
              <a:t>Errors: </a:t>
            </a:r>
            <a:r>
              <a:rPr lang="en-GB" dirty="0"/>
              <a:t>Requires Okay to be pressed = </a:t>
            </a:r>
            <a:r>
              <a:rPr lang="en-GB" dirty="0" smtClean="0"/>
              <a:t>error</a:t>
            </a:r>
          </a:p>
          <a:p>
            <a:pPr lvl="1"/>
            <a:r>
              <a:rPr lang="en-GB" dirty="0" smtClean="0"/>
              <a:t>Yes / No: Requires yes (True) or no (False) to </a:t>
            </a:r>
            <a:r>
              <a:rPr lang="en-GB" dirty="0"/>
              <a:t>be pressed = </a:t>
            </a:r>
            <a:r>
              <a:rPr lang="en-GB" dirty="0" err="1" smtClean="0"/>
              <a:t>yesno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Call-backs allow the calling of functions</a:t>
            </a:r>
          </a:p>
          <a:p>
            <a:r>
              <a:rPr lang="en-GB" dirty="0" smtClean="0"/>
              <a:t>Call-backs can be set on many items, including Apps, through </a:t>
            </a:r>
            <a:r>
              <a:rPr lang="en-GB" dirty="0" err="1" smtClean="0"/>
              <a:t>GUIZero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These allow actions to occur once or repeatedly after a set amount of time or all of the time i.e. every time a button is pressed.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94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Wrong logic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637" t="8710" r="53227" b="27960"/>
          <a:stretch/>
        </p:blipFill>
        <p:spPr>
          <a:xfrm>
            <a:off x="613776" y="1415441"/>
            <a:ext cx="6150279" cy="5264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8479" y="49014"/>
            <a:ext cx="500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requirement is to not be able to type, if no text is entered in </a:t>
            </a:r>
            <a:r>
              <a:rPr lang="en-GB" sz="2400" i="1" dirty="0" err="1" smtClean="0"/>
              <a:t>textLabel</a:t>
            </a:r>
            <a:endParaRPr lang="en-GB" sz="2400" i="1" dirty="0" smtClean="0"/>
          </a:p>
          <a:p>
            <a:r>
              <a:rPr lang="en-GB" sz="2400" dirty="0" smtClean="0"/>
              <a:t>What would happen here?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09936" y="6488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basic6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524" y="1830596"/>
            <a:ext cx="3292475" cy="47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5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Correct logic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458" t="9120" r="53800" b="21999"/>
          <a:stretch/>
        </p:blipFill>
        <p:spPr>
          <a:xfrm>
            <a:off x="6208037" y="896481"/>
            <a:ext cx="5753101" cy="5409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5849" y="64595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basic6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87891" y="2029216"/>
            <a:ext cx="552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Every second, the text box (</a:t>
            </a:r>
            <a:r>
              <a:rPr lang="en-GB" sz="2400" dirty="0" err="1" smtClean="0"/>
              <a:t>textLabel</a:t>
            </a:r>
            <a:r>
              <a:rPr lang="en-GB" sz="2400" dirty="0" smtClean="0"/>
              <a:t>) is checked to see if any text has been added. If yes, the button is enabled.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1064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313"/>
            <a:ext cx="10515600" cy="762455"/>
          </a:xfrm>
        </p:spPr>
        <p:txBody>
          <a:bodyPr/>
          <a:lstStyle/>
          <a:p>
            <a:r>
              <a:rPr lang="en-GB" dirty="0" smtClean="0"/>
              <a:t>Using after / repeat call-backs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870" t="8875" r="29902" b="11693"/>
          <a:stretch/>
        </p:blipFill>
        <p:spPr>
          <a:xfrm>
            <a:off x="964504" y="826834"/>
            <a:ext cx="6237962" cy="59433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9018" y="6400893"/>
            <a:ext cx="148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advanced4.py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7794" t="22915" r="28493" b="27123"/>
          <a:stretch/>
        </p:blipFill>
        <p:spPr>
          <a:xfrm>
            <a:off x="9895562" y="1075607"/>
            <a:ext cx="2191010" cy="449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7760" t="50365" r="38534" b="32354"/>
          <a:stretch/>
        </p:blipFill>
        <p:spPr>
          <a:xfrm>
            <a:off x="8319372" y="3544866"/>
            <a:ext cx="2189966" cy="15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3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Versus Event-Driven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690688"/>
            <a:ext cx="11014364" cy="4881562"/>
          </a:xfrm>
        </p:spPr>
        <p:txBody>
          <a:bodyPr/>
          <a:lstStyle/>
          <a:p>
            <a:r>
              <a:rPr lang="en-GB" dirty="0" smtClean="0"/>
              <a:t>Console based Python applications…</a:t>
            </a:r>
          </a:p>
          <a:p>
            <a:r>
              <a:rPr lang="en-GB" dirty="0" smtClean="0"/>
              <a:t>Sequence, Selection, Iteration</a:t>
            </a:r>
          </a:p>
          <a:p>
            <a:r>
              <a:rPr lang="en-GB" dirty="0" smtClean="0"/>
              <a:t>Displays text on screen</a:t>
            </a:r>
          </a:p>
          <a:p>
            <a:r>
              <a:rPr lang="en-GB" dirty="0" smtClean="0"/>
              <a:t>Waits for input from user</a:t>
            </a:r>
          </a:p>
          <a:p>
            <a:r>
              <a:rPr lang="en-GB" dirty="0" smtClean="0"/>
              <a:t>REPL (Read-Evaluate-Print Loop)</a:t>
            </a:r>
          </a:p>
          <a:p>
            <a:r>
              <a:rPr lang="en-GB" dirty="0" smtClean="0"/>
              <a:t>Blocking in nature – prevents other actions happening e.g. Using </a:t>
            </a:r>
            <a:r>
              <a:rPr lang="en-GB" i="1" dirty="0" smtClean="0"/>
              <a:t>sleep() </a:t>
            </a:r>
            <a:r>
              <a:rPr lang="en-GB" dirty="0" smtClean="0"/>
              <a:t>or </a:t>
            </a:r>
            <a:r>
              <a:rPr lang="en-GB" i="1" dirty="0" smtClean="0"/>
              <a:t>while</a:t>
            </a:r>
            <a:r>
              <a:rPr lang="en-GB" dirty="0" smtClean="0"/>
              <a:t> loops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2381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Menu Bar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281" r="29531" b="22062"/>
          <a:stretch/>
        </p:blipFill>
        <p:spPr>
          <a:xfrm>
            <a:off x="3352800" y="365125"/>
            <a:ext cx="8582250" cy="63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GB" dirty="0" smtClean="0"/>
              <a:t>Make a GUI containing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6849"/>
          </a:xfrm>
        </p:spPr>
        <p:txBody>
          <a:bodyPr>
            <a:normAutofit/>
          </a:bodyPr>
          <a:lstStyle/>
          <a:p>
            <a:r>
              <a:rPr lang="en-GB" dirty="0" smtClean="0"/>
              <a:t>Menu</a:t>
            </a:r>
          </a:p>
          <a:p>
            <a:r>
              <a:rPr lang="en-GB" dirty="0" smtClean="0"/>
              <a:t>Menu Functions / alerts</a:t>
            </a:r>
          </a:p>
          <a:p>
            <a:r>
              <a:rPr lang="en-GB" dirty="0" smtClean="0"/>
              <a:t>Text (Labels)</a:t>
            </a:r>
          </a:p>
          <a:p>
            <a:r>
              <a:rPr lang="en-GB" dirty="0" smtClean="0"/>
              <a:t>Text Boxes</a:t>
            </a:r>
          </a:p>
          <a:p>
            <a:r>
              <a:rPr lang="en-GB" dirty="0" smtClean="0"/>
              <a:t>Buttons</a:t>
            </a:r>
          </a:p>
          <a:p>
            <a:r>
              <a:rPr lang="en-GB" dirty="0" smtClean="0"/>
              <a:t>Button Groups</a:t>
            </a:r>
          </a:p>
          <a:p>
            <a:pPr marL="0" indent="0">
              <a:buNone/>
            </a:pPr>
            <a:r>
              <a:rPr lang="en-GB" dirty="0" smtClean="0"/>
              <a:t>GUI should display a bank balance.</a:t>
            </a:r>
            <a:br>
              <a:rPr lang="en-GB" dirty="0" smtClean="0"/>
            </a:br>
            <a:r>
              <a:rPr lang="en-GB" dirty="0" smtClean="0"/>
              <a:t>When a button is clicked, depending on other options it should deposit or withdraw money from the bank account i.e. increase or decrease the balance </a:t>
            </a:r>
          </a:p>
          <a:p>
            <a:pPr marL="0" indent="0">
              <a:buNone/>
            </a:pPr>
            <a:r>
              <a:rPr lang="en-GB" dirty="0" smtClean="0"/>
              <a:t>Alternative: Fruit Machine / Tic-Tac-Toe / 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24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Improved Fruit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Radio Buttons to signify stake.</a:t>
            </a:r>
          </a:p>
          <a:p>
            <a:pPr lvl="1"/>
            <a:r>
              <a:rPr lang="en-GB" dirty="0" smtClean="0"/>
              <a:t>Stake could be multiplied by fruit value</a:t>
            </a:r>
          </a:p>
          <a:p>
            <a:r>
              <a:rPr lang="en-GB" dirty="0" smtClean="0"/>
              <a:t>Allow money to be banked</a:t>
            </a:r>
          </a:p>
          <a:p>
            <a:r>
              <a:rPr lang="en-GB" dirty="0" smtClean="0"/>
              <a:t>Allow ‘holding’ of some reels</a:t>
            </a:r>
          </a:p>
          <a:p>
            <a:r>
              <a:rPr lang="en-GB" dirty="0" smtClean="0"/>
              <a:t>Provide a ‘frequency tracker’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555" t="24658" r="34452" b="36621"/>
          <a:stretch/>
        </p:blipFill>
        <p:spPr>
          <a:xfrm>
            <a:off x="7290148" y="1478070"/>
            <a:ext cx="4597052" cy="38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1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645"/>
            <a:ext cx="10515600" cy="987137"/>
          </a:xfrm>
        </p:spPr>
        <p:txBody>
          <a:bodyPr/>
          <a:lstStyle/>
          <a:p>
            <a:r>
              <a:rPr lang="en-GB" dirty="0" smtClean="0"/>
              <a:t>Example program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940" t="41624" r="27286" b="14198"/>
          <a:stretch/>
        </p:blipFill>
        <p:spPr>
          <a:xfrm>
            <a:off x="131617" y="1496290"/>
            <a:ext cx="9989128" cy="3695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8324"/>
          <a:stretch/>
        </p:blipFill>
        <p:spPr>
          <a:xfrm>
            <a:off x="6303385" y="1764722"/>
            <a:ext cx="5344824" cy="49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6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487891" cy="862444"/>
          </a:xfrm>
        </p:spPr>
        <p:txBody>
          <a:bodyPr/>
          <a:lstStyle/>
          <a:p>
            <a:r>
              <a:rPr lang="en-GB" dirty="0" err="1" smtClean="0"/>
              <a:t>checkWin</a:t>
            </a:r>
            <a:r>
              <a:rPr lang="en-GB" dirty="0" smtClean="0"/>
              <a:t>() procedure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42" t="9372" r="41919" b="16207"/>
          <a:stretch/>
        </p:blipFill>
        <p:spPr>
          <a:xfrm>
            <a:off x="467591" y="685799"/>
            <a:ext cx="7699379" cy="6031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3791" y="1205345"/>
            <a:ext cx="748145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logic checks using </a:t>
            </a:r>
            <a:r>
              <a:rPr lang="en-GB" sz="2400" b="1" dirty="0" smtClean="0"/>
              <a:t>selection.</a:t>
            </a:r>
          </a:p>
          <a:p>
            <a:r>
              <a:rPr lang="en-GB" sz="2400" dirty="0" smtClean="0"/>
              <a:t>Updates </a:t>
            </a:r>
            <a:r>
              <a:rPr lang="en-GB" sz="2400" i="1" dirty="0" smtClean="0"/>
              <a:t>credit </a:t>
            </a:r>
            <a:r>
              <a:rPr lang="en-GB" sz="2400" dirty="0" smtClean="0"/>
              <a:t>variable if a win occurs (or loss).</a:t>
            </a:r>
          </a:p>
          <a:p>
            <a:r>
              <a:rPr lang="en-GB" sz="2400" dirty="0" smtClean="0"/>
              <a:t>Hands control back to the main program to continue</a:t>
            </a:r>
          </a:p>
          <a:p>
            <a:r>
              <a:rPr lang="en-GB" sz="2400" dirty="0" smtClean="0"/>
              <a:t>REPL.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310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(Event-Driven)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Windows</a:t>
            </a:r>
          </a:p>
          <a:p>
            <a:r>
              <a:rPr lang="en-GB" dirty="0" smtClean="0"/>
              <a:t>Buttons</a:t>
            </a:r>
          </a:p>
          <a:p>
            <a:r>
              <a:rPr lang="en-GB" dirty="0" smtClean="0"/>
              <a:t>Text Labels</a:t>
            </a:r>
          </a:p>
          <a:p>
            <a:r>
              <a:rPr lang="en-GB" dirty="0" smtClean="0"/>
              <a:t>Text Boxes</a:t>
            </a:r>
          </a:p>
          <a:p>
            <a:r>
              <a:rPr lang="en-GB" dirty="0" smtClean="0"/>
              <a:t>Pictures</a:t>
            </a:r>
          </a:p>
          <a:p>
            <a:r>
              <a:rPr lang="en-GB" dirty="0" smtClean="0"/>
              <a:t>Radio buttons</a:t>
            </a:r>
          </a:p>
          <a:p>
            <a:r>
              <a:rPr lang="en-GB" dirty="0" smtClean="0"/>
              <a:t>Alerts / popups</a:t>
            </a:r>
          </a:p>
          <a:p>
            <a:r>
              <a:rPr lang="en-GB" dirty="0" smtClean="0"/>
              <a:t>And more…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73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(Event-Driven)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811" t="8909" r="34022" b="17064"/>
          <a:stretch/>
        </p:blipFill>
        <p:spPr>
          <a:xfrm>
            <a:off x="83128" y="1327006"/>
            <a:ext cx="7813964" cy="5394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1449" t="16061" r="43154" b="44467"/>
          <a:stretch/>
        </p:blipFill>
        <p:spPr>
          <a:xfrm>
            <a:off x="6948054" y="1690688"/>
            <a:ext cx="5160818" cy="45117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128" y="3584864"/>
            <a:ext cx="5808517" cy="8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948054" y="2122632"/>
            <a:ext cx="5053445" cy="4079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3127" y="4546745"/>
            <a:ext cx="4790209" cy="6071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3126" y="5222153"/>
            <a:ext cx="5191993" cy="98024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970565" y="2496205"/>
            <a:ext cx="3669725" cy="16289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798628" y="3445308"/>
            <a:ext cx="716972" cy="524019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513620" y="190169"/>
            <a:ext cx="1669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FF0000"/>
                </a:solidFill>
              </a:rPr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FFC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F0"/>
                </a:solidFill>
              </a:rPr>
              <a:t>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Buttons</a:t>
            </a:r>
            <a:endParaRPr lang="en-GB" sz="20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126" y="5898036"/>
            <a:ext cx="5191993" cy="16578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897092" y="2135410"/>
            <a:ext cx="1672935" cy="3480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0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3" grpId="0"/>
      <p:bldP spid="1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927" t="8996" r="50737" b="23293"/>
          <a:stretch/>
        </p:blipFill>
        <p:spPr>
          <a:xfrm>
            <a:off x="84635" y="84569"/>
            <a:ext cx="6721410" cy="59730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244" y="6076702"/>
            <a:ext cx="6129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</a:t>
            </a:r>
            <a:r>
              <a:rPr lang="en-GB" sz="2400" b="1" dirty="0" smtClean="0"/>
              <a:t>logic</a:t>
            </a:r>
            <a:r>
              <a:rPr lang="en-GB" sz="2400" dirty="0" smtClean="0"/>
              <a:t> of the GUI version </a:t>
            </a:r>
            <a:r>
              <a:rPr lang="en-GB" sz="2400" b="1" dirty="0" smtClean="0"/>
              <a:t>is the same </a:t>
            </a:r>
            <a:r>
              <a:rPr lang="en-GB" sz="2400" dirty="0" smtClean="0"/>
              <a:t>as the console version.</a:t>
            </a:r>
            <a:endParaRPr lang="en-GB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6895" t="17053" r="64796" b="21511"/>
          <a:stretch/>
        </p:blipFill>
        <p:spPr>
          <a:xfrm>
            <a:off x="6348685" y="159545"/>
            <a:ext cx="5663205" cy="6667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18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– </a:t>
            </a:r>
            <a:r>
              <a:rPr lang="en-GB" dirty="0" smtClean="0">
                <a:hlinkClick r:id="rId3" action="ppaction://hlinkfile"/>
              </a:rPr>
              <a:t>Code challenges</a:t>
            </a:r>
            <a:endParaRPr lang="en-GB" dirty="0" smtClean="0"/>
          </a:p>
          <a:p>
            <a:r>
              <a:rPr lang="en-GB" dirty="0" smtClean="0"/>
              <a:t>Consider using Python as a GUI based program</a:t>
            </a:r>
          </a:p>
          <a:p>
            <a:r>
              <a:rPr lang="en-GB" dirty="0" smtClean="0"/>
              <a:t>Consider the requirements to enable students to plan GUI based programs</a:t>
            </a:r>
          </a:p>
          <a:p>
            <a:r>
              <a:rPr lang="en-GB" dirty="0" smtClean="0"/>
              <a:t>Exposure to </a:t>
            </a:r>
            <a:r>
              <a:rPr lang="en-GB" dirty="0" err="1" smtClean="0"/>
              <a:t>GUIZero</a:t>
            </a:r>
            <a:r>
              <a:rPr lang="en-GB" dirty="0" smtClean="0"/>
              <a:t> features and methodology</a:t>
            </a:r>
          </a:p>
          <a:p>
            <a:r>
              <a:rPr lang="en-GB" dirty="0" smtClean="0"/>
              <a:t>Creation of a simple, functional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04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ational (template) Updated">
  <a:themeElements>
    <a:clrScheme name="">
      <a:dk1>
        <a:srgbClr val="000000"/>
      </a:dk1>
      <a:lt1>
        <a:srgbClr val="FFFFFF"/>
      </a:lt1>
      <a:dk2>
        <a:srgbClr val="E41B5B"/>
      </a:dk2>
      <a:lt2>
        <a:srgbClr val="60AEB8"/>
      </a:lt2>
      <a:accent1>
        <a:srgbClr val="15807D"/>
      </a:accent1>
      <a:accent2>
        <a:srgbClr val="8F278F"/>
      </a:accent2>
      <a:accent3>
        <a:srgbClr val="FFFFFF"/>
      </a:accent3>
      <a:accent4>
        <a:srgbClr val="000000"/>
      </a:accent4>
      <a:accent5>
        <a:srgbClr val="AAC0BF"/>
      </a:accent5>
      <a:accent6>
        <a:srgbClr val="812281"/>
      </a:accent6>
      <a:hlink>
        <a:srgbClr val="E41B5B"/>
      </a:hlink>
      <a:folHlink>
        <a:srgbClr val="FFB3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ational STEM Learning Centre (template)" id="{39854DAE-978D-4EC5-B46B-0A45394A09C2}" vid="{9ADB46DF-E47D-4065-9B30-56CE869A2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41B5B"/>
    </a:dk2>
    <a:lt2>
      <a:srgbClr val="60AEB8"/>
    </a:lt2>
    <a:accent1>
      <a:srgbClr val="15807D"/>
    </a:accent1>
    <a:accent2>
      <a:srgbClr val="8F278F"/>
    </a:accent2>
    <a:accent3>
      <a:srgbClr val="FFFFFF"/>
    </a:accent3>
    <a:accent4>
      <a:srgbClr val="000000"/>
    </a:accent4>
    <a:accent5>
      <a:srgbClr val="AAC0BF"/>
    </a:accent5>
    <a:accent6>
      <a:srgbClr val="812281"/>
    </a:accent6>
    <a:hlink>
      <a:srgbClr val="E41B5B"/>
    </a:hlink>
    <a:folHlink>
      <a:srgbClr val="FFB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805</Words>
  <Application>Microsoft Office PowerPoint</Application>
  <PresentationFormat>Widescreen</PresentationFormat>
  <Paragraphs>155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National (template) Updated</vt:lpstr>
      <vt:lpstr>PowerPoint Presentation</vt:lpstr>
      <vt:lpstr>Python Graphical User Interfaces Using GUIZero</vt:lpstr>
      <vt:lpstr>Console Versus Event-Driven programming</vt:lpstr>
      <vt:lpstr>Example program</vt:lpstr>
      <vt:lpstr>checkWin() procedure</vt:lpstr>
      <vt:lpstr>GUI (Event-Driven)</vt:lpstr>
      <vt:lpstr>GUI (Event-Driven)</vt:lpstr>
      <vt:lpstr>PowerPoint Presentation</vt:lpstr>
      <vt:lpstr>This session</vt:lpstr>
      <vt:lpstr>Using GUIZero at School</vt:lpstr>
      <vt:lpstr>PowerPoint Presentation</vt:lpstr>
      <vt:lpstr>GUI Zero programming methodology</vt:lpstr>
      <vt:lpstr>Layout</vt:lpstr>
      <vt:lpstr>Grid Layout</vt:lpstr>
      <vt:lpstr>Grid Layout</vt:lpstr>
      <vt:lpstr>Example side-by-side Layout</vt:lpstr>
      <vt:lpstr>Planning Layout</vt:lpstr>
      <vt:lpstr>Evolus Pencil</vt:lpstr>
      <vt:lpstr>Other Software</vt:lpstr>
      <vt:lpstr>PowerPoint Presentation</vt:lpstr>
      <vt:lpstr>Summary</vt:lpstr>
      <vt:lpstr>Using Buttons in GUIZero</vt:lpstr>
      <vt:lpstr>Button Groups</vt:lpstr>
      <vt:lpstr>Check Box</vt:lpstr>
      <vt:lpstr>Slider</vt:lpstr>
      <vt:lpstr>Alerts and call-backs </vt:lpstr>
      <vt:lpstr>Wrong logic</vt:lpstr>
      <vt:lpstr>Correct logic</vt:lpstr>
      <vt:lpstr>Using after / repeat call-backs</vt:lpstr>
      <vt:lpstr>Menu Bar</vt:lpstr>
      <vt:lpstr>Make a GUI containing</vt:lpstr>
      <vt:lpstr>Example: Improved Fruit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Zero Session</dc:title>
  <dc:creator>Phil Hackett</dc:creator>
  <cp:lastModifiedBy>Phil Hackett</cp:lastModifiedBy>
  <cp:revision>104</cp:revision>
  <dcterms:created xsi:type="dcterms:W3CDTF">2018-03-01T22:06:10Z</dcterms:created>
  <dcterms:modified xsi:type="dcterms:W3CDTF">2018-04-10T22:33:29Z</dcterms:modified>
</cp:coreProperties>
</file>