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62" r:id="rId3"/>
    <p:sldId id="264" r:id="rId4"/>
    <p:sldId id="263" r:id="rId5"/>
    <p:sldId id="269" r:id="rId6"/>
    <p:sldId id="270" r:id="rId7"/>
    <p:sldId id="266" r:id="rId8"/>
    <p:sldId id="268" r:id="rId9"/>
    <p:sldId id="265"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35E5F7"/>
    <a:srgbClr val="E7FF01"/>
    <a:srgbClr val="E39A39"/>
    <a:srgbClr val="1D3A00"/>
    <a:srgbClr val="5EEC3C"/>
    <a:srgbClr val="990099"/>
    <a:srgbClr val="CC0099"/>
    <a:srgbClr val="007033"/>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86"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nand\Desktop\Appliances.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[Appliances.xlsx]Sheet1!$A$2:$A$11</cx:f>
        <cx:lvl ptCount="10">
          <cx:pt idx="0">1. Central Air Conditioner (2 ton): 1450 kWh/month</cx:pt>
          <cx:pt idx="1">2. Water Heater (4-person household): 310/kWh/month</cx:pt>
          <cx:pt idx="2">3. Refrigerator (17-20 cubic foot): 205 kWh/month</cx:pt>
          <cx:pt idx="3">4. Dryer: 75 kWh/month</cx:pt>
          <cx:pt idx="4">5. Oven Range: 58 kWh/month</cx:pt>
          <cx:pt idx="5">6. Lighting 4-5 room household: 50 kWh/month</cx:pt>
          <cx:pt idx="6">7. Dishwasher: 30 kWh/month</cx:pt>
          <cx:pt idx="7">8. Television: 27 kWh/month</cx:pt>
          <cx:pt idx="8">9. Microwave: 16 kWh/month</cx:pt>
          <cx:pt idx="9">10. Washing Machine: 9 kWh/month</cx:pt>
        </cx:lvl>
      </cx:strDim>
      <cx:numDim type="val">
        <cx:f>[Appliances.xlsx]Sheet1!$B$2:$B$11</cx:f>
        <cx:lvl ptCount="10" formatCode="General">
          <cx:pt idx="0">4350</cx:pt>
          <cx:pt idx="1">3720</cx:pt>
          <cx:pt idx="2">2460</cx:pt>
          <cx:pt idx="3">900</cx:pt>
          <cx:pt idx="4">696</cx:pt>
          <cx:pt idx="5">600</cx:pt>
          <cx:pt idx="6">360</cx:pt>
          <cx:pt idx="7">324</cx:pt>
          <cx:pt idx="8">192</cx:pt>
          <cx:pt idx="9">108</cx:pt>
        </cx:lvl>
      </cx:numDim>
    </cx:data>
  </cx:chartData>
  <cx:chart>
    <cx:title pos="t" align="ctr" overlay="0">
      <cx:tx>
        <cx:txData>
          <cx:v>Electricity Consumption by Appliances</cx:v>
        </cx:txData>
      </cx:tx>
      <cx:spPr>
        <a:noFill/>
      </cx:spPr>
      <cx:txPr>
        <a:bodyPr spcFirstLastPara="1" vertOverflow="ellipsis" horzOverflow="overflow" wrap="square" lIns="0" tIns="0" rIns="0" bIns="0" anchor="ctr" anchorCtr="1"/>
        <a:lstStyle/>
        <a:p>
          <a:pPr algn="ctr" rtl="0">
            <a:defRPr/>
          </a:pPr>
          <a:r>
            <a:rPr lang="en-US" sz="1400" b="0" i="0" u="none" strike="noStrike" baseline="0" dirty="0">
              <a:solidFill>
                <a:prstClr val="black">
                  <a:lumMod val="65000"/>
                  <a:lumOff val="35000"/>
                </a:prstClr>
              </a:solidFill>
              <a:latin typeface="Calibri"/>
            </a:rPr>
            <a:t>Electricity Consumption by Appliances</a:t>
          </a:r>
        </a:p>
      </cx:txPr>
    </cx:title>
    <cx:plotArea>
      <cx:plotAreaRegion>
        <cx:plotSurface>
          <cx:spPr>
            <a:noFill/>
            <a:ln>
              <a:solidFill>
                <a:schemeClr val="bg1">
                  <a:alpha val="0"/>
                </a:schemeClr>
              </a:solidFill>
            </a:ln>
          </cx:spPr>
        </cx:plotSurface>
        <cx:series layoutId="clusteredColumn" uniqueId="{E6A165B2-84C2-4939-B998-076B84EBDF63}">
          <cx:tx>
            <cx:txData>
              <cx:f>[Appliances.xlsx]Sheet1!$B$1</cx:f>
              <cx:v>Avg power consumption per household/year</cx:v>
            </cx:txData>
          </cx:tx>
          <cx:dataId val="0"/>
          <cx:layoutPr>
            <cx:aggregation/>
          </cx:layoutPr>
          <cx:axisId val="1"/>
        </cx:series>
        <cx:series layoutId="paretoLine" ownerIdx="0" uniqueId="{86E72087-085F-43B0-ADB0-FDBB8612AF34}">
          <cx:axisId val="2"/>
        </cx:series>
      </cx:plotAreaRegion>
      <cx:axis id="0">
        <cx:catScaling gapWidth="0"/>
        <cx:tickLabels/>
      </cx:axis>
      <cx:axis id="1">
        <cx:valScaling/>
        <cx:majorGridlines/>
        <cx:tickLabels/>
      </cx:axis>
      <cx:axis id="2">
        <cx:valScaling max="1" min="0"/>
        <cx:units unit="percentage"/>
        <cx:tickLabels/>
      </cx:axis>
    </cx:plotArea>
  </cx:chart>
  <cx:spPr>
    <a:solidFill>
      <a:schemeClr val="bg1">
        <a:lumMod val="95000"/>
      </a:schemeClr>
    </a:solidFill>
  </cx:spPr>
</cx:chartSpace>
</file>

<file path=ppt/charts/colors1.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1670" y="3182570"/>
            <a:ext cx="7940660" cy="1068936"/>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1670" y="4251505"/>
            <a:ext cx="7940660" cy="610821"/>
          </a:xfrm>
        </p:spPr>
        <p:txBody>
          <a:bodyPr>
            <a:normAutofit/>
          </a:bodyPr>
          <a:lstStyle>
            <a:lvl1pPr marL="0" indent="0" algn="ctr">
              <a:buNone/>
              <a:defRPr sz="2800" b="0" i="0">
                <a:solidFill>
                  <a:srgbClr val="35E5F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ct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8"/>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6413610" cy="572644"/>
          </a:xfrm>
        </p:spPr>
        <p:txBody>
          <a:bodyPr>
            <a:normAutofit/>
          </a:bodyPr>
          <a:lstStyle>
            <a:lvl1pPr algn="l">
              <a:defRPr sz="3600">
                <a:solidFill>
                  <a:srgbClr val="35E5F7"/>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44700"/>
            <a:ext cx="641361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093365" cy="763525"/>
          </a:xfrm>
        </p:spPr>
        <p:txBody>
          <a:bodyPr>
            <a:normAutofit/>
          </a:bodyPr>
          <a:lstStyle>
            <a:lvl1pPr algn="ct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4/relationships/chartEx" Target="../charts/chartEx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338" y="603388"/>
            <a:ext cx="7940660" cy="916229"/>
          </a:xfrm>
        </p:spPr>
        <p:txBody>
          <a:bodyPr/>
          <a:lstStyle/>
          <a:p>
            <a:r>
              <a:rPr lang="en-US" b="1" dirty="0"/>
              <a:t>GOAL HACKERS</a:t>
            </a:r>
          </a:p>
        </p:txBody>
      </p:sp>
      <p:sp>
        <p:nvSpPr>
          <p:cNvPr id="4" name="Content Placeholder 4">
            <a:extLst>
              <a:ext uri="{FF2B5EF4-FFF2-40B4-BE49-F238E27FC236}">
                <a16:creationId xmlns:a16="http://schemas.microsoft.com/office/drawing/2014/main" id="{F61A45E5-11CE-4A8F-A8AF-51E20D07A232}"/>
              </a:ext>
            </a:extLst>
          </p:cNvPr>
          <p:cNvSpPr txBox="1">
            <a:spLocks/>
          </p:cNvSpPr>
          <p:nvPr/>
        </p:nvSpPr>
        <p:spPr>
          <a:xfrm>
            <a:off x="5488230" y="3335274"/>
            <a:ext cx="3359510" cy="183302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800" b="0" i="0" kern="1200">
                <a:solidFill>
                  <a:srgbClr val="35E5F7"/>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IN" sz="1800" dirty="0" err="1">
                <a:solidFill>
                  <a:schemeClr val="bg1"/>
                </a:solidFill>
              </a:rPr>
              <a:t>Akansha</a:t>
            </a:r>
            <a:r>
              <a:rPr lang="en-IN" sz="1800" dirty="0">
                <a:solidFill>
                  <a:schemeClr val="bg1"/>
                </a:solidFill>
              </a:rPr>
              <a:t> </a:t>
            </a:r>
            <a:r>
              <a:rPr lang="en-IN" sz="1800" dirty="0" err="1">
                <a:solidFill>
                  <a:schemeClr val="bg1"/>
                </a:solidFill>
              </a:rPr>
              <a:t>Khatuwala</a:t>
            </a:r>
            <a:r>
              <a:rPr lang="en-IN" sz="1800" dirty="0">
                <a:solidFill>
                  <a:schemeClr val="bg1"/>
                </a:solidFill>
              </a:rPr>
              <a:t> -RBA_004</a:t>
            </a:r>
          </a:p>
          <a:p>
            <a:pPr algn="l"/>
            <a:r>
              <a:rPr lang="en-IN" sz="1800" dirty="0">
                <a:solidFill>
                  <a:schemeClr val="bg1"/>
                </a:solidFill>
              </a:rPr>
              <a:t>Bhakti </a:t>
            </a:r>
            <a:r>
              <a:rPr lang="en-IN" sz="1800" dirty="0" err="1">
                <a:solidFill>
                  <a:schemeClr val="bg1"/>
                </a:solidFill>
              </a:rPr>
              <a:t>Andurkar</a:t>
            </a:r>
            <a:r>
              <a:rPr lang="en-IN" sz="1800" dirty="0">
                <a:solidFill>
                  <a:schemeClr val="bg1"/>
                </a:solidFill>
              </a:rPr>
              <a:t> - RBA_017</a:t>
            </a:r>
          </a:p>
          <a:p>
            <a:pPr algn="l"/>
            <a:r>
              <a:rPr lang="en-IN" sz="1800" dirty="0">
                <a:solidFill>
                  <a:schemeClr val="bg1"/>
                </a:solidFill>
              </a:rPr>
              <a:t>Anant </a:t>
            </a:r>
            <a:r>
              <a:rPr lang="en-IN" sz="1800" dirty="0" err="1">
                <a:solidFill>
                  <a:schemeClr val="bg1"/>
                </a:solidFill>
              </a:rPr>
              <a:t>Kalamkar</a:t>
            </a:r>
            <a:r>
              <a:rPr lang="en-IN" sz="1800" dirty="0">
                <a:solidFill>
                  <a:schemeClr val="bg1"/>
                </a:solidFill>
              </a:rPr>
              <a:t> - PG_064</a:t>
            </a:r>
          </a:p>
          <a:p>
            <a:pPr algn="l"/>
            <a:r>
              <a:rPr lang="en-IN" sz="1800" dirty="0">
                <a:solidFill>
                  <a:schemeClr val="bg1"/>
                </a:solidFill>
              </a:rPr>
              <a:t>Anuja Biyani- RBA_011</a:t>
            </a:r>
          </a:p>
          <a:p>
            <a:pPr algn="l"/>
            <a:r>
              <a:rPr lang="en-IN" sz="1800" dirty="0" err="1">
                <a:solidFill>
                  <a:schemeClr val="bg1"/>
                </a:solidFill>
              </a:rPr>
              <a:t>Ruchit</a:t>
            </a:r>
            <a:r>
              <a:rPr lang="en-IN" sz="1800" dirty="0">
                <a:solidFill>
                  <a:schemeClr val="bg1"/>
                </a:solidFill>
              </a:rPr>
              <a:t> Makwana- RBA_045</a:t>
            </a:r>
          </a:p>
          <a:p>
            <a:endParaRPr lang="en-IN" sz="1800" dirty="0">
              <a:solidFill>
                <a:schemeClr val="bg1"/>
              </a:solidFill>
            </a:endParaRPr>
          </a:p>
        </p:txBody>
      </p:sp>
      <p:pic>
        <p:nvPicPr>
          <p:cNvPr id="5" name="Picture 4">
            <a:extLst>
              <a:ext uri="{FF2B5EF4-FFF2-40B4-BE49-F238E27FC236}">
                <a16:creationId xmlns:a16="http://schemas.microsoft.com/office/drawing/2014/main" id="{6A002A4C-43AC-43EC-BE4F-10FC0B138AB2}"/>
              </a:ext>
            </a:extLst>
          </p:cNvPr>
          <p:cNvPicPr>
            <a:picLocks noChangeAspect="1"/>
          </p:cNvPicPr>
          <p:nvPr/>
        </p:nvPicPr>
        <p:blipFill>
          <a:blip r:embed="rId2"/>
          <a:stretch>
            <a:fillRect/>
          </a:stretch>
        </p:blipFill>
        <p:spPr>
          <a:xfrm>
            <a:off x="414338" y="3946096"/>
            <a:ext cx="2595985" cy="950171"/>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F908-7F07-4B10-90AD-B60D1773A888}"/>
              </a:ext>
            </a:extLst>
          </p:cNvPr>
          <p:cNvSpPr>
            <a:spLocks noGrp="1"/>
          </p:cNvSpPr>
          <p:nvPr>
            <p:ph type="title"/>
          </p:nvPr>
        </p:nvSpPr>
        <p:spPr>
          <a:xfrm>
            <a:off x="279647" y="128471"/>
            <a:ext cx="8402715" cy="610819"/>
          </a:xfrm>
        </p:spPr>
        <p:txBody>
          <a:bodyPr>
            <a:normAutofit fontScale="90000"/>
          </a:bodyPr>
          <a:lstStyle/>
          <a:p>
            <a:r>
              <a:rPr lang="en-IN" b="1" i="0" u="none" strike="noStrike" dirty="0">
                <a:effectLst/>
              </a:rPr>
              <a:t>PROBLEM STATEMENT</a:t>
            </a:r>
            <a:endParaRPr lang="en-IN" b="1" dirty="0"/>
          </a:p>
        </p:txBody>
      </p:sp>
      <p:sp>
        <p:nvSpPr>
          <p:cNvPr id="4" name="Rectangle 3">
            <a:extLst>
              <a:ext uri="{FF2B5EF4-FFF2-40B4-BE49-F238E27FC236}">
                <a16:creationId xmlns:a16="http://schemas.microsoft.com/office/drawing/2014/main" id="{F7866F36-45CE-4F7F-8C5D-55A20C7F60C0}"/>
              </a:ext>
            </a:extLst>
          </p:cNvPr>
          <p:cNvSpPr/>
          <p:nvPr/>
        </p:nvSpPr>
        <p:spPr>
          <a:xfrm>
            <a:off x="1482479" y="1115896"/>
            <a:ext cx="6108200" cy="3054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t>Understanding power consumption in Indian states</a:t>
            </a:r>
            <a:endParaRPr lang="en-IN" sz="2000" dirty="0"/>
          </a:p>
        </p:txBody>
      </p:sp>
      <p:sp>
        <p:nvSpPr>
          <p:cNvPr id="3" name="Content Placeholder 2">
            <a:extLst>
              <a:ext uri="{FF2B5EF4-FFF2-40B4-BE49-F238E27FC236}">
                <a16:creationId xmlns:a16="http://schemas.microsoft.com/office/drawing/2014/main" id="{1A7711BD-AB84-4E28-98A1-EF87AD1793FF}"/>
              </a:ext>
            </a:extLst>
          </p:cNvPr>
          <p:cNvSpPr>
            <a:spLocks noGrp="1"/>
          </p:cNvSpPr>
          <p:nvPr>
            <p:ph idx="1"/>
          </p:nvPr>
        </p:nvSpPr>
        <p:spPr>
          <a:xfrm>
            <a:off x="259359" y="1797913"/>
            <a:ext cx="4159936" cy="2911708"/>
          </a:xfrm>
        </p:spPr>
        <p:txBody>
          <a:bodyPr>
            <a:normAutofit fontScale="55000" lnSpcReduction="20000"/>
          </a:bodyPr>
          <a:lstStyle/>
          <a:p>
            <a:pPr marL="0" indent="0">
              <a:buNone/>
            </a:pPr>
            <a:r>
              <a:rPr lang="en-US" sz="2400" dirty="0"/>
              <a:t>         </a:t>
            </a:r>
            <a:endParaRPr lang="en-US" sz="2400" b="1" dirty="0"/>
          </a:p>
          <a:p>
            <a:pPr algn="l">
              <a:buFont typeface="Arial" panose="020B0604020202020204" pitchFamily="34" charset="0"/>
              <a:buChar char="•"/>
            </a:pPr>
            <a:r>
              <a:rPr lang="en-US" b="0" i="0" u="none" strike="noStrike" dirty="0">
                <a:effectLst/>
              </a:rPr>
              <a:t>Electricity consumption in Indian homes has tripled since 2000. The percentage of households with access to electricity has increased from 55% in 2001 to more than 80% in 2017.</a:t>
            </a:r>
          </a:p>
          <a:p>
            <a:pPr marL="0" indent="0" algn="l">
              <a:buNone/>
            </a:pPr>
            <a:endParaRPr lang="en-US" dirty="0"/>
          </a:p>
          <a:p>
            <a:pPr algn="l">
              <a:buFont typeface="Arial" panose="020B0604020202020204" pitchFamily="34" charset="0"/>
              <a:buChar char="•"/>
            </a:pPr>
            <a:r>
              <a:rPr lang="en-US" b="0" i="0" u="none" strike="noStrike" dirty="0">
                <a:effectLst/>
              </a:rPr>
              <a:t>To understand the trend in consumption of power in India, we have analyzed consumption based on two factors: </a:t>
            </a:r>
            <a:endParaRPr lang="en-US" dirty="0"/>
          </a:p>
          <a:p>
            <a:pPr marL="541338" indent="-90488" algn="l" defTabSz="631825"/>
            <a:r>
              <a:rPr lang="en-US" b="0" i="0" u="none" strike="noStrike" dirty="0">
                <a:effectLst/>
                <a:latin typeface="YAD7Q9NigKI 0"/>
              </a:rPr>
              <a:t> Macro (Socioeconomic) </a:t>
            </a:r>
          </a:p>
          <a:p>
            <a:pPr marL="541338" indent="-90488" algn="l" defTabSz="631825"/>
            <a:r>
              <a:rPr lang="en-US" dirty="0">
                <a:latin typeface="YAD7Q9NigKI 0"/>
              </a:rPr>
              <a:t>Micro(Direct use)</a:t>
            </a:r>
          </a:p>
          <a:p>
            <a:pPr algn="l"/>
            <a:endParaRPr lang="en-US" dirty="0"/>
          </a:p>
          <a:p>
            <a:endParaRPr lang="en-US" dirty="0"/>
          </a:p>
          <a:p>
            <a:endParaRPr lang="en-US" dirty="0"/>
          </a:p>
          <a:p>
            <a:endParaRPr lang="en-IN" dirty="0"/>
          </a:p>
        </p:txBody>
      </p:sp>
      <p:pic>
        <p:nvPicPr>
          <p:cNvPr id="6" name="Picture 5" descr="Chart, bar chart&#10;&#10;Description automatically generated">
            <a:extLst>
              <a:ext uri="{FF2B5EF4-FFF2-40B4-BE49-F238E27FC236}">
                <a16:creationId xmlns:a16="http://schemas.microsoft.com/office/drawing/2014/main" id="{C156F317-90BD-4C7C-A5BA-6D6699A95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3662" y="1856060"/>
            <a:ext cx="4416791" cy="2548149"/>
          </a:xfrm>
          <a:prstGeom prst="rect">
            <a:avLst/>
          </a:prstGeom>
        </p:spPr>
      </p:pic>
    </p:spTree>
    <p:extLst>
      <p:ext uri="{BB962C8B-B14F-4D97-AF65-F5344CB8AC3E}">
        <p14:creationId xmlns:p14="http://schemas.microsoft.com/office/powerpoint/2010/main" val="357371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75FB-5DF1-49A4-97E3-07E1706A5543}"/>
              </a:ext>
            </a:extLst>
          </p:cNvPr>
          <p:cNvSpPr>
            <a:spLocks noGrp="1"/>
          </p:cNvSpPr>
          <p:nvPr>
            <p:ph type="title"/>
          </p:nvPr>
        </p:nvSpPr>
        <p:spPr>
          <a:xfrm>
            <a:off x="448965" y="128470"/>
            <a:ext cx="8246070" cy="763525"/>
          </a:xfrm>
        </p:spPr>
        <p:txBody>
          <a:bodyPr/>
          <a:lstStyle/>
          <a:p>
            <a:r>
              <a:rPr lang="en-IN" b="1" dirty="0"/>
              <a:t>METHODOLOGY</a:t>
            </a:r>
          </a:p>
        </p:txBody>
      </p:sp>
      <p:sp>
        <p:nvSpPr>
          <p:cNvPr id="3" name="Content Placeholder 2">
            <a:extLst>
              <a:ext uri="{FF2B5EF4-FFF2-40B4-BE49-F238E27FC236}">
                <a16:creationId xmlns:a16="http://schemas.microsoft.com/office/drawing/2014/main" id="{C6324F17-B1C0-426B-AD2A-FF97D35D5CE2}"/>
              </a:ext>
            </a:extLst>
          </p:cNvPr>
          <p:cNvSpPr>
            <a:spLocks noGrp="1"/>
          </p:cNvSpPr>
          <p:nvPr>
            <p:ph idx="1"/>
          </p:nvPr>
        </p:nvSpPr>
        <p:spPr>
          <a:xfrm>
            <a:off x="143555" y="1197405"/>
            <a:ext cx="8856889" cy="3664920"/>
          </a:xfrm>
        </p:spPr>
        <p:txBody>
          <a:bodyPr>
            <a:normAutofit/>
          </a:bodyPr>
          <a:lstStyle/>
          <a:p>
            <a:pPr marL="457200" indent="-457200" algn="l">
              <a:buFont typeface="+mj-lt"/>
              <a:buAutoNum type="arabicPeriod"/>
            </a:pPr>
            <a:r>
              <a:rPr lang="en-US" sz="2000" dirty="0"/>
              <a:t>We have collected electricity consumption data of the Indian states from 2010   to 2021 and examined the usage of maximum power consumption.</a:t>
            </a:r>
          </a:p>
          <a:p>
            <a:pPr marL="457200" indent="-457200" algn="l">
              <a:buFont typeface="+mj-lt"/>
              <a:buAutoNum type="arabicPeriod"/>
            </a:pPr>
            <a:r>
              <a:rPr lang="en-US" sz="2000" dirty="0"/>
              <a:t>Maharashtra was at top of the list for consumption of electricity in India. Hence, we focused on this state and analyzed the dependency of electricity consumption on macro and micro economic factors.</a:t>
            </a:r>
          </a:p>
          <a:p>
            <a:pPr marL="457200" indent="-457200" algn="l">
              <a:buFont typeface="+mj-lt"/>
              <a:buAutoNum type="arabicPeriod"/>
            </a:pPr>
            <a:r>
              <a:rPr lang="en-US" sz="2000" dirty="0"/>
              <a:t>We have used python programming language to calculate the multiple linear regression and calculated the most important factors on which electricity consumption depends.</a:t>
            </a:r>
          </a:p>
          <a:p>
            <a:pPr marL="457200" indent="-457200" algn="l">
              <a:buFont typeface="+mj-lt"/>
              <a:buAutoNum type="arabicPeriod"/>
            </a:pPr>
            <a:r>
              <a:rPr lang="en-US" sz="2000" dirty="0"/>
              <a:t>Then we used correlation test between market penetration for the top ten consuming electrical appliances and significant factors which we got through regression model.</a:t>
            </a:r>
          </a:p>
          <a:p>
            <a:pPr marL="457200" indent="-457200" algn="l">
              <a:buFont typeface="+mj-lt"/>
              <a:buAutoNum type="arabicPeriod"/>
            </a:pPr>
            <a:endParaRPr lang="en-US" sz="2000" dirty="0"/>
          </a:p>
          <a:p>
            <a:pPr marL="0" indent="0" algn="l">
              <a:buNone/>
            </a:pPr>
            <a:endParaRPr lang="en-US" sz="2000" dirty="0"/>
          </a:p>
        </p:txBody>
      </p:sp>
    </p:spTree>
    <p:extLst>
      <p:ext uri="{BB962C8B-B14F-4D97-AF65-F5344CB8AC3E}">
        <p14:creationId xmlns:p14="http://schemas.microsoft.com/office/powerpoint/2010/main" val="5032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4A3E-4293-4115-A267-96ACE9BD0F79}"/>
              </a:ext>
            </a:extLst>
          </p:cNvPr>
          <p:cNvSpPr>
            <a:spLocks noGrp="1"/>
          </p:cNvSpPr>
          <p:nvPr>
            <p:ph type="title"/>
          </p:nvPr>
        </p:nvSpPr>
        <p:spPr>
          <a:xfrm>
            <a:off x="907080" y="128470"/>
            <a:ext cx="7482545" cy="787761"/>
          </a:xfrm>
        </p:spPr>
        <p:txBody>
          <a:bodyPr>
            <a:normAutofit/>
          </a:bodyPr>
          <a:lstStyle/>
          <a:p>
            <a:r>
              <a:rPr lang="en-IN" b="1" dirty="0"/>
              <a:t>DEPENDENCY FACTORS </a:t>
            </a:r>
          </a:p>
        </p:txBody>
      </p:sp>
      <p:graphicFrame>
        <p:nvGraphicFramePr>
          <p:cNvPr id="5" name="Table 5">
            <a:extLst>
              <a:ext uri="{FF2B5EF4-FFF2-40B4-BE49-F238E27FC236}">
                <a16:creationId xmlns:a16="http://schemas.microsoft.com/office/drawing/2014/main" id="{F0546F56-4B1C-4444-8ABD-D264FD3CA18A}"/>
              </a:ext>
            </a:extLst>
          </p:cNvPr>
          <p:cNvGraphicFramePr>
            <a:graphicFrameLocks noGrp="1"/>
          </p:cNvGraphicFramePr>
          <p:nvPr>
            <p:extLst>
              <p:ext uri="{D42A27DB-BD31-4B8C-83A1-F6EECF244321}">
                <p14:modId xmlns:p14="http://schemas.microsoft.com/office/powerpoint/2010/main" val="2680141956"/>
              </p:ext>
            </p:extLst>
          </p:nvPr>
        </p:nvGraphicFramePr>
        <p:xfrm>
          <a:off x="296260" y="1350110"/>
          <a:ext cx="8398775" cy="3531086"/>
        </p:xfrm>
        <a:graphic>
          <a:graphicData uri="http://schemas.openxmlformats.org/drawingml/2006/table">
            <a:tbl>
              <a:tblPr firstRow="1" lastCol="1" bandRow="1">
                <a:tableStyleId>{08FB837D-C827-4EFA-A057-4D05807E0F7C}</a:tableStyleId>
              </a:tblPr>
              <a:tblGrid>
                <a:gridCol w="4128605">
                  <a:extLst>
                    <a:ext uri="{9D8B030D-6E8A-4147-A177-3AD203B41FA5}">
                      <a16:colId xmlns:a16="http://schemas.microsoft.com/office/drawing/2014/main" val="1139765743"/>
                    </a:ext>
                  </a:extLst>
                </a:gridCol>
                <a:gridCol w="4270170">
                  <a:extLst>
                    <a:ext uri="{9D8B030D-6E8A-4147-A177-3AD203B41FA5}">
                      <a16:colId xmlns:a16="http://schemas.microsoft.com/office/drawing/2014/main" val="3022615050"/>
                    </a:ext>
                  </a:extLst>
                </a:gridCol>
              </a:tblGrid>
              <a:tr h="771133">
                <a:tc>
                  <a:txBody>
                    <a:bodyPr/>
                    <a:lstStyle/>
                    <a:p>
                      <a:pPr algn="ctr">
                        <a:lnSpc>
                          <a:spcPct val="150000"/>
                        </a:lnSpc>
                      </a:pPr>
                      <a:r>
                        <a:rPr lang="en-IN" sz="2100" dirty="0">
                          <a:solidFill>
                            <a:schemeClr val="tx1"/>
                          </a:solidFill>
                        </a:rPr>
                        <a:t>Macroeconomic Factor</a:t>
                      </a:r>
                    </a:p>
                  </a:txBody>
                  <a:tcPr marL="68580" marR="68580" marT="34290" marB="34290" anchor="ctr"/>
                </a:tc>
                <a:tc>
                  <a:txBody>
                    <a:bodyPr/>
                    <a:lstStyle/>
                    <a:p>
                      <a:pPr algn="ctr">
                        <a:lnSpc>
                          <a:spcPct val="150000"/>
                        </a:lnSpc>
                      </a:pPr>
                      <a:r>
                        <a:rPr lang="en-IN" sz="2100" dirty="0">
                          <a:solidFill>
                            <a:schemeClr val="tx1"/>
                          </a:solidFill>
                        </a:rPr>
                        <a:t>Microeconomic Factor</a:t>
                      </a:r>
                    </a:p>
                  </a:txBody>
                  <a:tcPr marL="68580" marR="68580" marT="34290" marB="34290" anchor="ctr"/>
                </a:tc>
                <a:extLst>
                  <a:ext uri="{0D108BD9-81ED-4DB2-BD59-A6C34878D82A}">
                    <a16:rowId xmlns:a16="http://schemas.microsoft.com/office/drawing/2014/main" val="2325464716"/>
                  </a:ext>
                </a:extLst>
              </a:tr>
              <a:tr h="1511834">
                <a:tc>
                  <a:txBody>
                    <a:bodyPr/>
                    <a:lstStyle/>
                    <a:p>
                      <a:pPr marL="285750" indent="-285750">
                        <a:buFont typeface="Wingdings" panose="05000000000000000000" pitchFamily="2" charset="2"/>
                        <a:buChar char="Ø"/>
                      </a:pPr>
                      <a:endParaRPr lang="en-US" sz="1800" b="1" u="none" strike="noStrike" kern="1200" dirty="0">
                        <a:solidFill>
                          <a:schemeClr val="tx1"/>
                        </a:solidFill>
                        <a:effectLst/>
                      </a:endParaRPr>
                    </a:p>
                    <a:p>
                      <a:pPr marL="285750" indent="-285750">
                        <a:buFont typeface="Wingdings" panose="05000000000000000000" pitchFamily="2" charset="2"/>
                        <a:buChar char="Ø"/>
                      </a:pPr>
                      <a:r>
                        <a:rPr lang="en-US" sz="1800" b="1" u="none" strike="noStrike" kern="1200" dirty="0">
                          <a:solidFill>
                            <a:schemeClr val="tx1"/>
                          </a:solidFill>
                          <a:effectLst/>
                        </a:rPr>
                        <a:t>Per capita GDP(GDPt)</a:t>
                      </a:r>
                    </a:p>
                    <a:p>
                      <a:pPr marL="0" indent="0">
                        <a:buFont typeface="Wingdings" panose="05000000000000000000" pitchFamily="2" charset="2"/>
                        <a:buNone/>
                      </a:pPr>
                      <a:endParaRPr lang="en-US" sz="1800" b="1" u="none" strike="noStrike" kern="1200" dirty="0">
                        <a:solidFill>
                          <a:schemeClr val="tx1"/>
                        </a:solidFill>
                        <a:effectLst/>
                      </a:endParaRPr>
                    </a:p>
                    <a:p>
                      <a:pPr marL="285750" indent="-285750">
                        <a:buFont typeface="Wingdings" panose="05000000000000000000" pitchFamily="2" charset="2"/>
                        <a:buChar char="Ø"/>
                      </a:pPr>
                      <a:r>
                        <a:rPr lang="en-US" sz="1800" b="1" u="none" strike="noStrike" kern="1200" dirty="0">
                          <a:solidFill>
                            <a:schemeClr val="tx1"/>
                          </a:solidFill>
                          <a:effectLst/>
                        </a:rPr>
                        <a:t>Electricity price(Pt)</a:t>
                      </a:r>
                    </a:p>
                    <a:p>
                      <a:pPr marL="0" indent="0">
                        <a:buFont typeface="Wingdings" panose="05000000000000000000" pitchFamily="2" charset="2"/>
                        <a:buNone/>
                      </a:pPr>
                      <a:endParaRPr lang="en-US" sz="1800" b="1" u="none" strike="noStrike" kern="1200" dirty="0">
                        <a:solidFill>
                          <a:schemeClr val="tx1"/>
                        </a:solidFill>
                        <a:effectLst/>
                      </a:endParaRPr>
                    </a:p>
                    <a:p>
                      <a:pPr marL="285750" indent="-285750">
                        <a:buFont typeface="Wingdings" panose="05000000000000000000" pitchFamily="2" charset="2"/>
                        <a:buChar char="Ø"/>
                      </a:pPr>
                      <a:r>
                        <a:rPr lang="en-US" sz="1800" b="1" u="none" strike="noStrike" kern="1200" dirty="0">
                          <a:solidFill>
                            <a:schemeClr val="tx1"/>
                          </a:solidFill>
                          <a:effectLst/>
                        </a:rPr>
                        <a:t>Unemployment rate(UnEmpt)</a:t>
                      </a:r>
                      <a:endParaRPr lang="en-US" sz="1800" b="1" dirty="0">
                        <a:solidFill>
                          <a:schemeClr val="tx1"/>
                        </a:solidFill>
                      </a:endParaRPr>
                    </a:p>
                    <a:p>
                      <a:endParaRPr lang="en-IN" sz="1800" b="1" dirty="0">
                        <a:solidFill>
                          <a:schemeClr val="tx1"/>
                        </a:solidFill>
                      </a:endParaRPr>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b="1" u="none" strike="noStrike" kern="1200" dirty="0">
                        <a:solidFill>
                          <a:schemeClr val="tx1"/>
                        </a:solidFill>
                        <a:effectLst/>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1" u="none" strike="noStrike" kern="1200" dirty="0">
                          <a:solidFill>
                            <a:schemeClr val="tx1"/>
                          </a:solidFill>
                          <a:effectLst/>
                        </a:rPr>
                        <a:t>We have considered the top ten high electricity-consuming appliances and analyzed the consumption of the electrical appliances popularly utilized in households.​</a:t>
                      </a:r>
                    </a:p>
                  </a:txBody>
                  <a:tcPr marL="68580" marR="68580" marT="34290" marB="34290"/>
                </a:tc>
                <a:extLst>
                  <a:ext uri="{0D108BD9-81ED-4DB2-BD59-A6C34878D82A}">
                    <a16:rowId xmlns:a16="http://schemas.microsoft.com/office/drawing/2014/main" val="2326957351"/>
                  </a:ext>
                </a:extLst>
              </a:tr>
              <a:tr h="771133">
                <a:tc>
                  <a:txBody>
                    <a:bodyPr/>
                    <a:lstStyle/>
                    <a:p>
                      <a:endParaRPr lang="en-IN" sz="1400" dirty="0">
                        <a:solidFill>
                          <a:schemeClr val="tx1"/>
                        </a:solidFill>
                      </a:endParaRPr>
                    </a:p>
                  </a:txBody>
                  <a:tcPr marL="68580" marR="68580" marT="34290" marB="34290"/>
                </a:tc>
                <a:tc>
                  <a:txBody>
                    <a:bodyPr/>
                    <a:lstStyle/>
                    <a:p>
                      <a:endParaRPr lang="en-IN" sz="1400" dirty="0">
                        <a:solidFill>
                          <a:schemeClr val="tx1"/>
                        </a:solidFill>
                      </a:endParaRPr>
                    </a:p>
                  </a:txBody>
                  <a:tcPr marL="68580" marR="68580" marT="34290" marB="34290"/>
                </a:tc>
                <a:extLst>
                  <a:ext uri="{0D108BD9-81ED-4DB2-BD59-A6C34878D82A}">
                    <a16:rowId xmlns:a16="http://schemas.microsoft.com/office/drawing/2014/main" val="3483934493"/>
                  </a:ext>
                </a:extLst>
              </a:tr>
            </a:tbl>
          </a:graphicData>
        </a:graphic>
      </p:graphicFrame>
    </p:spTree>
    <p:extLst>
      <p:ext uri="{BB962C8B-B14F-4D97-AF65-F5344CB8AC3E}">
        <p14:creationId xmlns:p14="http://schemas.microsoft.com/office/powerpoint/2010/main" val="358820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75FB-5DF1-49A4-97E3-07E1706A5543}"/>
              </a:ext>
            </a:extLst>
          </p:cNvPr>
          <p:cNvSpPr>
            <a:spLocks noGrp="1"/>
          </p:cNvSpPr>
          <p:nvPr>
            <p:ph type="title"/>
          </p:nvPr>
        </p:nvSpPr>
        <p:spPr>
          <a:xfrm>
            <a:off x="448965" y="128470"/>
            <a:ext cx="8246070" cy="763525"/>
          </a:xfrm>
        </p:spPr>
        <p:txBody>
          <a:bodyPr/>
          <a:lstStyle/>
          <a:p>
            <a:r>
              <a:rPr lang="en-IN" b="1" dirty="0"/>
              <a:t>DETAILED WORKING</a:t>
            </a:r>
          </a:p>
        </p:txBody>
      </p:sp>
      <p:sp>
        <p:nvSpPr>
          <p:cNvPr id="3" name="Content Placeholder 2">
            <a:extLst>
              <a:ext uri="{FF2B5EF4-FFF2-40B4-BE49-F238E27FC236}">
                <a16:creationId xmlns:a16="http://schemas.microsoft.com/office/drawing/2014/main" id="{C6324F17-B1C0-426B-AD2A-FF97D35D5CE2}"/>
              </a:ext>
            </a:extLst>
          </p:cNvPr>
          <p:cNvSpPr>
            <a:spLocks noGrp="1"/>
          </p:cNvSpPr>
          <p:nvPr>
            <p:ph idx="1"/>
          </p:nvPr>
        </p:nvSpPr>
        <p:spPr>
          <a:xfrm>
            <a:off x="143555" y="1197405"/>
            <a:ext cx="8856889" cy="3664920"/>
          </a:xfrm>
        </p:spPr>
        <p:txBody>
          <a:bodyPr>
            <a:normAutofit/>
          </a:bodyPr>
          <a:lstStyle/>
          <a:p>
            <a:pPr marL="457200" indent="-457200" algn="l">
              <a:buFont typeface="+mj-lt"/>
              <a:buAutoNum type="arabicPeriod"/>
            </a:pPr>
            <a:endParaRPr lang="en-US" sz="2000" dirty="0"/>
          </a:p>
          <a:p>
            <a:pPr marL="0" indent="0" algn="l">
              <a:buNone/>
            </a:pPr>
            <a:endParaRPr lang="en-US" sz="2000" dirty="0"/>
          </a:p>
        </p:txBody>
      </p:sp>
      <p:sp>
        <p:nvSpPr>
          <p:cNvPr id="5" name="TextBox 4">
            <a:extLst>
              <a:ext uri="{FF2B5EF4-FFF2-40B4-BE49-F238E27FC236}">
                <a16:creationId xmlns:a16="http://schemas.microsoft.com/office/drawing/2014/main" id="{DBC62591-394C-4795-B58F-FA21B5D460B6}"/>
              </a:ext>
            </a:extLst>
          </p:cNvPr>
          <p:cNvSpPr txBox="1"/>
          <p:nvPr/>
        </p:nvSpPr>
        <p:spPr>
          <a:xfrm>
            <a:off x="311058" y="1197405"/>
            <a:ext cx="8536681" cy="646331"/>
          </a:xfrm>
          <a:prstGeom prst="rect">
            <a:avLst/>
          </a:prstGeom>
          <a:noFill/>
        </p:spPr>
        <p:txBody>
          <a:bodyPr wrap="square" rtlCol="0">
            <a:spAutoFit/>
          </a:bodyPr>
          <a:lstStyle/>
          <a:p>
            <a:r>
              <a:rPr lang="en-US" dirty="0">
                <a:solidFill>
                  <a:schemeClr val="bg1"/>
                </a:solidFill>
              </a:rPr>
              <a:t>The equation formed using variables described in previous slide for REGRESSION MODEL :</a:t>
            </a:r>
            <a:br>
              <a:rPr lang="en-US" dirty="0">
                <a:solidFill>
                  <a:schemeClr val="bg1"/>
                </a:solidFill>
              </a:rPr>
            </a:br>
            <a:r>
              <a:rPr lang="en-US" dirty="0">
                <a:solidFill>
                  <a:schemeClr val="bg1"/>
                </a:solidFill>
              </a:rPr>
              <a:t> </a:t>
            </a:r>
            <a:r>
              <a:rPr lang="en-US" b="1" dirty="0">
                <a:solidFill>
                  <a:schemeClr val="bg1"/>
                </a:solidFill>
              </a:rPr>
              <a:t>Et =α0 + α1GDPt + α2Pt + α3UnEmpt</a:t>
            </a:r>
            <a:r>
              <a:rPr lang="en-US" dirty="0"/>
              <a:t>​</a:t>
            </a:r>
            <a:endParaRPr lang="en-IN" dirty="0"/>
          </a:p>
        </p:txBody>
      </p:sp>
      <p:pic>
        <p:nvPicPr>
          <p:cNvPr id="8" name="Picture 7" descr="Chart, histogram&#10;&#10;Description automatically generated">
            <a:extLst>
              <a:ext uri="{FF2B5EF4-FFF2-40B4-BE49-F238E27FC236}">
                <a16:creationId xmlns:a16="http://schemas.microsoft.com/office/drawing/2014/main" id="{1C1D0E0F-7A43-4ABA-9C3B-916105789C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990" y="1843736"/>
            <a:ext cx="2794172" cy="1951922"/>
          </a:xfrm>
          <a:prstGeom prst="rect">
            <a:avLst/>
          </a:prstGeom>
        </p:spPr>
      </p:pic>
      <p:sp>
        <p:nvSpPr>
          <p:cNvPr id="4" name="TextBox 3">
            <a:extLst>
              <a:ext uri="{FF2B5EF4-FFF2-40B4-BE49-F238E27FC236}">
                <a16:creationId xmlns:a16="http://schemas.microsoft.com/office/drawing/2014/main" id="{024F7AAD-19A7-4928-9CE3-BF41426CB0D1}"/>
              </a:ext>
            </a:extLst>
          </p:cNvPr>
          <p:cNvSpPr txBox="1"/>
          <p:nvPr/>
        </p:nvSpPr>
        <p:spPr>
          <a:xfrm>
            <a:off x="3808473" y="3720304"/>
            <a:ext cx="4387691" cy="1384995"/>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bg1"/>
                </a:solidFill>
              </a:rPr>
              <a:t>Considering the output of the regression model, we have rejected the Null hypothesis.</a:t>
            </a:r>
          </a:p>
          <a:p>
            <a:pPr marL="171450" indent="-171450">
              <a:buFont typeface="Arial" panose="020B0604020202020204" pitchFamily="34" charset="0"/>
              <a:buChar char="•"/>
            </a:pPr>
            <a:r>
              <a:rPr lang="en-IN" sz="1200" dirty="0">
                <a:solidFill>
                  <a:schemeClr val="bg1"/>
                </a:solidFill>
              </a:rPr>
              <a:t>P-value of the variables Per capita GDP and Unemployment rate is less than 0.05, so these are significant, so electricity consumption is dependent on them with 95% confidence level. </a:t>
            </a:r>
          </a:p>
          <a:p>
            <a:pPr marL="171450" indent="-171450">
              <a:buFont typeface="Arial" panose="020B0604020202020204" pitchFamily="34" charset="0"/>
              <a:buChar char="•"/>
            </a:pPr>
            <a:r>
              <a:rPr lang="en-IN" sz="1200" dirty="0">
                <a:solidFill>
                  <a:schemeClr val="bg1"/>
                </a:solidFill>
              </a:rPr>
              <a:t>We can use this model with 90% confidence level considering all these variables.</a:t>
            </a:r>
          </a:p>
        </p:txBody>
      </p:sp>
      <p:sp>
        <p:nvSpPr>
          <p:cNvPr id="6" name="TextBox 5">
            <a:extLst>
              <a:ext uri="{FF2B5EF4-FFF2-40B4-BE49-F238E27FC236}">
                <a16:creationId xmlns:a16="http://schemas.microsoft.com/office/drawing/2014/main" id="{EAE77BF8-1F42-4553-B840-2BABBC995B4C}"/>
              </a:ext>
            </a:extLst>
          </p:cNvPr>
          <p:cNvSpPr txBox="1"/>
          <p:nvPr/>
        </p:nvSpPr>
        <p:spPr>
          <a:xfrm>
            <a:off x="448964" y="3941641"/>
            <a:ext cx="3054101" cy="1107996"/>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bg1"/>
                </a:solidFill>
              </a:rPr>
              <a:t>Analysing the data from 2010 to 2021 of the Macro economic variables, we found these are normally distributed and we could use them for the hypothesis testing.</a:t>
            </a:r>
          </a:p>
          <a:p>
            <a:endParaRPr lang="en-IN" dirty="0">
              <a:solidFill>
                <a:schemeClr val="bg1"/>
              </a:solidFill>
            </a:endParaRPr>
          </a:p>
        </p:txBody>
      </p:sp>
      <p:pic>
        <p:nvPicPr>
          <p:cNvPr id="9" name="Picture 8">
            <a:extLst>
              <a:ext uri="{FF2B5EF4-FFF2-40B4-BE49-F238E27FC236}">
                <a16:creationId xmlns:a16="http://schemas.microsoft.com/office/drawing/2014/main" id="{A68E0128-F72F-4327-B5BB-824C329ECAE6}"/>
              </a:ext>
            </a:extLst>
          </p:cNvPr>
          <p:cNvPicPr>
            <a:picLocks noChangeAspect="1"/>
          </p:cNvPicPr>
          <p:nvPr/>
        </p:nvPicPr>
        <p:blipFill>
          <a:blip r:embed="rId3"/>
          <a:stretch>
            <a:fillRect/>
          </a:stretch>
        </p:blipFill>
        <p:spPr>
          <a:xfrm>
            <a:off x="3808476" y="1878150"/>
            <a:ext cx="4387692" cy="1824746"/>
          </a:xfrm>
          <a:prstGeom prst="rect">
            <a:avLst/>
          </a:prstGeom>
        </p:spPr>
      </p:pic>
    </p:spTree>
    <p:extLst>
      <p:ext uri="{BB962C8B-B14F-4D97-AF65-F5344CB8AC3E}">
        <p14:creationId xmlns:p14="http://schemas.microsoft.com/office/powerpoint/2010/main" val="311899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DBC7-19D0-41AD-903D-D9B850CBD19C}"/>
              </a:ext>
            </a:extLst>
          </p:cNvPr>
          <p:cNvSpPr>
            <a:spLocks noGrp="1"/>
          </p:cNvSpPr>
          <p:nvPr>
            <p:ph type="title"/>
          </p:nvPr>
        </p:nvSpPr>
        <p:spPr/>
        <p:txBody>
          <a:bodyPr/>
          <a:lstStyle/>
          <a:p>
            <a:r>
              <a:rPr lang="en-IN" b="1" dirty="0"/>
              <a:t>DETAILED WORKING</a:t>
            </a:r>
          </a:p>
        </p:txBody>
      </p:sp>
      <p:sp>
        <p:nvSpPr>
          <p:cNvPr id="3" name="Content Placeholder 2">
            <a:extLst>
              <a:ext uri="{FF2B5EF4-FFF2-40B4-BE49-F238E27FC236}">
                <a16:creationId xmlns:a16="http://schemas.microsoft.com/office/drawing/2014/main" id="{C21D0D46-0577-4E0D-8BEF-4D211C34EFE1}"/>
              </a:ext>
            </a:extLst>
          </p:cNvPr>
          <p:cNvSpPr>
            <a:spLocks noGrp="1"/>
          </p:cNvSpPr>
          <p:nvPr>
            <p:ph idx="1"/>
          </p:nvPr>
        </p:nvSpPr>
        <p:spPr>
          <a:xfrm>
            <a:off x="507725" y="3946095"/>
            <a:ext cx="8246070" cy="1985165"/>
          </a:xfrm>
        </p:spPr>
        <p:txBody>
          <a:bodyPr>
            <a:normAutofit/>
          </a:bodyPr>
          <a:lstStyle/>
          <a:p>
            <a:pPr algn="l"/>
            <a:r>
              <a:rPr lang="en-IN" sz="1400" dirty="0"/>
              <a:t>We are good to consider these two factors for the correlation with top 3 electricity consuming appliances.</a:t>
            </a:r>
          </a:p>
          <a:p>
            <a:pPr algn="l"/>
            <a:r>
              <a:rPr lang="en-IN" sz="1400" dirty="0"/>
              <a:t>We have analysed the output of the correlation so that we can concentrate on the factors which are highly impacting electricity consumption</a:t>
            </a:r>
          </a:p>
        </p:txBody>
      </p:sp>
      <p:sp>
        <p:nvSpPr>
          <p:cNvPr id="4" name="TextBox 3">
            <a:extLst>
              <a:ext uri="{FF2B5EF4-FFF2-40B4-BE49-F238E27FC236}">
                <a16:creationId xmlns:a16="http://schemas.microsoft.com/office/drawing/2014/main" id="{5C2CBCED-FB0E-4160-845B-491D2FC98E19}"/>
              </a:ext>
            </a:extLst>
          </p:cNvPr>
          <p:cNvSpPr txBox="1"/>
          <p:nvPr/>
        </p:nvSpPr>
        <p:spPr>
          <a:xfrm>
            <a:off x="601670" y="1044700"/>
            <a:ext cx="2392771" cy="369332"/>
          </a:xfrm>
          <a:prstGeom prst="rect">
            <a:avLst/>
          </a:prstGeom>
          <a:noFill/>
        </p:spPr>
        <p:txBody>
          <a:bodyPr wrap="none" rtlCol="0">
            <a:spAutoFit/>
          </a:bodyPr>
          <a:lstStyle/>
          <a:p>
            <a:r>
              <a:rPr lang="en-IN" dirty="0">
                <a:solidFill>
                  <a:schemeClr val="bg1"/>
                </a:solidFill>
              </a:rPr>
              <a:t>CORRELATION MODEL:-</a:t>
            </a:r>
          </a:p>
        </p:txBody>
      </p:sp>
      <p:pic>
        <p:nvPicPr>
          <p:cNvPr id="6" name="Picture 5">
            <a:extLst>
              <a:ext uri="{FF2B5EF4-FFF2-40B4-BE49-F238E27FC236}">
                <a16:creationId xmlns:a16="http://schemas.microsoft.com/office/drawing/2014/main" id="{434EA1B1-085C-4E54-A81A-BF7910712805}"/>
              </a:ext>
            </a:extLst>
          </p:cNvPr>
          <p:cNvPicPr>
            <a:picLocks noChangeAspect="1"/>
          </p:cNvPicPr>
          <p:nvPr/>
        </p:nvPicPr>
        <p:blipFill>
          <a:blip r:embed="rId2"/>
          <a:stretch>
            <a:fillRect/>
          </a:stretch>
        </p:blipFill>
        <p:spPr>
          <a:xfrm>
            <a:off x="678022" y="1414032"/>
            <a:ext cx="7787955" cy="2434170"/>
          </a:xfrm>
          <a:prstGeom prst="rect">
            <a:avLst/>
          </a:prstGeom>
        </p:spPr>
      </p:pic>
    </p:spTree>
    <p:extLst>
      <p:ext uri="{BB962C8B-B14F-4D97-AF65-F5344CB8AC3E}">
        <p14:creationId xmlns:p14="http://schemas.microsoft.com/office/powerpoint/2010/main" val="241676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7258-A66C-44E3-A464-D1F8F3E6B372}"/>
              </a:ext>
            </a:extLst>
          </p:cNvPr>
          <p:cNvSpPr>
            <a:spLocks noGrp="1"/>
          </p:cNvSpPr>
          <p:nvPr>
            <p:ph type="title"/>
          </p:nvPr>
        </p:nvSpPr>
        <p:spPr/>
        <p:txBody>
          <a:bodyPr/>
          <a:lstStyle/>
          <a:p>
            <a:r>
              <a:rPr lang="en-IN" b="1" dirty="0"/>
              <a:t>SOLUTION OVERVIEW</a:t>
            </a:r>
          </a:p>
        </p:txBody>
      </p:sp>
      <p:sp>
        <p:nvSpPr>
          <p:cNvPr id="3" name="Content Placeholder 2">
            <a:extLst>
              <a:ext uri="{FF2B5EF4-FFF2-40B4-BE49-F238E27FC236}">
                <a16:creationId xmlns:a16="http://schemas.microsoft.com/office/drawing/2014/main" id="{1D9AD051-DDB9-48C9-AB53-2B3034095896}"/>
              </a:ext>
            </a:extLst>
          </p:cNvPr>
          <p:cNvSpPr>
            <a:spLocks noGrp="1"/>
          </p:cNvSpPr>
          <p:nvPr>
            <p:ph idx="1"/>
          </p:nvPr>
        </p:nvSpPr>
        <p:spPr>
          <a:xfrm>
            <a:off x="155025" y="1478582"/>
            <a:ext cx="4394526" cy="3664918"/>
          </a:xfrm>
        </p:spPr>
        <p:txBody>
          <a:bodyPr>
            <a:normAutofit fontScale="70000" lnSpcReduction="20000"/>
          </a:bodyPr>
          <a:lstStyle/>
          <a:p>
            <a:pPr algn="l"/>
            <a:r>
              <a:rPr lang="en-US" dirty="0"/>
              <a:t>We have combined the outputs of correlation and regression model to determine the variables and appliances that should be prioritized.</a:t>
            </a:r>
          </a:p>
          <a:p>
            <a:pPr algn="l"/>
            <a:r>
              <a:rPr lang="en-US" dirty="0"/>
              <a:t>We have concluded that Per capita GDP and Employment rate highly affects the power consumption.</a:t>
            </a:r>
          </a:p>
          <a:p>
            <a:pPr algn="l"/>
            <a:r>
              <a:rPr lang="en-US" dirty="0"/>
              <a:t>AC, Refrigerators, and Water heaters are the top 3 electricity consuming appliances that should be prioritized.</a:t>
            </a:r>
          </a:p>
          <a:p>
            <a:pPr marL="0" indent="0" algn="l">
              <a:buNone/>
            </a:pPr>
            <a:endParaRPr lang="en-IN" dirty="0"/>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48B51137-5210-483B-88E6-B6EF53DD84C7}"/>
                  </a:ext>
                </a:extLst>
              </p:cNvPr>
              <p:cNvGraphicFramePr/>
              <p:nvPr>
                <p:extLst>
                  <p:ext uri="{D42A27DB-BD31-4B8C-83A1-F6EECF244321}">
                    <p14:modId xmlns:p14="http://schemas.microsoft.com/office/powerpoint/2010/main" val="1038006238"/>
                  </p:ext>
                </p:extLst>
              </p:nvPr>
            </p:nvGraphicFramePr>
            <p:xfrm>
              <a:off x="4877410" y="1655520"/>
              <a:ext cx="3970330" cy="243779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48B51137-5210-483B-88E6-B6EF53DD84C7}"/>
                  </a:ext>
                </a:extLst>
              </p:cNvPr>
              <p:cNvPicPr>
                <a:picLocks noGrp="1" noRot="1" noChangeAspect="1" noMove="1" noResize="1" noEditPoints="1" noAdjustHandles="1" noChangeArrowheads="1" noChangeShapeType="1"/>
              </p:cNvPicPr>
              <p:nvPr/>
            </p:nvPicPr>
            <p:blipFill>
              <a:blip r:embed="rId3"/>
              <a:stretch>
                <a:fillRect/>
              </a:stretch>
            </p:blipFill>
            <p:spPr>
              <a:xfrm>
                <a:off x="4877410" y="1655520"/>
                <a:ext cx="3970330" cy="2437790"/>
              </a:xfrm>
              <a:prstGeom prst="rect">
                <a:avLst/>
              </a:prstGeom>
            </p:spPr>
          </p:pic>
        </mc:Fallback>
      </mc:AlternateContent>
    </p:spTree>
    <p:extLst>
      <p:ext uri="{BB962C8B-B14F-4D97-AF65-F5344CB8AC3E}">
        <p14:creationId xmlns:p14="http://schemas.microsoft.com/office/powerpoint/2010/main" val="221542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0FCA-1B04-4D99-94F1-934824DBDFE3}"/>
              </a:ext>
            </a:extLst>
          </p:cNvPr>
          <p:cNvSpPr>
            <a:spLocks noGrp="1"/>
          </p:cNvSpPr>
          <p:nvPr>
            <p:ph type="title"/>
          </p:nvPr>
        </p:nvSpPr>
        <p:spPr>
          <a:xfrm>
            <a:off x="296260" y="128470"/>
            <a:ext cx="8246070" cy="763525"/>
          </a:xfrm>
        </p:spPr>
        <p:txBody>
          <a:bodyPr/>
          <a:lstStyle/>
          <a:p>
            <a:r>
              <a:rPr lang="en-IN" b="1" dirty="0"/>
              <a:t>UNIQUENESS OF SOLUTION</a:t>
            </a:r>
          </a:p>
        </p:txBody>
      </p:sp>
      <p:sp>
        <p:nvSpPr>
          <p:cNvPr id="5" name="Content Placeholder 4">
            <a:extLst>
              <a:ext uri="{FF2B5EF4-FFF2-40B4-BE49-F238E27FC236}">
                <a16:creationId xmlns:a16="http://schemas.microsoft.com/office/drawing/2014/main" id="{8B570953-730E-445B-9E64-D8FB13998C9B}"/>
              </a:ext>
            </a:extLst>
          </p:cNvPr>
          <p:cNvSpPr>
            <a:spLocks noGrp="1"/>
          </p:cNvSpPr>
          <p:nvPr>
            <p:ph idx="1"/>
          </p:nvPr>
        </p:nvSpPr>
        <p:spPr>
          <a:xfrm>
            <a:off x="143555" y="3487980"/>
            <a:ext cx="8551481" cy="1985162"/>
          </a:xfrm>
        </p:spPr>
        <p:txBody>
          <a:bodyPr>
            <a:normAutofit/>
          </a:bodyPr>
          <a:lstStyle/>
          <a:p>
            <a:pPr algn="l"/>
            <a:r>
              <a:rPr lang="en-US" sz="1400" dirty="0"/>
              <a:t>The top 3 appliances that consume the maximum electric power should have a sensor installed in them so that when such appliances are not in use gets automatically switched off to save electricity. </a:t>
            </a:r>
          </a:p>
          <a:p>
            <a:pPr algn="l"/>
            <a:r>
              <a:rPr lang="en-US" sz="1400" dirty="0"/>
              <a:t>The state government should utilize more renewable energy sources to generate power rather than non-renewable sources of energy.</a:t>
            </a:r>
          </a:p>
          <a:p>
            <a:pPr algn="l"/>
            <a:r>
              <a:rPr lang="en-US" sz="1400" dirty="0"/>
              <a:t>Time has indirect relation with the efficiency of the appliances, hence the Govt. should also introduce "Policy of Appliance Disposal" to minimize the consumption of electricity.</a:t>
            </a:r>
            <a:endParaRPr lang="en-IN" sz="1400" dirty="0"/>
          </a:p>
        </p:txBody>
      </p:sp>
      <p:pic>
        <p:nvPicPr>
          <p:cNvPr id="9" name="Content Placeholder 2">
            <a:extLst>
              <a:ext uri="{FF2B5EF4-FFF2-40B4-BE49-F238E27FC236}">
                <a16:creationId xmlns:a16="http://schemas.microsoft.com/office/drawing/2014/main" id="{E3F82276-0870-4A4C-94CC-8D0F5A4AE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820" y="1019690"/>
            <a:ext cx="3664920" cy="2457667"/>
          </a:xfrm>
          <a:prstGeom prst="rect">
            <a:avLst/>
          </a:prstGeom>
        </p:spPr>
      </p:pic>
      <p:pic>
        <p:nvPicPr>
          <p:cNvPr id="1032" name="Picture 8" descr="b2): Time Vs Efficiency curve ">
            <a:extLst>
              <a:ext uri="{FF2B5EF4-FFF2-40B4-BE49-F238E27FC236}">
                <a16:creationId xmlns:a16="http://schemas.microsoft.com/office/drawing/2014/main" id="{5377A783-0515-42F1-A18A-5CF64D81D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65" y="1043648"/>
            <a:ext cx="3054100" cy="240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11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F9EB-3BD4-40AF-9871-6A18057F0C07}"/>
              </a:ext>
            </a:extLst>
          </p:cNvPr>
          <p:cNvSpPr>
            <a:spLocks noGrp="1"/>
          </p:cNvSpPr>
          <p:nvPr>
            <p:ph type="title"/>
          </p:nvPr>
        </p:nvSpPr>
        <p:spPr/>
        <p:txBody>
          <a:bodyPr/>
          <a:lstStyle/>
          <a:p>
            <a:r>
              <a:rPr lang="en-IN" b="1" dirty="0"/>
              <a:t>THE WAY AHEAD</a:t>
            </a:r>
          </a:p>
        </p:txBody>
      </p:sp>
      <p:pic>
        <p:nvPicPr>
          <p:cNvPr id="4" name="Content Placeholder 3">
            <a:extLst>
              <a:ext uri="{FF2B5EF4-FFF2-40B4-BE49-F238E27FC236}">
                <a16:creationId xmlns:a16="http://schemas.microsoft.com/office/drawing/2014/main" id="{9DC735AB-BBE0-4334-AD3C-579E61CD1B9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90" b="9962"/>
          <a:stretch/>
        </p:blipFill>
        <p:spPr>
          <a:xfrm>
            <a:off x="1670605" y="1044700"/>
            <a:ext cx="5606190" cy="3049749"/>
          </a:xfrm>
          <a:prstGeom prst="rect">
            <a:avLst/>
          </a:prstGeom>
        </p:spPr>
      </p:pic>
      <p:sp>
        <p:nvSpPr>
          <p:cNvPr id="6" name="TextBox 5">
            <a:extLst>
              <a:ext uri="{FF2B5EF4-FFF2-40B4-BE49-F238E27FC236}">
                <a16:creationId xmlns:a16="http://schemas.microsoft.com/office/drawing/2014/main" id="{CF7FB656-F049-460C-BD80-1BFF6C6B5F7E}"/>
              </a:ext>
            </a:extLst>
          </p:cNvPr>
          <p:cNvSpPr txBox="1"/>
          <p:nvPr/>
        </p:nvSpPr>
        <p:spPr>
          <a:xfrm>
            <a:off x="754375" y="4212749"/>
            <a:ext cx="7635250" cy="584775"/>
          </a:xfrm>
          <a:prstGeom prst="rect">
            <a:avLst/>
          </a:prstGeom>
          <a:noFill/>
        </p:spPr>
        <p:txBody>
          <a:bodyPr wrap="square" rtlCol="0">
            <a:spAutoFit/>
          </a:bodyPr>
          <a:lstStyle/>
          <a:p>
            <a:r>
              <a:rPr lang="en-IN" sz="1600" dirty="0">
                <a:solidFill>
                  <a:schemeClr val="bg1"/>
                </a:solidFill>
              </a:rPr>
              <a:t>We can reduce the electricity consumption by focusing more on renewable sources of energy like production of electricity through solar, hydro and wind energy.</a:t>
            </a:r>
          </a:p>
        </p:txBody>
      </p:sp>
    </p:spTree>
    <p:extLst>
      <p:ext uri="{BB962C8B-B14F-4D97-AF65-F5344CB8AC3E}">
        <p14:creationId xmlns:p14="http://schemas.microsoft.com/office/powerpoint/2010/main" val="1765843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597</Words>
  <Application>Microsoft Office PowerPoint</Application>
  <PresentationFormat>On-screen Show (16:9)</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Wingdings</vt:lpstr>
      <vt:lpstr>YAD7Q9NigKI 0</vt:lpstr>
      <vt:lpstr>Office Theme</vt:lpstr>
      <vt:lpstr>GOAL HACKERS</vt:lpstr>
      <vt:lpstr>PROBLEM STATEMENT</vt:lpstr>
      <vt:lpstr>METHODOLOGY</vt:lpstr>
      <vt:lpstr>DEPENDENCY FACTORS </vt:lpstr>
      <vt:lpstr>DETAILED WORKING</vt:lpstr>
      <vt:lpstr>DETAILED WORKING</vt:lpstr>
      <vt:lpstr>SOLUTION OVERVIEW</vt:lpstr>
      <vt:lpstr>UNIQUENESS OF SOLUTION</vt:lpstr>
      <vt:lpstr>THE WAY AHEAD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2022-01-23T18:15:31Z</dcterms:modified>
</cp:coreProperties>
</file>