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25" d="100"/>
          <a:sy n="25" d="100"/>
        </p:scale>
        <p:origin x="-1686" y="1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ABBD1-A9B7-446A-A079-3813382F494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12AB928-E23B-483D-9ED5-843D48C9E981}">
      <dgm:prSet phldrT="[Text]" custT="1"/>
      <dgm:spPr/>
      <dgm:t>
        <a:bodyPr/>
        <a:lstStyle/>
        <a:p>
          <a:r>
            <a:rPr lang="en-IN" sz="2400" dirty="0" smtClean="0"/>
            <a:t>Inspiring Innovators</a:t>
          </a:r>
          <a:endParaRPr lang="en-IN" sz="2400" dirty="0"/>
        </a:p>
      </dgm:t>
    </dgm:pt>
    <dgm:pt modelId="{103C6F2C-4803-4EDE-8285-956513A3A73D}" type="parTrans" cxnId="{398EEA3A-F0CE-4B4F-8F8B-ADBD63C579A3}">
      <dgm:prSet/>
      <dgm:spPr/>
      <dgm:t>
        <a:bodyPr/>
        <a:lstStyle/>
        <a:p>
          <a:endParaRPr lang="en-IN"/>
        </a:p>
      </dgm:t>
    </dgm:pt>
    <dgm:pt modelId="{C28F10F5-2A94-4EEF-83C5-9C5076725A82}" type="sibTrans" cxnId="{398EEA3A-F0CE-4B4F-8F8B-ADBD63C579A3}">
      <dgm:prSet/>
      <dgm:spPr/>
      <dgm:t>
        <a:bodyPr/>
        <a:lstStyle/>
        <a:p>
          <a:endParaRPr lang="en-IN"/>
        </a:p>
      </dgm:t>
    </dgm:pt>
    <dgm:pt modelId="{8E876E7A-7491-4A9F-839B-ACD53D0974DB}">
      <dgm:prSet phldrT="[Text]" custT="1"/>
      <dgm:spPr/>
      <dgm:t>
        <a:bodyPr/>
        <a:lstStyle/>
        <a:p>
          <a:r>
            <a:rPr lang="en-IN" sz="2400" dirty="0" smtClean="0"/>
            <a:t>Act with Integrity</a:t>
          </a:r>
          <a:endParaRPr lang="en-IN" sz="2400" dirty="0"/>
        </a:p>
      </dgm:t>
    </dgm:pt>
    <dgm:pt modelId="{A9AC00C3-4E48-4466-A581-50EF8DE80113}" type="parTrans" cxnId="{35F0409D-CF62-4BCA-BC85-E19B24BE3F61}">
      <dgm:prSet/>
      <dgm:spPr/>
      <dgm:t>
        <a:bodyPr/>
        <a:lstStyle/>
        <a:p>
          <a:endParaRPr lang="en-IN"/>
        </a:p>
      </dgm:t>
    </dgm:pt>
    <dgm:pt modelId="{640DF05D-4C91-432A-BFBC-B4CBECA057C5}" type="sibTrans" cxnId="{35F0409D-CF62-4BCA-BC85-E19B24BE3F61}">
      <dgm:prSet/>
      <dgm:spPr/>
      <dgm:t>
        <a:bodyPr/>
        <a:lstStyle/>
        <a:p>
          <a:endParaRPr lang="en-IN"/>
        </a:p>
      </dgm:t>
    </dgm:pt>
    <dgm:pt modelId="{B42561CF-A559-47C6-B1BC-D1BCEA39A772}">
      <dgm:prSet phldrT="[Text]"/>
      <dgm:spPr/>
      <dgm:t>
        <a:bodyPr/>
        <a:lstStyle/>
        <a:p>
          <a:r>
            <a:rPr lang="en-IN" dirty="0" smtClean="0"/>
            <a:t>Purpose</a:t>
          </a:r>
          <a:endParaRPr lang="en-IN" dirty="0"/>
        </a:p>
      </dgm:t>
    </dgm:pt>
    <dgm:pt modelId="{3F05161F-FBE2-4FF0-B8CF-D0BD937178A9}" type="parTrans" cxnId="{432CDCBC-ADF3-470B-8527-65F94A32C0F7}">
      <dgm:prSet/>
      <dgm:spPr/>
      <dgm:t>
        <a:bodyPr/>
        <a:lstStyle/>
        <a:p>
          <a:endParaRPr lang="en-IN"/>
        </a:p>
      </dgm:t>
    </dgm:pt>
    <dgm:pt modelId="{FE79D031-26FA-4FEE-A874-82B845B8830F}" type="sibTrans" cxnId="{432CDCBC-ADF3-470B-8527-65F94A32C0F7}">
      <dgm:prSet/>
      <dgm:spPr/>
      <dgm:t>
        <a:bodyPr/>
        <a:lstStyle/>
        <a:p>
          <a:endParaRPr lang="en-IN"/>
        </a:p>
      </dgm:t>
    </dgm:pt>
    <dgm:pt modelId="{C30CC5FB-DBD1-4E65-8FF1-4A087F75F5DE}">
      <dgm:prSet phldrT="[Text]" custT="1"/>
      <dgm:spPr/>
      <dgm:t>
        <a:bodyPr/>
        <a:lstStyle/>
        <a:p>
          <a:r>
            <a:rPr lang="en-IN" sz="2200" b="0" i="0" dirty="0" smtClean="0"/>
            <a:t>passionate about learning.</a:t>
          </a:r>
          <a:endParaRPr lang="en-IN" sz="2200" dirty="0"/>
        </a:p>
      </dgm:t>
    </dgm:pt>
    <dgm:pt modelId="{3E4ABCAF-EDF4-48A7-9591-570D1727B069}" type="parTrans" cxnId="{196CCA83-16AC-4A30-8784-4A374AB81E28}">
      <dgm:prSet/>
      <dgm:spPr/>
      <dgm:t>
        <a:bodyPr/>
        <a:lstStyle/>
        <a:p>
          <a:endParaRPr lang="en-IN"/>
        </a:p>
      </dgm:t>
    </dgm:pt>
    <dgm:pt modelId="{C213252F-1D5E-4C63-9C1A-56A03E1B6DFC}" type="sibTrans" cxnId="{196CCA83-16AC-4A30-8784-4A374AB81E28}">
      <dgm:prSet/>
      <dgm:spPr/>
      <dgm:t>
        <a:bodyPr/>
        <a:lstStyle/>
        <a:p>
          <a:endParaRPr lang="en-IN"/>
        </a:p>
      </dgm:t>
    </dgm:pt>
    <dgm:pt modelId="{4DECE47A-9480-4F56-9AEA-3CFB0AFAA0A1}">
      <dgm:prSet phldrT="[Text]"/>
      <dgm:spPr/>
      <dgm:t>
        <a:bodyPr/>
        <a:lstStyle/>
        <a:p>
          <a:r>
            <a:rPr lang="en-IN" dirty="0" smtClean="0"/>
            <a:t>Expectations</a:t>
          </a:r>
          <a:endParaRPr lang="en-IN" dirty="0"/>
        </a:p>
      </dgm:t>
    </dgm:pt>
    <dgm:pt modelId="{97AFA9A7-E3D5-46C0-B756-DC9411C74791}" type="parTrans" cxnId="{D4960DB3-6A8F-423B-BA27-9518365DCC71}">
      <dgm:prSet/>
      <dgm:spPr/>
      <dgm:t>
        <a:bodyPr/>
        <a:lstStyle/>
        <a:p>
          <a:endParaRPr lang="en-IN"/>
        </a:p>
      </dgm:t>
    </dgm:pt>
    <dgm:pt modelId="{5A182CD6-FE9C-46FA-807D-8D97ABAF8B00}" type="sibTrans" cxnId="{D4960DB3-6A8F-423B-BA27-9518365DCC71}">
      <dgm:prSet/>
      <dgm:spPr/>
      <dgm:t>
        <a:bodyPr/>
        <a:lstStyle/>
        <a:p>
          <a:endParaRPr lang="en-IN"/>
        </a:p>
      </dgm:t>
    </dgm:pt>
    <dgm:pt modelId="{8C1350F3-DBD4-402E-AB87-2DFE9D934F9E}">
      <dgm:prSet phldrT="[Text]" custT="1"/>
      <dgm:spPr/>
      <dgm:t>
        <a:bodyPr/>
        <a:lstStyle/>
        <a:p>
          <a:r>
            <a:rPr lang="en-IN" sz="2200" b="0" i="0" dirty="0" smtClean="0"/>
            <a:t>We unite to deliver results</a:t>
          </a:r>
          <a:endParaRPr lang="en-IN" sz="2200" dirty="0"/>
        </a:p>
      </dgm:t>
    </dgm:pt>
    <dgm:pt modelId="{2485187E-F347-4B00-8892-20F48A5D383A}" type="parTrans" cxnId="{E49BAF5E-5A23-4758-8326-D66AE09DDD39}">
      <dgm:prSet/>
      <dgm:spPr/>
      <dgm:t>
        <a:bodyPr/>
        <a:lstStyle/>
        <a:p>
          <a:endParaRPr lang="en-IN"/>
        </a:p>
      </dgm:t>
    </dgm:pt>
    <dgm:pt modelId="{4BDD822C-3280-4031-8F03-A2650BA9A018}" type="sibTrans" cxnId="{E49BAF5E-5A23-4758-8326-D66AE09DDD39}">
      <dgm:prSet/>
      <dgm:spPr/>
      <dgm:t>
        <a:bodyPr/>
        <a:lstStyle/>
        <a:p>
          <a:endParaRPr lang="en-IN"/>
        </a:p>
      </dgm:t>
    </dgm:pt>
    <dgm:pt modelId="{ADF521A3-FE1E-4F27-A9FE-349C90D0433F}">
      <dgm:prSet phldrT="[Text]" custT="1"/>
      <dgm:spPr/>
      <dgm:t>
        <a:bodyPr/>
        <a:lstStyle/>
        <a:p>
          <a:r>
            <a:rPr lang="en-IN" sz="2200" b="0" i="0" dirty="0" smtClean="0"/>
            <a:t>We structure our work environment</a:t>
          </a:r>
          <a:endParaRPr lang="en-IN" sz="2200" dirty="0"/>
        </a:p>
      </dgm:t>
    </dgm:pt>
    <dgm:pt modelId="{D87C6083-79C1-4E6A-BD87-A8549C7F3741}" type="parTrans" cxnId="{CE9901F2-9130-41E1-B258-C2508318D693}">
      <dgm:prSet/>
      <dgm:spPr/>
      <dgm:t>
        <a:bodyPr/>
        <a:lstStyle/>
        <a:p>
          <a:endParaRPr lang="en-IN"/>
        </a:p>
      </dgm:t>
    </dgm:pt>
    <dgm:pt modelId="{6323049A-64B0-4EAC-A75D-7DFC6EE2916A}" type="sibTrans" cxnId="{CE9901F2-9130-41E1-B258-C2508318D693}">
      <dgm:prSet/>
      <dgm:spPr/>
      <dgm:t>
        <a:bodyPr/>
        <a:lstStyle/>
        <a:p>
          <a:endParaRPr lang="en-IN"/>
        </a:p>
      </dgm:t>
    </dgm:pt>
    <dgm:pt modelId="{C6988BF2-4D30-41D2-ABD5-435CFECD8701}">
      <dgm:prSet phldrT="[Text]" custT="1"/>
      <dgm:spPr/>
      <dgm:t>
        <a:bodyPr/>
        <a:lstStyle/>
        <a:p>
          <a:r>
            <a:rPr lang="en-IN" sz="2400" dirty="0" smtClean="0"/>
            <a:t>Goal Hackers</a:t>
          </a:r>
          <a:endParaRPr lang="en-IN" sz="2400" dirty="0"/>
        </a:p>
      </dgm:t>
    </dgm:pt>
    <dgm:pt modelId="{9743E652-A8E6-4F87-80FF-AFDC38B6213F}" type="parTrans" cxnId="{5FFF2B26-4F13-4F5A-BEB4-E3A4C20F1503}">
      <dgm:prSet/>
      <dgm:spPr/>
      <dgm:t>
        <a:bodyPr/>
        <a:lstStyle/>
        <a:p>
          <a:endParaRPr lang="en-IN"/>
        </a:p>
      </dgm:t>
    </dgm:pt>
    <dgm:pt modelId="{6C377626-33E3-46AB-9404-138A34703F23}" type="sibTrans" cxnId="{5FFF2B26-4F13-4F5A-BEB4-E3A4C20F1503}">
      <dgm:prSet/>
      <dgm:spPr/>
      <dgm:t>
        <a:bodyPr/>
        <a:lstStyle/>
        <a:p>
          <a:endParaRPr lang="en-IN"/>
        </a:p>
      </dgm:t>
    </dgm:pt>
    <dgm:pt modelId="{7169D6CB-8499-41A3-B20D-342901DBD26C}">
      <dgm:prSet phldrT="[Text]" custT="1"/>
      <dgm:spPr/>
      <dgm:t>
        <a:bodyPr/>
        <a:lstStyle/>
        <a:p>
          <a:r>
            <a:rPr lang="en-IN" sz="2200" b="0" i="0" dirty="0" smtClean="0"/>
            <a:t>We commit ourselves to continuously improving</a:t>
          </a:r>
          <a:endParaRPr lang="en-IN" sz="2200" dirty="0"/>
        </a:p>
      </dgm:t>
    </dgm:pt>
    <dgm:pt modelId="{DC2B0BDB-ADAF-468C-BDF3-C42600FBF27C}" type="parTrans" cxnId="{0471A995-0D0B-464D-89BC-030ECBFD0DC7}">
      <dgm:prSet/>
      <dgm:spPr/>
      <dgm:t>
        <a:bodyPr/>
        <a:lstStyle/>
        <a:p>
          <a:endParaRPr lang="en-IN"/>
        </a:p>
      </dgm:t>
    </dgm:pt>
    <dgm:pt modelId="{2865F0E7-0F73-4A01-9277-9FC74131CA53}" type="sibTrans" cxnId="{0471A995-0D0B-464D-89BC-030ECBFD0DC7}">
      <dgm:prSet/>
      <dgm:spPr/>
      <dgm:t>
        <a:bodyPr/>
        <a:lstStyle/>
        <a:p>
          <a:endParaRPr lang="en-IN"/>
        </a:p>
      </dgm:t>
    </dgm:pt>
    <dgm:pt modelId="{B6A1E9E0-6B32-4211-95DD-E1D3DFF196DD}">
      <dgm:prSet phldrT="[Text]"/>
      <dgm:spPr/>
      <dgm:t>
        <a:bodyPr/>
        <a:lstStyle/>
        <a:p>
          <a:r>
            <a:rPr lang="en-IN" dirty="0" smtClean="0"/>
            <a:t>Core Values</a:t>
          </a:r>
          <a:endParaRPr lang="en-IN" dirty="0"/>
        </a:p>
      </dgm:t>
    </dgm:pt>
    <dgm:pt modelId="{DBCD3C5E-62E9-40CD-954F-E63EE3951C2A}" type="sibTrans" cxnId="{9BC5CBDA-F781-43DE-A846-82718C6D6107}">
      <dgm:prSet/>
      <dgm:spPr/>
      <dgm:t>
        <a:bodyPr/>
        <a:lstStyle/>
        <a:p>
          <a:endParaRPr lang="en-IN"/>
        </a:p>
      </dgm:t>
    </dgm:pt>
    <dgm:pt modelId="{02CAA610-17FA-4E0A-B32D-C247027C9E2D}" type="parTrans" cxnId="{9BC5CBDA-F781-43DE-A846-82718C6D6107}">
      <dgm:prSet/>
      <dgm:spPr/>
      <dgm:t>
        <a:bodyPr/>
        <a:lstStyle/>
        <a:p>
          <a:endParaRPr lang="en-IN"/>
        </a:p>
      </dgm:t>
    </dgm:pt>
    <dgm:pt modelId="{F6EFBCBE-D557-471B-87B6-B25D3E2086D6}">
      <dgm:prSet phldrT="[Text]" custT="1"/>
      <dgm:spPr/>
      <dgm:t>
        <a:bodyPr/>
        <a:lstStyle/>
        <a:p>
          <a:r>
            <a:rPr lang="en-IN" sz="2200" b="0" i="0" dirty="0" smtClean="0"/>
            <a:t>Everyone is empowered to own their work</a:t>
          </a:r>
          <a:endParaRPr lang="en-IN" sz="2200" dirty="0"/>
        </a:p>
      </dgm:t>
    </dgm:pt>
    <dgm:pt modelId="{6AE9EB21-77C1-4F6E-9F35-0F0D12E32CC5}" type="sibTrans" cxnId="{E8512064-E21B-417B-8846-11E91677DEFE}">
      <dgm:prSet/>
      <dgm:spPr/>
      <dgm:t>
        <a:bodyPr/>
        <a:lstStyle/>
        <a:p>
          <a:endParaRPr lang="en-IN"/>
        </a:p>
      </dgm:t>
    </dgm:pt>
    <dgm:pt modelId="{96E6D6BE-7B33-49CB-B967-D9FFD509D40A}" type="parTrans" cxnId="{E8512064-E21B-417B-8846-11E91677DEFE}">
      <dgm:prSet/>
      <dgm:spPr/>
      <dgm:t>
        <a:bodyPr/>
        <a:lstStyle/>
        <a:p>
          <a:endParaRPr lang="en-IN"/>
        </a:p>
      </dgm:t>
    </dgm:pt>
    <dgm:pt modelId="{2883C09B-C81E-4BD5-B49C-4377CDF98CAF}">
      <dgm:prSet phldrT="[Text]" custT="1"/>
      <dgm:spPr/>
      <dgm:t>
        <a:bodyPr/>
        <a:lstStyle/>
        <a:p>
          <a:r>
            <a:rPr lang="en-IN" sz="2200" b="0" i="0" dirty="0" smtClean="0"/>
            <a:t>seek to constantly improve and innovate</a:t>
          </a:r>
          <a:endParaRPr lang="en-IN" sz="2200" dirty="0"/>
        </a:p>
      </dgm:t>
    </dgm:pt>
    <dgm:pt modelId="{27AA3718-671E-46FF-933E-07ED8356A523}" type="sibTrans" cxnId="{FDF5F699-DF20-44D2-ABA6-5F469BE97FB0}">
      <dgm:prSet/>
      <dgm:spPr/>
      <dgm:t>
        <a:bodyPr/>
        <a:lstStyle/>
        <a:p>
          <a:endParaRPr lang="en-IN"/>
        </a:p>
      </dgm:t>
    </dgm:pt>
    <dgm:pt modelId="{BFA8DC4C-0F1A-49AA-8736-AE2504EE64FC}" type="parTrans" cxnId="{FDF5F699-DF20-44D2-ABA6-5F469BE97FB0}">
      <dgm:prSet/>
      <dgm:spPr/>
      <dgm:t>
        <a:bodyPr/>
        <a:lstStyle/>
        <a:p>
          <a:endParaRPr lang="en-IN"/>
        </a:p>
      </dgm:t>
    </dgm:pt>
    <dgm:pt modelId="{98F1D401-962E-47CD-9562-325F430BA0EF}" type="pres">
      <dgm:prSet presAssocID="{D70ABBD1-A9B7-446A-A079-3813382F49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ACF1A1-40BC-4B83-AB77-AC893FF61A31}" type="pres">
      <dgm:prSet presAssocID="{B6A1E9E0-6B32-4211-95DD-E1D3DFF196DD}" presName="linNode" presStyleCnt="0"/>
      <dgm:spPr/>
    </dgm:pt>
    <dgm:pt modelId="{8FB54FDB-9A59-4878-8251-925E934A9C7E}" type="pres">
      <dgm:prSet presAssocID="{B6A1E9E0-6B32-4211-95DD-E1D3DFF196D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67ADF0-CE25-43E4-B885-1F2F1A8A88ED}" type="pres">
      <dgm:prSet presAssocID="{B6A1E9E0-6B32-4211-95DD-E1D3DFF196D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CE97AA-9F49-4024-9993-878CA4AECE42}" type="pres">
      <dgm:prSet presAssocID="{DBCD3C5E-62E9-40CD-954F-E63EE3951C2A}" presName="sp" presStyleCnt="0"/>
      <dgm:spPr/>
    </dgm:pt>
    <dgm:pt modelId="{0270C410-17B0-4034-AD3E-1F333778B92A}" type="pres">
      <dgm:prSet presAssocID="{B42561CF-A559-47C6-B1BC-D1BCEA39A772}" presName="linNode" presStyleCnt="0"/>
      <dgm:spPr/>
    </dgm:pt>
    <dgm:pt modelId="{84A9B08E-B08A-4CBE-828F-F27C2C8EA1BA}" type="pres">
      <dgm:prSet presAssocID="{B42561CF-A559-47C6-B1BC-D1BCEA39A77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2A6F98-04EE-403F-856D-764064E06711}" type="pres">
      <dgm:prSet presAssocID="{B42561CF-A559-47C6-B1BC-D1BCEA39A772}" presName="descendantText" presStyleLbl="alignAccFollowNode1" presStyleIdx="1" presStyleCnt="3" custScaleY="1060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4312F0-8ACF-45D5-B1FE-A8918671AE01}" type="pres">
      <dgm:prSet presAssocID="{FE79D031-26FA-4FEE-A874-82B845B8830F}" presName="sp" presStyleCnt="0"/>
      <dgm:spPr/>
    </dgm:pt>
    <dgm:pt modelId="{8E2368F6-07B2-4094-9B83-9FF021651F84}" type="pres">
      <dgm:prSet presAssocID="{4DECE47A-9480-4F56-9AEA-3CFB0AFAA0A1}" presName="linNode" presStyleCnt="0"/>
      <dgm:spPr/>
    </dgm:pt>
    <dgm:pt modelId="{7628C9F0-5E50-4A4F-9BCF-EEC55368CE4C}" type="pres">
      <dgm:prSet presAssocID="{4DECE47A-9480-4F56-9AEA-3CFB0AFAA0A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7F7D65-78DB-4C8A-BF28-B5C0C95B5741}" type="pres">
      <dgm:prSet presAssocID="{4DECE47A-9480-4F56-9AEA-3CFB0AFAA0A1}" presName="descendantText" presStyleLbl="alignAccFollowNode1" presStyleIdx="2" presStyleCnt="3" custScaleY="1227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04F795-4E14-4397-ABD9-4E57A09C2907}" type="presOf" srcId="{7169D6CB-8499-41A3-B20D-342901DBD26C}" destId="{E17F7D65-78DB-4C8A-BF28-B5C0C95B5741}" srcOrd="0" destOrd="2" presId="urn:microsoft.com/office/officeart/2005/8/layout/vList5"/>
    <dgm:cxn modelId="{196CCA83-16AC-4A30-8784-4A374AB81E28}" srcId="{B42561CF-A559-47C6-B1BC-D1BCEA39A772}" destId="{C30CC5FB-DBD1-4E65-8FF1-4A087F75F5DE}" srcOrd="0" destOrd="0" parTransId="{3E4ABCAF-EDF4-48A7-9591-570D1727B069}" sibTransId="{C213252F-1D5E-4C63-9C1A-56A03E1B6DFC}"/>
    <dgm:cxn modelId="{E49BAF5E-5A23-4758-8326-D66AE09DDD39}" srcId="{4DECE47A-9480-4F56-9AEA-3CFB0AFAA0A1}" destId="{8C1350F3-DBD4-402E-AB87-2DFE9D934F9E}" srcOrd="0" destOrd="0" parTransId="{2485187E-F347-4B00-8892-20F48A5D383A}" sibTransId="{4BDD822C-3280-4031-8F03-A2650BA9A018}"/>
    <dgm:cxn modelId="{D0B462C4-7947-4167-A957-FFF8FF1218FB}" type="presOf" srcId="{8C1350F3-DBD4-402E-AB87-2DFE9D934F9E}" destId="{E17F7D65-78DB-4C8A-BF28-B5C0C95B5741}" srcOrd="0" destOrd="0" presId="urn:microsoft.com/office/officeart/2005/8/layout/vList5"/>
    <dgm:cxn modelId="{398EEA3A-F0CE-4B4F-8F8B-ADBD63C579A3}" srcId="{B6A1E9E0-6B32-4211-95DD-E1D3DFF196DD}" destId="{212AB928-E23B-483D-9ED5-843D48C9E981}" srcOrd="0" destOrd="0" parTransId="{103C6F2C-4803-4EDE-8285-956513A3A73D}" sibTransId="{C28F10F5-2A94-4EEF-83C5-9C5076725A82}"/>
    <dgm:cxn modelId="{D4960DB3-6A8F-423B-BA27-9518365DCC71}" srcId="{D70ABBD1-A9B7-446A-A079-3813382F4946}" destId="{4DECE47A-9480-4F56-9AEA-3CFB0AFAA0A1}" srcOrd="2" destOrd="0" parTransId="{97AFA9A7-E3D5-46C0-B756-DC9411C74791}" sibTransId="{5A182CD6-FE9C-46FA-807D-8D97ABAF8B00}"/>
    <dgm:cxn modelId="{9BC5CBDA-F781-43DE-A846-82718C6D6107}" srcId="{D70ABBD1-A9B7-446A-A079-3813382F4946}" destId="{B6A1E9E0-6B32-4211-95DD-E1D3DFF196DD}" srcOrd="0" destOrd="0" parTransId="{02CAA610-17FA-4E0A-B32D-C247027C9E2D}" sibTransId="{DBCD3C5E-62E9-40CD-954F-E63EE3951C2A}"/>
    <dgm:cxn modelId="{35F0409D-CF62-4BCA-BC85-E19B24BE3F61}" srcId="{B6A1E9E0-6B32-4211-95DD-E1D3DFF196DD}" destId="{8E876E7A-7491-4A9F-839B-ACD53D0974DB}" srcOrd="1" destOrd="0" parTransId="{A9AC00C3-4E48-4466-A581-50EF8DE80113}" sibTransId="{640DF05D-4C91-432A-BFBC-B4CBECA057C5}"/>
    <dgm:cxn modelId="{F3E7FBC4-4074-4E10-A5CA-33DA7B4D7E2E}" type="presOf" srcId="{B42561CF-A559-47C6-B1BC-D1BCEA39A772}" destId="{84A9B08E-B08A-4CBE-828F-F27C2C8EA1BA}" srcOrd="0" destOrd="0" presId="urn:microsoft.com/office/officeart/2005/8/layout/vList5"/>
    <dgm:cxn modelId="{E8512064-E21B-417B-8846-11E91677DEFE}" srcId="{B42561CF-A559-47C6-B1BC-D1BCEA39A772}" destId="{F6EFBCBE-D557-471B-87B6-B25D3E2086D6}" srcOrd="2" destOrd="0" parTransId="{96E6D6BE-7B33-49CB-B967-D9FFD509D40A}" sibTransId="{6AE9EB21-77C1-4F6E-9F35-0F0D12E32CC5}"/>
    <dgm:cxn modelId="{0A619D6A-07B4-4382-AAC4-A9D6C0AB2AE5}" type="presOf" srcId="{212AB928-E23B-483D-9ED5-843D48C9E981}" destId="{5A67ADF0-CE25-43E4-B885-1F2F1A8A88ED}" srcOrd="0" destOrd="0" presId="urn:microsoft.com/office/officeart/2005/8/layout/vList5"/>
    <dgm:cxn modelId="{236196A3-3925-4319-9909-C8C5A7512C16}" type="presOf" srcId="{B6A1E9E0-6B32-4211-95DD-E1D3DFF196DD}" destId="{8FB54FDB-9A59-4878-8251-925E934A9C7E}" srcOrd="0" destOrd="0" presId="urn:microsoft.com/office/officeart/2005/8/layout/vList5"/>
    <dgm:cxn modelId="{0471A995-0D0B-464D-89BC-030ECBFD0DC7}" srcId="{4DECE47A-9480-4F56-9AEA-3CFB0AFAA0A1}" destId="{7169D6CB-8499-41A3-B20D-342901DBD26C}" srcOrd="2" destOrd="0" parTransId="{DC2B0BDB-ADAF-468C-BDF3-C42600FBF27C}" sibTransId="{2865F0E7-0F73-4A01-9277-9FC74131CA53}"/>
    <dgm:cxn modelId="{9ABEDFA1-AC14-4523-A9F5-60172F0BDE2F}" type="presOf" srcId="{8E876E7A-7491-4A9F-839B-ACD53D0974DB}" destId="{5A67ADF0-CE25-43E4-B885-1F2F1A8A88ED}" srcOrd="0" destOrd="1" presId="urn:microsoft.com/office/officeart/2005/8/layout/vList5"/>
    <dgm:cxn modelId="{CE9901F2-9130-41E1-B258-C2508318D693}" srcId="{4DECE47A-9480-4F56-9AEA-3CFB0AFAA0A1}" destId="{ADF521A3-FE1E-4F27-A9FE-349C90D0433F}" srcOrd="1" destOrd="0" parTransId="{D87C6083-79C1-4E6A-BD87-A8549C7F3741}" sibTransId="{6323049A-64B0-4EAC-A75D-7DFC6EE2916A}"/>
    <dgm:cxn modelId="{A912102F-0AC7-4C7E-A9AF-2F63294C6F8F}" type="presOf" srcId="{C6988BF2-4D30-41D2-ABD5-435CFECD8701}" destId="{5A67ADF0-CE25-43E4-B885-1F2F1A8A88ED}" srcOrd="0" destOrd="2" presId="urn:microsoft.com/office/officeart/2005/8/layout/vList5"/>
    <dgm:cxn modelId="{69C40200-B50E-43D5-A17A-A38AB0CD1FAC}" type="presOf" srcId="{C30CC5FB-DBD1-4E65-8FF1-4A087F75F5DE}" destId="{FF2A6F98-04EE-403F-856D-764064E06711}" srcOrd="0" destOrd="0" presId="urn:microsoft.com/office/officeart/2005/8/layout/vList5"/>
    <dgm:cxn modelId="{1EEBDCF3-6990-4A7D-ADA4-1122D4D24A3E}" type="presOf" srcId="{D70ABBD1-A9B7-446A-A079-3813382F4946}" destId="{98F1D401-962E-47CD-9562-325F430BA0EF}" srcOrd="0" destOrd="0" presId="urn:microsoft.com/office/officeart/2005/8/layout/vList5"/>
    <dgm:cxn modelId="{B0C15C4E-7464-48D1-9A66-1A92B90216A7}" type="presOf" srcId="{F6EFBCBE-D557-471B-87B6-B25D3E2086D6}" destId="{FF2A6F98-04EE-403F-856D-764064E06711}" srcOrd="0" destOrd="2" presId="urn:microsoft.com/office/officeart/2005/8/layout/vList5"/>
    <dgm:cxn modelId="{432CDCBC-ADF3-470B-8527-65F94A32C0F7}" srcId="{D70ABBD1-A9B7-446A-A079-3813382F4946}" destId="{B42561CF-A559-47C6-B1BC-D1BCEA39A772}" srcOrd="1" destOrd="0" parTransId="{3F05161F-FBE2-4FF0-B8CF-D0BD937178A9}" sibTransId="{FE79D031-26FA-4FEE-A874-82B845B8830F}"/>
    <dgm:cxn modelId="{85545093-457A-478A-9F2D-370A833FE49D}" type="presOf" srcId="{2883C09B-C81E-4BD5-B49C-4377CDF98CAF}" destId="{FF2A6F98-04EE-403F-856D-764064E06711}" srcOrd="0" destOrd="1" presId="urn:microsoft.com/office/officeart/2005/8/layout/vList5"/>
    <dgm:cxn modelId="{997795DB-1C53-4844-8081-8C68D6BDF9A8}" type="presOf" srcId="{4DECE47A-9480-4F56-9AEA-3CFB0AFAA0A1}" destId="{7628C9F0-5E50-4A4F-9BCF-EEC55368CE4C}" srcOrd="0" destOrd="0" presId="urn:microsoft.com/office/officeart/2005/8/layout/vList5"/>
    <dgm:cxn modelId="{FDF5F699-DF20-44D2-ABA6-5F469BE97FB0}" srcId="{B42561CF-A559-47C6-B1BC-D1BCEA39A772}" destId="{2883C09B-C81E-4BD5-B49C-4377CDF98CAF}" srcOrd="1" destOrd="0" parTransId="{BFA8DC4C-0F1A-49AA-8736-AE2504EE64FC}" sibTransId="{27AA3718-671E-46FF-933E-07ED8356A523}"/>
    <dgm:cxn modelId="{EFD89000-CBDC-4D0C-8068-11DA2DAD8470}" type="presOf" srcId="{ADF521A3-FE1E-4F27-A9FE-349C90D0433F}" destId="{E17F7D65-78DB-4C8A-BF28-B5C0C95B5741}" srcOrd="0" destOrd="1" presId="urn:microsoft.com/office/officeart/2005/8/layout/vList5"/>
    <dgm:cxn modelId="{5FFF2B26-4F13-4F5A-BEB4-E3A4C20F1503}" srcId="{B6A1E9E0-6B32-4211-95DD-E1D3DFF196DD}" destId="{C6988BF2-4D30-41D2-ABD5-435CFECD8701}" srcOrd="2" destOrd="0" parTransId="{9743E652-A8E6-4F87-80FF-AFDC38B6213F}" sibTransId="{6C377626-33E3-46AB-9404-138A34703F23}"/>
    <dgm:cxn modelId="{AA091DF7-5087-4018-83CB-84226F4031BE}" type="presParOf" srcId="{98F1D401-962E-47CD-9562-325F430BA0EF}" destId="{F8ACF1A1-40BC-4B83-AB77-AC893FF61A31}" srcOrd="0" destOrd="0" presId="urn:microsoft.com/office/officeart/2005/8/layout/vList5"/>
    <dgm:cxn modelId="{3151C7FB-AD6F-4560-8200-B0E1672D6541}" type="presParOf" srcId="{F8ACF1A1-40BC-4B83-AB77-AC893FF61A31}" destId="{8FB54FDB-9A59-4878-8251-925E934A9C7E}" srcOrd="0" destOrd="0" presId="urn:microsoft.com/office/officeart/2005/8/layout/vList5"/>
    <dgm:cxn modelId="{369401A1-E367-4B79-B7B3-DF49F011B816}" type="presParOf" srcId="{F8ACF1A1-40BC-4B83-AB77-AC893FF61A31}" destId="{5A67ADF0-CE25-43E4-B885-1F2F1A8A88ED}" srcOrd="1" destOrd="0" presId="urn:microsoft.com/office/officeart/2005/8/layout/vList5"/>
    <dgm:cxn modelId="{6A4F85B5-3C86-4A52-861C-0431D8A3B7D5}" type="presParOf" srcId="{98F1D401-962E-47CD-9562-325F430BA0EF}" destId="{D3CE97AA-9F49-4024-9993-878CA4AECE42}" srcOrd="1" destOrd="0" presId="urn:microsoft.com/office/officeart/2005/8/layout/vList5"/>
    <dgm:cxn modelId="{8FB0A4AA-631F-4C4E-8CC3-74729A076505}" type="presParOf" srcId="{98F1D401-962E-47CD-9562-325F430BA0EF}" destId="{0270C410-17B0-4034-AD3E-1F333778B92A}" srcOrd="2" destOrd="0" presId="urn:microsoft.com/office/officeart/2005/8/layout/vList5"/>
    <dgm:cxn modelId="{DC033E5B-D1E0-4FF6-9135-642CA8A067DB}" type="presParOf" srcId="{0270C410-17B0-4034-AD3E-1F333778B92A}" destId="{84A9B08E-B08A-4CBE-828F-F27C2C8EA1BA}" srcOrd="0" destOrd="0" presId="urn:microsoft.com/office/officeart/2005/8/layout/vList5"/>
    <dgm:cxn modelId="{6748F12B-4023-44FB-8CDB-41045E342F0E}" type="presParOf" srcId="{0270C410-17B0-4034-AD3E-1F333778B92A}" destId="{FF2A6F98-04EE-403F-856D-764064E06711}" srcOrd="1" destOrd="0" presId="urn:microsoft.com/office/officeart/2005/8/layout/vList5"/>
    <dgm:cxn modelId="{94EFE406-2BFD-4A1E-8A6C-D676454E497E}" type="presParOf" srcId="{98F1D401-962E-47CD-9562-325F430BA0EF}" destId="{BC4312F0-8ACF-45D5-B1FE-A8918671AE01}" srcOrd="3" destOrd="0" presId="urn:microsoft.com/office/officeart/2005/8/layout/vList5"/>
    <dgm:cxn modelId="{78426938-C5AC-465A-B60F-06B9AE71B434}" type="presParOf" srcId="{98F1D401-962E-47CD-9562-325F430BA0EF}" destId="{8E2368F6-07B2-4094-9B83-9FF021651F84}" srcOrd="4" destOrd="0" presId="urn:microsoft.com/office/officeart/2005/8/layout/vList5"/>
    <dgm:cxn modelId="{02431A36-BB6B-4489-8960-AC2F2E181D1E}" type="presParOf" srcId="{8E2368F6-07B2-4094-9B83-9FF021651F84}" destId="{7628C9F0-5E50-4A4F-9BCF-EEC55368CE4C}" srcOrd="0" destOrd="0" presId="urn:microsoft.com/office/officeart/2005/8/layout/vList5"/>
    <dgm:cxn modelId="{BD1904E1-6C42-475C-9D6D-B84E2D708D5E}" type="presParOf" srcId="{8E2368F6-07B2-4094-9B83-9FF021651F84}" destId="{E17F7D65-78DB-4C8A-BF28-B5C0C95B57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7ADF0-CE25-43E4-B885-1F2F1A8A88ED}">
      <dsp:nvSpPr>
        <dsp:cNvPr id="0" name=""/>
        <dsp:cNvSpPr/>
      </dsp:nvSpPr>
      <dsp:spPr>
        <a:xfrm rot="5400000">
          <a:off x="3961816" y="-1239383"/>
          <a:ext cx="1596019" cy="44798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Inspiring Innovators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Act with Integrity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Goal Hackers</a:t>
          </a:r>
          <a:endParaRPr lang="en-IN" sz="2400" kern="1200" dirty="0"/>
        </a:p>
      </dsp:txBody>
      <dsp:txXfrm rot="-5400000">
        <a:off x="2519908" y="280436"/>
        <a:ext cx="4401925" cy="1440197"/>
      </dsp:txXfrm>
    </dsp:sp>
    <dsp:sp modelId="{8FB54FDB-9A59-4878-8251-925E934A9C7E}">
      <dsp:nvSpPr>
        <dsp:cNvPr id="0" name=""/>
        <dsp:cNvSpPr/>
      </dsp:nvSpPr>
      <dsp:spPr>
        <a:xfrm>
          <a:off x="0" y="3022"/>
          <a:ext cx="2519908" cy="19950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Core Values</a:t>
          </a:r>
          <a:endParaRPr lang="en-IN" sz="3100" kern="1200" dirty="0"/>
        </a:p>
      </dsp:txBody>
      <dsp:txXfrm>
        <a:off x="97389" y="100411"/>
        <a:ext cx="2325130" cy="1800246"/>
      </dsp:txXfrm>
    </dsp:sp>
    <dsp:sp modelId="{FF2A6F98-04EE-403F-856D-764064E06711}">
      <dsp:nvSpPr>
        <dsp:cNvPr id="0" name=""/>
        <dsp:cNvSpPr/>
      </dsp:nvSpPr>
      <dsp:spPr>
        <a:xfrm rot="5400000">
          <a:off x="3913696" y="855392"/>
          <a:ext cx="1692259" cy="447983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passionate about learning.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seek to constantly improve and innovate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Everyone is empowered to own their work</a:t>
          </a:r>
          <a:endParaRPr lang="en-IN" sz="2200" kern="1200" dirty="0"/>
        </a:p>
      </dsp:txBody>
      <dsp:txXfrm rot="-5400000">
        <a:off x="2519908" y="2331790"/>
        <a:ext cx="4397227" cy="1527041"/>
      </dsp:txXfrm>
    </dsp:sp>
    <dsp:sp modelId="{84A9B08E-B08A-4CBE-828F-F27C2C8EA1BA}">
      <dsp:nvSpPr>
        <dsp:cNvPr id="0" name=""/>
        <dsp:cNvSpPr/>
      </dsp:nvSpPr>
      <dsp:spPr>
        <a:xfrm>
          <a:off x="0" y="2097798"/>
          <a:ext cx="2519908" cy="19950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Purpose</a:t>
          </a:r>
          <a:endParaRPr lang="en-IN" sz="3100" kern="1200" dirty="0"/>
        </a:p>
      </dsp:txBody>
      <dsp:txXfrm>
        <a:off x="97389" y="2195187"/>
        <a:ext cx="2325130" cy="1800246"/>
      </dsp:txXfrm>
    </dsp:sp>
    <dsp:sp modelId="{E17F7D65-78DB-4C8A-BF28-B5C0C95B5741}">
      <dsp:nvSpPr>
        <dsp:cNvPr id="0" name=""/>
        <dsp:cNvSpPr/>
      </dsp:nvSpPr>
      <dsp:spPr>
        <a:xfrm rot="5400000">
          <a:off x="3779878" y="2950167"/>
          <a:ext cx="1959895" cy="447983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We unite to deliver results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We structure our work environment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b="0" i="0" kern="1200" dirty="0" smtClean="0"/>
            <a:t>We commit ourselves to continuously improving</a:t>
          </a:r>
          <a:endParaRPr lang="en-IN" sz="2200" kern="1200" dirty="0"/>
        </a:p>
      </dsp:txBody>
      <dsp:txXfrm rot="-5400000">
        <a:off x="2519908" y="4305811"/>
        <a:ext cx="4384162" cy="1768547"/>
      </dsp:txXfrm>
    </dsp:sp>
    <dsp:sp modelId="{7628C9F0-5E50-4A4F-9BCF-EEC55368CE4C}">
      <dsp:nvSpPr>
        <dsp:cNvPr id="0" name=""/>
        <dsp:cNvSpPr/>
      </dsp:nvSpPr>
      <dsp:spPr>
        <a:xfrm>
          <a:off x="0" y="4192573"/>
          <a:ext cx="2519908" cy="19950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Expectations</a:t>
          </a:r>
          <a:endParaRPr lang="en-IN" sz="3100" kern="1200" dirty="0"/>
        </a:p>
      </dsp:txBody>
      <dsp:txXfrm>
        <a:off x="97389" y="4289962"/>
        <a:ext cx="2325130" cy="1800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0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"/>
          <a:stretch/>
        </p:blipFill>
        <p:spPr>
          <a:xfrm>
            <a:off x="13464437" y="15877902"/>
            <a:ext cx="7723168" cy="58846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2CF86B-E1C7-47C7-A29F-DCB2A1FDC771}"/>
              </a:ext>
            </a:extLst>
          </p:cNvPr>
          <p:cNvSpPr txBox="1"/>
          <p:nvPr/>
        </p:nvSpPr>
        <p:spPr>
          <a:xfrm>
            <a:off x="9205294" y="9136364"/>
            <a:ext cx="10737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Primary Research-</a:t>
            </a:r>
            <a:r>
              <a:rPr lang="en-IN" sz="4400" b="1" dirty="0"/>
              <a:t>Macroeconomic Factor</a:t>
            </a:r>
          </a:p>
          <a:p>
            <a:pPr algn="ctr"/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15" y="10068236"/>
            <a:ext cx="8147019" cy="5383156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470138EF-7991-4D89-AF11-E476F7F79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254000"/>
            <a:ext cx="3387857" cy="1523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0ED40ED-D5D8-406F-9440-3474DA0F9898}"/>
              </a:ext>
            </a:extLst>
          </p:cNvPr>
          <p:cNvCxnSpPr>
            <a:cxnSpLocks/>
          </p:cNvCxnSpPr>
          <p:nvPr/>
        </p:nvCxnSpPr>
        <p:spPr>
          <a:xfrm>
            <a:off x="7242628" y="0"/>
            <a:ext cx="0" cy="3027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573245A2-47EA-4D14-AEA7-3E09470D9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49" y="558810"/>
            <a:ext cx="3159668" cy="83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FA958E-E052-4101-9A39-471E1547A721}"/>
              </a:ext>
            </a:extLst>
          </p:cNvPr>
          <p:cNvSpPr txBox="1"/>
          <p:nvPr/>
        </p:nvSpPr>
        <p:spPr>
          <a:xfrm>
            <a:off x="7701870" y="1393278"/>
            <a:ext cx="1183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" pitchFamily="34" charset="0"/>
                <a:cs typeface="Arial" pitchFamily="34" charset="0"/>
              </a:rPr>
              <a:t>Understanding power consumption in Indian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938F31-3BD2-487A-81CD-BC55E3D4ED4C}"/>
              </a:ext>
            </a:extLst>
          </p:cNvPr>
          <p:cNvSpPr txBox="1"/>
          <p:nvPr/>
        </p:nvSpPr>
        <p:spPr>
          <a:xfrm>
            <a:off x="7537171" y="4258813"/>
            <a:ext cx="6978927" cy="47089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000" dirty="0"/>
              <a:t>Electricity consumption in Indian homes has tripled since 2000. The percentage of households with access to electricity has increased from 55% in 2001 to more than 80% in 2017.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000" dirty="0"/>
              <a:t>To understand the trend in consumption of power in India, we have analysed consumption based on two factors: </a:t>
            </a:r>
            <a:endParaRPr lang="en-IN" sz="3000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n-IN" sz="3000" dirty="0" smtClean="0"/>
              <a:t>Macro </a:t>
            </a:r>
            <a:r>
              <a:rPr lang="en-IN" sz="3000" dirty="0"/>
              <a:t>(</a:t>
            </a:r>
            <a:r>
              <a:rPr lang="en-IN" sz="3000" dirty="0" smtClean="0"/>
              <a:t>Socioeconomic)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IN" sz="3000" dirty="0" smtClean="0"/>
              <a:t>Micro </a:t>
            </a:r>
            <a:r>
              <a:rPr lang="en-IN" sz="3000" dirty="0"/>
              <a:t>(Direct use)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31B08F8-29FF-47DD-92CB-2D57EE5EFB5B}"/>
              </a:ext>
            </a:extLst>
          </p:cNvPr>
          <p:cNvSpPr txBox="1"/>
          <p:nvPr/>
        </p:nvSpPr>
        <p:spPr>
          <a:xfrm>
            <a:off x="15544800" y="4541524"/>
            <a:ext cx="48006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A1A9F17-78C0-429D-B69E-79A58B0EB400}"/>
              </a:ext>
            </a:extLst>
          </p:cNvPr>
          <p:cNvSpPr txBox="1"/>
          <p:nvPr/>
        </p:nvSpPr>
        <p:spPr>
          <a:xfrm>
            <a:off x="7197140" y="15493183"/>
            <a:ext cx="11605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Secondary Research- </a:t>
            </a:r>
            <a:r>
              <a:rPr lang="en-IN" sz="4400" b="1" dirty="0"/>
              <a:t>Microeconomic </a:t>
            </a:r>
            <a:r>
              <a:rPr lang="en-IN" sz="4400" b="1" dirty="0" smtClean="0"/>
              <a:t>Factor</a:t>
            </a:r>
            <a:endParaRPr lang="en-IN" sz="44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53134D8-A5FA-42C5-9582-5F92E5AAE905}"/>
              </a:ext>
            </a:extLst>
          </p:cNvPr>
          <p:cNvSpPr txBox="1"/>
          <p:nvPr/>
        </p:nvSpPr>
        <p:spPr>
          <a:xfrm>
            <a:off x="7452824" y="28189953"/>
            <a:ext cx="13734782" cy="180474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Way </a:t>
            </a:r>
            <a:r>
              <a:rPr lang="en-US" sz="4000" b="1" dirty="0" smtClean="0"/>
              <a:t>Ahead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3000" dirty="0"/>
              <a:t>We can reduce the electricity consumption by focusing more on renewable sources of energy like production of electricity through solar, hydro and wind energy</a:t>
            </a:r>
            <a:r>
              <a:rPr lang="en-IN" sz="3000" dirty="0" smtClean="0"/>
              <a:t>.</a:t>
            </a:r>
            <a:endParaRPr lang="en-IN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0ECB6F7-1E32-4193-B031-E38A6536785D}"/>
              </a:ext>
            </a:extLst>
          </p:cNvPr>
          <p:cNvSpPr txBox="1"/>
          <p:nvPr/>
        </p:nvSpPr>
        <p:spPr>
          <a:xfrm>
            <a:off x="637401" y="1639499"/>
            <a:ext cx="65550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Track </a:t>
            </a:r>
            <a:r>
              <a:rPr lang="en-US" sz="4400" dirty="0" smtClean="0"/>
              <a:t>Name: </a:t>
            </a:r>
            <a:r>
              <a:rPr lang="en-US" sz="4400" b="1" dirty="0" smtClean="0"/>
              <a:t>B</a:t>
            </a:r>
            <a:r>
              <a:rPr lang="en-US" sz="4400" dirty="0" smtClean="0"/>
              <a:t> </a:t>
            </a:r>
          </a:p>
          <a:p>
            <a:pPr algn="ctr"/>
            <a:r>
              <a:rPr lang="en-US" sz="4400" dirty="0" smtClean="0"/>
              <a:t>	</a:t>
            </a:r>
            <a:r>
              <a:rPr lang="en-US" sz="4400" b="1" i="1" dirty="0" smtClean="0"/>
              <a:t>Analytics with Python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565" y="4258812"/>
            <a:ext cx="654404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537172" y="9136364"/>
            <a:ext cx="13650434" cy="6315028"/>
          </a:xfrm>
          <a:prstGeom prst="roundRect">
            <a:avLst>
              <a:gd name="adj" fmla="val 58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572824" y="15587067"/>
            <a:ext cx="13810801" cy="6118296"/>
          </a:xfrm>
          <a:prstGeom prst="roundRect">
            <a:avLst>
              <a:gd name="adj" fmla="val 6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17287" y="3541503"/>
            <a:ext cx="6555014" cy="415432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Team Name </a:t>
            </a:r>
            <a:r>
              <a:rPr lang="en-US" sz="4400" dirty="0" smtClean="0"/>
              <a:t>:</a:t>
            </a:r>
          </a:p>
          <a:p>
            <a:pPr algn="ctr"/>
            <a:r>
              <a:rPr lang="en-US" sz="4400" dirty="0" smtClean="0"/>
              <a:t> </a:t>
            </a:r>
            <a:r>
              <a:rPr lang="en-US" sz="4400" b="1" dirty="0"/>
              <a:t>Goal </a:t>
            </a:r>
            <a:r>
              <a:rPr lang="en-US" sz="4400" b="1" dirty="0" smtClean="0"/>
              <a:t>Hackers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3000" dirty="0"/>
              <a:t>Akansha Khatuwala -</a:t>
            </a:r>
            <a:r>
              <a:rPr lang="en-IN" sz="3000" dirty="0" smtClean="0"/>
              <a:t>RBA_004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3000" dirty="0"/>
              <a:t>Anant Kalamkar - </a:t>
            </a:r>
            <a:r>
              <a:rPr lang="en-IN" sz="3000" dirty="0" smtClean="0"/>
              <a:t>PG_064</a:t>
            </a:r>
            <a:endParaRPr lang="en-IN" sz="3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IN" sz="3000" dirty="0"/>
              <a:t>Bhakti Andurkar - </a:t>
            </a:r>
            <a:r>
              <a:rPr lang="en-IN" sz="3000" dirty="0" smtClean="0"/>
              <a:t>RBA_017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3000" dirty="0"/>
              <a:t>Ruchit Makwana- </a:t>
            </a:r>
            <a:r>
              <a:rPr lang="en-IN" sz="3000" dirty="0" smtClean="0"/>
              <a:t>RBA_045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3000" dirty="0" smtClean="0"/>
              <a:t>Anuja </a:t>
            </a:r>
            <a:r>
              <a:rPr lang="en-IN" sz="3000" dirty="0"/>
              <a:t>Biyani- </a:t>
            </a:r>
            <a:r>
              <a:rPr lang="en-IN" sz="3000" dirty="0" smtClean="0"/>
              <a:t>RBA_011</a:t>
            </a:r>
            <a:endParaRPr lang="en-IN" sz="3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" y="8224843"/>
            <a:ext cx="7120023" cy="5433603"/>
          </a:xfrm>
          <a:prstGeom prst="rect">
            <a:avLst/>
          </a:prstGeom>
        </p:spPr>
      </p:pic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774813691"/>
              </p:ext>
            </p:extLst>
          </p:nvPr>
        </p:nvGraphicFramePr>
        <p:xfrm>
          <a:off x="0" y="14610074"/>
          <a:ext cx="6999745" cy="619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497175" y="10220636"/>
            <a:ext cx="56356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600" dirty="0" smtClean="0"/>
              <a:t>Factors Considered are 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600" dirty="0" smtClean="0"/>
              <a:t>Per </a:t>
            </a:r>
            <a:r>
              <a:rPr lang="en-US" sz="2600" dirty="0"/>
              <a:t>capita GDP(</a:t>
            </a:r>
            <a:r>
              <a:rPr lang="en-US" sz="2600" dirty="0" err="1"/>
              <a:t>GDPt</a:t>
            </a:r>
            <a:r>
              <a:rPr lang="en-US" sz="2600" dirty="0" smtClean="0"/>
              <a:t>)</a:t>
            </a:r>
            <a:endParaRPr lang="en-US" sz="2600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600" dirty="0"/>
              <a:t>Electricity price(</a:t>
            </a:r>
            <a:r>
              <a:rPr lang="en-US" sz="2600" dirty="0" err="1"/>
              <a:t>Pt</a:t>
            </a:r>
            <a:r>
              <a:rPr lang="en-US" sz="2600" dirty="0" smtClean="0"/>
              <a:t>)</a:t>
            </a:r>
            <a:endParaRPr lang="en-US" sz="2600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600" dirty="0"/>
              <a:t>Unemployment </a:t>
            </a:r>
            <a:r>
              <a:rPr lang="en-US" sz="2600" dirty="0" smtClean="0"/>
              <a:t>rate(</a:t>
            </a:r>
            <a:r>
              <a:rPr lang="en-US" sz="2600" dirty="0" err="1" smtClean="0"/>
              <a:t>UnEmpt</a:t>
            </a:r>
            <a:r>
              <a:rPr lang="en-US" sz="2600" dirty="0" smtClean="0"/>
              <a:t>)</a:t>
            </a:r>
            <a:endParaRPr lang="en-IN" sz="26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600" dirty="0" smtClean="0"/>
              <a:t>Analysing the data from 2010 to 2021 of the Macro economic variables, these are normally distributed and used for the hypothesis testing.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/>
              <a:t>The equation formed using variables </a:t>
            </a:r>
            <a:r>
              <a:rPr lang="en-US" sz="2600" dirty="0" smtClean="0"/>
              <a:t>for </a:t>
            </a:r>
            <a:r>
              <a:rPr lang="en-US" sz="2600" dirty="0"/>
              <a:t>REGRESSION MODEL </a:t>
            </a:r>
            <a:r>
              <a:rPr lang="en-US" sz="2600" dirty="0" smtClean="0"/>
              <a:t>: </a:t>
            </a:r>
            <a:r>
              <a:rPr lang="en-US" sz="2600" b="1" dirty="0" smtClean="0"/>
              <a:t>Et </a:t>
            </a:r>
            <a:r>
              <a:rPr lang="en-US" sz="2600" b="1" dirty="0"/>
              <a:t>=α0 + α1GDPt + α2Pt + α3UnEmpt</a:t>
            </a:r>
            <a:r>
              <a:rPr lang="en-US" sz="2600" dirty="0"/>
              <a:t>​</a:t>
            </a:r>
            <a:endParaRPr lang="en-IN" sz="26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972425" y="16529324"/>
            <a:ext cx="52453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itchFamily="2" charset="2"/>
              <a:buChar char="v"/>
            </a:pPr>
            <a:r>
              <a:rPr lang="en-US" sz="2600" dirty="0" smtClean="0"/>
              <a:t>Considered the </a:t>
            </a:r>
            <a:r>
              <a:rPr lang="en-US" sz="2600" dirty="0"/>
              <a:t>top </a:t>
            </a:r>
            <a:r>
              <a:rPr lang="en-US" sz="2600" dirty="0" smtClean="0"/>
              <a:t>ten high </a:t>
            </a:r>
            <a:r>
              <a:rPr lang="en-US" sz="2600" dirty="0"/>
              <a:t>electricity-consuming appliances and analyzed the consumption of the electrical appliances popularly utilized in households.​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600" dirty="0" smtClean="0"/>
              <a:t>Considered </a:t>
            </a:r>
            <a:r>
              <a:rPr lang="en-IN" sz="2600" dirty="0"/>
              <a:t>these </a:t>
            </a:r>
            <a:r>
              <a:rPr lang="en-IN" sz="2600" dirty="0" smtClean="0"/>
              <a:t>factors </a:t>
            </a:r>
            <a:r>
              <a:rPr lang="en-IN" sz="2600" dirty="0"/>
              <a:t>for the correlation with top 3 electricity consuming appliances.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600" dirty="0" smtClean="0"/>
              <a:t>Analysed </a:t>
            </a:r>
            <a:r>
              <a:rPr lang="en-IN" sz="2600" dirty="0"/>
              <a:t>the output of the correlation so </a:t>
            </a:r>
            <a:r>
              <a:rPr lang="en-IN" sz="2600" dirty="0" smtClean="0"/>
              <a:t>as to concentrate </a:t>
            </a:r>
            <a:r>
              <a:rPr lang="en-IN" sz="2600" dirty="0"/>
              <a:t>on the factors which are highly impacting electricity consumption</a:t>
            </a:r>
          </a:p>
          <a:p>
            <a:pPr marL="285750" lvl="0" indent="-285750">
              <a:buFont typeface="Wingdings" pitchFamily="2" charset="2"/>
              <a:buChar char="v"/>
            </a:pPr>
            <a:endParaRPr lang="en-US" b="1" dirty="0"/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572824" y="21849875"/>
            <a:ext cx="6613275" cy="5954078"/>
          </a:xfrm>
          <a:prstGeom prst="roundRect">
            <a:avLst>
              <a:gd name="adj" fmla="val 600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Insights</a:t>
            </a:r>
            <a:endParaRPr lang="en-US" sz="40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3000" dirty="0" smtClean="0"/>
              <a:t>We have combined the outputs of correlation and regression model to determine the variables and appliances that should be prioritized.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000" dirty="0" smtClean="0"/>
              <a:t>We have concluded that Per capita GDP and Employment rate highly affects the power consumption.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000" dirty="0" smtClean="0"/>
              <a:t>AC, Refrigerators, and Water heaters are the top 3 electricity consuming appliances that should be prioritized.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3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4362389" y="21849875"/>
            <a:ext cx="6825216" cy="6080760"/>
          </a:xfrm>
          <a:prstGeom prst="roundRect">
            <a:avLst>
              <a:gd name="adj" fmla="val 5818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Solution</a:t>
            </a:r>
            <a:endParaRPr lang="en-US" sz="26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 smtClean="0"/>
              <a:t>The </a:t>
            </a:r>
            <a:r>
              <a:rPr lang="en-US" sz="2600" dirty="0"/>
              <a:t>top 3 appliances that consume the maximum electric power should have a sensor installed in them so </a:t>
            </a:r>
            <a:r>
              <a:rPr lang="en-US" sz="2600" dirty="0" smtClean="0"/>
              <a:t>when appliances </a:t>
            </a:r>
            <a:r>
              <a:rPr lang="en-US" sz="2600" dirty="0"/>
              <a:t>are not in use gets automatically switched off to save electricity.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/>
              <a:t>The state government should utilize more renewable energy sources to generate power rather than non-renewable sources of energy.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/>
              <a:t>Time has indirect relation with the efficiency of the appliances, hence the Govt. should also introduce "Policy of Appliance Disposal" to minimize the consumption of electricity</a:t>
            </a:r>
            <a:r>
              <a:rPr lang="en-US" sz="2600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7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426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Ruchit</cp:lastModifiedBy>
  <cp:revision>20</cp:revision>
  <dcterms:created xsi:type="dcterms:W3CDTF">2022-01-21T06:55:01Z</dcterms:created>
  <dcterms:modified xsi:type="dcterms:W3CDTF">2022-01-23T18:12:03Z</dcterms:modified>
</cp:coreProperties>
</file>