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1" r:id="rId4"/>
    <p:sldId id="259" r:id="rId5"/>
    <p:sldId id="265" r:id="rId6"/>
    <p:sldId id="269" r:id="rId7"/>
    <p:sldId id="264" r:id="rId8"/>
    <p:sldId id="270" r:id="rId9"/>
    <p:sldId id="258" r:id="rId10"/>
    <p:sldId id="271" r:id="rId11"/>
    <p:sldId id="260" r:id="rId12"/>
    <p:sldId id="262" r:id="rId13"/>
    <p:sldId id="272" r:id="rId14"/>
    <p:sldId id="280" r:id="rId15"/>
    <p:sldId id="273" r:id="rId16"/>
    <p:sldId id="276" r:id="rId17"/>
    <p:sldId id="275" r:id="rId18"/>
    <p:sldId id="274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4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D629-288A-4C31-A27B-0B5908430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C9005-26DB-427A-A9F4-9D29573A9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6C3BB-B22F-48A9-B310-A44290F5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B7C4-556B-4AF9-A956-8736BE3717B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6F8FA-9B6A-4776-B1E3-A0805489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73384-5355-44F1-ACEB-AAB91ECB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8AAD-49C9-4020-8D95-F42F5CF1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6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2AE9-9E93-4140-ADCF-05B83714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3B6A1-DA17-4F4D-BE00-E1F5585D6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B1A9-BC35-4BAB-9DDD-FAE0334B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B7C4-556B-4AF9-A956-8736BE3717B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F784-F439-4778-8306-199F6634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4C758-44CF-472C-85DD-B7565784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8AAD-49C9-4020-8D95-F42F5CF1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3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E8A46-1A21-4C04-8D7A-4149A1C49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52109-8269-4E69-934F-AFA49E772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363EA-9D2A-4E1D-BA2D-B2000FCA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B7C4-556B-4AF9-A956-8736BE3717B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352B4-2A02-4472-8643-FB045829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C482A-0797-42AC-9D35-1123977E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8AAD-49C9-4020-8D95-F42F5CF1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5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ADFB-E05B-4F91-9C2F-E5E30CDC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EBCC-2FFB-4F60-89BD-18DF080C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BF970-E149-4930-9557-A66A6C78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B7C4-556B-4AF9-A956-8736BE3717B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7DBFF-40C7-4346-BDAB-E543F729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E1C69-A0B1-4E4A-B573-A481EA79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8AAD-49C9-4020-8D95-F42F5CF1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0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6124-CFFE-4A85-A226-2483C2609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3D51A-6959-4EEE-9ED5-CC718BDA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6F6A8-5C05-4A33-964B-ED95C85C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B7C4-556B-4AF9-A956-8736BE3717B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0D3AC-9B8A-4875-975D-FC6A98F06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340B-6C58-4570-8B2F-71DA7858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8AAD-49C9-4020-8D95-F42F5CF1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2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BECC-223E-4130-8025-E63B9D5B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36D93-871C-4066-AA63-188DDBCD9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749E4-E21B-48A0-8EF4-845C3E5DB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174BA-43A4-4777-A200-990BB019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B7C4-556B-4AF9-A956-8736BE3717B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EDF40-4A22-4A93-BDFB-D0686168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D0225-1B03-45D3-A933-2989B7BB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8AAD-49C9-4020-8D95-F42F5CF1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6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667E-38DF-4FD4-B8AC-4DFDFF58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926C6-EF3B-4526-9248-88A0B3B85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5AEF7-2418-4C55-A873-23A3F80F5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5EA10-7784-4787-9B47-5C79F926B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0707C-153E-4D12-8DB4-49D138F04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64D93-AEDC-47F7-827E-92D116F8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B7C4-556B-4AF9-A956-8736BE3717B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D5454-B6D8-4C21-9293-FFAC1842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67A9B0-56BC-41EA-90D0-5925A266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8AAD-49C9-4020-8D95-F42F5CF1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EB31-7C9E-46EF-9026-0F3170AD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3A8843-3C26-4586-86AA-4FA12B6A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B7C4-556B-4AF9-A956-8736BE3717B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C0F1A-A851-4DFC-B577-85EFE2A2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A7BAA-3385-4867-9847-F0388744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8AAD-49C9-4020-8D95-F42F5CF1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3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22EA0-5AFF-470D-B7F0-2B335956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B7C4-556B-4AF9-A956-8736BE3717B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D673C-323E-4F67-83CD-11BC3FFF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A9AA0-521E-4250-9BF3-8C734E7A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8AAD-49C9-4020-8D95-F42F5CF1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7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A6C6-EE2B-4A9B-9ED1-3D3EBA19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920E2-71E4-4088-8B3A-724A3D36B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5CD03-4307-4EDF-A873-09A0A9137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9E43D-02FD-4F7C-878C-1B05678E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B7C4-556B-4AF9-A956-8736BE3717B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F7690-BB1C-42A8-9362-C4CE29CE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212CA-7183-477A-BA63-E0ABF8FF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8AAD-49C9-4020-8D95-F42F5CF1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5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DB1B-6690-4EE2-8AD2-79550402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50BAB-0AE7-49BF-A98D-CF96BF8F8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FBCF4-33AF-47A7-9646-59392D7FA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8FA2C-F98A-4518-853E-D53CAAD7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B7C4-556B-4AF9-A956-8736BE3717B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4B646-A4B0-47F7-87EC-4A54346A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194FA-4E88-49CB-8419-2618D5F6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8AAD-49C9-4020-8D95-F42F5CF1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4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843EE-9835-4157-B30B-A6FCF80D6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572EF-C9D7-4A01-96AB-3A54B301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9AEA9-988C-47A8-B83F-A0188F720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B7C4-556B-4AF9-A956-8736BE3717B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A7865-3F55-4C5B-8D6E-1468F94B3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C3D0C-FF98-4681-BEE4-15C36BA4A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8AAD-49C9-4020-8D95-F42F5CF1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3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02BE6-11B6-4CD1-9926-C75BDDADE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327" y="4465189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b="1" dirty="0"/>
              <a:t>Data Incubator Capstone </a:t>
            </a:r>
            <a:br>
              <a:rPr lang="en-US" sz="4000" b="1" dirty="0"/>
            </a:br>
            <a:r>
              <a:rPr lang="en-US" sz="4000" b="1" dirty="0"/>
              <a:t>Project Proposal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42F8B1B-A169-45CF-9ADA-5DF538866213}"/>
              </a:ext>
            </a:extLst>
          </p:cNvPr>
          <p:cNvSpPr txBox="1">
            <a:spLocks/>
          </p:cNvSpPr>
          <p:nvPr/>
        </p:nvSpPr>
        <p:spPr>
          <a:xfrm>
            <a:off x="7891475" y="5551446"/>
            <a:ext cx="3172866" cy="980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/>
              <a:t>Michelle (Qin) Peng</a:t>
            </a:r>
          </a:p>
        </p:txBody>
      </p:sp>
    </p:spTree>
    <p:extLst>
      <p:ext uri="{BB962C8B-B14F-4D97-AF65-F5344CB8AC3E}">
        <p14:creationId xmlns:p14="http://schemas.microsoft.com/office/powerpoint/2010/main" val="7451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FFB629C-D22F-4FEA-BDFF-51325D08D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430" y="340682"/>
            <a:ext cx="9144000" cy="75120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600" b="1" dirty="0">
                <a:solidFill>
                  <a:srgbClr val="2C2C2C"/>
                </a:solidFill>
              </a:rPr>
              <a:t>NLP Variables: 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9536DFD-E376-43D7-A707-0EFC8DBC1D2C}"/>
              </a:ext>
            </a:extLst>
          </p:cNvPr>
          <p:cNvSpPr txBox="1">
            <a:spLocks/>
          </p:cNvSpPr>
          <p:nvPr/>
        </p:nvSpPr>
        <p:spPr>
          <a:xfrm>
            <a:off x="629186" y="1006892"/>
            <a:ext cx="11064240" cy="7512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b="1" dirty="0">
                <a:solidFill>
                  <a:srgbClr val="2C2C2C"/>
                </a:solidFill>
              </a:rPr>
              <a:t>A sentiment score is calculated for each review using the </a:t>
            </a:r>
            <a:r>
              <a:rPr lang="en-US" sz="2500" b="1" dirty="0" err="1">
                <a:solidFill>
                  <a:srgbClr val="2C2C2C"/>
                </a:solidFill>
              </a:rPr>
              <a:t>VaderSentiment</a:t>
            </a:r>
            <a:endParaRPr lang="en-US" sz="2500" b="1" dirty="0">
              <a:solidFill>
                <a:srgbClr val="2C2C2C"/>
              </a:solidFill>
            </a:endParaRPr>
          </a:p>
        </p:txBody>
      </p:sp>
      <p:pic>
        <p:nvPicPr>
          <p:cNvPr id="3" name="Picture 2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79823432-2AED-4589-B4D4-0C2680525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8101"/>
            <a:ext cx="6640057" cy="44267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9B86D0-224F-4939-987C-F8FB395AE0E5}"/>
              </a:ext>
            </a:extLst>
          </p:cNvPr>
          <p:cNvSpPr txBox="1">
            <a:spLocks/>
          </p:cNvSpPr>
          <p:nvPr/>
        </p:nvSpPr>
        <p:spPr>
          <a:xfrm>
            <a:off x="6483877" y="1868002"/>
            <a:ext cx="5161550" cy="3451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b="1" dirty="0">
              <a:solidFill>
                <a:srgbClr val="2C2C2C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734A5E8-D692-4A4A-8031-8DD0FA4A0B55}"/>
              </a:ext>
            </a:extLst>
          </p:cNvPr>
          <p:cNvSpPr txBox="1">
            <a:spLocks/>
          </p:cNvSpPr>
          <p:nvPr/>
        </p:nvSpPr>
        <p:spPr>
          <a:xfrm>
            <a:off x="833838" y="3784917"/>
            <a:ext cx="4684107" cy="6241237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b="1" dirty="0">
              <a:solidFill>
                <a:srgbClr val="2C2C2C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CACA8CF-CC63-4F4F-A086-A4B818727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559" y="5421359"/>
            <a:ext cx="3864835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500" b="1" dirty="0">
                <a:solidFill>
                  <a:srgbClr val="2C2C2C"/>
                </a:solidFill>
                <a:latin typeface="+mj-lt"/>
                <a:ea typeface="+mj-ea"/>
                <a:cs typeface="+mj-cs"/>
              </a:rPr>
              <a:t>{'compound': 0.7781, 'neg': 0.08, 'neu': 0.788, 'pos': 0.132} 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6DEEC20-3BEC-4394-A31B-68A0C5C0C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6334" y="1954861"/>
            <a:ext cx="5319503" cy="30777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500" b="1" i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“</a:t>
            </a:r>
            <a:r>
              <a:rPr kumimoji="0" lang="en-US" altLang="en-US" sz="25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I\'m a longtime Shania fan but "Now" is a dud in my books.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It really saddens me to say that.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It\'s very different from what she has previously released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and I just cannot get into it.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If your expecting the sounds you\'ve come accustomed to with..”</a:t>
            </a:r>
            <a:endParaRPr kumimoji="0" lang="en-US" altLang="en-US" sz="25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3B5C02-8F53-4109-952F-7F1F800548F2}"/>
              </a:ext>
            </a:extLst>
          </p:cNvPr>
          <p:cNvCxnSpPr>
            <a:cxnSpLocks/>
          </p:cNvCxnSpPr>
          <p:nvPr/>
        </p:nvCxnSpPr>
        <p:spPr>
          <a:xfrm flipH="1">
            <a:off x="9064652" y="4987802"/>
            <a:ext cx="1434" cy="489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73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3BC1358-31D3-483F-885B-FA8B0DC2CA21}"/>
              </a:ext>
            </a:extLst>
          </p:cNvPr>
          <p:cNvSpPr txBox="1">
            <a:spLocks/>
          </p:cNvSpPr>
          <p:nvPr/>
        </p:nvSpPr>
        <p:spPr>
          <a:xfrm>
            <a:off x="465135" y="1721224"/>
            <a:ext cx="3927556" cy="36108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>
                <a:latin typeface="Calibri (Body)"/>
              </a:rPr>
              <a:t>Turns </a:t>
            </a:r>
            <a:r>
              <a:rPr lang="en-US" sz="3000" dirty="0" err="1">
                <a:latin typeface="Calibri (Body)"/>
              </a:rPr>
              <a:t>starttime</a:t>
            </a:r>
            <a:r>
              <a:rPr lang="en-US" sz="3000" dirty="0">
                <a:latin typeface="Calibri (Body)"/>
              </a:rPr>
              <a:t>, </a:t>
            </a:r>
            <a:r>
              <a:rPr lang="en-US" sz="3000" dirty="0" err="1">
                <a:latin typeface="Calibri (Body)"/>
              </a:rPr>
              <a:t>endtime</a:t>
            </a:r>
            <a:r>
              <a:rPr lang="en-US" sz="3000" dirty="0">
                <a:latin typeface="Calibri (Body)"/>
              </a:rPr>
              <a:t> into </a:t>
            </a:r>
            <a:r>
              <a:rPr lang="en-US" sz="3000" dirty="0" err="1">
                <a:latin typeface="Calibri (Body)"/>
              </a:rPr>
              <a:t>startdays</a:t>
            </a:r>
            <a:r>
              <a:rPr lang="en-US" sz="3000" dirty="0">
                <a:latin typeface="Calibri (Body)"/>
              </a:rPr>
              <a:t>, </a:t>
            </a:r>
            <a:r>
              <a:rPr lang="en-US" sz="3000" dirty="0" err="1">
                <a:latin typeface="Calibri (Body)"/>
              </a:rPr>
              <a:t>enddays</a:t>
            </a:r>
            <a:r>
              <a:rPr lang="en-US" sz="3000" dirty="0">
                <a:latin typeface="Calibri (Body)"/>
              </a:rPr>
              <a:t> which means how long have the product has been posted(</a:t>
            </a:r>
            <a:r>
              <a:rPr lang="en-US" sz="3000" dirty="0" err="1">
                <a:latin typeface="Calibri (Body)"/>
              </a:rPr>
              <a:t>startdays</a:t>
            </a:r>
            <a:r>
              <a:rPr lang="en-US" sz="3000" dirty="0">
                <a:latin typeface="Calibri (Body)"/>
              </a:rPr>
              <a:t>) and how many days left(</a:t>
            </a:r>
            <a:r>
              <a:rPr lang="en-US" sz="3000" dirty="0" err="1">
                <a:latin typeface="Calibri (Body)"/>
              </a:rPr>
              <a:t>enddays</a:t>
            </a:r>
            <a:endParaRPr lang="en-US" sz="3000" dirty="0">
              <a:latin typeface="Calibri (Body)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9F41FB-0FCF-4676-A584-05436BB8F697}"/>
              </a:ext>
            </a:extLst>
          </p:cNvPr>
          <p:cNvSpPr txBox="1">
            <a:spLocks/>
          </p:cNvSpPr>
          <p:nvPr/>
        </p:nvSpPr>
        <p:spPr>
          <a:xfrm>
            <a:off x="465135" y="340682"/>
            <a:ext cx="9144000" cy="7512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2C2C2C"/>
                </a:solidFill>
              </a:rPr>
              <a:t>Date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637EB6-7E1E-43A4-BBBF-E016082C8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894" y="1075549"/>
            <a:ext cx="7302398" cy="48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44C282-BE97-4202-AB69-DF01FD75728C}"/>
              </a:ext>
            </a:extLst>
          </p:cNvPr>
          <p:cNvSpPr txBox="1">
            <a:spLocks/>
          </p:cNvSpPr>
          <p:nvPr/>
        </p:nvSpPr>
        <p:spPr>
          <a:xfrm>
            <a:off x="465135" y="340682"/>
            <a:ext cx="9144000" cy="7512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2C2C2C"/>
                </a:solidFill>
              </a:rPr>
              <a:t>Title Variables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F9866F-1104-496D-BB6F-F755B2AFF39E}"/>
              </a:ext>
            </a:extLst>
          </p:cNvPr>
          <p:cNvSpPr txBox="1">
            <a:spLocks/>
          </p:cNvSpPr>
          <p:nvPr/>
        </p:nvSpPr>
        <p:spPr>
          <a:xfrm>
            <a:off x="485752" y="1006892"/>
            <a:ext cx="11064240" cy="7512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b="1" dirty="0">
                <a:solidFill>
                  <a:srgbClr val="2C2C2C"/>
                </a:solidFill>
              </a:rPr>
              <a:t>Construct the counts of words in the title.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F424E0-98F9-4A9E-94B1-47C4C81AC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488" y="1709211"/>
            <a:ext cx="6638544" cy="4425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4CC286-C712-4F95-A6A3-4D30707C5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587" y="1718177"/>
            <a:ext cx="6638544" cy="44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60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BC9C930B-BE56-4D7C-852C-7D8C047CE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4" y="-691243"/>
            <a:ext cx="7543800" cy="75438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E7CCF37-4600-4D17-AC96-34CDB6F235BD}"/>
              </a:ext>
            </a:extLst>
          </p:cNvPr>
          <p:cNvSpPr txBox="1">
            <a:spLocks/>
          </p:cNvSpPr>
          <p:nvPr/>
        </p:nvSpPr>
        <p:spPr>
          <a:xfrm>
            <a:off x="7522475" y="1193074"/>
            <a:ext cx="4265744" cy="35085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solidFill>
                  <a:srgbClr val="2C2C2C"/>
                </a:solidFill>
              </a:rPr>
              <a:t>Strong Correlation pairs:</a:t>
            </a:r>
          </a:p>
          <a:p>
            <a:pPr algn="l"/>
            <a:endParaRPr lang="en-US" sz="3000" b="1" dirty="0">
              <a:solidFill>
                <a:srgbClr val="2C2C2C"/>
              </a:solidFill>
            </a:endParaRPr>
          </a:p>
          <a:p>
            <a:pPr marL="457200" indent="-457200" algn="l">
              <a:buAutoNum type="arabicPeriod"/>
            </a:pPr>
            <a:r>
              <a:rPr lang="en-US" sz="3000" b="1" dirty="0">
                <a:solidFill>
                  <a:srgbClr val="2C2C2C"/>
                </a:solidFill>
              </a:rPr>
              <a:t>Image colors </a:t>
            </a:r>
          </a:p>
          <a:p>
            <a:pPr marL="457200" indent="-457200" algn="l">
              <a:buAutoNum type="arabicPeriod"/>
            </a:pPr>
            <a:r>
              <a:rPr lang="en-US" sz="3000" b="1" dirty="0">
                <a:solidFill>
                  <a:srgbClr val="2C2C2C"/>
                </a:solidFill>
              </a:rPr>
              <a:t>Image size VS Image widths &amp; heights</a:t>
            </a:r>
          </a:p>
          <a:p>
            <a:pPr marL="457200" indent="-457200" algn="l">
              <a:buAutoNum type="arabicPeriod"/>
            </a:pPr>
            <a:r>
              <a:rPr lang="en-US" sz="3000" b="1" dirty="0">
                <a:solidFill>
                  <a:srgbClr val="2C2C2C"/>
                </a:solidFill>
              </a:rPr>
              <a:t>Returns VS </a:t>
            </a:r>
            <a:r>
              <a:rPr lang="en-US" sz="3000" b="1" dirty="0" err="1">
                <a:solidFill>
                  <a:srgbClr val="2C2C2C"/>
                </a:solidFill>
              </a:rPr>
              <a:t>ConditionName</a:t>
            </a:r>
            <a:r>
              <a:rPr lang="en-US" sz="3000" b="1" dirty="0">
                <a:solidFill>
                  <a:srgbClr val="2C2C2C"/>
                </a:solidFill>
              </a:rPr>
              <a:t> </a:t>
            </a:r>
          </a:p>
          <a:p>
            <a:pPr marL="457200" indent="-457200" algn="l">
              <a:buAutoNum type="arabicPeriod"/>
            </a:pPr>
            <a:r>
              <a:rPr lang="en-US" sz="3000" b="1" dirty="0">
                <a:solidFill>
                  <a:srgbClr val="2C2C2C"/>
                </a:solidFill>
              </a:rPr>
              <a:t>Number of Stars VS Multivariate Listing</a:t>
            </a:r>
          </a:p>
          <a:p>
            <a:pPr marL="457200" indent="-457200" algn="l">
              <a:buAutoNum type="arabicPeriod"/>
            </a:pPr>
            <a:r>
              <a:rPr lang="en-US" sz="3000" b="1" dirty="0">
                <a:solidFill>
                  <a:srgbClr val="2C2C2C"/>
                </a:solidFill>
              </a:rPr>
              <a:t>Sales Percentage VS</a:t>
            </a:r>
          </a:p>
          <a:p>
            <a:pPr marL="457200" indent="-457200" algn="l">
              <a:buAutoNum type="arabicPeriod"/>
            </a:pPr>
            <a:r>
              <a:rPr lang="en-US" sz="3000" b="1" dirty="0" err="1">
                <a:solidFill>
                  <a:srgbClr val="2C2C2C"/>
                </a:solidFill>
              </a:rPr>
              <a:t>Startdays</a:t>
            </a:r>
            <a:endParaRPr lang="en-US" sz="3000" b="1" dirty="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45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A02BE6-11B6-4CD1-9926-C75BDDADE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Basic Model Fitting</a:t>
            </a:r>
          </a:p>
        </p:txBody>
      </p:sp>
    </p:spTree>
    <p:extLst>
      <p:ext uri="{BB962C8B-B14F-4D97-AF65-F5344CB8AC3E}">
        <p14:creationId xmlns:p14="http://schemas.microsoft.com/office/powerpoint/2010/main" val="3012589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B1084F-980E-4642-A961-37B221BB4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11" y="689579"/>
            <a:ext cx="9217995" cy="547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33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B96AFF-B80F-4380-923B-0B7F2CCAE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664095"/>
            <a:ext cx="5294715" cy="3529809"/>
          </a:xfrm>
          <a:prstGeom prst="rect">
            <a:avLst/>
          </a:prstGeom>
        </p:spPr>
      </p:pic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80CC384-09E1-4688-B95F-EBFDBA574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64094"/>
            <a:ext cx="5294716" cy="352981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604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71D3B7-FC17-438E-A9CD-4B9D8FD7716E}"/>
              </a:ext>
            </a:extLst>
          </p:cNvPr>
          <p:cNvGrpSpPr/>
          <p:nvPr/>
        </p:nvGrpSpPr>
        <p:grpSpPr>
          <a:xfrm>
            <a:off x="6096000" y="215947"/>
            <a:ext cx="5487650" cy="3325848"/>
            <a:chOff x="6096000" y="293497"/>
            <a:chExt cx="5487650" cy="365843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BAFCBEC-BA7E-4696-A856-DDF99ED3F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93497"/>
              <a:ext cx="5487650" cy="3658433"/>
            </a:xfrm>
            <a:prstGeom prst="rect">
              <a:avLst/>
            </a:prstGeom>
          </p:spPr>
        </p:pic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83F8F44F-83C2-418D-8401-75D3A1788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9996" y="1203240"/>
              <a:ext cx="2699657" cy="61555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Courier New" panose="02070309020205020404" pitchFamily="49" charset="0"/>
                </a:rPr>
                <a:t>5KCV Lambda: 0.062056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Courier New" panose="02070309020205020404" pitchFamily="49" charset="0"/>
                </a:rPr>
                <a:t>5KCV CV Error: 0.794761</a:t>
              </a:r>
              <a:r>
                <a:rPr kumimoji="0" lang="en-US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37E5BD-FC2C-45D1-AD16-6B48FF82DAA1}"/>
              </a:ext>
            </a:extLst>
          </p:cNvPr>
          <p:cNvGrpSpPr/>
          <p:nvPr/>
        </p:nvGrpSpPr>
        <p:grpSpPr>
          <a:xfrm>
            <a:off x="2951585" y="3472132"/>
            <a:ext cx="5487650" cy="3658433"/>
            <a:chOff x="478347" y="3289250"/>
            <a:chExt cx="5487650" cy="3658433"/>
          </a:xfrm>
        </p:grpSpPr>
        <p:pic>
          <p:nvPicPr>
            <p:cNvPr id="19" name="Picture 18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22B16980-C810-4A81-BC45-D861B3FAA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347" y="3289250"/>
              <a:ext cx="5487650" cy="3658433"/>
            </a:xfrm>
            <a:prstGeom prst="rect">
              <a:avLst/>
            </a:prstGeom>
          </p:spPr>
        </p:pic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EBF0A1D8-F591-4CB3-830A-5ADABAA32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236" y="4072713"/>
              <a:ext cx="2699657" cy="61555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Courier New" panose="02070309020205020404" pitchFamily="49" charset="0"/>
                </a:rPr>
                <a:t>5KCV Lambda: 0.181029 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Courier New" panose="02070309020205020404" pitchFamily="49" charset="0"/>
                </a:rPr>
                <a:t>5KCV CV Error: 0.918099</a:t>
              </a:r>
              <a:r>
                <a:rPr kumimoji="0" lang="en-US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7CED0CD-F1CD-4EEB-A812-89704D699D49}"/>
              </a:ext>
            </a:extLst>
          </p:cNvPr>
          <p:cNvGrpSpPr/>
          <p:nvPr/>
        </p:nvGrpSpPr>
        <p:grpSpPr>
          <a:xfrm>
            <a:off x="487056" y="207240"/>
            <a:ext cx="5487650" cy="3325849"/>
            <a:chOff x="727786" y="163695"/>
            <a:chExt cx="4988773" cy="3325848"/>
          </a:xfrm>
        </p:grpSpPr>
        <p:pic>
          <p:nvPicPr>
            <p:cNvPr id="16" name="Picture 15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8E10D3C7-282E-42F0-A5D7-B0156B439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786" y="163695"/>
              <a:ext cx="4988773" cy="3325848"/>
            </a:xfrm>
            <a:prstGeom prst="rect">
              <a:avLst/>
            </a:prstGeom>
          </p:spPr>
        </p:pic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0EC237F4-04A6-4457-AEA6-BC36C4A70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072" y="1354498"/>
              <a:ext cx="2699657" cy="61555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Courier New" panose="02070309020205020404" pitchFamily="49" charset="0"/>
                </a:rPr>
                <a:t>5KCV Lambda:  0.384907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Courier New" panose="02070309020205020404" pitchFamily="49" charset="0"/>
                </a:rPr>
                <a:t>5KCV CV Error: 0.826143</a:t>
              </a:r>
              <a:r>
                <a:rPr kumimoji="0" lang="en-US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 </a:t>
              </a:r>
            </a:p>
          </p:txBody>
        </p:sp>
      </p:grpSp>
      <p:sp>
        <p:nvSpPr>
          <p:cNvPr id="24" name="Rectangle 5">
            <a:extLst>
              <a:ext uri="{FF2B5EF4-FFF2-40B4-BE49-F238E27FC236}">
                <a16:creationId xmlns:a16="http://schemas.microsoft.com/office/drawing/2014/main" id="{FBED555E-9CF9-4238-848A-A266E98B1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0.384907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200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7CBE69-C1D6-4472-9EA8-9264A24C8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5" y="132819"/>
            <a:ext cx="4988773" cy="3325848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DF2D64-A748-4614-87DF-B03622FFA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17" y="118533"/>
            <a:ext cx="4988773" cy="3325848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0D6F62-0A3A-4176-B989-3BE3F35A2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6" y="3438123"/>
            <a:ext cx="4988773" cy="3325848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2E55F66-9DEA-4C93-A3C8-34877822BF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390" y="3438124"/>
            <a:ext cx="4988773" cy="332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32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A02BE6-11B6-4CD1-9926-C75BDDADE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181508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761968-FD9A-4445-B56D-52EB6973C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688" y="484632"/>
            <a:ext cx="6584098" cy="573918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A02BE6-11B6-4CD1-9926-C75BDDADE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  <a:b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F49BA-8A18-46A1-BB3F-2CB21F09ED8C}"/>
              </a:ext>
            </a:extLst>
          </p:cNvPr>
          <p:cNvSpPr txBox="1"/>
          <p:nvPr/>
        </p:nvSpPr>
        <p:spPr>
          <a:xfrm>
            <a:off x="648931" y="2020389"/>
            <a:ext cx="3487640" cy="435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Data source: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Ebay</a:t>
            </a:r>
            <a:r>
              <a:rPr lang="en-US" sz="2000" dirty="0"/>
              <a:t> API and </a:t>
            </a:r>
            <a:r>
              <a:rPr lang="en-US" sz="2000" dirty="0" err="1"/>
              <a:t>Ebay</a:t>
            </a:r>
            <a:r>
              <a:rPr lang="en-US" sz="2000" dirty="0"/>
              <a:t> </a:t>
            </a:r>
            <a:r>
              <a:rPr lang="en-US" sz="2000" dirty="0" err="1"/>
              <a:t>WebScrapping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Number of Observations: </a:t>
            </a:r>
            <a:r>
              <a:rPr lang="en-US" sz="2000" dirty="0"/>
              <a:t>708</a:t>
            </a: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Response variable: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Sales Percentage (How much is sold)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Features: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31</a:t>
            </a:r>
            <a:r>
              <a:rPr lang="en-US" sz="2000" b="1" dirty="0"/>
              <a:t> </a:t>
            </a:r>
            <a:r>
              <a:rPr lang="en-US" sz="2000" dirty="0"/>
              <a:t>(Categorical Variables (6), Numerical Variables (25))</a:t>
            </a:r>
          </a:p>
        </p:txBody>
      </p:sp>
    </p:spTree>
    <p:extLst>
      <p:ext uri="{BB962C8B-B14F-4D97-AF65-F5344CB8AC3E}">
        <p14:creationId xmlns:p14="http://schemas.microsoft.com/office/powerpoint/2010/main" val="72488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6316FDC2-B13D-4F03-9706-BEE08541A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45" y="893287"/>
            <a:ext cx="10337304" cy="506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0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A02BE6-11B6-4CD1-9926-C75BDDADE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6914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392C480-C1F8-42F3-96DF-9AAA24AB80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" b="1"/>
          <a:stretch/>
        </p:blipFill>
        <p:spPr>
          <a:xfrm>
            <a:off x="3704803" y="702122"/>
            <a:ext cx="7879544" cy="5289165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A02BE6-11B6-4CD1-9926-C75BDDADE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938" y="640081"/>
            <a:ext cx="2608655" cy="525779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dirty="0">
                <a:solidFill>
                  <a:srgbClr val="2C2C2C"/>
                </a:solidFill>
              </a:rPr>
              <a:t>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76401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AE885FA-583E-488C-A3B2-2647B84A8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382684D-6AE1-4AE5-B78D-F230AD252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765" y="475488"/>
            <a:ext cx="5431536" cy="36210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A02BE6-11B6-4CD1-9926-C75BDDADE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42583"/>
            <a:ext cx="9144000" cy="10998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Response</a:t>
            </a:r>
            <a:r>
              <a:rPr lang="en-US" sz="3300" b="1" kern="1200" dirty="0">
                <a:latin typeface="+mn-lt"/>
                <a:ea typeface="+mj-ea"/>
                <a:cs typeface="+mj-cs"/>
              </a:rPr>
              <a:t> </a:t>
            </a:r>
            <a:r>
              <a:rPr lang="en-US" sz="3600" b="1" dirty="0">
                <a:solidFill>
                  <a:srgbClr val="2C2C2C"/>
                </a:solidFill>
              </a:rPr>
              <a:t>Variable: Sales Percentage</a:t>
            </a:r>
          </a:p>
        </p:txBody>
      </p:sp>
      <p:pic>
        <p:nvPicPr>
          <p:cNvPr id="16" name="Picture 1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4FD2B569-1566-404A-9E59-CCD43E46E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7" y="509454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2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B71A232-44A4-441D-89B1-6CD2B7095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0" y="297189"/>
            <a:ext cx="6069235" cy="3345558"/>
          </a:xfrm>
          <a:prstGeom prst="rect">
            <a:avLst/>
          </a:prstGeom>
        </p:spPr>
      </p:pic>
      <p:pic>
        <p:nvPicPr>
          <p:cNvPr id="17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645EB0D-3907-4B3B-9547-023E0D7F9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211" y="64215"/>
            <a:ext cx="5554572" cy="3697887"/>
          </a:xfrm>
          <a:prstGeom prst="rect">
            <a:avLst/>
          </a:prstGeom>
        </p:spPr>
      </p:pic>
      <p:pic>
        <p:nvPicPr>
          <p:cNvPr id="19" name="Picture 1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7BF9465-7A73-47E6-BF92-4BAC0394B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93" y="3569135"/>
            <a:ext cx="5554572" cy="3325091"/>
          </a:xfrm>
          <a:prstGeom prst="rect">
            <a:avLst/>
          </a:prstGeom>
        </p:spPr>
      </p:pic>
      <p:pic>
        <p:nvPicPr>
          <p:cNvPr id="21" name="Picture 2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7F54DF2-39BA-4FB0-9168-A807FFC271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974" y="3534299"/>
            <a:ext cx="5506976" cy="33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8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A02BE6-11B6-4CD1-9926-C75BDDADE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40819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A3C8CA-1FB0-4F64-A809-357FE1FEB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984778"/>
            <a:ext cx="11083636" cy="41742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FFB629C-D22F-4FEA-BDFF-51325D08D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430" y="340682"/>
            <a:ext cx="9144000" cy="75120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600" b="1" dirty="0">
                <a:solidFill>
                  <a:srgbClr val="2C2C2C"/>
                </a:solidFill>
              </a:rPr>
              <a:t>Image Variables: 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9536DFD-E376-43D7-A707-0EFC8DBC1D2C}"/>
              </a:ext>
            </a:extLst>
          </p:cNvPr>
          <p:cNvSpPr txBox="1">
            <a:spLocks/>
          </p:cNvSpPr>
          <p:nvPr/>
        </p:nvSpPr>
        <p:spPr>
          <a:xfrm>
            <a:off x="648781" y="972057"/>
            <a:ext cx="9144000" cy="7512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b="1" dirty="0">
                <a:solidFill>
                  <a:srgbClr val="2C2C2C"/>
                </a:solidFill>
              </a:rPr>
              <a:t>Each picture is broken into Brightness, </a:t>
            </a:r>
            <a:r>
              <a:rPr lang="en-US" sz="2500" b="1" dirty="0" err="1">
                <a:solidFill>
                  <a:srgbClr val="2C2C2C"/>
                </a:solidFill>
              </a:rPr>
              <a:t>Blurness</a:t>
            </a:r>
            <a:r>
              <a:rPr lang="en-US" sz="2500" b="1" dirty="0">
                <a:solidFill>
                  <a:srgbClr val="2C2C2C"/>
                </a:solidFill>
              </a:rPr>
              <a:t>, Dominant Colors, Size</a:t>
            </a:r>
          </a:p>
        </p:txBody>
      </p:sp>
    </p:spTree>
    <p:extLst>
      <p:ext uri="{BB962C8B-B14F-4D97-AF65-F5344CB8AC3E}">
        <p14:creationId xmlns:p14="http://schemas.microsoft.com/office/powerpoint/2010/main" val="391508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268</Words>
  <Application>Microsoft Office PowerPoint</Application>
  <PresentationFormat>Widescreen</PresentationFormat>
  <Paragraphs>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 (Body)</vt:lpstr>
      <vt:lpstr>Arial</vt:lpstr>
      <vt:lpstr>Calibri</vt:lpstr>
      <vt:lpstr>Calibri Light</vt:lpstr>
      <vt:lpstr>Courier New</vt:lpstr>
      <vt:lpstr>Office Theme</vt:lpstr>
      <vt:lpstr>Data Incubator Capstone  Project Proposal</vt:lpstr>
      <vt:lpstr>Dataset Overview</vt:lpstr>
      <vt:lpstr>PowerPoint Presentation</vt:lpstr>
      <vt:lpstr>Exploratory Data Analysis</vt:lpstr>
      <vt:lpstr>Missing Values</vt:lpstr>
      <vt:lpstr>Response Variable: Sales Percentage</vt:lpstr>
      <vt:lpstr>PowerPoint Presentation</vt:lpstr>
      <vt:lpstr>Feature Engineering</vt:lpstr>
      <vt:lpstr>Image Variables:  </vt:lpstr>
      <vt:lpstr>NLP Variables:  </vt:lpstr>
      <vt:lpstr>PowerPoint Presentation</vt:lpstr>
      <vt:lpstr>PowerPoint Presentation</vt:lpstr>
      <vt:lpstr>PowerPoint Presentation</vt:lpstr>
      <vt:lpstr>Basic Model Fitting</vt:lpstr>
      <vt:lpstr>PowerPoint Presentation</vt:lpstr>
      <vt:lpstr>PowerPoint Presentation</vt:lpstr>
      <vt:lpstr>PowerPoint Presentation</vt:lpstr>
      <vt:lpstr>PowerPoint Presentation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Qin</dc:creator>
  <cp:lastModifiedBy>Peng Qin</cp:lastModifiedBy>
  <cp:revision>23</cp:revision>
  <dcterms:created xsi:type="dcterms:W3CDTF">2018-05-15T21:12:29Z</dcterms:created>
  <dcterms:modified xsi:type="dcterms:W3CDTF">2018-05-16T05:12:05Z</dcterms:modified>
</cp:coreProperties>
</file>