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0"/>
  </p:notesMasterIdLst>
  <p:sldIdLst>
    <p:sldId id="256" r:id="rId2"/>
    <p:sldId id="292" r:id="rId3"/>
    <p:sldId id="259" r:id="rId4"/>
    <p:sldId id="265" r:id="rId5"/>
    <p:sldId id="264" r:id="rId6"/>
    <p:sldId id="273" r:id="rId7"/>
    <p:sldId id="267" r:id="rId8"/>
    <p:sldId id="260" r:id="rId9"/>
    <p:sldId id="263" r:id="rId10"/>
    <p:sldId id="270" r:id="rId11"/>
    <p:sldId id="271" r:id="rId12"/>
    <p:sldId id="266" r:id="rId13"/>
    <p:sldId id="280" r:id="rId14"/>
    <p:sldId id="290" r:id="rId15"/>
    <p:sldId id="282" r:id="rId16"/>
    <p:sldId id="281" r:id="rId17"/>
    <p:sldId id="291" r:id="rId18"/>
    <p:sldId id="283" r:id="rId19"/>
    <p:sldId id="277" r:id="rId20"/>
    <p:sldId id="278" r:id="rId21"/>
    <p:sldId id="261" r:id="rId22"/>
    <p:sldId id="268" r:id="rId23"/>
    <p:sldId id="262" r:id="rId24"/>
    <p:sldId id="269" r:id="rId25"/>
    <p:sldId id="289" r:id="rId26"/>
    <p:sldId id="276" r:id="rId27"/>
    <p:sldId id="257" r:id="rId28"/>
    <p:sldId id="274" r:id="rId29"/>
  </p:sldIdLst>
  <p:sldSz cx="12192000" cy="6858000"/>
  <p:notesSz cx="6858000" cy="9144000"/>
  <p:embeddedFontLst>
    <p:embeddedFont>
      <p:font typeface="微软雅黑" panose="020B0503020204020204" pitchFamily="34" charset="-122"/>
      <p:regular r:id="rId31"/>
      <p:bold r:id="rId32"/>
    </p:embeddedFont>
    <p:embeddedFont>
      <p:font typeface="方正清刻本悦宋简体" panose="02010600030101010101" charset="-122"/>
      <p:regular r:id="rId33"/>
    </p:embeddedFont>
    <p:embeddedFont>
      <p:font typeface="Calibri" panose="020F0502020204030204" pitchFamily="34" charset="0"/>
      <p:regular r:id="rId34"/>
      <p:bold r:id="rId35"/>
      <p:italic r:id="rId36"/>
      <p:boldItalic r:id="rId37"/>
    </p:embeddedFont>
    <p:embeddedFont>
      <p:font typeface="微软雅黑 Light" panose="020B0502040204020203" pitchFamily="34" charset="-122"/>
      <p:regular r:id="rId38"/>
    </p:embeddedFont>
    <p:embeddedFont>
      <p:font typeface="华文宋体" panose="02010600040101010101" pitchFamily="2" charset="-122"/>
      <p:regular r:id="rId39"/>
    </p:embeddedFont>
    <p:embeddedFont>
      <p:font typeface="等线" panose="02010600030101010101" pitchFamily="2" charset="-122"/>
      <p:regular r:id="rId40"/>
      <p:bold r:id="rId41"/>
    </p:embeddedFont>
    <p:embeddedFont>
      <p:font typeface="等线 Light" panose="02010600030101010101" pitchFamily="2" charset="-122"/>
      <p:regular r:id="rId42"/>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D2DB"/>
    <a:srgbClr val="F4D77F"/>
    <a:srgbClr val="7091C4"/>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8" autoAdjust="0"/>
    <p:restoredTop sz="94660"/>
  </p:normalViewPr>
  <p:slideViewPr>
    <p:cSldViewPr snapToGrid="0" showGuides="1">
      <p:cViewPr varScale="1">
        <p:scale>
          <a:sx n="117" d="100"/>
          <a:sy n="117" d="100"/>
        </p:scale>
        <p:origin x="294"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20D61C-F7B5-43AA-A0B3-A2E18F8818CB}" type="datetimeFigureOut">
              <a:rPr lang="zh-CN" altLang="en-US" smtClean="0"/>
              <a:t>2022/7/29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CE6FA7-C32D-4FDD-A743-FC9CDF9CE510}" type="slidenum">
              <a:rPr lang="zh-CN" altLang="en-US" smtClean="0"/>
              <a:t>‹#›</a:t>
            </a:fld>
            <a:endParaRPr lang="zh-CN" altLang="en-US"/>
          </a:p>
        </p:txBody>
      </p:sp>
    </p:spTree>
    <p:extLst>
      <p:ext uri="{BB962C8B-B14F-4D97-AF65-F5344CB8AC3E}">
        <p14:creationId xmlns:p14="http://schemas.microsoft.com/office/powerpoint/2010/main" val="6760574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EEB9D6F-4B63-4480-A60F-F35362909AF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 xmlns:a16="http://schemas.microsoft.com/office/drawing/2014/main" id="{AED5BBF1-F7FB-45EA-8BD3-1B19C097B7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 xmlns:a16="http://schemas.microsoft.com/office/drawing/2014/main" id="{EAB13049-A4D6-44CB-A5E0-2A20489CD448}"/>
              </a:ext>
            </a:extLst>
          </p:cNvPr>
          <p:cNvSpPr>
            <a:spLocks noGrp="1"/>
          </p:cNvSpPr>
          <p:nvPr>
            <p:ph type="dt" sz="half" idx="10"/>
          </p:nvPr>
        </p:nvSpPr>
        <p:spPr/>
        <p:txBody>
          <a:bodyPr/>
          <a:lstStyle/>
          <a:p>
            <a:fld id="{E0924D2E-C159-4630-850B-0F9D90EC5403}" type="datetimeFigureOut">
              <a:rPr lang="zh-CN" altLang="en-US" smtClean="0"/>
              <a:t>2022/7/29</a:t>
            </a:fld>
            <a:endParaRPr lang="zh-CN" altLang="en-US"/>
          </a:p>
        </p:txBody>
      </p:sp>
      <p:sp>
        <p:nvSpPr>
          <p:cNvPr id="5" name="页脚占位符 4">
            <a:extLst>
              <a:ext uri="{FF2B5EF4-FFF2-40B4-BE49-F238E27FC236}">
                <a16:creationId xmlns="" xmlns:a16="http://schemas.microsoft.com/office/drawing/2014/main" id="{80ABA627-2320-4E5C-AEBF-297A690B71E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A9B359CE-601E-4939-8206-35D183819A0C}"/>
              </a:ext>
            </a:extLst>
          </p:cNvPr>
          <p:cNvSpPr>
            <a:spLocks noGrp="1"/>
          </p:cNvSpPr>
          <p:nvPr>
            <p:ph type="sldNum" sz="quarter" idx="12"/>
          </p:nvPr>
        </p:nvSpPr>
        <p:spPr/>
        <p:txBody>
          <a:bodyPr/>
          <a:lstStyle/>
          <a:p>
            <a:fld id="{C3D825DC-7AAC-4FDB-80E7-647806971B6C}" type="slidenum">
              <a:rPr lang="zh-CN" altLang="en-US" smtClean="0"/>
              <a:t>‹#›</a:t>
            </a:fld>
            <a:endParaRPr lang="zh-CN" altLang="en-US"/>
          </a:p>
        </p:txBody>
      </p:sp>
    </p:spTree>
    <p:extLst>
      <p:ext uri="{BB962C8B-B14F-4D97-AF65-F5344CB8AC3E}">
        <p14:creationId xmlns:p14="http://schemas.microsoft.com/office/powerpoint/2010/main" val="1002344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9C3125D9-6C5B-4B14-885D-500484BD33B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 xmlns:a16="http://schemas.microsoft.com/office/drawing/2014/main" id="{6759832F-BAE0-49A0-9960-F821E29F630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 xmlns:a16="http://schemas.microsoft.com/office/drawing/2014/main" id="{2BFA03E3-CDDD-40CE-ADE1-B6034881C3F6}"/>
              </a:ext>
            </a:extLst>
          </p:cNvPr>
          <p:cNvSpPr>
            <a:spLocks noGrp="1"/>
          </p:cNvSpPr>
          <p:nvPr>
            <p:ph type="dt" sz="half" idx="10"/>
          </p:nvPr>
        </p:nvSpPr>
        <p:spPr/>
        <p:txBody>
          <a:bodyPr/>
          <a:lstStyle/>
          <a:p>
            <a:fld id="{E0924D2E-C159-4630-850B-0F9D90EC5403}" type="datetimeFigureOut">
              <a:rPr lang="zh-CN" altLang="en-US" smtClean="0"/>
              <a:t>2022/7/29</a:t>
            </a:fld>
            <a:endParaRPr lang="zh-CN" altLang="en-US"/>
          </a:p>
        </p:txBody>
      </p:sp>
      <p:sp>
        <p:nvSpPr>
          <p:cNvPr id="5" name="页脚占位符 4">
            <a:extLst>
              <a:ext uri="{FF2B5EF4-FFF2-40B4-BE49-F238E27FC236}">
                <a16:creationId xmlns="" xmlns:a16="http://schemas.microsoft.com/office/drawing/2014/main" id="{3FA6D73C-2040-4031-A9DB-DC2E93F0A64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E49B29E0-0537-415C-B997-98AED554915A}"/>
              </a:ext>
            </a:extLst>
          </p:cNvPr>
          <p:cNvSpPr>
            <a:spLocks noGrp="1"/>
          </p:cNvSpPr>
          <p:nvPr>
            <p:ph type="sldNum" sz="quarter" idx="12"/>
          </p:nvPr>
        </p:nvSpPr>
        <p:spPr/>
        <p:txBody>
          <a:bodyPr/>
          <a:lstStyle/>
          <a:p>
            <a:fld id="{C3D825DC-7AAC-4FDB-80E7-647806971B6C}" type="slidenum">
              <a:rPr lang="zh-CN" altLang="en-US" smtClean="0"/>
              <a:t>‹#›</a:t>
            </a:fld>
            <a:endParaRPr lang="zh-CN" altLang="en-US"/>
          </a:p>
        </p:txBody>
      </p:sp>
    </p:spTree>
    <p:extLst>
      <p:ext uri="{BB962C8B-B14F-4D97-AF65-F5344CB8AC3E}">
        <p14:creationId xmlns:p14="http://schemas.microsoft.com/office/powerpoint/2010/main" val="633903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 xmlns:a16="http://schemas.microsoft.com/office/drawing/2014/main" id="{3912B2B2-D8E0-404E-B830-FD5C1321EE7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 xmlns:a16="http://schemas.microsoft.com/office/drawing/2014/main" id="{9015C1A9-0FC8-42A6-96F9-7D696B0B4DC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 xmlns:a16="http://schemas.microsoft.com/office/drawing/2014/main" id="{87992C51-0871-4527-A93D-6A4749C83205}"/>
              </a:ext>
            </a:extLst>
          </p:cNvPr>
          <p:cNvSpPr>
            <a:spLocks noGrp="1"/>
          </p:cNvSpPr>
          <p:nvPr>
            <p:ph type="dt" sz="half" idx="10"/>
          </p:nvPr>
        </p:nvSpPr>
        <p:spPr/>
        <p:txBody>
          <a:bodyPr/>
          <a:lstStyle/>
          <a:p>
            <a:fld id="{E0924D2E-C159-4630-850B-0F9D90EC5403}" type="datetimeFigureOut">
              <a:rPr lang="zh-CN" altLang="en-US" smtClean="0"/>
              <a:t>2022/7/29</a:t>
            </a:fld>
            <a:endParaRPr lang="zh-CN" altLang="en-US"/>
          </a:p>
        </p:txBody>
      </p:sp>
      <p:sp>
        <p:nvSpPr>
          <p:cNvPr id="5" name="页脚占位符 4">
            <a:extLst>
              <a:ext uri="{FF2B5EF4-FFF2-40B4-BE49-F238E27FC236}">
                <a16:creationId xmlns="" xmlns:a16="http://schemas.microsoft.com/office/drawing/2014/main" id="{63C40185-E334-4C48-8B1B-F4513503CF1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8F027B20-9A71-4746-9502-FB9E8EB75156}"/>
              </a:ext>
            </a:extLst>
          </p:cNvPr>
          <p:cNvSpPr>
            <a:spLocks noGrp="1"/>
          </p:cNvSpPr>
          <p:nvPr>
            <p:ph type="sldNum" sz="quarter" idx="12"/>
          </p:nvPr>
        </p:nvSpPr>
        <p:spPr/>
        <p:txBody>
          <a:bodyPr/>
          <a:lstStyle/>
          <a:p>
            <a:fld id="{C3D825DC-7AAC-4FDB-80E7-647806971B6C}" type="slidenum">
              <a:rPr lang="zh-CN" altLang="en-US" smtClean="0"/>
              <a:t>‹#›</a:t>
            </a:fld>
            <a:endParaRPr lang="zh-CN" altLang="en-US"/>
          </a:p>
        </p:txBody>
      </p:sp>
    </p:spTree>
    <p:extLst>
      <p:ext uri="{BB962C8B-B14F-4D97-AF65-F5344CB8AC3E}">
        <p14:creationId xmlns:p14="http://schemas.microsoft.com/office/powerpoint/2010/main" val="356236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104FECF-D55E-4388-B972-AFB0005E310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ACBFDB1C-C136-4D6C-AC10-B6AA2A8BFCF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 xmlns:a16="http://schemas.microsoft.com/office/drawing/2014/main" id="{71B3DAA8-8BFF-4065-A62D-B77B345C0572}"/>
              </a:ext>
            </a:extLst>
          </p:cNvPr>
          <p:cNvSpPr>
            <a:spLocks noGrp="1"/>
          </p:cNvSpPr>
          <p:nvPr>
            <p:ph type="dt" sz="half" idx="10"/>
          </p:nvPr>
        </p:nvSpPr>
        <p:spPr/>
        <p:txBody>
          <a:bodyPr/>
          <a:lstStyle/>
          <a:p>
            <a:fld id="{E0924D2E-C159-4630-850B-0F9D90EC5403}" type="datetimeFigureOut">
              <a:rPr lang="zh-CN" altLang="en-US" smtClean="0"/>
              <a:t>2022/7/29</a:t>
            </a:fld>
            <a:endParaRPr lang="zh-CN" altLang="en-US"/>
          </a:p>
        </p:txBody>
      </p:sp>
      <p:sp>
        <p:nvSpPr>
          <p:cNvPr id="5" name="页脚占位符 4">
            <a:extLst>
              <a:ext uri="{FF2B5EF4-FFF2-40B4-BE49-F238E27FC236}">
                <a16:creationId xmlns="" xmlns:a16="http://schemas.microsoft.com/office/drawing/2014/main" id="{95DAE728-5544-41BD-97CE-75AAD9AC19E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0A802356-1E5F-4C58-BA4D-90822C0853B9}"/>
              </a:ext>
            </a:extLst>
          </p:cNvPr>
          <p:cNvSpPr>
            <a:spLocks noGrp="1"/>
          </p:cNvSpPr>
          <p:nvPr>
            <p:ph type="sldNum" sz="quarter" idx="12"/>
          </p:nvPr>
        </p:nvSpPr>
        <p:spPr/>
        <p:txBody>
          <a:bodyPr/>
          <a:lstStyle/>
          <a:p>
            <a:fld id="{C3D825DC-7AAC-4FDB-80E7-647806971B6C}" type="slidenum">
              <a:rPr lang="zh-CN" altLang="en-US" smtClean="0"/>
              <a:t>‹#›</a:t>
            </a:fld>
            <a:endParaRPr lang="zh-CN" altLang="en-US"/>
          </a:p>
        </p:txBody>
      </p:sp>
    </p:spTree>
    <p:extLst>
      <p:ext uri="{BB962C8B-B14F-4D97-AF65-F5344CB8AC3E}">
        <p14:creationId xmlns:p14="http://schemas.microsoft.com/office/powerpoint/2010/main" val="2767320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62172F27-1E85-4B6F-8605-4A4084CBE64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 xmlns:a16="http://schemas.microsoft.com/office/drawing/2014/main" id="{45D3BDF8-14E5-47A3-9B0E-F1F7821EF8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 xmlns:a16="http://schemas.microsoft.com/office/drawing/2014/main" id="{A173F48F-8CFD-4CC9-B486-83B2F099D776}"/>
              </a:ext>
            </a:extLst>
          </p:cNvPr>
          <p:cNvSpPr>
            <a:spLocks noGrp="1"/>
          </p:cNvSpPr>
          <p:nvPr>
            <p:ph type="dt" sz="half" idx="10"/>
          </p:nvPr>
        </p:nvSpPr>
        <p:spPr/>
        <p:txBody>
          <a:bodyPr/>
          <a:lstStyle/>
          <a:p>
            <a:fld id="{E0924D2E-C159-4630-850B-0F9D90EC5403}" type="datetimeFigureOut">
              <a:rPr lang="zh-CN" altLang="en-US" smtClean="0"/>
              <a:t>2022/7/29</a:t>
            </a:fld>
            <a:endParaRPr lang="zh-CN" altLang="en-US"/>
          </a:p>
        </p:txBody>
      </p:sp>
      <p:sp>
        <p:nvSpPr>
          <p:cNvPr id="5" name="页脚占位符 4">
            <a:extLst>
              <a:ext uri="{FF2B5EF4-FFF2-40B4-BE49-F238E27FC236}">
                <a16:creationId xmlns="" xmlns:a16="http://schemas.microsoft.com/office/drawing/2014/main" id="{DECBB4E0-EE27-4A65-8B45-F557BCE03CE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F5A2C8EC-39AE-445F-8618-2EDB073F6B0E}"/>
              </a:ext>
            </a:extLst>
          </p:cNvPr>
          <p:cNvSpPr>
            <a:spLocks noGrp="1"/>
          </p:cNvSpPr>
          <p:nvPr>
            <p:ph type="sldNum" sz="quarter" idx="12"/>
          </p:nvPr>
        </p:nvSpPr>
        <p:spPr/>
        <p:txBody>
          <a:bodyPr/>
          <a:lstStyle/>
          <a:p>
            <a:fld id="{C3D825DC-7AAC-4FDB-80E7-647806971B6C}" type="slidenum">
              <a:rPr lang="zh-CN" altLang="en-US" smtClean="0"/>
              <a:t>‹#›</a:t>
            </a:fld>
            <a:endParaRPr lang="zh-CN" altLang="en-US"/>
          </a:p>
        </p:txBody>
      </p:sp>
    </p:spTree>
    <p:extLst>
      <p:ext uri="{BB962C8B-B14F-4D97-AF65-F5344CB8AC3E}">
        <p14:creationId xmlns:p14="http://schemas.microsoft.com/office/powerpoint/2010/main" val="4164327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6675ED7E-ED55-4FF0-95A2-5AC2BBBDD92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D8D24936-F273-4912-85D7-132CFCC00A8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 xmlns:a16="http://schemas.microsoft.com/office/drawing/2014/main" id="{4602382A-4173-424D-8494-4995B2D68C2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 xmlns:a16="http://schemas.microsoft.com/office/drawing/2014/main" id="{8769A081-FFA3-4E27-AA5A-51242F38A3CD}"/>
              </a:ext>
            </a:extLst>
          </p:cNvPr>
          <p:cNvSpPr>
            <a:spLocks noGrp="1"/>
          </p:cNvSpPr>
          <p:nvPr>
            <p:ph type="dt" sz="half" idx="10"/>
          </p:nvPr>
        </p:nvSpPr>
        <p:spPr/>
        <p:txBody>
          <a:bodyPr/>
          <a:lstStyle/>
          <a:p>
            <a:fld id="{E0924D2E-C159-4630-850B-0F9D90EC5403}" type="datetimeFigureOut">
              <a:rPr lang="zh-CN" altLang="en-US" smtClean="0"/>
              <a:t>2022/7/29</a:t>
            </a:fld>
            <a:endParaRPr lang="zh-CN" altLang="en-US"/>
          </a:p>
        </p:txBody>
      </p:sp>
      <p:sp>
        <p:nvSpPr>
          <p:cNvPr id="6" name="页脚占位符 5">
            <a:extLst>
              <a:ext uri="{FF2B5EF4-FFF2-40B4-BE49-F238E27FC236}">
                <a16:creationId xmlns="" xmlns:a16="http://schemas.microsoft.com/office/drawing/2014/main" id="{09E84DE9-0867-499C-849D-F03A7811464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FCBCABE2-D582-4196-8B87-3C9F89A57CE6}"/>
              </a:ext>
            </a:extLst>
          </p:cNvPr>
          <p:cNvSpPr>
            <a:spLocks noGrp="1"/>
          </p:cNvSpPr>
          <p:nvPr>
            <p:ph type="sldNum" sz="quarter" idx="12"/>
          </p:nvPr>
        </p:nvSpPr>
        <p:spPr/>
        <p:txBody>
          <a:bodyPr/>
          <a:lstStyle/>
          <a:p>
            <a:fld id="{C3D825DC-7AAC-4FDB-80E7-647806971B6C}" type="slidenum">
              <a:rPr lang="zh-CN" altLang="en-US" smtClean="0"/>
              <a:t>‹#›</a:t>
            </a:fld>
            <a:endParaRPr lang="zh-CN" altLang="en-US"/>
          </a:p>
        </p:txBody>
      </p:sp>
    </p:spTree>
    <p:extLst>
      <p:ext uri="{BB962C8B-B14F-4D97-AF65-F5344CB8AC3E}">
        <p14:creationId xmlns:p14="http://schemas.microsoft.com/office/powerpoint/2010/main" val="472667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BD97E7B-B92A-4213-9C31-A1972742500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 xmlns:a16="http://schemas.microsoft.com/office/drawing/2014/main" id="{AF6EE203-2D83-4580-AAAC-46042D8ADC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 xmlns:a16="http://schemas.microsoft.com/office/drawing/2014/main" id="{3B3B6A3F-C4E0-4A8E-845A-95AB05E715E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 xmlns:a16="http://schemas.microsoft.com/office/drawing/2014/main" id="{13C83D2F-C25A-4698-8A69-DBB9BDAD35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 xmlns:a16="http://schemas.microsoft.com/office/drawing/2014/main" id="{1BB7C2E2-6A0C-46DF-A7F9-F4300FDA53C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 xmlns:a16="http://schemas.microsoft.com/office/drawing/2014/main" id="{DD4CD7F3-312A-40EC-8D01-BA249DCC4EF4}"/>
              </a:ext>
            </a:extLst>
          </p:cNvPr>
          <p:cNvSpPr>
            <a:spLocks noGrp="1"/>
          </p:cNvSpPr>
          <p:nvPr>
            <p:ph type="dt" sz="half" idx="10"/>
          </p:nvPr>
        </p:nvSpPr>
        <p:spPr/>
        <p:txBody>
          <a:bodyPr/>
          <a:lstStyle/>
          <a:p>
            <a:fld id="{E0924D2E-C159-4630-850B-0F9D90EC5403}" type="datetimeFigureOut">
              <a:rPr lang="zh-CN" altLang="en-US" smtClean="0"/>
              <a:t>2022/7/29</a:t>
            </a:fld>
            <a:endParaRPr lang="zh-CN" altLang="en-US"/>
          </a:p>
        </p:txBody>
      </p:sp>
      <p:sp>
        <p:nvSpPr>
          <p:cNvPr id="8" name="页脚占位符 7">
            <a:extLst>
              <a:ext uri="{FF2B5EF4-FFF2-40B4-BE49-F238E27FC236}">
                <a16:creationId xmlns="" xmlns:a16="http://schemas.microsoft.com/office/drawing/2014/main" id="{311D406B-CAF9-425E-BFAF-2E425445CC1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 xmlns:a16="http://schemas.microsoft.com/office/drawing/2014/main" id="{C1792772-53F6-48C8-B8B6-0EAAF3718D67}"/>
              </a:ext>
            </a:extLst>
          </p:cNvPr>
          <p:cNvSpPr>
            <a:spLocks noGrp="1"/>
          </p:cNvSpPr>
          <p:nvPr>
            <p:ph type="sldNum" sz="quarter" idx="12"/>
          </p:nvPr>
        </p:nvSpPr>
        <p:spPr/>
        <p:txBody>
          <a:bodyPr/>
          <a:lstStyle/>
          <a:p>
            <a:fld id="{C3D825DC-7AAC-4FDB-80E7-647806971B6C}" type="slidenum">
              <a:rPr lang="zh-CN" altLang="en-US" smtClean="0"/>
              <a:t>‹#›</a:t>
            </a:fld>
            <a:endParaRPr lang="zh-CN" altLang="en-US"/>
          </a:p>
        </p:txBody>
      </p:sp>
    </p:spTree>
    <p:extLst>
      <p:ext uri="{BB962C8B-B14F-4D97-AF65-F5344CB8AC3E}">
        <p14:creationId xmlns:p14="http://schemas.microsoft.com/office/powerpoint/2010/main" val="3144046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A321872B-0F21-4B09-BF11-4619ADC5B5E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 xmlns:a16="http://schemas.microsoft.com/office/drawing/2014/main" id="{A745E080-1505-4290-92F0-020BE305F596}"/>
              </a:ext>
            </a:extLst>
          </p:cNvPr>
          <p:cNvSpPr>
            <a:spLocks noGrp="1"/>
          </p:cNvSpPr>
          <p:nvPr>
            <p:ph type="dt" sz="half" idx="10"/>
          </p:nvPr>
        </p:nvSpPr>
        <p:spPr/>
        <p:txBody>
          <a:bodyPr/>
          <a:lstStyle/>
          <a:p>
            <a:fld id="{E0924D2E-C159-4630-850B-0F9D90EC5403}" type="datetimeFigureOut">
              <a:rPr lang="zh-CN" altLang="en-US" smtClean="0"/>
              <a:t>2022/7/29</a:t>
            </a:fld>
            <a:endParaRPr lang="zh-CN" altLang="en-US"/>
          </a:p>
        </p:txBody>
      </p:sp>
      <p:sp>
        <p:nvSpPr>
          <p:cNvPr id="4" name="页脚占位符 3">
            <a:extLst>
              <a:ext uri="{FF2B5EF4-FFF2-40B4-BE49-F238E27FC236}">
                <a16:creationId xmlns="" xmlns:a16="http://schemas.microsoft.com/office/drawing/2014/main" id="{2D78218E-920B-4DC7-8D29-219DF1A1D09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 xmlns:a16="http://schemas.microsoft.com/office/drawing/2014/main" id="{F7227119-0B94-4FE6-B18B-9B2A89ECB81E}"/>
              </a:ext>
            </a:extLst>
          </p:cNvPr>
          <p:cNvSpPr>
            <a:spLocks noGrp="1"/>
          </p:cNvSpPr>
          <p:nvPr>
            <p:ph type="sldNum" sz="quarter" idx="12"/>
          </p:nvPr>
        </p:nvSpPr>
        <p:spPr/>
        <p:txBody>
          <a:bodyPr/>
          <a:lstStyle/>
          <a:p>
            <a:fld id="{C3D825DC-7AAC-4FDB-80E7-647806971B6C}" type="slidenum">
              <a:rPr lang="zh-CN" altLang="en-US" smtClean="0"/>
              <a:t>‹#›</a:t>
            </a:fld>
            <a:endParaRPr lang="zh-CN" altLang="en-US"/>
          </a:p>
        </p:txBody>
      </p:sp>
    </p:spTree>
    <p:extLst>
      <p:ext uri="{BB962C8B-B14F-4D97-AF65-F5344CB8AC3E}">
        <p14:creationId xmlns:p14="http://schemas.microsoft.com/office/powerpoint/2010/main" val="2008010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 xmlns:a16="http://schemas.microsoft.com/office/drawing/2014/main" id="{62760B34-398E-483D-8F41-9DDE6DD617B4}"/>
              </a:ext>
            </a:extLst>
          </p:cNvPr>
          <p:cNvSpPr>
            <a:spLocks noGrp="1"/>
          </p:cNvSpPr>
          <p:nvPr>
            <p:ph type="dt" sz="half" idx="10"/>
          </p:nvPr>
        </p:nvSpPr>
        <p:spPr/>
        <p:txBody>
          <a:bodyPr/>
          <a:lstStyle/>
          <a:p>
            <a:fld id="{E0924D2E-C159-4630-850B-0F9D90EC5403}" type="datetimeFigureOut">
              <a:rPr lang="zh-CN" altLang="en-US" smtClean="0"/>
              <a:t>2022/7/29</a:t>
            </a:fld>
            <a:endParaRPr lang="zh-CN" altLang="en-US"/>
          </a:p>
        </p:txBody>
      </p:sp>
      <p:sp>
        <p:nvSpPr>
          <p:cNvPr id="3" name="页脚占位符 2">
            <a:extLst>
              <a:ext uri="{FF2B5EF4-FFF2-40B4-BE49-F238E27FC236}">
                <a16:creationId xmlns="" xmlns:a16="http://schemas.microsoft.com/office/drawing/2014/main" id="{66870693-04B0-486C-BE0D-C40518D8DCF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 xmlns:a16="http://schemas.microsoft.com/office/drawing/2014/main" id="{07CFB341-5E8E-4FD1-8F06-66D97B4F1DFB}"/>
              </a:ext>
            </a:extLst>
          </p:cNvPr>
          <p:cNvSpPr>
            <a:spLocks noGrp="1"/>
          </p:cNvSpPr>
          <p:nvPr>
            <p:ph type="sldNum" sz="quarter" idx="12"/>
          </p:nvPr>
        </p:nvSpPr>
        <p:spPr/>
        <p:txBody>
          <a:bodyPr/>
          <a:lstStyle/>
          <a:p>
            <a:fld id="{C3D825DC-7AAC-4FDB-80E7-647806971B6C}" type="slidenum">
              <a:rPr lang="zh-CN" altLang="en-US" smtClean="0"/>
              <a:t>‹#›</a:t>
            </a:fld>
            <a:endParaRPr lang="zh-CN" altLang="en-US"/>
          </a:p>
        </p:txBody>
      </p:sp>
    </p:spTree>
    <p:extLst>
      <p:ext uri="{BB962C8B-B14F-4D97-AF65-F5344CB8AC3E}">
        <p14:creationId xmlns:p14="http://schemas.microsoft.com/office/powerpoint/2010/main" val="3104291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9D74F2A-305E-4943-A584-F69023A67B0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 xmlns:a16="http://schemas.microsoft.com/office/drawing/2014/main" id="{E4084C1E-6311-4057-BC4C-849AE53A00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 xmlns:a16="http://schemas.microsoft.com/office/drawing/2014/main" id="{CE1FA823-E6AB-4AF8-98D2-0879ED06A9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 xmlns:a16="http://schemas.microsoft.com/office/drawing/2014/main" id="{DE1FED98-B3C3-4F59-9791-9C1488A6A2DD}"/>
              </a:ext>
            </a:extLst>
          </p:cNvPr>
          <p:cNvSpPr>
            <a:spLocks noGrp="1"/>
          </p:cNvSpPr>
          <p:nvPr>
            <p:ph type="dt" sz="half" idx="10"/>
          </p:nvPr>
        </p:nvSpPr>
        <p:spPr/>
        <p:txBody>
          <a:bodyPr/>
          <a:lstStyle/>
          <a:p>
            <a:fld id="{E0924D2E-C159-4630-850B-0F9D90EC5403}" type="datetimeFigureOut">
              <a:rPr lang="zh-CN" altLang="en-US" smtClean="0"/>
              <a:t>2022/7/29</a:t>
            </a:fld>
            <a:endParaRPr lang="zh-CN" altLang="en-US"/>
          </a:p>
        </p:txBody>
      </p:sp>
      <p:sp>
        <p:nvSpPr>
          <p:cNvPr id="6" name="页脚占位符 5">
            <a:extLst>
              <a:ext uri="{FF2B5EF4-FFF2-40B4-BE49-F238E27FC236}">
                <a16:creationId xmlns="" xmlns:a16="http://schemas.microsoft.com/office/drawing/2014/main" id="{6775B5CD-F64F-453C-BD7C-834082657EB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7C77E206-D68D-4B98-B60F-E612C18DDD12}"/>
              </a:ext>
            </a:extLst>
          </p:cNvPr>
          <p:cNvSpPr>
            <a:spLocks noGrp="1"/>
          </p:cNvSpPr>
          <p:nvPr>
            <p:ph type="sldNum" sz="quarter" idx="12"/>
          </p:nvPr>
        </p:nvSpPr>
        <p:spPr/>
        <p:txBody>
          <a:bodyPr/>
          <a:lstStyle/>
          <a:p>
            <a:fld id="{C3D825DC-7AAC-4FDB-80E7-647806971B6C}" type="slidenum">
              <a:rPr lang="zh-CN" altLang="en-US" smtClean="0"/>
              <a:t>‹#›</a:t>
            </a:fld>
            <a:endParaRPr lang="zh-CN" altLang="en-US"/>
          </a:p>
        </p:txBody>
      </p:sp>
    </p:spTree>
    <p:extLst>
      <p:ext uri="{BB962C8B-B14F-4D97-AF65-F5344CB8AC3E}">
        <p14:creationId xmlns:p14="http://schemas.microsoft.com/office/powerpoint/2010/main" val="607158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EAEC40C-D6CF-4817-850A-701D5EDA74E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 xmlns:a16="http://schemas.microsoft.com/office/drawing/2014/main" id="{4CC4ABF1-B2C8-4C72-854D-59B43FD306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 xmlns:a16="http://schemas.microsoft.com/office/drawing/2014/main" id="{B570068A-9226-46BC-B08F-D9B0288E87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 xmlns:a16="http://schemas.microsoft.com/office/drawing/2014/main" id="{C3F7066C-543E-4FF0-B503-723BED0BD1BC}"/>
              </a:ext>
            </a:extLst>
          </p:cNvPr>
          <p:cNvSpPr>
            <a:spLocks noGrp="1"/>
          </p:cNvSpPr>
          <p:nvPr>
            <p:ph type="dt" sz="half" idx="10"/>
          </p:nvPr>
        </p:nvSpPr>
        <p:spPr/>
        <p:txBody>
          <a:bodyPr/>
          <a:lstStyle/>
          <a:p>
            <a:fld id="{E0924D2E-C159-4630-850B-0F9D90EC5403}" type="datetimeFigureOut">
              <a:rPr lang="zh-CN" altLang="en-US" smtClean="0"/>
              <a:t>2022/7/29</a:t>
            </a:fld>
            <a:endParaRPr lang="zh-CN" altLang="en-US"/>
          </a:p>
        </p:txBody>
      </p:sp>
      <p:sp>
        <p:nvSpPr>
          <p:cNvPr id="6" name="页脚占位符 5">
            <a:extLst>
              <a:ext uri="{FF2B5EF4-FFF2-40B4-BE49-F238E27FC236}">
                <a16:creationId xmlns="" xmlns:a16="http://schemas.microsoft.com/office/drawing/2014/main" id="{92A981BD-1925-42F0-B7A8-95DDD0ED901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350AD3F8-19D8-4F9D-AAC6-0F885EDF8D72}"/>
              </a:ext>
            </a:extLst>
          </p:cNvPr>
          <p:cNvSpPr>
            <a:spLocks noGrp="1"/>
          </p:cNvSpPr>
          <p:nvPr>
            <p:ph type="sldNum" sz="quarter" idx="12"/>
          </p:nvPr>
        </p:nvSpPr>
        <p:spPr/>
        <p:txBody>
          <a:bodyPr/>
          <a:lstStyle/>
          <a:p>
            <a:fld id="{C3D825DC-7AAC-4FDB-80E7-647806971B6C}" type="slidenum">
              <a:rPr lang="zh-CN" altLang="en-US" smtClean="0"/>
              <a:t>‹#›</a:t>
            </a:fld>
            <a:endParaRPr lang="zh-CN" altLang="en-US"/>
          </a:p>
        </p:txBody>
      </p:sp>
    </p:spTree>
    <p:extLst>
      <p:ext uri="{BB962C8B-B14F-4D97-AF65-F5344CB8AC3E}">
        <p14:creationId xmlns:p14="http://schemas.microsoft.com/office/powerpoint/2010/main" val="2496345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 xmlns:a16="http://schemas.microsoft.com/office/drawing/2014/main" id="{14B32C98-FBB6-4DC6-A491-56C1FF9816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 xmlns:a16="http://schemas.microsoft.com/office/drawing/2014/main" id="{5F4F2E53-A48A-4230-83E9-06E3F9D631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 xmlns:a16="http://schemas.microsoft.com/office/drawing/2014/main" id="{348A8952-15D6-43F4-8941-CF42F2FA63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924D2E-C159-4630-850B-0F9D90EC5403}" type="datetimeFigureOut">
              <a:rPr lang="zh-CN" altLang="en-US" smtClean="0"/>
              <a:t>2022/7/29</a:t>
            </a:fld>
            <a:endParaRPr lang="zh-CN" altLang="en-US"/>
          </a:p>
        </p:txBody>
      </p:sp>
      <p:sp>
        <p:nvSpPr>
          <p:cNvPr id="5" name="页脚占位符 4">
            <a:extLst>
              <a:ext uri="{FF2B5EF4-FFF2-40B4-BE49-F238E27FC236}">
                <a16:creationId xmlns="" xmlns:a16="http://schemas.microsoft.com/office/drawing/2014/main" id="{F366FF65-5257-4787-9E25-385C8C610B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 xmlns:a16="http://schemas.microsoft.com/office/drawing/2014/main" id="{031395AB-F08E-4B1D-8611-161206D553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D825DC-7AAC-4FDB-80E7-647806971B6C}" type="slidenum">
              <a:rPr lang="zh-CN" altLang="en-US" smtClean="0"/>
              <a:t>‹#›</a:t>
            </a:fld>
            <a:endParaRPr lang="zh-CN" altLang="en-US"/>
          </a:p>
        </p:txBody>
      </p:sp>
    </p:spTree>
    <p:extLst>
      <p:ext uri="{BB962C8B-B14F-4D97-AF65-F5344CB8AC3E}">
        <p14:creationId xmlns:p14="http://schemas.microsoft.com/office/powerpoint/2010/main" val="33407808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missgentle/WebAssembly/blob/master/img/wasm-6.png"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 xmlns:a16="http://schemas.microsoft.com/office/drawing/2014/main" id="{B46C681F-AAB6-4F5B-8AFC-3BA736E351E7}"/>
              </a:ext>
            </a:extLst>
          </p:cNvPr>
          <p:cNvPicPr>
            <a:picLocks noChangeAspect="1"/>
          </p:cNvPicPr>
          <p:nvPr/>
        </p:nvPicPr>
        <p:blipFill rotWithShape="1">
          <a:blip r:embed="rId2">
            <a:extLst>
              <a:ext uri="{28A0092B-C50C-407E-A947-70E740481C1C}">
                <a14:useLocalDpi xmlns:a14="http://schemas.microsoft.com/office/drawing/2010/main" val="0"/>
              </a:ext>
            </a:extLst>
          </a:blip>
          <a:srcRect l="1393" t="19505" r="6819" b="9293"/>
          <a:stretch/>
        </p:blipFill>
        <p:spPr>
          <a:xfrm>
            <a:off x="0" y="0"/>
            <a:ext cx="12192000" cy="6858000"/>
          </a:xfrm>
          <a:prstGeom prst="rect">
            <a:avLst/>
          </a:prstGeom>
        </p:spPr>
      </p:pic>
      <p:sp>
        <p:nvSpPr>
          <p:cNvPr id="6" name="文本框 5">
            <a:extLst>
              <a:ext uri="{FF2B5EF4-FFF2-40B4-BE49-F238E27FC236}">
                <a16:creationId xmlns="" xmlns:a16="http://schemas.microsoft.com/office/drawing/2014/main" id="{8ECDFE62-A452-4B84-99E6-C3A30CA79872}"/>
              </a:ext>
            </a:extLst>
          </p:cNvPr>
          <p:cNvSpPr txBox="1"/>
          <p:nvPr/>
        </p:nvSpPr>
        <p:spPr>
          <a:xfrm>
            <a:off x="2399302" y="2309046"/>
            <a:ext cx="8197941" cy="1015663"/>
          </a:xfrm>
          <a:prstGeom prst="rect">
            <a:avLst/>
          </a:prstGeom>
          <a:noFill/>
        </p:spPr>
        <p:txBody>
          <a:bodyPr wrap="square" rtlCol="0">
            <a:spAutoFit/>
          </a:bodyPr>
          <a:lstStyle/>
          <a:p>
            <a:pPr algn="ctr"/>
            <a:r>
              <a:rPr lang="zh-CN" altLang="en-US" sz="6000" dirty="0">
                <a:solidFill>
                  <a:schemeClr val="tx1">
                    <a:lumMod val="85000"/>
                    <a:lumOff val="15000"/>
                  </a:schemeClr>
                </a:solidFill>
                <a:latin typeface="方正清刻本悦宋简体" panose="02000000000000000000" pitchFamily="2" charset="-122"/>
                <a:ea typeface="方正清刻本悦宋简体" panose="02000000000000000000" pitchFamily="2" charset="-122"/>
              </a:rPr>
              <a:t>漫</a:t>
            </a:r>
            <a:r>
              <a:rPr lang="zh-CN" altLang="en-US" sz="6000"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rPr>
              <a:t>谈</a:t>
            </a:r>
            <a:r>
              <a:rPr lang="en-US" altLang="zh-CN" sz="6000" dirty="0" err="1">
                <a:solidFill>
                  <a:schemeClr val="tx1">
                    <a:lumMod val="85000"/>
                    <a:lumOff val="15000"/>
                  </a:schemeClr>
                </a:solidFill>
                <a:latin typeface="方正清刻本悦宋简体" panose="02000000000000000000" pitchFamily="2" charset="-122"/>
                <a:ea typeface="方正清刻本悦宋简体" panose="02000000000000000000" pitchFamily="2" charset="-122"/>
              </a:rPr>
              <a:t>V8</a:t>
            </a:r>
            <a:r>
              <a:rPr lang="zh-CN" altLang="en-US" sz="6000" dirty="0">
                <a:solidFill>
                  <a:schemeClr val="tx1">
                    <a:lumMod val="85000"/>
                    <a:lumOff val="15000"/>
                  </a:schemeClr>
                </a:solidFill>
                <a:latin typeface="方正清刻本悦宋简体" panose="02000000000000000000" pitchFamily="2" charset="-122"/>
                <a:ea typeface="方正清刻本悦宋简体" panose="02000000000000000000" pitchFamily="2" charset="-122"/>
              </a:rPr>
              <a:t>引擎及</a:t>
            </a:r>
            <a:r>
              <a:rPr lang="en-US" altLang="zh-CN" sz="6000" dirty="0" err="1">
                <a:solidFill>
                  <a:schemeClr val="tx1">
                    <a:lumMod val="85000"/>
                    <a:lumOff val="15000"/>
                  </a:schemeClr>
                </a:solidFill>
                <a:latin typeface="方正清刻本悦宋简体" panose="02000000000000000000" pitchFamily="2" charset="-122"/>
                <a:ea typeface="方正清刻本悦宋简体" panose="02000000000000000000" pitchFamily="2" charset="-122"/>
              </a:rPr>
              <a:t>Wasm</a:t>
            </a:r>
            <a:r>
              <a:rPr lang="zh-CN" altLang="en-US" sz="6000" dirty="0">
                <a:solidFill>
                  <a:schemeClr val="tx1">
                    <a:lumMod val="85000"/>
                    <a:lumOff val="15000"/>
                  </a:schemeClr>
                </a:solidFill>
                <a:latin typeface="方正清刻本悦宋简体" panose="02000000000000000000" pitchFamily="2" charset="-122"/>
                <a:ea typeface="方正清刻本悦宋简体" panose="02000000000000000000" pitchFamily="2" charset="-122"/>
              </a:rPr>
              <a:t>原理</a:t>
            </a:r>
          </a:p>
        </p:txBody>
      </p:sp>
      <p:sp>
        <p:nvSpPr>
          <p:cNvPr id="7" name="矩形 6">
            <a:extLst>
              <a:ext uri="{FF2B5EF4-FFF2-40B4-BE49-F238E27FC236}">
                <a16:creationId xmlns="" xmlns:a16="http://schemas.microsoft.com/office/drawing/2014/main" id="{524B4F3F-18B3-44EA-8CDC-D98B58419756}"/>
              </a:ext>
            </a:extLst>
          </p:cNvPr>
          <p:cNvSpPr/>
          <p:nvPr/>
        </p:nvSpPr>
        <p:spPr>
          <a:xfrm>
            <a:off x="4750937" y="3957647"/>
            <a:ext cx="4148134" cy="784830"/>
          </a:xfrm>
          <a:prstGeom prst="rect">
            <a:avLst/>
          </a:prstGeom>
        </p:spPr>
        <p:txBody>
          <a:bodyPr wrap="square">
            <a:spAutoFit/>
          </a:bodyPr>
          <a:lstStyle/>
          <a:p>
            <a:pPr>
              <a:lnSpc>
                <a:spcPct val="150000"/>
              </a:lnSpc>
            </a:pPr>
            <a:r>
              <a:rPr lang="zh-CN" altLang="en-US" sz="1000" dirty="0" smtClean="0">
                <a:solidFill>
                  <a:schemeClr val="bg1">
                    <a:lumMod val="50000"/>
                  </a:schemeClr>
                </a:solidFill>
                <a:latin typeface="微软雅黑" panose="020B0503020204020204" pitchFamily="34" charset="-122"/>
                <a:ea typeface="微软雅黑" panose="020B0503020204020204" pitchFamily="34" charset="-122"/>
              </a:rPr>
              <a:t>从浏览器性能历史开始，浅谈</a:t>
            </a:r>
            <a:r>
              <a:rPr lang="en-US" altLang="zh-CN" sz="1000" dirty="0" err="1" smtClean="0">
                <a:solidFill>
                  <a:schemeClr val="bg1">
                    <a:lumMod val="50000"/>
                  </a:schemeClr>
                </a:solidFill>
                <a:latin typeface="微软雅黑" panose="020B0503020204020204" pitchFamily="34" charset="-122"/>
                <a:ea typeface="微软雅黑" panose="020B0503020204020204" pitchFamily="34" charset="-122"/>
              </a:rPr>
              <a:t>V8</a:t>
            </a:r>
            <a:r>
              <a:rPr lang="zh-CN" altLang="en-US" sz="1000" dirty="0" smtClean="0">
                <a:solidFill>
                  <a:schemeClr val="bg1">
                    <a:lumMod val="50000"/>
                  </a:schemeClr>
                </a:solidFill>
                <a:latin typeface="微软雅黑" panose="020B0503020204020204" pitchFamily="34" charset="-122"/>
                <a:ea typeface="微软雅黑" panose="020B0503020204020204" pitchFamily="34" charset="-122"/>
              </a:rPr>
              <a:t>引擎，再说说</a:t>
            </a:r>
            <a:r>
              <a:rPr lang="en-US" altLang="zh-CN" sz="1000" dirty="0" err="1" smtClean="0">
                <a:solidFill>
                  <a:schemeClr val="bg1">
                    <a:lumMod val="50000"/>
                  </a:schemeClr>
                </a:solidFill>
                <a:latin typeface="微软雅黑" panose="020B0503020204020204" pitchFamily="34" charset="-122"/>
                <a:ea typeface="微软雅黑" panose="020B0503020204020204" pitchFamily="34" charset="-122"/>
              </a:rPr>
              <a:t>WebAssembly</a:t>
            </a:r>
            <a:r>
              <a:rPr lang="zh-CN" altLang="en-US" sz="1000" dirty="0" smtClean="0">
                <a:solidFill>
                  <a:schemeClr val="bg1">
                    <a:lumMod val="50000"/>
                  </a:schemeClr>
                </a:solidFill>
                <a:latin typeface="微软雅黑" panose="020B0503020204020204" pitchFamily="34" charset="-122"/>
                <a:ea typeface="微软雅黑" panose="020B0503020204020204" pitchFamily="34" charset="-122"/>
              </a:rPr>
              <a:t>的前世今生，最后引出其原理。深入了解</a:t>
            </a:r>
            <a:r>
              <a:rPr lang="en-US" altLang="zh-CN" sz="1000" dirty="0" err="1" smtClean="0">
                <a:solidFill>
                  <a:schemeClr val="bg1">
                    <a:lumMod val="50000"/>
                  </a:schemeClr>
                </a:solidFill>
                <a:latin typeface="微软雅黑" panose="020B0503020204020204" pitchFamily="34" charset="-122"/>
                <a:ea typeface="微软雅黑" panose="020B0503020204020204" pitchFamily="34" charset="-122"/>
              </a:rPr>
              <a:t>WebAssembly</a:t>
            </a:r>
            <a:r>
              <a:rPr lang="zh-CN" altLang="en-US" sz="1000" dirty="0" smtClean="0">
                <a:solidFill>
                  <a:schemeClr val="bg1">
                    <a:lumMod val="50000"/>
                  </a:schemeClr>
                </a:solidFill>
                <a:latin typeface="微软雅黑" panose="020B0503020204020204" pitchFamily="34" charset="-122"/>
                <a:ea typeface="微软雅黑" panose="020B0503020204020204" pitchFamily="34" charset="-122"/>
              </a:rPr>
              <a:t>为什么能快到飞起。</a:t>
            </a:r>
            <a:endParaRPr lang="en-US" altLang="zh-CN" sz="1000" dirty="0">
              <a:solidFill>
                <a:schemeClr val="bg1">
                  <a:lumMod val="50000"/>
                </a:schemeClr>
              </a:solidFill>
              <a:latin typeface="微软雅黑" panose="020B0503020204020204" pitchFamily="34" charset="-122"/>
              <a:ea typeface="微软雅黑" panose="020B0503020204020204" pitchFamily="34" charset="-122"/>
            </a:endParaRPr>
          </a:p>
          <a:p>
            <a:pPr>
              <a:lnSpc>
                <a:spcPct val="150000"/>
              </a:lnSpc>
            </a:pPr>
            <a:endParaRPr lang="zh-CN" altLang="en-US" sz="1000"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9" name="直接连接符 8">
            <a:extLst>
              <a:ext uri="{FF2B5EF4-FFF2-40B4-BE49-F238E27FC236}">
                <a16:creationId xmlns="" xmlns:a16="http://schemas.microsoft.com/office/drawing/2014/main" id="{A7800917-3865-4B91-8727-DC990D7E1143}"/>
              </a:ext>
            </a:extLst>
          </p:cNvPr>
          <p:cNvCxnSpPr>
            <a:cxnSpLocks/>
          </p:cNvCxnSpPr>
          <p:nvPr/>
        </p:nvCxnSpPr>
        <p:spPr>
          <a:xfrm>
            <a:off x="4544787" y="3673816"/>
            <a:ext cx="0" cy="1542473"/>
          </a:xfrm>
          <a:prstGeom prst="line">
            <a:avLst/>
          </a:prstGeom>
          <a:ln w="57150">
            <a:solidFill>
              <a:srgbClr val="F9D2DB"/>
            </a:solidFill>
          </a:ln>
        </p:spPr>
        <p:style>
          <a:lnRef idx="1">
            <a:schemeClr val="accent1"/>
          </a:lnRef>
          <a:fillRef idx="0">
            <a:schemeClr val="accent1"/>
          </a:fillRef>
          <a:effectRef idx="0">
            <a:schemeClr val="accent1"/>
          </a:effectRef>
          <a:fontRef idx="minor">
            <a:schemeClr val="tx1"/>
          </a:fontRef>
        </p:style>
      </p:cxnSp>
      <p:sp>
        <p:nvSpPr>
          <p:cNvPr id="13" name="矩形: 圆角 12">
            <a:extLst>
              <a:ext uri="{FF2B5EF4-FFF2-40B4-BE49-F238E27FC236}">
                <a16:creationId xmlns="" xmlns:a16="http://schemas.microsoft.com/office/drawing/2014/main" id="{41B39892-4C11-497F-8510-A0191603B206}"/>
              </a:ext>
            </a:extLst>
          </p:cNvPr>
          <p:cNvSpPr/>
          <p:nvPr/>
        </p:nvSpPr>
        <p:spPr>
          <a:xfrm>
            <a:off x="4750937" y="4768189"/>
            <a:ext cx="1173018" cy="323165"/>
          </a:xfrm>
          <a:prstGeom prst="roundRect">
            <a:avLst>
              <a:gd name="adj" fmla="val 50000"/>
            </a:avLst>
          </a:prstGeom>
          <a:solidFill>
            <a:srgbClr val="709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latin typeface="微软雅黑" panose="020B0503020204020204" pitchFamily="34" charset="-122"/>
                <a:ea typeface="微软雅黑" panose="020B0503020204020204" pitchFamily="34" charset="-122"/>
              </a:rPr>
              <a:t>温蒂</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868129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 xmlns:a16="http://schemas.microsoft.com/office/drawing/2014/main" id="{B46C681F-AAB6-4F5B-8AFC-3BA736E351E7}"/>
              </a:ext>
            </a:extLst>
          </p:cNvPr>
          <p:cNvPicPr>
            <a:picLocks noChangeAspect="1"/>
          </p:cNvPicPr>
          <p:nvPr/>
        </p:nvPicPr>
        <p:blipFill rotWithShape="1">
          <a:blip r:embed="rId2">
            <a:extLst>
              <a:ext uri="{28A0092B-C50C-407E-A947-70E740481C1C}">
                <a14:useLocalDpi xmlns:a14="http://schemas.microsoft.com/office/drawing/2010/main" val="0"/>
              </a:ext>
            </a:extLst>
          </a:blip>
          <a:srcRect l="1393" t="19505" r="6819" b="9293"/>
          <a:stretch/>
        </p:blipFill>
        <p:spPr>
          <a:xfrm>
            <a:off x="0" y="0"/>
            <a:ext cx="12192000" cy="6858000"/>
          </a:xfrm>
          <a:prstGeom prst="rect">
            <a:avLst/>
          </a:prstGeom>
        </p:spPr>
      </p:pic>
      <p:sp>
        <p:nvSpPr>
          <p:cNvPr id="6" name="矩形 5">
            <a:extLst>
              <a:ext uri="{FF2B5EF4-FFF2-40B4-BE49-F238E27FC236}">
                <a16:creationId xmlns="" xmlns:a16="http://schemas.microsoft.com/office/drawing/2014/main" id="{253E843C-1639-48CA-A820-A7730C8B3B27}"/>
              </a:ext>
            </a:extLst>
          </p:cNvPr>
          <p:cNvSpPr/>
          <p:nvPr/>
        </p:nvSpPr>
        <p:spPr>
          <a:xfrm>
            <a:off x="349956" y="301978"/>
            <a:ext cx="11492089" cy="6254045"/>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椭圆 8">
            <a:extLst>
              <a:ext uri="{FF2B5EF4-FFF2-40B4-BE49-F238E27FC236}">
                <a16:creationId xmlns="" xmlns:a16="http://schemas.microsoft.com/office/drawing/2014/main" id="{D78E37E5-2626-438D-864D-E5B527C6F184}"/>
              </a:ext>
            </a:extLst>
          </p:cNvPr>
          <p:cNvSpPr/>
          <p:nvPr/>
        </p:nvSpPr>
        <p:spPr>
          <a:xfrm>
            <a:off x="435357" y="380498"/>
            <a:ext cx="587829" cy="587829"/>
          </a:xfrm>
          <a:prstGeom prst="ellipse">
            <a:avLst/>
          </a:prstGeom>
          <a:solidFill>
            <a:srgbClr val="F9D2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lumMod val="95000"/>
                    <a:lumOff val="5000"/>
                  </a:schemeClr>
                </a:solidFill>
                <a:latin typeface="微软雅黑" panose="020B0503020204020204" pitchFamily="34" charset="-122"/>
                <a:ea typeface="微软雅黑" panose="020B0503020204020204" pitchFamily="34" charset="-122"/>
              </a:rPr>
              <a:t>02</a:t>
            </a:r>
            <a:endPar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0" name="Freeform 13">
            <a:extLst>
              <a:ext uri="{FF2B5EF4-FFF2-40B4-BE49-F238E27FC236}">
                <a16:creationId xmlns="" xmlns:a16="http://schemas.microsoft.com/office/drawing/2014/main" id="{56F16557-A64E-4695-8F68-BBABAC3E5B80}"/>
              </a:ext>
            </a:extLst>
          </p:cNvPr>
          <p:cNvSpPr>
            <a:spLocks/>
          </p:cNvSpPr>
          <p:nvPr/>
        </p:nvSpPr>
        <p:spPr bwMode="auto">
          <a:xfrm>
            <a:off x="5198747" y="2242147"/>
            <a:ext cx="687523" cy="713967"/>
          </a:xfrm>
          <a:custGeom>
            <a:avLst/>
            <a:gdLst>
              <a:gd name="T0" fmla="*/ 87 w 87"/>
              <a:gd name="T1" fmla="*/ 11 h 90"/>
              <a:gd name="T2" fmla="*/ 70 w 87"/>
              <a:gd name="T3" fmla="*/ 23 h 90"/>
              <a:gd name="T4" fmla="*/ 22 w 87"/>
              <a:gd name="T5" fmla="*/ 23 h 90"/>
              <a:gd name="T6" fmla="*/ 22 w 87"/>
              <a:gd name="T7" fmla="*/ 0 h 90"/>
              <a:gd name="T8" fmla="*/ 0 w 87"/>
              <a:gd name="T9" fmla="*/ 45 h 90"/>
              <a:gd name="T10" fmla="*/ 22 w 87"/>
              <a:gd name="T11" fmla="*/ 90 h 90"/>
              <a:gd name="T12" fmla="*/ 22 w 87"/>
              <a:gd name="T13" fmla="*/ 67 h 90"/>
              <a:gd name="T14" fmla="*/ 46 w 87"/>
              <a:gd name="T15" fmla="*/ 67 h 90"/>
              <a:gd name="T16" fmla="*/ 87 w 87"/>
              <a:gd name="T17" fmla="*/ 11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90">
                <a:moveTo>
                  <a:pt x="87" y="11"/>
                </a:moveTo>
                <a:cubicBezTo>
                  <a:pt x="87" y="11"/>
                  <a:pt x="77" y="23"/>
                  <a:pt x="70" y="23"/>
                </a:cubicBezTo>
                <a:cubicBezTo>
                  <a:pt x="63" y="23"/>
                  <a:pt x="22" y="23"/>
                  <a:pt x="22" y="23"/>
                </a:cubicBezTo>
                <a:cubicBezTo>
                  <a:pt x="22" y="0"/>
                  <a:pt x="22" y="0"/>
                  <a:pt x="22" y="0"/>
                </a:cubicBezTo>
                <a:cubicBezTo>
                  <a:pt x="0" y="45"/>
                  <a:pt x="0" y="45"/>
                  <a:pt x="0" y="45"/>
                </a:cubicBezTo>
                <a:cubicBezTo>
                  <a:pt x="22" y="90"/>
                  <a:pt x="22" y="90"/>
                  <a:pt x="22" y="90"/>
                </a:cubicBezTo>
                <a:cubicBezTo>
                  <a:pt x="22" y="67"/>
                  <a:pt x="22" y="67"/>
                  <a:pt x="22" y="67"/>
                </a:cubicBezTo>
                <a:cubicBezTo>
                  <a:pt x="46" y="67"/>
                  <a:pt x="46" y="67"/>
                  <a:pt x="46" y="67"/>
                </a:cubicBezTo>
                <a:cubicBezTo>
                  <a:pt x="46" y="67"/>
                  <a:pt x="66" y="72"/>
                  <a:pt x="87" y="11"/>
                </a:cubicBezTo>
                <a:close/>
              </a:path>
            </a:pathLst>
          </a:custGeom>
          <a:solidFill>
            <a:srgbClr val="112837"/>
          </a:solidFill>
          <a:ln>
            <a:noFill/>
          </a:ln>
          <a:extLst/>
        </p:spPr>
        <p:txBody>
          <a:bodyPr vert="horz" wrap="square" lIns="91440" tIns="45720" rIns="91440" bIns="45720" numCol="1" anchor="t" anchorCtr="0" compatLnSpc="1">
            <a:prstTxWarp prst="textNoShape">
              <a:avLst/>
            </a:prstTxWarp>
          </a:bodyPr>
          <a:lstStyle/>
          <a:p>
            <a:pPr marL="0" marR="0" lvl="0" indent="0" defTabSz="3429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a typeface="方正正中黑简体"/>
            </a:endParaRPr>
          </a:p>
        </p:txBody>
      </p:sp>
      <p:sp>
        <p:nvSpPr>
          <p:cNvPr id="11" name="Freeform 14">
            <a:extLst>
              <a:ext uri="{FF2B5EF4-FFF2-40B4-BE49-F238E27FC236}">
                <a16:creationId xmlns="" xmlns:a16="http://schemas.microsoft.com/office/drawing/2014/main" id="{9FD1BE38-08D6-4600-8141-0163C021C5F0}"/>
              </a:ext>
            </a:extLst>
          </p:cNvPr>
          <p:cNvSpPr>
            <a:spLocks/>
          </p:cNvSpPr>
          <p:nvPr/>
        </p:nvSpPr>
        <p:spPr bwMode="auto">
          <a:xfrm>
            <a:off x="5387155" y="1776086"/>
            <a:ext cx="552002" cy="631332"/>
          </a:xfrm>
          <a:custGeom>
            <a:avLst/>
            <a:gdLst>
              <a:gd name="T0" fmla="*/ 0 w 70"/>
              <a:gd name="T1" fmla="*/ 22 h 80"/>
              <a:gd name="T2" fmla="*/ 39 w 70"/>
              <a:gd name="T3" fmla="*/ 0 h 80"/>
              <a:gd name="T4" fmla="*/ 61 w 70"/>
              <a:gd name="T5" fmla="*/ 40 h 80"/>
              <a:gd name="T6" fmla="*/ 54 w 70"/>
              <a:gd name="T7" fmla="*/ 69 h 80"/>
              <a:gd name="T8" fmla="*/ 24 w 70"/>
              <a:gd name="T9" fmla="*/ 62 h 80"/>
              <a:gd name="T10" fmla="*/ 0 w 70"/>
              <a:gd name="T11" fmla="*/ 22 h 80"/>
            </a:gdLst>
            <a:ahLst/>
            <a:cxnLst>
              <a:cxn ang="0">
                <a:pos x="T0" y="T1"/>
              </a:cxn>
              <a:cxn ang="0">
                <a:pos x="T2" y="T3"/>
              </a:cxn>
              <a:cxn ang="0">
                <a:pos x="T4" y="T5"/>
              </a:cxn>
              <a:cxn ang="0">
                <a:pos x="T6" y="T7"/>
              </a:cxn>
              <a:cxn ang="0">
                <a:pos x="T8" y="T9"/>
              </a:cxn>
              <a:cxn ang="0">
                <a:pos x="T10" y="T11"/>
              </a:cxn>
            </a:cxnLst>
            <a:rect l="0" t="0" r="r" b="b"/>
            <a:pathLst>
              <a:path w="70" h="80">
                <a:moveTo>
                  <a:pt x="0" y="22"/>
                </a:moveTo>
                <a:cubicBezTo>
                  <a:pt x="39" y="0"/>
                  <a:pt x="39" y="0"/>
                  <a:pt x="39" y="0"/>
                </a:cubicBezTo>
                <a:cubicBezTo>
                  <a:pt x="61" y="40"/>
                  <a:pt x="61" y="40"/>
                  <a:pt x="61" y="40"/>
                </a:cubicBezTo>
                <a:cubicBezTo>
                  <a:pt x="61" y="40"/>
                  <a:pt x="70" y="58"/>
                  <a:pt x="54" y="69"/>
                </a:cubicBezTo>
                <a:cubicBezTo>
                  <a:pt x="39" y="80"/>
                  <a:pt x="24" y="62"/>
                  <a:pt x="24" y="62"/>
                </a:cubicBezTo>
                <a:lnTo>
                  <a:pt x="0" y="22"/>
                </a:lnTo>
                <a:close/>
              </a:path>
            </a:pathLst>
          </a:custGeom>
          <a:solidFill>
            <a:srgbClr val="F9D2DB"/>
          </a:solidFill>
          <a:ln>
            <a:noFill/>
          </a:ln>
          <a:extLst/>
        </p:spPr>
        <p:txBody>
          <a:bodyPr vert="horz" wrap="square" lIns="91440" tIns="45720" rIns="91440" bIns="45720" numCol="1" anchor="t" anchorCtr="0" compatLnSpc="1">
            <a:prstTxWarp prst="textNoShape">
              <a:avLst/>
            </a:prstTxWarp>
          </a:bodyPr>
          <a:lstStyle/>
          <a:p>
            <a:pPr defTabSz="342900"/>
            <a:endParaRPr lang="zh-CN" altLang="en-US">
              <a:solidFill>
                <a:prstClr val="black"/>
              </a:solidFill>
              <a:ea typeface="方正正中黑简体"/>
            </a:endParaRPr>
          </a:p>
        </p:txBody>
      </p:sp>
      <p:sp>
        <p:nvSpPr>
          <p:cNvPr id="12" name="Freeform 15">
            <a:extLst>
              <a:ext uri="{FF2B5EF4-FFF2-40B4-BE49-F238E27FC236}">
                <a16:creationId xmlns="" xmlns:a16="http://schemas.microsoft.com/office/drawing/2014/main" id="{A3BEDA94-F482-4772-B95A-F1D24F6799C7}"/>
              </a:ext>
            </a:extLst>
          </p:cNvPr>
          <p:cNvSpPr>
            <a:spLocks/>
          </p:cNvSpPr>
          <p:nvPr/>
        </p:nvSpPr>
        <p:spPr bwMode="auto">
          <a:xfrm>
            <a:off x="4233572" y="1934746"/>
            <a:ext cx="670996" cy="760243"/>
          </a:xfrm>
          <a:custGeom>
            <a:avLst/>
            <a:gdLst>
              <a:gd name="T0" fmla="*/ 43 w 85"/>
              <a:gd name="T1" fmla="*/ 96 h 96"/>
              <a:gd name="T2" fmla="*/ 42 w 85"/>
              <a:gd name="T3" fmla="*/ 75 h 96"/>
              <a:gd name="T4" fmla="*/ 65 w 85"/>
              <a:gd name="T5" fmla="*/ 34 h 96"/>
              <a:gd name="T6" fmla="*/ 85 w 85"/>
              <a:gd name="T7" fmla="*/ 45 h 96"/>
              <a:gd name="T8" fmla="*/ 57 w 85"/>
              <a:gd name="T9" fmla="*/ 3 h 96"/>
              <a:gd name="T10" fmla="*/ 7 w 85"/>
              <a:gd name="T11" fmla="*/ 0 h 96"/>
              <a:gd name="T12" fmla="*/ 27 w 85"/>
              <a:gd name="T13" fmla="*/ 12 h 96"/>
              <a:gd name="T14" fmla="*/ 15 w 85"/>
              <a:gd name="T15" fmla="*/ 33 h 96"/>
              <a:gd name="T16" fmla="*/ 43 w 85"/>
              <a:gd name="T1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96">
                <a:moveTo>
                  <a:pt x="43" y="96"/>
                </a:moveTo>
                <a:cubicBezTo>
                  <a:pt x="43" y="96"/>
                  <a:pt x="39" y="82"/>
                  <a:pt x="42" y="75"/>
                </a:cubicBezTo>
                <a:cubicBezTo>
                  <a:pt x="45" y="68"/>
                  <a:pt x="65" y="34"/>
                  <a:pt x="65" y="34"/>
                </a:cubicBezTo>
                <a:cubicBezTo>
                  <a:pt x="85" y="45"/>
                  <a:pt x="85" y="45"/>
                  <a:pt x="85" y="45"/>
                </a:cubicBezTo>
                <a:cubicBezTo>
                  <a:pt x="57" y="3"/>
                  <a:pt x="57" y="3"/>
                  <a:pt x="57" y="3"/>
                </a:cubicBezTo>
                <a:cubicBezTo>
                  <a:pt x="7" y="0"/>
                  <a:pt x="7" y="0"/>
                  <a:pt x="7" y="0"/>
                </a:cubicBezTo>
                <a:cubicBezTo>
                  <a:pt x="27" y="12"/>
                  <a:pt x="27" y="12"/>
                  <a:pt x="27" y="12"/>
                </a:cubicBezTo>
                <a:cubicBezTo>
                  <a:pt x="15" y="33"/>
                  <a:pt x="15" y="33"/>
                  <a:pt x="15" y="33"/>
                </a:cubicBezTo>
                <a:cubicBezTo>
                  <a:pt x="15" y="33"/>
                  <a:pt x="0" y="48"/>
                  <a:pt x="43" y="96"/>
                </a:cubicBezTo>
                <a:close/>
              </a:path>
            </a:pathLst>
          </a:custGeom>
          <a:solidFill>
            <a:srgbClr val="112837"/>
          </a:solidFill>
          <a:ln>
            <a:noFill/>
          </a:ln>
          <a:extLst/>
        </p:spPr>
        <p:txBody>
          <a:bodyPr vert="horz" wrap="square" lIns="91440" tIns="45720" rIns="91440" bIns="45720" numCol="1" anchor="t" anchorCtr="0" compatLnSpc="1">
            <a:prstTxWarp prst="textNoShape">
              <a:avLst/>
            </a:prstTxWarp>
          </a:bodyPr>
          <a:lstStyle/>
          <a:p>
            <a:pPr marL="0" marR="0" lvl="0" indent="0" defTabSz="3429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a typeface="方正正中黑简体"/>
            </a:endParaRPr>
          </a:p>
        </p:txBody>
      </p:sp>
      <p:sp>
        <p:nvSpPr>
          <p:cNvPr id="13" name="Freeform 16">
            <a:extLst>
              <a:ext uri="{FF2B5EF4-FFF2-40B4-BE49-F238E27FC236}">
                <a16:creationId xmlns="" xmlns:a16="http://schemas.microsoft.com/office/drawing/2014/main" id="{CFE29513-D14A-4003-B376-D373220960A6}"/>
              </a:ext>
            </a:extLst>
          </p:cNvPr>
          <p:cNvSpPr>
            <a:spLocks/>
          </p:cNvSpPr>
          <p:nvPr/>
        </p:nvSpPr>
        <p:spPr bwMode="auto">
          <a:xfrm>
            <a:off x="4620302" y="2456999"/>
            <a:ext cx="545391" cy="347067"/>
          </a:xfrm>
          <a:custGeom>
            <a:avLst/>
            <a:gdLst>
              <a:gd name="T0" fmla="*/ 69 w 69"/>
              <a:gd name="T1" fmla="*/ 0 h 44"/>
              <a:gd name="T2" fmla="*/ 69 w 69"/>
              <a:gd name="T3" fmla="*/ 44 h 44"/>
              <a:gd name="T4" fmla="*/ 23 w 69"/>
              <a:gd name="T5" fmla="*/ 43 h 44"/>
              <a:gd name="T6" fmla="*/ 2 w 69"/>
              <a:gd name="T7" fmla="*/ 23 h 44"/>
              <a:gd name="T8" fmla="*/ 22 w 69"/>
              <a:gd name="T9" fmla="*/ 0 h 44"/>
              <a:gd name="T10" fmla="*/ 69 w 69"/>
              <a:gd name="T11" fmla="*/ 0 h 44"/>
            </a:gdLst>
            <a:ahLst/>
            <a:cxnLst>
              <a:cxn ang="0">
                <a:pos x="T0" y="T1"/>
              </a:cxn>
              <a:cxn ang="0">
                <a:pos x="T2" y="T3"/>
              </a:cxn>
              <a:cxn ang="0">
                <a:pos x="T4" y="T5"/>
              </a:cxn>
              <a:cxn ang="0">
                <a:pos x="T6" y="T7"/>
              </a:cxn>
              <a:cxn ang="0">
                <a:pos x="T8" y="T9"/>
              </a:cxn>
              <a:cxn ang="0">
                <a:pos x="T10" y="T11"/>
              </a:cxn>
            </a:cxnLst>
            <a:rect l="0" t="0" r="r" b="b"/>
            <a:pathLst>
              <a:path w="69" h="44">
                <a:moveTo>
                  <a:pt x="69" y="0"/>
                </a:moveTo>
                <a:cubicBezTo>
                  <a:pt x="69" y="44"/>
                  <a:pt x="69" y="44"/>
                  <a:pt x="69" y="44"/>
                </a:cubicBezTo>
                <a:cubicBezTo>
                  <a:pt x="23" y="43"/>
                  <a:pt x="23" y="43"/>
                  <a:pt x="23" y="43"/>
                </a:cubicBezTo>
                <a:cubicBezTo>
                  <a:pt x="23" y="43"/>
                  <a:pt x="4" y="42"/>
                  <a:pt x="2" y="23"/>
                </a:cubicBezTo>
                <a:cubicBezTo>
                  <a:pt x="0" y="4"/>
                  <a:pt x="22" y="0"/>
                  <a:pt x="22" y="0"/>
                </a:cubicBezTo>
                <a:lnTo>
                  <a:pt x="69" y="0"/>
                </a:lnTo>
                <a:close/>
              </a:path>
            </a:pathLst>
          </a:custGeom>
          <a:solidFill>
            <a:srgbClr val="F4D77F"/>
          </a:solidFill>
          <a:ln>
            <a:noFill/>
          </a:ln>
          <a:extLst/>
        </p:spPr>
        <p:txBody>
          <a:bodyPr vert="horz" wrap="square" lIns="91440" tIns="45720" rIns="91440" bIns="45720" numCol="1" anchor="t" anchorCtr="0" compatLnSpc="1">
            <a:prstTxWarp prst="textNoShape">
              <a:avLst/>
            </a:prstTxWarp>
          </a:bodyPr>
          <a:lstStyle/>
          <a:p>
            <a:pPr marL="0" marR="0" lvl="0" indent="0" defTabSz="3429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a typeface="方正正中黑简体"/>
            </a:endParaRPr>
          </a:p>
        </p:txBody>
      </p:sp>
      <p:sp>
        <p:nvSpPr>
          <p:cNvPr id="14" name="Freeform 17">
            <a:extLst>
              <a:ext uri="{FF2B5EF4-FFF2-40B4-BE49-F238E27FC236}">
                <a16:creationId xmlns="" xmlns:a16="http://schemas.microsoft.com/office/drawing/2014/main" id="{6E0D23F3-D995-4AED-84FF-18B06CAA7374}"/>
              </a:ext>
            </a:extLst>
          </p:cNvPr>
          <p:cNvSpPr>
            <a:spLocks/>
          </p:cNvSpPr>
          <p:nvPr/>
        </p:nvSpPr>
        <p:spPr bwMode="auto">
          <a:xfrm>
            <a:off x="4911178" y="1310024"/>
            <a:ext cx="799906" cy="552002"/>
          </a:xfrm>
          <a:custGeom>
            <a:avLst/>
            <a:gdLst>
              <a:gd name="T0" fmla="*/ 0 w 101"/>
              <a:gd name="T1" fmla="*/ 8 h 70"/>
              <a:gd name="T2" fmla="*/ 19 w 101"/>
              <a:gd name="T3" fmla="*/ 17 h 70"/>
              <a:gd name="T4" fmla="*/ 43 w 101"/>
              <a:gd name="T5" fmla="*/ 58 h 70"/>
              <a:gd name="T6" fmla="*/ 23 w 101"/>
              <a:gd name="T7" fmla="*/ 70 h 70"/>
              <a:gd name="T8" fmla="*/ 74 w 101"/>
              <a:gd name="T9" fmla="*/ 67 h 70"/>
              <a:gd name="T10" fmla="*/ 101 w 101"/>
              <a:gd name="T11" fmla="*/ 25 h 70"/>
              <a:gd name="T12" fmla="*/ 81 w 101"/>
              <a:gd name="T13" fmla="*/ 36 h 70"/>
              <a:gd name="T14" fmla="*/ 69 w 101"/>
              <a:gd name="T15" fmla="*/ 16 h 70"/>
              <a:gd name="T16" fmla="*/ 0 w 101"/>
              <a:gd name="T17" fmla="*/ 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 h="70">
                <a:moveTo>
                  <a:pt x="0" y="8"/>
                </a:moveTo>
                <a:cubicBezTo>
                  <a:pt x="0" y="8"/>
                  <a:pt x="16" y="12"/>
                  <a:pt x="19" y="17"/>
                </a:cubicBezTo>
                <a:cubicBezTo>
                  <a:pt x="23" y="23"/>
                  <a:pt x="43" y="58"/>
                  <a:pt x="43" y="58"/>
                </a:cubicBezTo>
                <a:cubicBezTo>
                  <a:pt x="23" y="70"/>
                  <a:pt x="23" y="70"/>
                  <a:pt x="23" y="70"/>
                </a:cubicBezTo>
                <a:cubicBezTo>
                  <a:pt x="74" y="67"/>
                  <a:pt x="74" y="67"/>
                  <a:pt x="74" y="67"/>
                </a:cubicBezTo>
                <a:cubicBezTo>
                  <a:pt x="101" y="25"/>
                  <a:pt x="101" y="25"/>
                  <a:pt x="101" y="25"/>
                </a:cubicBezTo>
                <a:cubicBezTo>
                  <a:pt x="81" y="36"/>
                  <a:pt x="81" y="36"/>
                  <a:pt x="81" y="36"/>
                </a:cubicBezTo>
                <a:cubicBezTo>
                  <a:pt x="69" y="16"/>
                  <a:pt x="69" y="16"/>
                  <a:pt x="69" y="16"/>
                </a:cubicBezTo>
                <a:cubicBezTo>
                  <a:pt x="69" y="16"/>
                  <a:pt x="67" y="0"/>
                  <a:pt x="0" y="8"/>
                </a:cubicBezTo>
                <a:close/>
              </a:path>
            </a:pathLst>
          </a:custGeom>
          <a:solidFill>
            <a:srgbClr val="112837"/>
          </a:solidFill>
          <a:ln>
            <a:noFill/>
          </a:ln>
          <a:extLst/>
        </p:spPr>
        <p:txBody>
          <a:bodyPr vert="horz" wrap="square" lIns="91440" tIns="45720" rIns="91440" bIns="45720" numCol="1" anchor="t" anchorCtr="0" compatLnSpc="1">
            <a:prstTxWarp prst="textNoShape">
              <a:avLst/>
            </a:prstTxWarp>
          </a:bodyPr>
          <a:lstStyle/>
          <a:p>
            <a:pPr marL="0" marR="0" lvl="0" indent="0" defTabSz="3429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a typeface="方正正中黑简体"/>
            </a:endParaRPr>
          </a:p>
        </p:txBody>
      </p:sp>
      <p:sp>
        <p:nvSpPr>
          <p:cNvPr id="15" name="Freeform 18">
            <a:extLst>
              <a:ext uri="{FF2B5EF4-FFF2-40B4-BE49-F238E27FC236}">
                <a16:creationId xmlns="" xmlns:a16="http://schemas.microsoft.com/office/drawing/2014/main" id="{FDA5FD70-F48D-416E-B520-DC8018B2AD5A}"/>
              </a:ext>
            </a:extLst>
          </p:cNvPr>
          <p:cNvSpPr>
            <a:spLocks/>
          </p:cNvSpPr>
          <p:nvPr/>
        </p:nvSpPr>
        <p:spPr bwMode="auto">
          <a:xfrm>
            <a:off x="4534362" y="1366216"/>
            <a:ext cx="545391" cy="614804"/>
          </a:xfrm>
          <a:custGeom>
            <a:avLst/>
            <a:gdLst>
              <a:gd name="T0" fmla="*/ 38 w 69"/>
              <a:gd name="T1" fmla="*/ 78 h 78"/>
              <a:gd name="T2" fmla="*/ 0 w 69"/>
              <a:gd name="T3" fmla="*/ 56 h 78"/>
              <a:gd name="T4" fmla="*/ 23 w 69"/>
              <a:gd name="T5" fmla="*/ 17 h 78"/>
              <a:gd name="T6" fmla="*/ 52 w 69"/>
              <a:gd name="T7" fmla="*/ 8 h 78"/>
              <a:gd name="T8" fmla="*/ 61 w 69"/>
              <a:gd name="T9" fmla="*/ 37 h 78"/>
              <a:gd name="T10" fmla="*/ 38 w 69"/>
              <a:gd name="T11" fmla="*/ 78 h 78"/>
            </a:gdLst>
            <a:ahLst/>
            <a:cxnLst>
              <a:cxn ang="0">
                <a:pos x="T0" y="T1"/>
              </a:cxn>
              <a:cxn ang="0">
                <a:pos x="T2" y="T3"/>
              </a:cxn>
              <a:cxn ang="0">
                <a:pos x="T4" y="T5"/>
              </a:cxn>
              <a:cxn ang="0">
                <a:pos x="T6" y="T7"/>
              </a:cxn>
              <a:cxn ang="0">
                <a:pos x="T8" y="T9"/>
              </a:cxn>
              <a:cxn ang="0">
                <a:pos x="T10" y="T11"/>
              </a:cxn>
            </a:cxnLst>
            <a:rect l="0" t="0" r="r" b="b"/>
            <a:pathLst>
              <a:path w="69" h="78">
                <a:moveTo>
                  <a:pt x="38" y="78"/>
                </a:moveTo>
                <a:cubicBezTo>
                  <a:pt x="0" y="56"/>
                  <a:pt x="0" y="56"/>
                  <a:pt x="0" y="56"/>
                </a:cubicBezTo>
                <a:cubicBezTo>
                  <a:pt x="23" y="17"/>
                  <a:pt x="23" y="17"/>
                  <a:pt x="23" y="17"/>
                </a:cubicBezTo>
                <a:cubicBezTo>
                  <a:pt x="23" y="17"/>
                  <a:pt x="34" y="0"/>
                  <a:pt x="52" y="8"/>
                </a:cubicBezTo>
                <a:cubicBezTo>
                  <a:pt x="69" y="16"/>
                  <a:pt x="61" y="37"/>
                  <a:pt x="61" y="37"/>
                </a:cubicBezTo>
                <a:lnTo>
                  <a:pt x="38" y="78"/>
                </a:lnTo>
                <a:close/>
              </a:path>
            </a:pathLst>
          </a:custGeom>
          <a:solidFill>
            <a:srgbClr val="7091C4"/>
          </a:solidFill>
          <a:ln>
            <a:noFill/>
          </a:ln>
          <a:extLst/>
        </p:spPr>
        <p:txBody>
          <a:bodyPr vert="horz" wrap="square" lIns="91440" tIns="45720" rIns="91440" bIns="45720" numCol="1" anchor="t" anchorCtr="0" compatLnSpc="1">
            <a:prstTxWarp prst="textNoShape">
              <a:avLst/>
            </a:prstTxWarp>
          </a:bodyPr>
          <a:lstStyle/>
          <a:p>
            <a:pPr marL="0" marR="0" lvl="0" indent="0" defTabSz="3429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a typeface="方正正中黑简体"/>
            </a:endParaRPr>
          </a:p>
        </p:txBody>
      </p:sp>
      <p:cxnSp>
        <p:nvCxnSpPr>
          <p:cNvPr id="16" name="直接连接符 15">
            <a:extLst>
              <a:ext uri="{FF2B5EF4-FFF2-40B4-BE49-F238E27FC236}">
                <a16:creationId xmlns="" xmlns:a16="http://schemas.microsoft.com/office/drawing/2014/main" id="{56E13C85-D260-4F99-BC43-57A412DB1F6F}"/>
              </a:ext>
            </a:extLst>
          </p:cNvPr>
          <p:cNvCxnSpPr/>
          <p:nvPr/>
        </p:nvCxnSpPr>
        <p:spPr>
          <a:xfrm flipV="1">
            <a:off x="5972450" y="1945761"/>
            <a:ext cx="3448034" cy="23532"/>
          </a:xfrm>
          <a:prstGeom prst="line">
            <a:avLst/>
          </a:prstGeom>
          <a:noFill/>
          <a:ln w="6350" cap="rnd" cmpd="sng" algn="ctr">
            <a:solidFill>
              <a:srgbClr val="F9D2DB"/>
            </a:solidFill>
            <a:prstDash val="solid"/>
            <a:headEnd type="oval" w="med" len="med"/>
            <a:tailEnd type="oval" w="med" len="med"/>
          </a:ln>
          <a:effectLst/>
        </p:spPr>
      </p:cxnSp>
      <p:sp>
        <p:nvSpPr>
          <p:cNvPr id="17" name="椭圆 16">
            <a:extLst>
              <a:ext uri="{FF2B5EF4-FFF2-40B4-BE49-F238E27FC236}">
                <a16:creationId xmlns="" xmlns:a16="http://schemas.microsoft.com/office/drawing/2014/main" id="{66EBAB41-612F-47E7-ACC0-8965A988D5A3}"/>
              </a:ext>
            </a:extLst>
          </p:cNvPr>
          <p:cNvSpPr/>
          <p:nvPr/>
        </p:nvSpPr>
        <p:spPr>
          <a:xfrm>
            <a:off x="9375563" y="1780428"/>
            <a:ext cx="314335" cy="314335"/>
          </a:xfrm>
          <a:prstGeom prst="ellipse">
            <a:avLst/>
          </a:prstGeom>
          <a:solidFill>
            <a:srgbClr val="F9D2DB"/>
          </a:solidFill>
          <a:ln w="22225" cap="rnd" cmpd="sng" algn="ctr">
            <a:solidFill>
              <a:srgbClr val="F9D2DB"/>
            </a:solidFill>
            <a:prstDash val="solid"/>
          </a:ln>
          <a:effectLst/>
        </p:spPr>
        <p:txBody>
          <a:bodyPr rtlCol="0" anchor="ctr"/>
          <a:lstStyle/>
          <a:p>
            <a:pPr marL="0" marR="0" lvl="0" indent="0" algn="ctr" defTabSz="3429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effectLst/>
                <a:uLnTx/>
                <a:uFillTx/>
                <a:ea typeface="方正正中黑简体"/>
              </a:rPr>
              <a:t>2</a:t>
            </a:r>
            <a:endParaRPr kumimoji="0" lang="zh-CN" altLang="en-US" sz="1800" b="0" i="0" u="none" strike="noStrike" kern="0" cap="none" spc="0" normalizeH="0" baseline="0" noProof="0" dirty="0">
              <a:ln>
                <a:noFill/>
              </a:ln>
              <a:effectLst/>
              <a:uLnTx/>
              <a:uFillTx/>
              <a:ea typeface="方正正中黑简体"/>
            </a:endParaRPr>
          </a:p>
        </p:txBody>
      </p:sp>
      <p:cxnSp>
        <p:nvCxnSpPr>
          <p:cNvPr id="18" name="直接连接符 17">
            <a:extLst>
              <a:ext uri="{FF2B5EF4-FFF2-40B4-BE49-F238E27FC236}">
                <a16:creationId xmlns="" xmlns:a16="http://schemas.microsoft.com/office/drawing/2014/main" id="{23B42ECD-578F-49FF-B8ED-35ACA20A3F87}"/>
              </a:ext>
            </a:extLst>
          </p:cNvPr>
          <p:cNvCxnSpPr/>
          <p:nvPr/>
        </p:nvCxnSpPr>
        <p:spPr>
          <a:xfrm>
            <a:off x="1048544" y="1797542"/>
            <a:ext cx="3335424" cy="1"/>
          </a:xfrm>
          <a:prstGeom prst="line">
            <a:avLst/>
          </a:prstGeom>
          <a:noFill/>
          <a:ln w="6350" cap="rnd" cmpd="sng" algn="ctr">
            <a:solidFill>
              <a:srgbClr val="7091C4"/>
            </a:solidFill>
            <a:prstDash val="solid"/>
            <a:headEnd type="oval" w="med" len="med"/>
            <a:tailEnd type="oval" w="med" len="med"/>
          </a:ln>
          <a:effectLst/>
        </p:spPr>
      </p:cxnSp>
      <p:sp>
        <p:nvSpPr>
          <p:cNvPr id="19" name="椭圆 18">
            <a:extLst>
              <a:ext uri="{FF2B5EF4-FFF2-40B4-BE49-F238E27FC236}">
                <a16:creationId xmlns="" xmlns:a16="http://schemas.microsoft.com/office/drawing/2014/main" id="{2E8E36D7-AB8F-44B0-A1CE-3C4626956035}"/>
              </a:ext>
            </a:extLst>
          </p:cNvPr>
          <p:cNvSpPr/>
          <p:nvPr/>
        </p:nvSpPr>
        <p:spPr>
          <a:xfrm>
            <a:off x="869239" y="1649297"/>
            <a:ext cx="314335" cy="314335"/>
          </a:xfrm>
          <a:prstGeom prst="ellipse">
            <a:avLst/>
          </a:prstGeom>
          <a:solidFill>
            <a:srgbClr val="7091C4"/>
          </a:solidFill>
          <a:ln w="22225" cap="rnd" cmpd="sng" algn="ctr">
            <a:solidFill>
              <a:srgbClr val="7091C4"/>
            </a:solidFill>
            <a:prstDash val="solid"/>
          </a:ln>
          <a:effectLst/>
        </p:spPr>
        <p:txBody>
          <a:bodyPr rtlCol="0" anchor="ctr"/>
          <a:lstStyle/>
          <a:p>
            <a:pPr marL="0" marR="0" lvl="0" indent="0" algn="ctr" defTabSz="3429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chemeClr val="bg1"/>
                </a:solidFill>
                <a:effectLst/>
                <a:uLnTx/>
                <a:uFillTx/>
                <a:ea typeface="方正正中黑简体"/>
              </a:rPr>
              <a:t>1</a:t>
            </a:r>
            <a:endParaRPr kumimoji="0" lang="zh-CN" altLang="en-US" sz="1800" b="0" i="0" u="none" strike="noStrike" kern="0" cap="none" spc="0" normalizeH="0" baseline="0" noProof="0" dirty="0">
              <a:ln>
                <a:noFill/>
              </a:ln>
              <a:solidFill>
                <a:schemeClr val="bg1"/>
              </a:solidFill>
              <a:effectLst/>
              <a:uLnTx/>
              <a:uFillTx/>
              <a:ea typeface="方正正中黑简体"/>
            </a:endParaRPr>
          </a:p>
        </p:txBody>
      </p:sp>
      <p:cxnSp>
        <p:nvCxnSpPr>
          <p:cNvPr id="20" name="直接连接符 19">
            <a:extLst>
              <a:ext uri="{FF2B5EF4-FFF2-40B4-BE49-F238E27FC236}">
                <a16:creationId xmlns="" xmlns:a16="http://schemas.microsoft.com/office/drawing/2014/main" id="{AB365EE0-3E8B-4909-88F3-3C082EA75590}"/>
              </a:ext>
            </a:extLst>
          </p:cNvPr>
          <p:cNvCxnSpPr/>
          <p:nvPr/>
        </p:nvCxnSpPr>
        <p:spPr>
          <a:xfrm>
            <a:off x="4848048" y="2900115"/>
            <a:ext cx="8164" cy="721370"/>
          </a:xfrm>
          <a:prstGeom prst="line">
            <a:avLst/>
          </a:prstGeom>
          <a:noFill/>
          <a:ln w="6350" cap="rnd" cmpd="sng" algn="ctr">
            <a:solidFill>
              <a:srgbClr val="F4D77F"/>
            </a:solidFill>
            <a:prstDash val="solid"/>
            <a:headEnd type="oval" w="med" len="med"/>
            <a:tailEnd type="oval" w="med" len="med"/>
          </a:ln>
          <a:effectLst/>
        </p:spPr>
      </p:cxnSp>
      <p:sp>
        <p:nvSpPr>
          <p:cNvPr id="21" name="椭圆 20">
            <a:extLst>
              <a:ext uri="{FF2B5EF4-FFF2-40B4-BE49-F238E27FC236}">
                <a16:creationId xmlns="" xmlns:a16="http://schemas.microsoft.com/office/drawing/2014/main" id="{F7528CBC-D265-48B2-A956-8CA082D9BCDA}"/>
              </a:ext>
            </a:extLst>
          </p:cNvPr>
          <p:cNvSpPr/>
          <p:nvPr/>
        </p:nvSpPr>
        <p:spPr>
          <a:xfrm>
            <a:off x="4699045" y="3464318"/>
            <a:ext cx="314335" cy="314335"/>
          </a:xfrm>
          <a:prstGeom prst="ellipse">
            <a:avLst/>
          </a:prstGeom>
          <a:solidFill>
            <a:srgbClr val="F4D77F"/>
          </a:solidFill>
          <a:ln w="22225" cap="rnd" cmpd="sng" algn="ctr">
            <a:solidFill>
              <a:srgbClr val="F4D77F"/>
            </a:solidFill>
            <a:prstDash val="solid"/>
          </a:ln>
          <a:effectLst/>
        </p:spPr>
        <p:txBody>
          <a:bodyPr rtlCol="0" anchor="ctr"/>
          <a:lstStyle/>
          <a:p>
            <a:pPr marL="0" marR="0" lvl="0" indent="0" algn="ctr" defTabSz="3429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effectLst/>
                <a:uLnTx/>
                <a:uFillTx/>
                <a:ea typeface="方正正中黑简体"/>
              </a:rPr>
              <a:t>3</a:t>
            </a:r>
            <a:endParaRPr kumimoji="0" lang="zh-CN" altLang="en-US" sz="1800" b="0" i="0" u="none" strike="noStrike" kern="0" cap="none" spc="0" normalizeH="0" baseline="0" noProof="0" dirty="0">
              <a:ln>
                <a:noFill/>
              </a:ln>
              <a:effectLst/>
              <a:uLnTx/>
              <a:uFillTx/>
              <a:ea typeface="方正正中黑简体"/>
            </a:endParaRPr>
          </a:p>
        </p:txBody>
      </p:sp>
      <p:sp>
        <p:nvSpPr>
          <p:cNvPr id="22" name="矩形 21">
            <a:extLst>
              <a:ext uri="{FF2B5EF4-FFF2-40B4-BE49-F238E27FC236}">
                <a16:creationId xmlns="" xmlns:a16="http://schemas.microsoft.com/office/drawing/2014/main" id="{0034D9EC-46FF-4AEC-8C28-9CC7F8AD78D0}"/>
              </a:ext>
            </a:extLst>
          </p:cNvPr>
          <p:cNvSpPr/>
          <p:nvPr/>
        </p:nvSpPr>
        <p:spPr>
          <a:xfrm>
            <a:off x="1219675" y="1457527"/>
            <a:ext cx="2491388" cy="338554"/>
          </a:xfrm>
          <a:prstGeom prst="rect">
            <a:avLst/>
          </a:prstGeom>
          <a:noFill/>
        </p:spPr>
        <p:txBody>
          <a:bodyPr wrap="none">
            <a:spAutoFit/>
          </a:bodyPr>
          <a:lstStyle/>
          <a:p>
            <a:pPr defTabSz="1219170">
              <a:defRPr/>
            </a:pPr>
            <a:r>
              <a:rPr lang="zh-CN" altLang="en-US" sz="1600" b="1" kern="0" dirty="0">
                <a:solidFill>
                  <a:schemeClr val="tx1">
                    <a:lumMod val="95000"/>
                    <a:lumOff val="5000"/>
                  </a:schemeClr>
                </a:solidFill>
                <a:latin typeface="微软雅黑 Light" panose="020B0502040204020203" pitchFamily="34" charset="-122"/>
                <a:ea typeface="微软雅黑 Light" panose="020B0502040204020203" pitchFamily="34" charset="-122"/>
              </a:rPr>
              <a:t>从输入</a:t>
            </a:r>
            <a:r>
              <a:rPr lang="en-US" altLang="zh-CN" sz="1600" b="1" kern="0" dirty="0">
                <a:solidFill>
                  <a:schemeClr val="tx1">
                    <a:lumMod val="95000"/>
                    <a:lumOff val="5000"/>
                  </a:schemeClr>
                </a:solidFill>
                <a:latin typeface="微软雅黑 Light" panose="020B0502040204020203" pitchFamily="34" charset="-122"/>
                <a:ea typeface="微软雅黑 Light" panose="020B0502040204020203" pitchFamily="34" charset="-122"/>
              </a:rPr>
              <a:t>URL</a:t>
            </a:r>
            <a:r>
              <a:rPr lang="zh-CN" altLang="en-US" sz="1600" b="1" kern="0" dirty="0">
                <a:solidFill>
                  <a:schemeClr val="tx1">
                    <a:lumMod val="95000"/>
                    <a:lumOff val="5000"/>
                  </a:schemeClr>
                </a:solidFill>
                <a:latin typeface="微软雅黑 Light" panose="020B0502040204020203" pitchFamily="34" charset="-122"/>
                <a:ea typeface="微软雅黑 Light" panose="020B0502040204020203" pitchFamily="34" charset="-122"/>
              </a:rPr>
              <a:t>到生成</a:t>
            </a:r>
            <a:r>
              <a:rPr lang="en-US" altLang="zh-CN" sz="1600" b="1" kern="0" dirty="0">
                <a:solidFill>
                  <a:schemeClr val="tx1">
                    <a:lumMod val="95000"/>
                    <a:lumOff val="5000"/>
                  </a:schemeClr>
                </a:solidFill>
                <a:latin typeface="微软雅黑 Light" panose="020B0502040204020203" pitchFamily="34" charset="-122"/>
                <a:ea typeface="微软雅黑 Light" panose="020B0502040204020203" pitchFamily="34" charset="-122"/>
              </a:rPr>
              <a:t>DOM</a:t>
            </a:r>
            <a:r>
              <a:rPr lang="zh-CN" altLang="en-US" sz="1600" b="1" kern="0" dirty="0">
                <a:solidFill>
                  <a:schemeClr val="tx1">
                    <a:lumMod val="95000"/>
                    <a:lumOff val="5000"/>
                  </a:schemeClr>
                </a:solidFill>
                <a:latin typeface="微软雅黑 Light" panose="020B0502040204020203" pitchFamily="34" charset="-122"/>
                <a:ea typeface="微软雅黑 Light" panose="020B0502040204020203" pitchFamily="34" charset="-122"/>
              </a:rPr>
              <a:t>树</a:t>
            </a:r>
            <a:endParaRPr lang="en-US" altLang="zh-CN" sz="1600" b="1" kern="0" dirty="0">
              <a:solidFill>
                <a:schemeClr val="tx1">
                  <a:lumMod val="95000"/>
                  <a:lumOff val="5000"/>
                </a:schemeClr>
              </a:solidFill>
              <a:latin typeface="微软雅黑 Light" panose="020B0502040204020203" pitchFamily="34" charset="-122"/>
              <a:ea typeface="微软雅黑 Light" panose="020B0502040204020203" pitchFamily="34" charset="-122"/>
            </a:endParaRPr>
          </a:p>
        </p:txBody>
      </p:sp>
      <p:sp>
        <p:nvSpPr>
          <p:cNvPr id="23" name="文本框 22">
            <a:extLst>
              <a:ext uri="{FF2B5EF4-FFF2-40B4-BE49-F238E27FC236}">
                <a16:creationId xmlns="" xmlns:a16="http://schemas.microsoft.com/office/drawing/2014/main" id="{028195EB-A592-466F-B88A-1AB108BF5471}"/>
              </a:ext>
            </a:extLst>
          </p:cNvPr>
          <p:cNvSpPr txBox="1"/>
          <p:nvPr/>
        </p:nvSpPr>
        <p:spPr>
          <a:xfrm>
            <a:off x="1216236" y="1904899"/>
            <a:ext cx="3056608" cy="4016484"/>
          </a:xfrm>
          <a:prstGeom prst="rect">
            <a:avLst/>
          </a:prstGeom>
          <a:noFill/>
        </p:spPr>
        <p:txBody>
          <a:bodyPr wrap="square" rtlCol="0">
            <a:spAutoFit/>
          </a:bodyPr>
          <a:lstStyle/>
          <a:p>
            <a:pPr>
              <a:lnSpc>
                <a:spcPct val="150000"/>
              </a:lnSpc>
            </a:pPr>
            <a:r>
              <a:rPr lang="en-US" altLang="zh-CN" sz="1000" dirty="0" smtClean="0">
                <a:solidFill>
                  <a:schemeClr val="tx1">
                    <a:lumMod val="65000"/>
                    <a:lumOff val="35000"/>
                  </a:schemeClr>
                </a:solidFill>
              </a:rPr>
              <a:t>1.</a:t>
            </a:r>
            <a:r>
              <a:rPr lang="zh-CN" altLang="en-US" sz="1000" dirty="0" smtClean="0">
                <a:solidFill>
                  <a:schemeClr val="tx1">
                    <a:lumMod val="65000"/>
                    <a:lumOff val="35000"/>
                  </a:schemeClr>
                </a:solidFill>
              </a:rPr>
              <a:t>地址</a:t>
            </a:r>
            <a:r>
              <a:rPr lang="zh-CN" altLang="en-US" sz="1000" dirty="0">
                <a:solidFill>
                  <a:schemeClr val="tx1">
                    <a:lumMod val="65000"/>
                    <a:lumOff val="35000"/>
                  </a:schemeClr>
                </a:solidFill>
              </a:rPr>
              <a:t>栏输入</a:t>
            </a:r>
            <a:r>
              <a:rPr lang="en-US" altLang="zh-CN" sz="1000" dirty="0">
                <a:solidFill>
                  <a:schemeClr val="tx1">
                    <a:lumMod val="65000"/>
                    <a:lumOff val="35000"/>
                  </a:schemeClr>
                </a:solidFill>
              </a:rPr>
              <a:t>URL</a:t>
            </a:r>
            <a:r>
              <a:rPr lang="zh-CN" altLang="en-US" sz="1000" dirty="0">
                <a:solidFill>
                  <a:schemeClr val="tx1">
                    <a:lumMod val="65000"/>
                    <a:lumOff val="35000"/>
                  </a:schemeClr>
                </a:solidFill>
              </a:rPr>
              <a:t>，</a:t>
            </a:r>
            <a:r>
              <a:rPr lang="en-US" altLang="zh-CN" sz="1000" dirty="0" err="1">
                <a:solidFill>
                  <a:schemeClr val="tx1">
                    <a:lumMod val="65000"/>
                    <a:lumOff val="35000"/>
                  </a:schemeClr>
                </a:solidFill>
              </a:rPr>
              <a:t>WebKit</a:t>
            </a:r>
            <a:r>
              <a:rPr lang="zh-CN" altLang="en-US" sz="1000" dirty="0">
                <a:solidFill>
                  <a:schemeClr val="tx1">
                    <a:lumMod val="65000"/>
                    <a:lumOff val="35000"/>
                  </a:schemeClr>
                </a:solidFill>
              </a:rPr>
              <a:t>调用资源加载器加载相应资源；</a:t>
            </a:r>
          </a:p>
          <a:p>
            <a:pPr>
              <a:lnSpc>
                <a:spcPct val="150000"/>
              </a:lnSpc>
            </a:pPr>
            <a:r>
              <a:rPr lang="en-US" altLang="zh-CN" sz="1000" dirty="0" smtClean="0">
                <a:solidFill>
                  <a:schemeClr val="tx1">
                    <a:lumMod val="65000"/>
                    <a:lumOff val="35000"/>
                  </a:schemeClr>
                </a:solidFill>
              </a:rPr>
              <a:t>2.</a:t>
            </a:r>
            <a:r>
              <a:rPr lang="zh-CN" altLang="en-US" sz="1000" dirty="0" smtClean="0">
                <a:solidFill>
                  <a:schemeClr val="tx1">
                    <a:lumMod val="65000"/>
                    <a:lumOff val="35000"/>
                  </a:schemeClr>
                </a:solidFill>
              </a:rPr>
              <a:t>加载</a:t>
            </a:r>
            <a:r>
              <a:rPr lang="zh-CN" altLang="en-US" sz="1000" dirty="0">
                <a:solidFill>
                  <a:schemeClr val="tx1">
                    <a:lumMod val="65000"/>
                    <a:lumOff val="35000"/>
                  </a:schemeClr>
                </a:solidFill>
              </a:rPr>
              <a:t>器依赖网络模块建立连接，发送请求并接收答复；</a:t>
            </a:r>
          </a:p>
          <a:p>
            <a:pPr>
              <a:lnSpc>
                <a:spcPct val="150000"/>
              </a:lnSpc>
            </a:pPr>
            <a:r>
              <a:rPr lang="en-US" altLang="zh-CN" sz="1000" dirty="0" err="1" smtClean="0">
                <a:solidFill>
                  <a:schemeClr val="tx1">
                    <a:lumMod val="65000"/>
                    <a:lumOff val="35000"/>
                  </a:schemeClr>
                </a:solidFill>
              </a:rPr>
              <a:t>3.WebKit</a:t>
            </a:r>
            <a:r>
              <a:rPr lang="zh-CN" altLang="en-US" sz="1000" dirty="0">
                <a:solidFill>
                  <a:schemeClr val="tx1">
                    <a:lumMod val="65000"/>
                    <a:lumOff val="35000"/>
                  </a:schemeClr>
                </a:solidFill>
              </a:rPr>
              <a:t>接收各种网页或者资源数据，其中某些资源可能同步或异步获取；</a:t>
            </a:r>
          </a:p>
          <a:p>
            <a:pPr>
              <a:lnSpc>
                <a:spcPct val="150000"/>
              </a:lnSpc>
            </a:pPr>
            <a:r>
              <a:rPr lang="en-US" altLang="zh-CN" sz="1000" dirty="0" smtClean="0">
                <a:solidFill>
                  <a:schemeClr val="tx1">
                    <a:lumMod val="65000"/>
                    <a:lumOff val="35000"/>
                  </a:schemeClr>
                </a:solidFill>
              </a:rPr>
              <a:t>4.</a:t>
            </a:r>
            <a:r>
              <a:rPr lang="zh-CN" altLang="en-US" sz="1000" dirty="0" smtClean="0">
                <a:solidFill>
                  <a:schemeClr val="tx1">
                    <a:lumMod val="65000"/>
                    <a:lumOff val="35000"/>
                  </a:schemeClr>
                </a:solidFill>
              </a:rPr>
              <a:t>网页</a:t>
            </a:r>
            <a:r>
              <a:rPr lang="zh-CN" altLang="en-US" sz="1000" dirty="0">
                <a:solidFill>
                  <a:schemeClr val="tx1">
                    <a:lumMod val="65000"/>
                    <a:lumOff val="35000"/>
                  </a:schemeClr>
                </a:solidFill>
              </a:rPr>
              <a:t>交给</a:t>
            </a:r>
            <a:r>
              <a:rPr lang="en-US" altLang="zh-CN" sz="1000" dirty="0">
                <a:solidFill>
                  <a:schemeClr val="tx1">
                    <a:lumMod val="65000"/>
                    <a:lumOff val="35000"/>
                  </a:schemeClr>
                </a:solidFill>
              </a:rPr>
              <a:t>HTML</a:t>
            </a:r>
            <a:r>
              <a:rPr lang="zh-CN" altLang="en-US" sz="1000" dirty="0">
                <a:solidFill>
                  <a:schemeClr val="tx1">
                    <a:lumMod val="65000"/>
                    <a:lumOff val="35000"/>
                  </a:schemeClr>
                </a:solidFill>
              </a:rPr>
              <a:t>解析器转变为</a:t>
            </a:r>
            <a:r>
              <a:rPr lang="zh-CN" altLang="en-US" sz="1000" dirty="0" smtClean="0">
                <a:solidFill>
                  <a:schemeClr val="tx1">
                    <a:lumMod val="65000"/>
                    <a:lumOff val="35000"/>
                  </a:schemeClr>
                </a:solidFill>
              </a:rPr>
              <a:t>词语</a:t>
            </a:r>
            <a:r>
              <a:rPr lang="en-US" altLang="zh-CN" sz="1000" dirty="0">
                <a:solidFill>
                  <a:schemeClr val="tx1">
                    <a:lumMod val="65000"/>
                    <a:lumOff val="35000"/>
                  </a:schemeClr>
                </a:solidFill>
              </a:rPr>
              <a:t>(Tokens)</a:t>
            </a:r>
            <a:r>
              <a:rPr lang="zh-CN" altLang="en-US" sz="1000" dirty="0" smtClean="0">
                <a:solidFill>
                  <a:schemeClr val="tx1">
                    <a:lumMod val="65000"/>
                    <a:lumOff val="35000"/>
                  </a:schemeClr>
                </a:solidFill>
              </a:rPr>
              <a:t>；</a:t>
            </a:r>
            <a:endParaRPr lang="zh-CN" altLang="en-US" sz="1000" dirty="0">
              <a:solidFill>
                <a:schemeClr val="tx1">
                  <a:lumMod val="65000"/>
                  <a:lumOff val="35000"/>
                </a:schemeClr>
              </a:solidFill>
            </a:endParaRPr>
          </a:p>
          <a:p>
            <a:pPr>
              <a:lnSpc>
                <a:spcPct val="150000"/>
              </a:lnSpc>
            </a:pPr>
            <a:r>
              <a:rPr lang="en-US" altLang="zh-CN" sz="1000" dirty="0" smtClean="0">
                <a:solidFill>
                  <a:schemeClr val="tx1">
                    <a:lumMod val="65000"/>
                    <a:lumOff val="35000"/>
                  </a:schemeClr>
                </a:solidFill>
              </a:rPr>
              <a:t>5.</a:t>
            </a:r>
            <a:r>
              <a:rPr lang="zh-CN" altLang="en-US" sz="1000" dirty="0" smtClean="0">
                <a:solidFill>
                  <a:schemeClr val="tx1">
                    <a:lumMod val="65000"/>
                    <a:lumOff val="35000"/>
                  </a:schemeClr>
                </a:solidFill>
              </a:rPr>
              <a:t>解释器</a:t>
            </a:r>
            <a:r>
              <a:rPr lang="zh-CN" altLang="en-US" sz="1000" dirty="0">
                <a:solidFill>
                  <a:schemeClr val="tx1">
                    <a:lumMod val="65000"/>
                    <a:lumOff val="35000"/>
                  </a:schemeClr>
                </a:solidFill>
              </a:rPr>
              <a:t>根据词语构建节点，形成</a:t>
            </a:r>
            <a:r>
              <a:rPr lang="en-US" altLang="zh-CN" sz="1000" dirty="0">
                <a:solidFill>
                  <a:schemeClr val="tx1">
                    <a:lumMod val="65000"/>
                    <a:lumOff val="35000"/>
                  </a:schemeClr>
                </a:solidFill>
              </a:rPr>
              <a:t>DOM</a:t>
            </a:r>
            <a:r>
              <a:rPr lang="zh-CN" altLang="en-US" sz="1000" dirty="0">
                <a:solidFill>
                  <a:schemeClr val="tx1">
                    <a:lumMod val="65000"/>
                    <a:lumOff val="35000"/>
                  </a:schemeClr>
                </a:solidFill>
              </a:rPr>
              <a:t>树；</a:t>
            </a:r>
          </a:p>
          <a:p>
            <a:pPr>
              <a:lnSpc>
                <a:spcPct val="150000"/>
              </a:lnSpc>
            </a:pPr>
            <a:r>
              <a:rPr lang="en-US" altLang="zh-CN" sz="1000" dirty="0" smtClean="0">
                <a:solidFill>
                  <a:schemeClr val="tx1">
                    <a:lumMod val="65000"/>
                    <a:lumOff val="35000"/>
                  </a:schemeClr>
                </a:solidFill>
              </a:rPr>
              <a:t>6.</a:t>
            </a:r>
            <a:r>
              <a:rPr lang="zh-CN" altLang="en-US" sz="1000" dirty="0" smtClean="0">
                <a:solidFill>
                  <a:schemeClr val="tx1">
                    <a:lumMod val="65000"/>
                    <a:lumOff val="35000"/>
                  </a:schemeClr>
                </a:solidFill>
              </a:rPr>
              <a:t>如果</a:t>
            </a:r>
            <a:r>
              <a:rPr lang="zh-CN" altLang="en-US" sz="1000" dirty="0">
                <a:solidFill>
                  <a:schemeClr val="tx1">
                    <a:lumMod val="65000"/>
                    <a:lumOff val="35000"/>
                  </a:schemeClr>
                </a:solidFill>
              </a:rPr>
              <a:t>节点是</a:t>
            </a:r>
            <a:r>
              <a:rPr lang="en-US" altLang="zh-CN" sz="1000" dirty="0">
                <a:solidFill>
                  <a:schemeClr val="tx1">
                    <a:lumMod val="65000"/>
                    <a:lumOff val="35000"/>
                  </a:schemeClr>
                </a:solidFill>
              </a:rPr>
              <a:t>JavaScript</a:t>
            </a:r>
            <a:r>
              <a:rPr lang="zh-CN" altLang="en-US" sz="1000" dirty="0">
                <a:solidFill>
                  <a:schemeClr val="tx1">
                    <a:lumMod val="65000"/>
                    <a:lumOff val="35000"/>
                  </a:schemeClr>
                </a:solidFill>
              </a:rPr>
              <a:t>代码，调用</a:t>
            </a:r>
            <a:r>
              <a:rPr lang="en-US" altLang="zh-CN" sz="1000" dirty="0">
                <a:solidFill>
                  <a:schemeClr val="tx1">
                    <a:lumMod val="65000"/>
                    <a:lumOff val="35000"/>
                  </a:schemeClr>
                </a:solidFill>
              </a:rPr>
              <a:t>JavaScript</a:t>
            </a:r>
            <a:r>
              <a:rPr lang="zh-CN" altLang="en-US" sz="1000" dirty="0">
                <a:solidFill>
                  <a:schemeClr val="tx1">
                    <a:lumMod val="65000"/>
                    <a:lumOff val="35000"/>
                  </a:schemeClr>
                </a:solidFill>
              </a:rPr>
              <a:t>引擎解释并执行；</a:t>
            </a:r>
          </a:p>
          <a:p>
            <a:pPr>
              <a:lnSpc>
                <a:spcPct val="150000"/>
              </a:lnSpc>
            </a:pPr>
            <a:r>
              <a:rPr lang="en-US" altLang="zh-CN" sz="1000" dirty="0" err="1" smtClean="0">
                <a:solidFill>
                  <a:schemeClr val="tx1">
                    <a:lumMod val="65000"/>
                    <a:lumOff val="35000"/>
                  </a:schemeClr>
                </a:solidFill>
              </a:rPr>
              <a:t>7.JavaScript</a:t>
            </a:r>
            <a:r>
              <a:rPr lang="zh-CN" altLang="en-US" sz="1000" dirty="0">
                <a:solidFill>
                  <a:schemeClr val="tx1">
                    <a:lumMod val="65000"/>
                    <a:lumOff val="35000"/>
                  </a:schemeClr>
                </a:solidFill>
              </a:rPr>
              <a:t>代码可能会修改</a:t>
            </a:r>
            <a:r>
              <a:rPr lang="en-US" altLang="zh-CN" sz="1000" dirty="0">
                <a:solidFill>
                  <a:schemeClr val="tx1">
                    <a:lumMod val="65000"/>
                    <a:lumOff val="35000"/>
                  </a:schemeClr>
                </a:solidFill>
              </a:rPr>
              <a:t>DOM</a:t>
            </a:r>
            <a:r>
              <a:rPr lang="zh-CN" altLang="en-US" sz="1000" dirty="0">
                <a:solidFill>
                  <a:schemeClr val="tx1">
                    <a:lumMod val="65000"/>
                    <a:lumOff val="35000"/>
                  </a:schemeClr>
                </a:solidFill>
              </a:rPr>
              <a:t>树结构；</a:t>
            </a:r>
          </a:p>
          <a:p>
            <a:pPr>
              <a:lnSpc>
                <a:spcPct val="150000"/>
              </a:lnSpc>
            </a:pPr>
            <a:r>
              <a:rPr lang="en-US" altLang="zh-CN" sz="1000" dirty="0" smtClean="0">
                <a:solidFill>
                  <a:schemeClr val="tx1">
                    <a:lumMod val="65000"/>
                    <a:lumOff val="35000"/>
                  </a:schemeClr>
                </a:solidFill>
              </a:rPr>
              <a:t>8.</a:t>
            </a:r>
            <a:r>
              <a:rPr lang="zh-CN" altLang="en-US" sz="1000" dirty="0" smtClean="0">
                <a:solidFill>
                  <a:schemeClr val="tx1">
                    <a:lumMod val="65000"/>
                    <a:lumOff val="35000"/>
                  </a:schemeClr>
                </a:solidFill>
              </a:rPr>
              <a:t>如果</a:t>
            </a:r>
            <a:r>
              <a:rPr lang="zh-CN" altLang="en-US" sz="1000" dirty="0">
                <a:solidFill>
                  <a:schemeClr val="tx1">
                    <a:lumMod val="65000"/>
                    <a:lumOff val="35000"/>
                  </a:schemeClr>
                </a:solidFill>
              </a:rPr>
              <a:t>节点依赖其他资源，如</a:t>
            </a:r>
            <a:r>
              <a:rPr lang="zh-CN" altLang="en-US" sz="1000" dirty="0" smtClean="0">
                <a:solidFill>
                  <a:schemeClr val="tx1">
                    <a:lumMod val="65000"/>
                    <a:lumOff val="35000"/>
                  </a:schemeClr>
                </a:solidFill>
              </a:rPr>
              <a:t>图片</a:t>
            </a:r>
            <a:r>
              <a:rPr lang="zh-CN" altLang="en-US" sz="1000" dirty="0">
                <a:solidFill>
                  <a:schemeClr val="tx1">
                    <a:lumMod val="65000"/>
                    <a:lumOff val="35000"/>
                  </a:schemeClr>
                </a:solidFill>
              </a:rPr>
              <a:t>、</a:t>
            </a:r>
            <a:r>
              <a:rPr lang="en-US" altLang="zh-CN" sz="1000" dirty="0" err="1" smtClean="0">
                <a:solidFill>
                  <a:schemeClr val="tx1">
                    <a:lumMod val="65000"/>
                    <a:lumOff val="35000"/>
                  </a:schemeClr>
                </a:solidFill>
              </a:rPr>
              <a:t>css</a:t>
            </a:r>
            <a:r>
              <a:rPr lang="zh-CN" altLang="en-US" sz="1000" dirty="0">
                <a:solidFill>
                  <a:schemeClr val="tx1">
                    <a:lumMod val="65000"/>
                    <a:lumOff val="35000"/>
                  </a:schemeClr>
                </a:solidFill>
              </a:rPr>
              <a:t>、视频等，调用资源加载器加载它们，但这些是异步加载的，不会阻碍当前</a:t>
            </a:r>
            <a:r>
              <a:rPr lang="en-US" altLang="zh-CN" sz="1000" dirty="0">
                <a:solidFill>
                  <a:schemeClr val="tx1">
                    <a:lumMod val="65000"/>
                    <a:lumOff val="35000"/>
                  </a:schemeClr>
                </a:solidFill>
              </a:rPr>
              <a:t>DOM</a:t>
            </a:r>
            <a:r>
              <a:rPr lang="zh-CN" altLang="en-US" sz="1000" dirty="0">
                <a:solidFill>
                  <a:schemeClr val="tx1">
                    <a:lumMod val="65000"/>
                    <a:lumOff val="35000"/>
                  </a:schemeClr>
                </a:solidFill>
              </a:rPr>
              <a:t>树继续创建；如果是</a:t>
            </a:r>
            <a:r>
              <a:rPr lang="en-US" altLang="zh-CN" sz="1000" dirty="0">
                <a:solidFill>
                  <a:schemeClr val="tx1">
                    <a:lumMod val="65000"/>
                    <a:lumOff val="35000"/>
                  </a:schemeClr>
                </a:solidFill>
              </a:rPr>
              <a:t>JavaScript</a:t>
            </a:r>
            <a:r>
              <a:rPr lang="zh-CN" altLang="en-US" sz="1000" dirty="0">
                <a:solidFill>
                  <a:schemeClr val="tx1">
                    <a:lumMod val="65000"/>
                    <a:lumOff val="35000"/>
                  </a:schemeClr>
                </a:solidFill>
              </a:rPr>
              <a:t>资源</a:t>
            </a:r>
            <a:r>
              <a:rPr lang="en-US" altLang="zh-CN" sz="1000" dirty="0">
                <a:solidFill>
                  <a:schemeClr val="tx1">
                    <a:lumMod val="65000"/>
                    <a:lumOff val="35000"/>
                  </a:schemeClr>
                </a:solidFill>
              </a:rPr>
              <a:t>URL</a:t>
            </a:r>
            <a:r>
              <a:rPr lang="zh-CN" altLang="en-US" sz="1000" dirty="0">
                <a:solidFill>
                  <a:schemeClr val="tx1">
                    <a:lumMod val="65000"/>
                    <a:lumOff val="35000"/>
                  </a:schemeClr>
                </a:solidFill>
              </a:rPr>
              <a:t>（没有标记异步方式），则需要停止当前</a:t>
            </a:r>
            <a:r>
              <a:rPr lang="en-US" altLang="zh-CN" sz="1000" dirty="0">
                <a:solidFill>
                  <a:schemeClr val="tx1">
                    <a:lumMod val="65000"/>
                    <a:lumOff val="35000"/>
                  </a:schemeClr>
                </a:solidFill>
              </a:rPr>
              <a:t>DOM</a:t>
            </a:r>
            <a:r>
              <a:rPr lang="zh-CN" altLang="en-US" sz="1000" dirty="0">
                <a:solidFill>
                  <a:schemeClr val="tx1">
                    <a:lumMod val="65000"/>
                    <a:lumOff val="35000"/>
                  </a:schemeClr>
                </a:solidFill>
              </a:rPr>
              <a:t>树创建，直到</a:t>
            </a:r>
            <a:r>
              <a:rPr lang="en-US" altLang="zh-CN" sz="1000" dirty="0">
                <a:solidFill>
                  <a:schemeClr val="tx1">
                    <a:lumMod val="65000"/>
                    <a:lumOff val="35000"/>
                  </a:schemeClr>
                </a:solidFill>
              </a:rPr>
              <a:t>JavaScript</a:t>
            </a:r>
            <a:r>
              <a:rPr lang="zh-CN" altLang="en-US" sz="1000" dirty="0">
                <a:solidFill>
                  <a:schemeClr val="tx1">
                    <a:lumMod val="65000"/>
                    <a:lumOff val="35000"/>
                  </a:schemeClr>
                </a:solidFill>
              </a:rPr>
              <a:t>加载并被</a:t>
            </a:r>
            <a:r>
              <a:rPr lang="en-US" altLang="zh-CN" sz="1000" dirty="0">
                <a:solidFill>
                  <a:schemeClr val="tx1">
                    <a:lumMod val="65000"/>
                    <a:lumOff val="35000"/>
                  </a:schemeClr>
                </a:solidFill>
              </a:rPr>
              <a:t>JavaScript</a:t>
            </a:r>
            <a:r>
              <a:rPr lang="zh-CN" altLang="en-US" sz="1000" dirty="0">
                <a:solidFill>
                  <a:schemeClr val="tx1">
                    <a:lumMod val="65000"/>
                    <a:lumOff val="35000"/>
                  </a:schemeClr>
                </a:solidFill>
              </a:rPr>
              <a:t>引擎执行后才继续</a:t>
            </a:r>
            <a:r>
              <a:rPr lang="en-US" altLang="zh-CN" sz="1000" dirty="0">
                <a:solidFill>
                  <a:schemeClr val="tx1">
                    <a:lumMod val="65000"/>
                    <a:lumOff val="35000"/>
                  </a:schemeClr>
                </a:solidFill>
              </a:rPr>
              <a:t>DOM</a:t>
            </a:r>
            <a:r>
              <a:rPr lang="zh-CN" altLang="en-US" sz="1000" dirty="0">
                <a:solidFill>
                  <a:schemeClr val="tx1">
                    <a:lumMod val="65000"/>
                    <a:lumOff val="35000"/>
                  </a:schemeClr>
                </a:solidFill>
              </a:rPr>
              <a:t>树的创建。</a:t>
            </a:r>
          </a:p>
        </p:txBody>
      </p:sp>
      <p:sp>
        <p:nvSpPr>
          <p:cNvPr id="24" name="矩形 23">
            <a:extLst>
              <a:ext uri="{FF2B5EF4-FFF2-40B4-BE49-F238E27FC236}">
                <a16:creationId xmlns="" xmlns:a16="http://schemas.microsoft.com/office/drawing/2014/main" id="{9523C4E3-2D88-4FD3-8DC4-57C3B1566CE1}"/>
              </a:ext>
            </a:extLst>
          </p:cNvPr>
          <p:cNvSpPr/>
          <p:nvPr/>
        </p:nvSpPr>
        <p:spPr>
          <a:xfrm>
            <a:off x="4492499" y="3902986"/>
            <a:ext cx="2646878" cy="338554"/>
          </a:xfrm>
          <a:prstGeom prst="rect">
            <a:avLst/>
          </a:prstGeom>
          <a:noFill/>
        </p:spPr>
        <p:txBody>
          <a:bodyPr wrap="none">
            <a:spAutoFit/>
          </a:bodyPr>
          <a:lstStyle/>
          <a:p>
            <a:pPr algn="ctr" defTabSz="1219170">
              <a:defRPr/>
            </a:pPr>
            <a:r>
              <a:rPr lang="zh-CN" altLang="en-US" sz="1600" b="1" kern="0" dirty="0">
                <a:solidFill>
                  <a:schemeClr val="tx1">
                    <a:lumMod val="95000"/>
                    <a:lumOff val="5000"/>
                  </a:schemeClr>
                </a:solidFill>
                <a:latin typeface="微软雅黑 Light" panose="020B0502040204020203" pitchFamily="34" charset="-122"/>
                <a:ea typeface="微软雅黑 Light" panose="020B0502040204020203" pitchFamily="34" charset="-122"/>
              </a:rPr>
              <a:t>绘图上下文到最终图像呈现</a:t>
            </a:r>
            <a:endParaRPr lang="en-US" altLang="zh-CN" sz="1600" b="1" kern="0" dirty="0">
              <a:solidFill>
                <a:schemeClr val="tx1">
                  <a:lumMod val="95000"/>
                  <a:lumOff val="5000"/>
                </a:schemeClr>
              </a:solidFill>
              <a:latin typeface="微软雅黑 Light" panose="020B0502040204020203" pitchFamily="34" charset="-122"/>
              <a:ea typeface="微软雅黑 Light" panose="020B0502040204020203" pitchFamily="34" charset="-122"/>
            </a:endParaRPr>
          </a:p>
        </p:txBody>
      </p:sp>
      <p:sp>
        <p:nvSpPr>
          <p:cNvPr id="25" name="文本框 24">
            <a:extLst>
              <a:ext uri="{FF2B5EF4-FFF2-40B4-BE49-F238E27FC236}">
                <a16:creationId xmlns="" xmlns:a16="http://schemas.microsoft.com/office/drawing/2014/main" id="{61E41F4B-5AA5-4845-889B-B8F983463982}"/>
              </a:ext>
            </a:extLst>
          </p:cNvPr>
          <p:cNvSpPr txBox="1"/>
          <p:nvPr/>
        </p:nvSpPr>
        <p:spPr>
          <a:xfrm>
            <a:off x="4534362" y="4261175"/>
            <a:ext cx="2479585" cy="1938992"/>
          </a:xfrm>
          <a:prstGeom prst="rect">
            <a:avLst/>
          </a:prstGeom>
          <a:noFill/>
        </p:spPr>
        <p:txBody>
          <a:bodyPr wrap="square" rtlCol="0">
            <a:spAutoFit/>
          </a:bodyPr>
          <a:lstStyle/>
          <a:p>
            <a:pPr>
              <a:lnSpc>
                <a:spcPct val="150000"/>
              </a:lnSpc>
            </a:pPr>
            <a:r>
              <a:rPr lang="en-US" altLang="zh-CN" sz="1000" dirty="0" smtClean="0">
                <a:solidFill>
                  <a:schemeClr val="tx1">
                    <a:lumMod val="65000"/>
                    <a:lumOff val="35000"/>
                  </a:schemeClr>
                </a:solidFill>
              </a:rPr>
              <a:t>1.</a:t>
            </a:r>
            <a:r>
              <a:rPr lang="zh-CN" altLang="en-US" sz="1000" dirty="0" smtClean="0">
                <a:solidFill>
                  <a:schemeClr val="tx1">
                    <a:lumMod val="65000"/>
                    <a:lumOff val="35000"/>
                  </a:schemeClr>
                </a:solidFill>
              </a:rPr>
              <a:t>绘图</a:t>
            </a:r>
            <a:r>
              <a:rPr lang="zh-CN" altLang="en-US" sz="1000" dirty="0">
                <a:solidFill>
                  <a:schemeClr val="tx1">
                    <a:lumMod val="65000"/>
                    <a:lumOff val="35000"/>
                  </a:schemeClr>
                </a:solidFill>
              </a:rPr>
              <a:t>上下文是一个与平台无关的抽象类，它将每个绘图操作桥接到不同的具体实现类，也就是绘图具体实现类；</a:t>
            </a:r>
          </a:p>
          <a:p>
            <a:pPr>
              <a:lnSpc>
                <a:spcPct val="150000"/>
              </a:lnSpc>
            </a:pPr>
            <a:r>
              <a:rPr lang="en-US" altLang="zh-CN" sz="1000" dirty="0" smtClean="0">
                <a:solidFill>
                  <a:schemeClr val="tx1">
                    <a:lumMod val="65000"/>
                    <a:lumOff val="35000"/>
                  </a:schemeClr>
                </a:solidFill>
              </a:rPr>
              <a:t>2.</a:t>
            </a:r>
            <a:r>
              <a:rPr lang="zh-CN" altLang="en-US" sz="1000" dirty="0" smtClean="0">
                <a:solidFill>
                  <a:schemeClr val="tx1">
                    <a:lumMod val="65000"/>
                    <a:lumOff val="35000"/>
                  </a:schemeClr>
                </a:solidFill>
              </a:rPr>
              <a:t>绘图</a:t>
            </a:r>
            <a:r>
              <a:rPr lang="zh-CN" altLang="en-US" sz="1000" dirty="0">
                <a:solidFill>
                  <a:schemeClr val="tx1">
                    <a:lumMod val="65000"/>
                    <a:lumOff val="35000"/>
                  </a:schemeClr>
                </a:solidFill>
              </a:rPr>
              <a:t>实现类也可能有简单的实现，也可能有复杂的实现，软件渲染、硬件渲染、合成渲染等；</a:t>
            </a:r>
          </a:p>
          <a:p>
            <a:pPr>
              <a:lnSpc>
                <a:spcPct val="150000"/>
              </a:lnSpc>
            </a:pPr>
            <a:r>
              <a:rPr lang="en-US" altLang="zh-CN" sz="1000" dirty="0" smtClean="0">
                <a:solidFill>
                  <a:schemeClr val="tx1">
                    <a:lumMod val="65000"/>
                    <a:lumOff val="35000"/>
                  </a:schemeClr>
                </a:solidFill>
              </a:rPr>
              <a:t>3.</a:t>
            </a:r>
            <a:r>
              <a:rPr lang="zh-CN" altLang="en-US" sz="1000" dirty="0" smtClean="0">
                <a:solidFill>
                  <a:schemeClr val="tx1">
                    <a:lumMod val="65000"/>
                    <a:lumOff val="35000"/>
                  </a:schemeClr>
                </a:solidFill>
              </a:rPr>
              <a:t>绘图</a:t>
            </a:r>
            <a:r>
              <a:rPr lang="zh-CN" altLang="en-US" sz="1000" dirty="0">
                <a:solidFill>
                  <a:schemeClr val="tx1">
                    <a:lumMod val="65000"/>
                    <a:lumOff val="35000"/>
                  </a:schemeClr>
                </a:solidFill>
              </a:rPr>
              <a:t>实现类将</a:t>
            </a:r>
            <a:r>
              <a:rPr lang="en-US" altLang="zh-CN" sz="1000" dirty="0" err="1">
                <a:solidFill>
                  <a:schemeClr val="tx1">
                    <a:lumMod val="65000"/>
                    <a:lumOff val="35000"/>
                  </a:schemeClr>
                </a:solidFill>
              </a:rPr>
              <a:t>2D</a:t>
            </a:r>
            <a:r>
              <a:rPr lang="zh-CN" altLang="en-US" sz="1000" dirty="0">
                <a:solidFill>
                  <a:schemeClr val="tx1">
                    <a:lumMod val="65000"/>
                    <a:lumOff val="35000"/>
                  </a:schemeClr>
                </a:solidFill>
              </a:rPr>
              <a:t>图形库或者</a:t>
            </a:r>
            <a:r>
              <a:rPr lang="en-US" altLang="zh-CN" sz="1000" dirty="0">
                <a:solidFill>
                  <a:schemeClr val="tx1">
                    <a:lumMod val="65000"/>
                    <a:lumOff val="35000"/>
                  </a:schemeClr>
                </a:solidFill>
              </a:rPr>
              <a:t>3D</a:t>
            </a:r>
            <a:r>
              <a:rPr lang="zh-CN" altLang="en-US" sz="1000" dirty="0">
                <a:solidFill>
                  <a:schemeClr val="tx1">
                    <a:lumMod val="65000"/>
                    <a:lumOff val="35000"/>
                  </a:schemeClr>
                </a:solidFill>
              </a:rPr>
              <a:t>图形库绘制结果保存，交给浏览器界面进行展示</a:t>
            </a:r>
            <a:r>
              <a:rPr lang="zh-CN" altLang="en-US" sz="1000" dirty="0" smtClean="0">
                <a:solidFill>
                  <a:schemeClr val="tx1">
                    <a:lumMod val="65000"/>
                    <a:lumOff val="35000"/>
                  </a:schemeClr>
                </a:solidFill>
              </a:rPr>
              <a:t>。</a:t>
            </a:r>
            <a:endParaRPr lang="zh-CN" altLang="en-US" sz="1000" dirty="0">
              <a:solidFill>
                <a:schemeClr val="tx1">
                  <a:lumMod val="65000"/>
                  <a:lumOff val="35000"/>
                </a:schemeClr>
              </a:solidFill>
            </a:endParaRPr>
          </a:p>
        </p:txBody>
      </p:sp>
      <p:sp>
        <p:nvSpPr>
          <p:cNvPr id="26" name="矩形 25">
            <a:extLst>
              <a:ext uri="{FF2B5EF4-FFF2-40B4-BE49-F238E27FC236}">
                <a16:creationId xmlns="" xmlns:a16="http://schemas.microsoft.com/office/drawing/2014/main" id="{D57600D1-9057-4E22-8382-8990B3E80423}"/>
              </a:ext>
            </a:extLst>
          </p:cNvPr>
          <p:cNvSpPr/>
          <p:nvPr/>
        </p:nvSpPr>
        <p:spPr>
          <a:xfrm>
            <a:off x="5950332" y="1627432"/>
            <a:ext cx="3401893" cy="338554"/>
          </a:xfrm>
          <a:prstGeom prst="rect">
            <a:avLst/>
          </a:prstGeom>
          <a:noFill/>
        </p:spPr>
        <p:txBody>
          <a:bodyPr wrap="none">
            <a:spAutoFit/>
          </a:bodyPr>
          <a:lstStyle/>
          <a:p>
            <a:pPr algn="r" defTabSz="1219170">
              <a:defRPr/>
            </a:pPr>
            <a:r>
              <a:rPr lang="zh-CN" altLang="en-US" sz="1600" b="1" kern="0" dirty="0">
                <a:solidFill>
                  <a:schemeClr val="tx1">
                    <a:lumMod val="95000"/>
                    <a:lumOff val="5000"/>
                  </a:schemeClr>
                </a:solidFill>
                <a:latin typeface="微软雅黑 Light" panose="020B0502040204020203" pitchFamily="34" charset="-122"/>
                <a:ea typeface="微软雅黑 Light" panose="020B0502040204020203" pitchFamily="34" charset="-122"/>
              </a:rPr>
              <a:t>从</a:t>
            </a:r>
            <a:r>
              <a:rPr lang="en-US" altLang="zh-CN" sz="1600" b="1" kern="0" dirty="0">
                <a:solidFill>
                  <a:schemeClr val="tx1">
                    <a:lumMod val="95000"/>
                    <a:lumOff val="5000"/>
                  </a:schemeClr>
                </a:solidFill>
                <a:latin typeface="微软雅黑 Light" panose="020B0502040204020203" pitchFamily="34" charset="-122"/>
                <a:ea typeface="微软雅黑 Light" panose="020B0502040204020203" pitchFamily="34" charset="-122"/>
              </a:rPr>
              <a:t>DOM</a:t>
            </a:r>
            <a:r>
              <a:rPr lang="zh-CN" altLang="en-US" sz="1600" b="1" kern="0" dirty="0">
                <a:solidFill>
                  <a:schemeClr val="tx1">
                    <a:lumMod val="95000"/>
                    <a:lumOff val="5000"/>
                  </a:schemeClr>
                </a:solidFill>
                <a:latin typeface="微软雅黑 Light" panose="020B0502040204020203" pitchFamily="34" charset="-122"/>
                <a:ea typeface="微软雅黑 Light" panose="020B0502040204020203" pitchFamily="34" charset="-122"/>
              </a:rPr>
              <a:t>树到构建</a:t>
            </a:r>
            <a:r>
              <a:rPr lang="en-US" altLang="zh-CN" sz="1600" b="1" kern="0" dirty="0" err="1">
                <a:solidFill>
                  <a:schemeClr val="tx1">
                    <a:lumMod val="95000"/>
                    <a:lumOff val="5000"/>
                  </a:schemeClr>
                </a:solidFill>
                <a:latin typeface="微软雅黑 Light" panose="020B0502040204020203" pitchFamily="34" charset="-122"/>
                <a:ea typeface="微软雅黑 Light" panose="020B0502040204020203" pitchFamily="34" charset="-122"/>
              </a:rPr>
              <a:t>WebKit</a:t>
            </a:r>
            <a:r>
              <a:rPr lang="zh-CN" altLang="en-US" sz="1600" b="1" kern="0" dirty="0">
                <a:solidFill>
                  <a:schemeClr val="tx1">
                    <a:lumMod val="95000"/>
                    <a:lumOff val="5000"/>
                  </a:schemeClr>
                </a:solidFill>
                <a:latin typeface="微软雅黑 Light" panose="020B0502040204020203" pitchFamily="34" charset="-122"/>
                <a:ea typeface="微软雅黑 Light" panose="020B0502040204020203" pitchFamily="34" charset="-122"/>
              </a:rPr>
              <a:t>绘图上下文</a:t>
            </a:r>
            <a:endParaRPr lang="en-US" altLang="zh-CN" sz="1600" b="1" kern="0" dirty="0">
              <a:solidFill>
                <a:schemeClr val="tx1">
                  <a:lumMod val="95000"/>
                  <a:lumOff val="5000"/>
                </a:schemeClr>
              </a:solidFill>
              <a:latin typeface="微软雅黑 Light" panose="020B0502040204020203" pitchFamily="34" charset="-122"/>
              <a:ea typeface="微软雅黑 Light" panose="020B0502040204020203" pitchFamily="34" charset="-122"/>
            </a:endParaRPr>
          </a:p>
        </p:txBody>
      </p:sp>
      <p:sp>
        <p:nvSpPr>
          <p:cNvPr id="27" name="文本框 26">
            <a:extLst>
              <a:ext uri="{FF2B5EF4-FFF2-40B4-BE49-F238E27FC236}">
                <a16:creationId xmlns="" xmlns:a16="http://schemas.microsoft.com/office/drawing/2014/main" id="{19BEDCAC-2AD6-465A-9D80-9E03D94FF34F}"/>
              </a:ext>
            </a:extLst>
          </p:cNvPr>
          <p:cNvSpPr txBox="1"/>
          <p:nvPr/>
        </p:nvSpPr>
        <p:spPr>
          <a:xfrm>
            <a:off x="6074678" y="2039308"/>
            <a:ext cx="3477536" cy="1246495"/>
          </a:xfrm>
          <a:prstGeom prst="rect">
            <a:avLst/>
          </a:prstGeom>
          <a:noFill/>
        </p:spPr>
        <p:txBody>
          <a:bodyPr wrap="square" rtlCol="0">
            <a:spAutoFit/>
          </a:bodyPr>
          <a:lstStyle/>
          <a:p>
            <a:pPr>
              <a:lnSpc>
                <a:spcPct val="150000"/>
              </a:lnSpc>
            </a:pPr>
            <a:r>
              <a:rPr lang="en-US" altLang="zh-CN" sz="1000" dirty="0" err="1" smtClean="0">
                <a:solidFill>
                  <a:schemeClr val="tx1">
                    <a:lumMod val="65000"/>
                    <a:lumOff val="35000"/>
                  </a:schemeClr>
                </a:solidFill>
              </a:rPr>
              <a:t>1.CSS</a:t>
            </a:r>
            <a:r>
              <a:rPr lang="zh-CN" altLang="en-US" sz="1000" dirty="0">
                <a:solidFill>
                  <a:schemeClr val="tx1">
                    <a:lumMod val="65000"/>
                    <a:lumOff val="35000"/>
                  </a:schemeClr>
                </a:solidFill>
              </a:rPr>
              <a:t>文件被</a:t>
            </a:r>
            <a:r>
              <a:rPr lang="en-US" altLang="zh-CN" sz="1000" dirty="0" err="1">
                <a:solidFill>
                  <a:schemeClr val="tx1">
                    <a:lumMod val="65000"/>
                    <a:lumOff val="35000"/>
                  </a:schemeClr>
                </a:solidFill>
              </a:rPr>
              <a:t>CSS</a:t>
            </a:r>
            <a:r>
              <a:rPr lang="zh-CN" altLang="en-US" sz="1000" dirty="0">
                <a:solidFill>
                  <a:schemeClr val="tx1">
                    <a:lumMod val="65000"/>
                    <a:lumOff val="35000"/>
                  </a:schemeClr>
                </a:solidFill>
              </a:rPr>
              <a:t>解释器解释成内部表示；</a:t>
            </a:r>
          </a:p>
          <a:p>
            <a:pPr>
              <a:lnSpc>
                <a:spcPct val="150000"/>
              </a:lnSpc>
            </a:pPr>
            <a:r>
              <a:rPr lang="en-US" altLang="zh-CN" sz="1000" dirty="0" err="1" smtClean="0">
                <a:solidFill>
                  <a:schemeClr val="tx1">
                    <a:lumMod val="65000"/>
                    <a:lumOff val="35000"/>
                  </a:schemeClr>
                </a:solidFill>
              </a:rPr>
              <a:t>2.CSS</a:t>
            </a:r>
            <a:r>
              <a:rPr lang="zh-CN" altLang="en-US" sz="1000" dirty="0">
                <a:solidFill>
                  <a:schemeClr val="tx1">
                    <a:lumMod val="65000"/>
                    <a:lumOff val="35000"/>
                  </a:schemeClr>
                </a:solidFill>
              </a:rPr>
              <a:t>解释器完成工作后，在</a:t>
            </a:r>
            <a:r>
              <a:rPr lang="en-US" altLang="zh-CN" sz="1000" dirty="0">
                <a:solidFill>
                  <a:schemeClr val="tx1">
                    <a:lumMod val="65000"/>
                    <a:lumOff val="35000"/>
                  </a:schemeClr>
                </a:solidFill>
              </a:rPr>
              <a:t>DOM</a:t>
            </a:r>
            <a:r>
              <a:rPr lang="zh-CN" altLang="en-US" sz="1000" dirty="0">
                <a:solidFill>
                  <a:schemeClr val="tx1">
                    <a:lumMod val="65000"/>
                    <a:lumOff val="35000"/>
                  </a:schemeClr>
                </a:solidFill>
              </a:rPr>
              <a:t>树上附加样式信息，生成</a:t>
            </a:r>
            <a:r>
              <a:rPr lang="en-US" altLang="zh-CN" sz="1000" dirty="0" err="1">
                <a:solidFill>
                  <a:schemeClr val="tx1">
                    <a:lumMod val="65000"/>
                    <a:lumOff val="35000"/>
                  </a:schemeClr>
                </a:solidFill>
              </a:rPr>
              <a:t>RenderObject</a:t>
            </a:r>
            <a:r>
              <a:rPr lang="zh-CN" altLang="en-US" sz="1000" dirty="0">
                <a:solidFill>
                  <a:schemeClr val="tx1">
                    <a:lumMod val="65000"/>
                    <a:lumOff val="35000"/>
                  </a:schemeClr>
                </a:solidFill>
              </a:rPr>
              <a:t>树；</a:t>
            </a:r>
          </a:p>
          <a:p>
            <a:pPr>
              <a:lnSpc>
                <a:spcPct val="150000"/>
              </a:lnSpc>
            </a:pPr>
            <a:r>
              <a:rPr lang="en-US" altLang="zh-CN" sz="1000" dirty="0" err="1" smtClean="0">
                <a:solidFill>
                  <a:schemeClr val="tx1">
                    <a:lumMod val="65000"/>
                    <a:lumOff val="35000"/>
                  </a:schemeClr>
                </a:solidFill>
              </a:rPr>
              <a:t>3.RenderObject</a:t>
            </a:r>
            <a:r>
              <a:rPr lang="zh-CN" altLang="en-US" sz="1000" dirty="0">
                <a:solidFill>
                  <a:schemeClr val="tx1">
                    <a:lumMod val="65000"/>
                    <a:lumOff val="35000"/>
                  </a:schemeClr>
                </a:solidFill>
              </a:rPr>
              <a:t>节点在创建的同时，</a:t>
            </a:r>
            <a:r>
              <a:rPr lang="en-US" altLang="zh-CN" sz="1000" dirty="0" err="1">
                <a:solidFill>
                  <a:schemeClr val="tx1">
                    <a:lumMod val="65000"/>
                    <a:lumOff val="35000"/>
                  </a:schemeClr>
                </a:solidFill>
              </a:rPr>
              <a:t>WebKit</a:t>
            </a:r>
            <a:r>
              <a:rPr lang="zh-CN" altLang="en-US" sz="1000" dirty="0">
                <a:solidFill>
                  <a:schemeClr val="tx1">
                    <a:lumMod val="65000"/>
                    <a:lumOff val="35000"/>
                  </a:schemeClr>
                </a:solidFill>
              </a:rPr>
              <a:t>会根据网页层次结构构建</a:t>
            </a:r>
            <a:r>
              <a:rPr lang="en-US" altLang="zh-CN" sz="1000" dirty="0" err="1">
                <a:solidFill>
                  <a:schemeClr val="tx1">
                    <a:lumMod val="65000"/>
                    <a:lumOff val="35000"/>
                  </a:schemeClr>
                </a:solidFill>
              </a:rPr>
              <a:t>RenderLayer</a:t>
            </a:r>
            <a:r>
              <a:rPr lang="zh-CN" altLang="en-US" sz="1000" dirty="0">
                <a:solidFill>
                  <a:schemeClr val="tx1">
                    <a:lumMod val="65000"/>
                    <a:lumOff val="35000"/>
                  </a:schemeClr>
                </a:solidFill>
              </a:rPr>
              <a:t>树，同时构建一个虚拟绘图上下文。</a:t>
            </a:r>
          </a:p>
        </p:txBody>
      </p:sp>
      <p:sp>
        <p:nvSpPr>
          <p:cNvPr id="29" name="文本框 28">
            <a:extLst>
              <a:ext uri="{FF2B5EF4-FFF2-40B4-BE49-F238E27FC236}">
                <a16:creationId xmlns="" xmlns:a16="http://schemas.microsoft.com/office/drawing/2014/main" id="{4EB80E67-1CA9-4FC2-B79F-756B9CD30E1C}"/>
              </a:ext>
            </a:extLst>
          </p:cNvPr>
          <p:cNvSpPr txBox="1"/>
          <p:nvPr/>
        </p:nvSpPr>
        <p:spPr>
          <a:xfrm>
            <a:off x="1072173" y="225825"/>
            <a:ext cx="2113079" cy="646331"/>
          </a:xfrm>
          <a:prstGeom prst="rect">
            <a:avLst/>
          </a:prstGeom>
          <a:noFill/>
        </p:spPr>
        <p:txBody>
          <a:bodyPr wrap="none" rtlCol="0">
            <a:spAutoFit/>
            <a:scene3d>
              <a:camera prst="orthographicFront"/>
              <a:lightRig rig="threePt" dir="t"/>
            </a:scene3d>
            <a:sp3d contourW="12700"/>
          </a:bodyPr>
          <a:lstStyle/>
          <a:p>
            <a:pPr>
              <a:lnSpc>
                <a:spcPct val="150000"/>
              </a:lnSpc>
            </a:pPr>
            <a:r>
              <a:rPr lang="en-US" altLang="zh-CN" sz="2400" dirty="0" err="1"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V8</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引擎的进化</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30" name="矩形 29">
            <a:extLst>
              <a:ext uri="{FF2B5EF4-FFF2-40B4-BE49-F238E27FC236}">
                <a16:creationId xmlns="" xmlns:a16="http://schemas.microsoft.com/office/drawing/2014/main" id="{3671ED26-11C6-48F5-8FBE-9C16F9C49B8B}"/>
              </a:ext>
            </a:extLst>
          </p:cNvPr>
          <p:cNvSpPr/>
          <p:nvPr/>
        </p:nvSpPr>
        <p:spPr>
          <a:xfrm>
            <a:off x="1072173" y="692644"/>
            <a:ext cx="3664771" cy="302262"/>
          </a:xfrm>
          <a:prstGeom prst="rect">
            <a:avLst/>
          </a:prstGeom>
        </p:spPr>
        <p:txBody>
          <a:bodyPr wrap="square">
            <a:spAutoFit/>
          </a:bodyPr>
          <a:lstStyle/>
          <a:p>
            <a:pPr>
              <a:lnSpc>
                <a:spcPct val="200000"/>
              </a:lnSpc>
              <a:spcAft>
                <a:spcPts val="1000"/>
              </a:spcAft>
            </a:pPr>
            <a:r>
              <a:rPr lang="en-US" altLang="zh-CN" sz="800" kern="0" dirty="0">
                <a:solidFill>
                  <a:schemeClr val="tx1">
                    <a:lumMod val="65000"/>
                    <a:lumOff val="35000"/>
                  </a:schemeClr>
                </a:solidFill>
                <a:latin typeface="微软雅黑" panose="020B0503020204020204" pitchFamily="34" charset="-122"/>
                <a:ea typeface="微软雅黑" panose="020B0503020204020204" pitchFamily="34" charset="-122"/>
              </a:rPr>
              <a:t>Evolution of the </a:t>
            </a:r>
            <a:r>
              <a:rPr lang="en-US" altLang="zh-CN" sz="800" kern="0" dirty="0" err="1">
                <a:solidFill>
                  <a:schemeClr val="tx1">
                    <a:lumMod val="65000"/>
                    <a:lumOff val="35000"/>
                  </a:schemeClr>
                </a:solidFill>
                <a:latin typeface="微软雅黑" panose="020B0503020204020204" pitchFamily="34" charset="-122"/>
                <a:ea typeface="微软雅黑" panose="020B0503020204020204" pitchFamily="34" charset="-122"/>
              </a:rPr>
              <a:t>V8</a:t>
            </a:r>
            <a:r>
              <a:rPr lang="en-US" altLang="zh-CN" sz="800" kern="0" dirty="0">
                <a:solidFill>
                  <a:schemeClr val="tx1">
                    <a:lumMod val="65000"/>
                    <a:lumOff val="35000"/>
                  </a:schemeClr>
                </a:solidFill>
                <a:latin typeface="微软雅黑" panose="020B0503020204020204" pitchFamily="34" charset="-122"/>
                <a:ea typeface="微软雅黑" panose="020B0503020204020204" pitchFamily="34" charset="-122"/>
              </a:rPr>
              <a:t> engine</a:t>
            </a:r>
          </a:p>
        </p:txBody>
      </p:sp>
      <p:pic>
        <p:nvPicPr>
          <p:cNvPr id="31" name="图片 30"/>
          <p:cNvPicPr>
            <a:picLocks noChangeAspect="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193612" y="3464318"/>
            <a:ext cx="4453744" cy="2616836"/>
          </a:xfrm>
          <a:prstGeom prst="rect">
            <a:avLst/>
          </a:prstGeom>
        </p:spPr>
      </p:pic>
    </p:spTree>
    <p:extLst>
      <p:ext uri="{BB962C8B-B14F-4D97-AF65-F5344CB8AC3E}">
        <p14:creationId xmlns:p14="http://schemas.microsoft.com/office/powerpoint/2010/main" val="38594939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 xmlns:a16="http://schemas.microsoft.com/office/drawing/2014/main" id="{B46C681F-AAB6-4F5B-8AFC-3BA736E351E7}"/>
              </a:ext>
            </a:extLst>
          </p:cNvPr>
          <p:cNvPicPr>
            <a:picLocks noChangeAspect="1"/>
          </p:cNvPicPr>
          <p:nvPr/>
        </p:nvPicPr>
        <p:blipFill rotWithShape="1">
          <a:blip r:embed="rId2">
            <a:extLst>
              <a:ext uri="{28A0092B-C50C-407E-A947-70E740481C1C}">
                <a14:useLocalDpi xmlns:a14="http://schemas.microsoft.com/office/drawing/2010/main" val="0"/>
              </a:ext>
            </a:extLst>
          </a:blip>
          <a:srcRect l="1393" t="19505" r="6819" b="9293"/>
          <a:stretch/>
        </p:blipFill>
        <p:spPr>
          <a:xfrm>
            <a:off x="0" y="0"/>
            <a:ext cx="12192000" cy="6858000"/>
          </a:xfrm>
          <a:prstGeom prst="rect">
            <a:avLst/>
          </a:prstGeom>
        </p:spPr>
      </p:pic>
      <p:sp>
        <p:nvSpPr>
          <p:cNvPr id="6" name="矩形 5">
            <a:extLst>
              <a:ext uri="{FF2B5EF4-FFF2-40B4-BE49-F238E27FC236}">
                <a16:creationId xmlns="" xmlns:a16="http://schemas.microsoft.com/office/drawing/2014/main" id="{253E843C-1639-48CA-A820-A7730C8B3B27}"/>
              </a:ext>
            </a:extLst>
          </p:cNvPr>
          <p:cNvSpPr/>
          <p:nvPr/>
        </p:nvSpPr>
        <p:spPr>
          <a:xfrm>
            <a:off x="349956" y="301978"/>
            <a:ext cx="11492089" cy="6254045"/>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 xmlns:a16="http://schemas.microsoft.com/office/drawing/2014/main" id="{D78E37E5-2626-438D-864D-E5B527C6F184}"/>
              </a:ext>
            </a:extLst>
          </p:cNvPr>
          <p:cNvSpPr/>
          <p:nvPr/>
        </p:nvSpPr>
        <p:spPr>
          <a:xfrm>
            <a:off x="435357" y="380498"/>
            <a:ext cx="587829" cy="587829"/>
          </a:xfrm>
          <a:prstGeom prst="ellipse">
            <a:avLst/>
          </a:prstGeom>
          <a:solidFill>
            <a:srgbClr val="F9D2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lumMod val="95000"/>
                    <a:lumOff val="5000"/>
                  </a:schemeClr>
                </a:solidFill>
                <a:latin typeface="微软雅黑" panose="020B0503020204020204" pitchFamily="34" charset="-122"/>
                <a:ea typeface="微软雅黑" panose="020B0503020204020204" pitchFamily="34" charset="-122"/>
              </a:rPr>
              <a:t>02</a:t>
            </a:r>
            <a:endPar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endParaRPr>
          </a:p>
        </p:txBody>
      </p:sp>
      <p:cxnSp>
        <p:nvCxnSpPr>
          <p:cNvPr id="10" name="直接连接符 9">
            <a:extLst>
              <a:ext uri="{FF2B5EF4-FFF2-40B4-BE49-F238E27FC236}">
                <a16:creationId xmlns="" xmlns:a16="http://schemas.microsoft.com/office/drawing/2014/main" id="{98375F96-8E4B-47A0-9359-F0A6A77AAB55}"/>
              </a:ext>
            </a:extLst>
          </p:cNvPr>
          <p:cNvCxnSpPr/>
          <p:nvPr/>
        </p:nvCxnSpPr>
        <p:spPr>
          <a:xfrm>
            <a:off x="1847466" y="3185333"/>
            <a:ext cx="9337605" cy="0"/>
          </a:xfrm>
          <a:prstGeom prst="line">
            <a:avLst/>
          </a:prstGeom>
          <a:ln>
            <a:solidFill>
              <a:schemeClr val="tx1">
                <a:lumMod val="95000"/>
                <a:lumOff val="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 xmlns:a16="http://schemas.microsoft.com/office/drawing/2014/main" id="{8403BE87-D2C0-4096-94F4-7CBDB232D4CF}"/>
              </a:ext>
            </a:extLst>
          </p:cNvPr>
          <p:cNvCxnSpPr/>
          <p:nvPr/>
        </p:nvCxnSpPr>
        <p:spPr>
          <a:xfrm>
            <a:off x="1814613" y="3065711"/>
            <a:ext cx="0" cy="357229"/>
          </a:xfrm>
          <a:prstGeom prst="line">
            <a:avLst/>
          </a:prstGeom>
          <a:ln>
            <a:solidFill>
              <a:schemeClr val="tx1">
                <a:lumMod val="95000"/>
                <a:lumOff val="5000"/>
              </a:schemeClr>
            </a:solidFill>
            <a:prstDash val="dash"/>
          </a:ln>
        </p:spPr>
        <p:style>
          <a:lnRef idx="1">
            <a:schemeClr val="accent1"/>
          </a:lnRef>
          <a:fillRef idx="0">
            <a:schemeClr val="accent1"/>
          </a:fillRef>
          <a:effectRef idx="0">
            <a:schemeClr val="accent1"/>
          </a:effectRef>
          <a:fontRef idx="minor">
            <a:schemeClr val="tx1"/>
          </a:fontRef>
        </p:style>
      </p:cxnSp>
      <p:sp>
        <p:nvSpPr>
          <p:cNvPr id="12" name="椭圆 11">
            <a:extLst>
              <a:ext uri="{FF2B5EF4-FFF2-40B4-BE49-F238E27FC236}">
                <a16:creationId xmlns="" xmlns:a16="http://schemas.microsoft.com/office/drawing/2014/main" id="{05B307AB-DE27-4ABC-A2F4-FAF8E32FCF92}"/>
              </a:ext>
            </a:extLst>
          </p:cNvPr>
          <p:cNvSpPr/>
          <p:nvPr/>
        </p:nvSpPr>
        <p:spPr>
          <a:xfrm>
            <a:off x="1634613" y="3416079"/>
            <a:ext cx="360000" cy="360000"/>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solidFill>
                  <a:schemeClr val="tx1">
                    <a:lumMod val="85000"/>
                    <a:lumOff val="15000"/>
                  </a:schemeClr>
                </a:solidFill>
              </a:rPr>
              <a:t>1</a:t>
            </a:r>
            <a:endParaRPr lang="zh-CN" altLang="en-US" dirty="0">
              <a:solidFill>
                <a:schemeClr val="tx1">
                  <a:lumMod val="85000"/>
                  <a:lumOff val="15000"/>
                </a:schemeClr>
              </a:solidFill>
            </a:endParaRPr>
          </a:p>
        </p:txBody>
      </p:sp>
      <p:sp>
        <p:nvSpPr>
          <p:cNvPr id="13" name="椭圆 12">
            <a:extLst>
              <a:ext uri="{FF2B5EF4-FFF2-40B4-BE49-F238E27FC236}">
                <a16:creationId xmlns="" xmlns:a16="http://schemas.microsoft.com/office/drawing/2014/main" id="{411BCDA0-7554-45BE-9BDE-06A9BAE13922}"/>
              </a:ext>
            </a:extLst>
          </p:cNvPr>
          <p:cNvSpPr/>
          <p:nvPr/>
        </p:nvSpPr>
        <p:spPr>
          <a:xfrm>
            <a:off x="1634613" y="4352865"/>
            <a:ext cx="360000" cy="360000"/>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solidFill>
                  <a:schemeClr val="tx1">
                    <a:lumMod val="85000"/>
                    <a:lumOff val="15000"/>
                  </a:schemeClr>
                </a:solidFill>
              </a:rPr>
              <a:t>2</a:t>
            </a:r>
            <a:endParaRPr lang="zh-CN" altLang="en-US" dirty="0">
              <a:solidFill>
                <a:schemeClr val="tx1">
                  <a:lumMod val="85000"/>
                  <a:lumOff val="15000"/>
                </a:schemeClr>
              </a:solidFill>
            </a:endParaRPr>
          </a:p>
        </p:txBody>
      </p:sp>
      <p:sp>
        <p:nvSpPr>
          <p:cNvPr id="14" name="椭圆 13">
            <a:extLst>
              <a:ext uri="{FF2B5EF4-FFF2-40B4-BE49-F238E27FC236}">
                <a16:creationId xmlns="" xmlns:a16="http://schemas.microsoft.com/office/drawing/2014/main" id="{B5DD8C5C-C5F1-4F8D-A9D0-A761DAB57DFA}"/>
              </a:ext>
            </a:extLst>
          </p:cNvPr>
          <p:cNvSpPr/>
          <p:nvPr/>
        </p:nvSpPr>
        <p:spPr>
          <a:xfrm>
            <a:off x="1634613" y="5289650"/>
            <a:ext cx="360000" cy="360000"/>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solidFill>
                  <a:schemeClr val="tx1">
                    <a:lumMod val="85000"/>
                    <a:lumOff val="15000"/>
                  </a:schemeClr>
                </a:solidFill>
              </a:rPr>
              <a:t>3</a:t>
            </a:r>
            <a:endParaRPr lang="zh-CN" altLang="en-US" dirty="0">
              <a:solidFill>
                <a:schemeClr val="tx1">
                  <a:lumMod val="85000"/>
                  <a:lumOff val="15000"/>
                </a:schemeClr>
              </a:solidFill>
            </a:endParaRPr>
          </a:p>
        </p:txBody>
      </p:sp>
      <p:sp>
        <p:nvSpPr>
          <p:cNvPr id="18" name="椭圆 17">
            <a:extLst>
              <a:ext uri="{FF2B5EF4-FFF2-40B4-BE49-F238E27FC236}">
                <a16:creationId xmlns="" xmlns:a16="http://schemas.microsoft.com/office/drawing/2014/main" id="{2099FAD7-DFDB-4FBA-B9EA-5F02217F2B3D}"/>
              </a:ext>
            </a:extLst>
          </p:cNvPr>
          <p:cNvSpPr/>
          <p:nvPr/>
        </p:nvSpPr>
        <p:spPr>
          <a:xfrm>
            <a:off x="1127466" y="1620384"/>
            <a:ext cx="1440000" cy="1440000"/>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a:extLst>
              <a:ext uri="{FF2B5EF4-FFF2-40B4-BE49-F238E27FC236}">
                <a16:creationId xmlns="" xmlns:a16="http://schemas.microsoft.com/office/drawing/2014/main" id="{E32AE66F-6755-4AB4-A636-404EE38800E4}"/>
              </a:ext>
            </a:extLst>
          </p:cNvPr>
          <p:cNvCxnSpPr/>
          <p:nvPr/>
        </p:nvCxnSpPr>
        <p:spPr>
          <a:xfrm>
            <a:off x="1814613" y="3785387"/>
            <a:ext cx="0" cy="571003"/>
          </a:xfrm>
          <a:prstGeom prst="line">
            <a:avLst/>
          </a:prstGeom>
          <a:ln>
            <a:solidFill>
              <a:schemeClr val="tx1">
                <a:lumMod val="95000"/>
                <a:lumOff val="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 xmlns:a16="http://schemas.microsoft.com/office/drawing/2014/main" id="{9B088381-3EF8-41CF-9098-75E0446EF20A}"/>
              </a:ext>
            </a:extLst>
          </p:cNvPr>
          <p:cNvCxnSpPr/>
          <p:nvPr/>
        </p:nvCxnSpPr>
        <p:spPr>
          <a:xfrm>
            <a:off x="1814613" y="4718647"/>
            <a:ext cx="0" cy="571003"/>
          </a:xfrm>
          <a:prstGeom prst="line">
            <a:avLst/>
          </a:prstGeom>
          <a:ln>
            <a:solidFill>
              <a:schemeClr val="tx1">
                <a:lumMod val="95000"/>
                <a:lumOff val="5000"/>
              </a:schemeClr>
            </a:solidFill>
            <a:prstDash val="dash"/>
          </a:ln>
        </p:spPr>
        <p:style>
          <a:lnRef idx="1">
            <a:schemeClr val="accent1"/>
          </a:lnRef>
          <a:fillRef idx="0">
            <a:schemeClr val="accent1"/>
          </a:fillRef>
          <a:effectRef idx="0">
            <a:schemeClr val="accent1"/>
          </a:effectRef>
          <a:fontRef idx="minor">
            <a:schemeClr val="tx1"/>
          </a:fontRef>
        </p:style>
      </p:cxnSp>
      <p:sp>
        <p:nvSpPr>
          <p:cNvPr id="22" name="矩形 21">
            <a:extLst>
              <a:ext uri="{FF2B5EF4-FFF2-40B4-BE49-F238E27FC236}">
                <a16:creationId xmlns="" xmlns:a16="http://schemas.microsoft.com/office/drawing/2014/main" id="{1368A296-8162-4ACD-B577-322DFE72EAFE}"/>
              </a:ext>
            </a:extLst>
          </p:cNvPr>
          <p:cNvSpPr/>
          <p:nvPr/>
        </p:nvSpPr>
        <p:spPr>
          <a:xfrm>
            <a:off x="2852187" y="2140329"/>
            <a:ext cx="1467068" cy="400110"/>
          </a:xfrm>
          <a:prstGeom prst="rect">
            <a:avLst/>
          </a:prstGeom>
          <a:noFill/>
        </p:spPr>
        <p:txBody>
          <a:bodyPr wrap="none">
            <a:spAutoFit/>
          </a:bodyPr>
          <a:lstStyle/>
          <a:p>
            <a:pPr defTabSz="1219170">
              <a:defRPr/>
            </a:pPr>
            <a:r>
              <a:rPr lang="zh-CN" altLang="en-US" sz="2000" b="1" kern="0" dirty="0" smtClean="0">
                <a:latin typeface="微软雅黑 Light" panose="020B0502040204020203" pitchFamily="34" charset="-122"/>
                <a:ea typeface="微软雅黑 Light" panose="020B0502040204020203" pitchFamily="34" charset="-122"/>
              </a:rPr>
              <a:t>编译器链路</a:t>
            </a:r>
            <a:endParaRPr lang="en-US" altLang="zh-CN" sz="2000" b="1" kern="0" dirty="0">
              <a:latin typeface="微软雅黑 Light" panose="020B0502040204020203" pitchFamily="34" charset="-122"/>
              <a:ea typeface="微软雅黑 Light" panose="020B0502040204020203" pitchFamily="34" charset="-122"/>
            </a:endParaRPr>
          </a:p>
        </p:txBody>
      </p:sp>
      <p:sp>
        <p:nvSpPr>
          <p:cNvPr id="23" name="文本框 60">
            <a:extLst>
              <a:ext uri="{FF2B5EF4-FFF2-40B4-BE49-F238E27FC236}">
                <a16:creationId xmlns="" xmlns:a16="http://schemas.microsoft.com/office/drawing/2014/main" id="{F47B441A-289D-43FE-9AFB-6CD8FA8EF62C}"/>
              </a:ext>
            </a:extLst>
          </p:cNvPr>
          <p:cNvSpPr txBox="1"/>
          <p:nvPr/>
        </p:nvSpPr>
        <p:spPr>
          <a:xfrm>
            <a:off x="2107601" y="3471024"/>
            <a:ext cx="8979499" cy="2616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zh-CN" altLang="en-US" sz="1100" dirty="0">
                <a:solidFill>
                  <a:schemeClr val="tx1">
                    <a:lumMod val="65000"/>
                    <a:lumOff val="35000"/>
                  </a:schemeClr>
                </a:solidFill>
              </a:rPr>
              <a:t>通常，在编程语言所对应的整个编译器链路中</a:t>
            </a:r>
            <a:r>
              <a:rPr lang="zh-CN" altLang="en-US" sz="1100" dirty="0" smtClean="0">
                <a:solidFill>
                  <a:schemeClr val="tx1">
                    <a:lumMod val="65000"/>
                    <a:lumOff val="35000"/>
                  </a:schemeClr>
                </a:solidFill>
              </a:rPr>
              <a:t>，首先词法分析</a:t>
            </a:r>
            <a:r>
              <a:rPr lang="zh-CN" altLang="en-US" sz="1100" dirty="0">
                <a:solidFill>
                  <a:schemeClr val="tx1">
                    <a:lumMod val="65000"/>
                    <a:lumOff val="35000"/>
                  </a:schemeClr>
                </a:solidFill>
              </a:rPr>
              <a:t>器</a:t>
            </a:r>
            <a:r>
              <a:rPr lang="en-US" altLang="zh-CN" sz="1100" dirty="0">
                <a:solidFill>
                  <a:schemeClr val="tx1">
                    <a:lumMod val="65000"/>
                    <a:lumOff val="35000"/>
                  </a:schemeClr>
                </a:solidFill>
              </a:rPr>
              <a:t>(</a:t>
            </a:r>
            <a:r>
              <a:rPr lang="en-US" altLang="zh-CN" sz="1100" dirty="0" err="1">
                <a:solidFill>
                  <a:schemeClr val="tx1">
                    <a:lumMod val="65000"/>
                    <a:lumOff val="35000"/>
                  </a:schemeClr>
                </a:solidFill>
              </a:rPr>
              <a:t>Lexer</a:t>
            </a:r>
            <a:r>
              <a:rPr lang="en-US" altLang="zh-CN" sz="1100" dirty="0">
                <a:solidFill>
                  <a:schemeClr val="tx1">
                    <a:lumMod val="65000"/>
                    <a:lumOff val="35000"/>
                  </a:schemeClr>
                </a:solidFill>
              </a:rPr>
              <a:t>)</a:t>
            </a:r>
            <a:r>
              <a:rPr lang="zh-CN" altLang="en-US" sz="1100" dirty="0">
                <a:solidFill>
                  <a:schemeClr val="tx1">
                    <a:lumMod val="65000"/>
                    <a:lumOff val="35000"/>
                  </a:schemeClr>
                </a:solidFill>
              </a:rPr>
              <a:t>负责将源码中各类短语进行过滤并解析成具有特定语义的</a:t>
            </a:r>
            <a:r>
              <a:rPr lang="en-US" altLang="zh-CN" sz="1100" dirty="0">
                <a:solidFill>
                  <a:schemeClr val="tx1">
                    <a:lumMod val="65000"/>
                    <a:lumOff val="35000"/>
                  </a:schemeClr>
                </a:solidFill>
              </a:rPr>
              <a:t>Token</a:t>
            </a:r>
            <a:r>
              <a:rPr lang="zh-CN" altLang="en-US" sz="1100" dirty="0" smtClean="0">
                <a:solidFill>
                  <a:schemeClr val="tx1">
                    <a:lumMod val="65000"/>
                    <a:lumOff val="35000"/>
                  </a:schemeClr>
                </a:solidFill>
              </a:rPr>
              <a:t>字符串。</a:t>
            </a:r>
            <a:endParaRPr lang="zh-CN" altLang="en-US" sz="1100" dirty="0">
              <a:solidFill>
                <a:schemeClr val="tx1">
                  <a:lumMod val="65000"/>
                  <a:lumOff val="35000"/>
                </a:schemeClr>
              </a:solidFill>
            </a:endParaRPr>
          </a:p>
        </p:txBody>
      </p:sp>
      <p:sp>
        <p:nvSpPr>
          <p:cNvPr id="24" name="文本框 60">
            <a:extLst>
              <a:ext uri="{FF2B5EF4-FFF2-40B4-BE49-F238E27FC236}">
                <a16:creationId xmlns="" xmlns:a16="http://schemas.microsoft.com/office/drawing/2014/main" id="{E06F825A-D83C-4953-ACB5-BE1EA3BA7BA0}"/>
              </a:ext>
            </a:extLst>
          </p:cNvPr>
          <p:cNvSpPr txBox="1"/>
          <p:nvPr/>
        </p:nvSpPr>
        <p:spPr>
          <a:xfrm>
            <a:off x="2104586" y="4168950"/>
            <a:ext cx="8982513" cy="76944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zh-CN" altLang="en-US" sz="1100" dirty="0" smtClean="0">
                <a:solidFill>
                  <a:schemeClr val="tx1">
                    <a:lumMod val="65000"/>
                    <a:lumOff val="35000"/>
                  </a:schemeClr>
                </a:solidFill>
              </a:rPr>
              <a:t>接下来</a:t>
            </a:r>
            <a:r>
              <a:rPr lang="zh-CN" altLang="en-US" sz="1100" dirty="0">
                <a:solidFill>
                  <a:schemeClr val="tx1">
                    <a:lumMod val="65000"/>
                    <a:lumOff val="35000"/>
                  </a:schemeClr>
                </a:solidFill>
              </a:rPr>
              <a:t>，在语法分析阶段，这些字符串会被语法分析器</a:t>
            </a:r>
            <a:r>
              <a:rPr lang="en-US" altLang="zh-CN" sz="1100" dirty="0">
                <a:solidFill>
                  <a:schemeClr val="tx1">
                    <a:lumMod val="65000"/>
                    <a:lumOff val="35000"/>
                  </a:schemeClr>
                </a:solidFill>
              </a:rPr>
              <a:t>(Parser)</a:t>
            </a:r>
            <a:r>
              <a:rPr lang="zh-CN" altLang="en-US" sz="1100" dirty="0">
                <a:solidFill>
                  <a:schemeClr val="tx1">
                    <a:lumMod val="65000"/>
                    <a:lumOff val="35000"/>
                  </a:schemeClr>
                </a:solidFill>
              </a:rPr>
              <a:t>通过相应算法进行“表达式非终结符展开”的处理。如果语法分析器无法将一段代码内的某个表达式展开成标准中提到的任意一种终结符展开式形式，那么该表达式中一定存在语法错误。语法分析器在处理完代码后会向编译器链路的下一个阶段输出一种名为“抽象语法树</a:t>
            </a:r>
            <a:r>
              <a:rPr lang="en-US" altLang="zh-CN" sz="1100" dirty="0">
                <a:solidFill>
                  <a:schemeClr val="tx1">
                    <a:lumMod val="65000"/>
                    <a:lumOff val="35000"/>
                  </a:schemeClr>
                </a:solidFill>
              </a:rPr>
              <a:t>(AST)”</a:t>
            </a:r>
            <a:r>
              <a:rPr lang="zh-CN" altLang="en-US" sz="1100" dirty="0">
                <a:solidFill>
                  <a:schemeClr val="tx1">
                    <a:lumMod val="65000"/>
                    <a:lumOff val="35000"/>
                  </a:schemeClr>
                </a:solidFill>
              </a:rPr>
              <a:t>的数据结构，它以结构化的表示形式表达了整段代码的语法结构。至此也表明了语法分析器真正“理解”了源码中各代码段的具体语义</a:t>
            </a:r>
            <a:r>
              <a:rPr lang="zh-CN" altLang="en-US" sz="1100" dirty="0" smtClean="0">
                <a:solidFill>
                  <a:schemeClr val="tx1">
                    <a:lumMod val="65000"/>
                    <a:lumOff val="35000"/>
                  </a:schemeClr>
                </a:solidFill>
              </a:rPr>
              <a:t>。</a:t>
            </a:r>
            <a:endParaRPr lang="zh-CN" altLang="en-US" sz="1100" dirty="0">
              <a:solidFill>
                <a:schemeClr val="tx1">
                  <a:lumMod val="65000"/>
                  <a:lumOff val="35000"/>
                </a:schemeClr>
              </a:solidFill>
            </a:endParaRPr>
          </a:p>
        </p:txBody>
      </p:sp>
      <p:sp>
        <p:nvSpPr>
          <p:cNvPr id="25" name="文本框 60">
            <a:extLst>
              <a:ext uri="{FF2B5EF4-FFF2-40B4-BE49-F238E27FC236}">
                <a16:creationId xmlns="" xmlns:a16="http://schemas.microsoft.com/office/drawing/2014/main" id="{46A3E3E5-7EEC-49CD-B4AE-7C7E58B03152}"/>
              </a:ext>
            </a:extLst>
          </p:cNvPr>
          <p:cNvSpPr txBox="1"/>
          <p:nvPr/>
        </p:nvSpPr>
        <p:spPr>
          <a:xfrm>
            <a:off x="2104587" y="5286862"/>
            <a:ext cx="8982512" cy="43088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zh-CN" altLang="en-US" sz="1100" dirty="0" smtClean="0">
                <a:solidFill>
                  <a:schemeClr val="tx1">
                    <a:lumMod val="65000"/>
                    <a:lumOff val="35000"/>
                  </a:schemeClr>
                </a:solidFill>
              </a:rPr>
              <a:t>随后，在语义分析</a:t>
            </a:r>
            <a:r>
              <a:rPr lang="zh-CN" altLang="en-US" sz="1100" dirty="0">
                <a:solidFill>
                  <a:schemeClr val="tx1">
                    <a:lumMod val="65000"/>
                    <a:lumOff val="35000"/>
                  </a:schemeClr>
                </a:solidFill>
              </a:rPr>
              <a:t>阶段，编译器会进一步分析</a:t>
            </a:r>
            <a:r>
              <a:rPr lang="en-US" altLang="zh-CN" sz="1100" dirty="0">
                <a:solidFill>
                  <a:schemeClr val="tx1">
                    <a:lumMod val="65000"/>
                    <a:lumOff val="35000"/>
                  </a:schemeClr>
                </a:solidFill>
              </a:rPr>
              <a:t>AST</a:t>
            </a:r>
            <a:r>
              <a:rPr lang="zh-CN" altLang="en-US" sz="1100" dirty="0">
                <a:solidFill>
                  <a:schemeClr val="tx1">
                    <a:lumMod val="65000"/>
                    <a:lumOff val="35000"/>
                  </a:schemeClr>
                </a:solidFill>
              </a:rPr>
              <a:t>，进而判断代码是否存在运行时错误，并做一些初步优化生成中间代码。最后编译器会将得到的中间代码直接编译成目标平台的机器码。</a:t>
            </a:r>
          </a:p>
        </p:txBody>
      </p:sp>
      <p:sp>
        <p:nvSpPr>
          <p:cNvPr id="32" name="cogwheels_376015">
            <a:extLst>
              <a:ext uri="{FF2B5EF4-FFF2-40B4-BE49-F238E27FC236}">
                <a16:creationId xmlns="" xmlns:a16="http://schemas.microsoft.com/office/drawing/2014/main" id="{7E1B24AD-47FD-44B0-B9AA-5C85AED046B8}"/>
              </a:ext>
            </a:extLst>
          </p:cNvPr>
          <p:cNvSpPr>
            <a:spLocks noChangeAspect="1"/>
          </p:cNvSpPr>
          <p:nvPr/>
        </p:nvSpPr>
        <p:spPr bwMode="auto">
          <a:xfrm>
            <a:off x="1494902" y="2124471"/>
            <a:ext cx="609685" cy="571876"/>
          </a:xfrm>
          <a:custGeom>
            <a:avLst/>
            <a:gdLst>
              <a:gd name="connsiteX0" fmla="*/ 414334 w 607639"/>
              <a:gd name="connsiteY0" fmla="*/ 393413 h 569957"/>
              <a:gd name="connsiteX1" fmla="*/ 375616 w 607639"/>
              <a:gd name="connsiteY1" fmla="*/ 431993 h 569957"/>
              <a:gd name="connsiteX2" fmla="*/ 414334 w 607639"/>
              <a:gd name="connsiteY2" fmla="*/ 470662 h 569957"/>
              <a:gd name="connsiteX3" fmla="*/ 452964 w 607639"/>
              <a:gd name="connsiteY3" fmla="*/ 431993 h 569957"/>
              <a:gd name="connsiteX4" fmla="*/ 414334 w 607639"/>
              <a:gd name="connsiteY4" fmla="*/ 393413 h 569957"/>
              <a:gd name="connsiteX5" fmla="*/ 414334 w 607639"/>
              <a:gd name="connsiteY5" fmla="*/ 294117 h 569957"/>
              <a:gd name="connsiteX6" fmla="*/ 441927 w 607639"/>
              <a:gd name="connsiteY6" fmla="*/ 321675 h 569957"/>
              <a:gd name="connsiteX7" fmla="*/ 441927 w 607639"/>
              <a:gd name="connsiteY7" fmla="*/ 342387 h 569957"/>
              <a:gd name="connsiteX8" fmla="*/ 458215 w 607639"/>
              <a:gd name="connsiteY8" fmla="*/ 349143 h 569957"/>
              <a:gd name="connsiteX9" fmla="*/ 472902 w 607639"/>
              <a:gd name="connsiteY9" fmla="*/ 334475 h 569957"/>
              <a:gd name="connsiteX10" fmla="*/ 511976 w 607639"/>
              <a:gd name="connsiteY10" fmla="*/ 334475 h 569957"/>
              <a:gd name="connsiteX11" fmla="*/ 511976 w 607639"/>
              <a:gd name="connsiteY11" fmla="*/ 373500 h 569957"/>
              <a:gd name="connsiteX12" fmla="*/ 497290 w 607639"/>
              <a:gd name="connsiteY12" fmla="*/ 388168 h 569957"/>
              <a:gd name="connsiteX13" fmla="*/ 504055 w 607639"/>
              <a:gd name="connsiteY13" fmla="*/ 404435 h 569957"/>
              <a:gd name="connsiteX14" fmla="*/ 524794 w 607639"/>
              <a:gd name="connsiteY14" fmla="*/ 404435 h 569957"/>
              <a:gd name="connsiteX15" fmla="*/ 552386 w 607639"/>
              <a:gd name="connsiteY15" fmla="*/ 431993 h 569957"/>
              <a:gd name="connsiteX16" fmla="*/ 524794 w 607639"/>
              <a:gd name="connsiteY16" fmla="*/ 459639 h 569957"/>
              <a:gd name="connsiteX17" fmla="*/ 504055 w 607639"/>
              <a:gd name="connsiteY17" fmla="*/ 459639 h 569957"/>
              <a:gd name="connsiteX18" fmla="*/ 497290 w 607639"/>
              <a:gd name="connsiteY18" fmla="*/ 475907 h 569957"/>
              <a:gd name="connsiteX19" fmla="*/ 511976 w 607639"/>
              <a:gd name="connsiteY19" fmla="*/ 490574 h 569957"/>
              <a:gd name="connsiteX20" fmla="*/ 511976 w 607639"/>
              <a:gd name="connsiteY20" fmla="*/ 529510 h 569957"/>
              <a:gd name="connsiteX21" fmla="*/ 492395 w 607639"/>
              <a:gd name="connsiteY21" fmla="*/ 537600 h 569957"/>
              <a:gd name="connsiteX22" fmla="*/ 472902 w 607639"/>
              <a:gd name="connsiteY22" fmla="*/ 529510 h 569957"/>
              <a:gd name="connsiteX23" fmla="*/ 458215 w 607639"/>
              <a:gd name="connsiteY23" fmla="*/ 514843 h 569957"/>
              <a:gd name="connsiteX24" fmla="*/ 441927 w 607639"/>
              <a:gd name="connsiteY24" fmla="*/ 521687 h 569957"/>
              <a:gd name="connsiteX25" fmla="*/ 441927 w 607639"/>
              <a:gd name="connsiteY25" fmla="*/ 542400 h 569957"/>
              <a:gd name="connsiteX26" fmla="*/ 414334 w 607639"/>
              <a:gd name="connsiteY26" fmla="*/ 569957 h 569957"/>
              <a:gd name="connsiteX27" fmla="*/ 386653 w 607639"/>
              <a:gd name="connsiteY27" fmla="*/ 542400 h 569957"/>
              <a:gd name="connsiteX28" fmla="*/ 386653 w 607639"/>
              <a:gd name="connsiteY28" fmla="*/ 521687 h 569957"/>
              <a:gd name="connsiteX29" fmla="*/ 370364 w 607639"/>
              <a:gd name="connsiteY29" fmla="*/ 514931 h 569957"/>
              <a:gd name="connsiteX30" fmla="*/ 355677 w 607639"/>
              <a:gd name="connsiteY30" fmla="*/ 529510 h 569957"/>
              <a:gd name="connsiteX31" fmla="*/ 336184 w 607639"/>
              <a:gd name="connsiteY31" fmla="*/ 537600 h 569957"/>
              <a:gd name="connsiteX32" fmla="*/ 316603 w 607639"/>
              <a:gd name="connsiteY32" fmla="*/ 529510 h 569957"/>
              <a:gd name="connsiteX33" fmla="*/ 316603 w 607639"/>
              <a:gd name="connsiteY33" fmla="*/ 490574 h 569957"/>
              <a:gd name="connsiteX34" fmla="*/ 331289 w 607639"/>
              <a:gd name="connsiteY34" fmla="*/ 475907 h 569957"/>
              <a:gd name="connsiteX35" fmla="*/ 324524 w 607639"/>
              <a:gd name="connsiteY35" fmla="*/ 459639 h 569957"/>
              <a:gd name="connsiteX36" fmla="*/ 303785 w 607639"/>
              <a:gd name="connsiteY36" fmla="*/ 459639 h 569957"/>
              <a:gd name="connsiteX37" fmla="*/ 276193 w 607639"/>
              <a:gd name="connsiteY37" fmla="*/ 431993 h 569957"/>
              <a:gd name="connsiteX38" fmla="*/ 303785 w 607639"/>
              <a:gd name="connsiteY38" fmla="*/ 404435 h 569957"/>
              <a:gd name="connsiteX39" fmla="*/ 324524 w 607639"/>
              <a:gd name="connsiteY39" fmla="*/ 404435 h 569957"/>
              <a:gd name="connsiteX40" fmla="*/ 331289 w 607639"/>
              <a:gd name="connsiteY40" fmla="*/ 388168 h 569957"/>
              <a:gd name="connsiteX41" fmla="*/ 316603 w 607639"/>
              <a:gd name="connsiteY41" fmla="*/ 373500 h 569957"/>
              <a:gd name="connsiteX42" fmla="*/ 316603 w 607639"/>
              <a:gd name="connsiteY42" fmla="*/ 334475 h 569957"/>
              <a:gd name="connsiteX43" fmla="*/ 355677 w 607639"/>
              <a:gd name="connsiteY43" fmla="*/ 334475 h 569957"/>
              <a:gd name="connsiteX44" fmla="*/ 370364 w 607639"/>
              <a:gd name="connsiteY44" fmla="*/ 349143 h 569957"/>
              <a:gd name="connsiteX45" fmla="*/ 386653 w 607639"/>
              <a:gd name="connsiteY45" fmla="*/ 342387 h 569957"/>
              <a:gd name="connsiteX46" fmla="*/ 386653 w 607639"/>
              <a:gd name="connsiteY46" fmla="*/ 321675 h 569957"/>
              <a:gd name="connsiteX47" fmla="*/ 414334 w 607639"/>
              <a:gd name="connsiteY47" fmla="*/ 294117 h 569957"/>
              <a:gd name="connsiteX48" fmla="*/ 165723 w 607639"/>
              <a:gd name="connsiteY48" fmla="*/ 110288 h 569957"/>
              <a:gd name="connsiteX49" fmla="*/ 110452 w 607639"/>
              <a:gd name="connsiteY49" fmla="*/ 165476 h 569957"/>
              <a:gd name="connsiteX50" fmla="*/ 165723 w 607639"/>
              <a:gd name="connsiteY50" fmla="*/ 220576 h 569957"/>
              <a:gd name="connsiteX51" fmla="*/ 220904 w 607639"/>
              <a:gd name="connsiteY51" fmla="*/ 165476 h 569957"/>
              <a:gd name="connsiteX52" fmla="*/ 165723 w 607639"/>
              <a:gd name="connsiteY52" fmla="*/ 110288 h 569957"/>
              <a:gd name="connsiteX53" fmla="*/ 487925 w 607639"/>
              <a:gd name="connsiteY53" fmla="*/ 91878 h 569957"/>
              <a:gd name="connsiteX54" fmla="*/ 460333 w 607639"/>
              <a:gd name="connsiteY54" fmla="*/ 119512 h 569957"/>
              <a:gd name="connsiteX55" fmla="*/ 487925 w 607639"/>
              <a:gd name="connsiteY55" fmla="*/ 147058 h 569957"/>
              <a:gd name="connsiteX56" fmla="*/ 515517 w 607639"/>
              <a:gd name="connsiteY56" fmla="*/ 119512 h 569957"/>
              <a:gd name="connsiteX57" fmla="*/ 487925 w 607639"/>
              <a:gd name="connsiteY57" fmla="*/ 91878 h 569957"/>
              <a:gd name="connsiteX58" fmla="*/ 487925 w 607639"/>
              <a:gd name="connsiteY58" fmla="*/ 0 h 569957"/>
              <a:gd name="connsiteX59" fmla="*/ 515517 w 607639"/>
              <a:gd name="connsiteY59" fmla="*/ 27546 h 569957"/>
              <a:gd name="connsiteX60" fmla="*/ 515517 w 607639"/>
              <a:gd name="connsiteY60" fmla="*/ 41496 h 569957"/>
              <a:gd name="connsiteX61" fmla="*/ 523617 w 607639"/>
              <a:gd name="connsiteY61" fmla="*/ 44873 h 569957"/>
              <a:gd name="connsiteX62" fmla="*/ 533496 w 607639"/>
              <a:gd name="connsiteY62" fmla="*/ 35010 h 569957"/>
              <a:gd name="connsiteX63" fmla="*/ 572570 w 607639"/>
              <a:gd name="connsiteY63" fmla="*/ 35010 h 569957"/>
              <a:gd name="connsiteX64" fmla="*/ 572570 w 607639"/>
              <a:gd name="connsiteY64" fmla="*/ 74018 h 569957"/>
              <a:gd name="connsiteX65" fmla="*/ 562691 w 607639"/>
              <a:gd name="connsiteY65" fmla="*/ 83792 h 569957"/>
              <a:gd name="connsiteX66" fmla="*/ 566073 w 607639"/>
              <a:gd name="connsiteY66" fmla="*/ 91878 h 569957"/>
              <a:gd name="connsiteX67" fmla="*/ 579958 w 607639"/>
              <a:gd name="connsiteY67" fmla="*/ 91878 h 569957"/>
              <a:gd name="connsiteX68" fmla="*/ 607639 w 607639"/>
              <a:gd name="connsiteY68" fmla="*/ 119512 h 569957"/>
              <a:gd name="connsiteX69" fmla="*/ 579958 w 607639"/>
              <a:gd name="connsiteY69" fmla="*/ 147058 h 569957"/>
              <a:gd name="connsiteX70" fmla="*/ 565984 w 607639"/>
              <a:gd name="connsiteY70" fmla="*/ 147058 h 569957"/>
              <a:gd name="connsiteX71" fmla="*/ 562691 w 607639"/>
              <a:gd name="connsiteY71" fmla="*/ 155144 h 569957"/>
              <a:gd name="connsiteX72" fmla="*/ 572570 w 607639"/>
              <a:gd name="connsiteY72" fmla="*/ 164918 h 569957"/>
              <a:gd name="connsiteX73" fmla="*/ 572570 w 607639"/>
              <a:gd name="connsiteY73" fmla="*/ 203926 h 569957"/>
              <a:gd name="connsiteX74" fmla="*/ 552989 w 607639"/>
              <a:gd name="connsiteY74" fmla="*/ 212012 h 569957"/>
              <a:gd name="connsiteX75" fmla="*/ 533496 w 607639"/>
              <a:gd name="connsiteY75" fmla="*/ 203926 h 569957"/>
              <a:gd name="connsiteX76" fmla="*/ 523617 w 607639"/>
              <a:gd name="connsiteY76" fmla="*/ 194063 h 569957"/>
              <a:gd name="connsiteX77" fmla="*/ 515517 w 607639"/>
              <a:gd name="connsiteY77" fmla="*/ 197439 h 569957"/>
              <a:gd name="connsiteX78" fmla="*/ 515517 w 607639"/>
              <a:gd name="connsiteY78" fmla="*/ 211390 h 569957"/>
              <a:gd name="connsiteX79" fmla="*/ 487925 w 607639"/>
              <a:gd name="connsiteY79" fmla="*/ 238935 h 569957"/>
              <a:gd name="connsiteX80" fmla="*/ 460333 w 607639"/>
              <a:gd name="connsiteY80" fmla="*/ 211390 h 569957"/>
              <a:gd name="connsiteX81" fmla="*/ 460333 w 607639"/>
              <a:gd name="connsiteY81" fmla="*/ 197439 h 569957"/>
              <a:gd name="connsiteX82" fmla="*/ 452233 w 607639"/>
              <a:gd name="connsiteY82" fmla="*/ 194063 h 569957"/>
              <a:gd name="connsiteX83" fmla="*/ 442353 w 607639"/>
              <a:gd name="connsiteY83" fmla="*/ 203926 h 569957"/>
              <a:gd name="connsiteX84" fmla="*/ 422861 w 607639"/>
              <a:gd name="connsiteY84" fmla="*/ 212012 h 569957"/>
              <a:gd name="connsiteX85" fmla="*/ 403279 w 607639"/>
              <a:gd name="connsiteY85" fmla="*/ 203926 h 569957"/>
              <a:gd name="connsiteX86" fmla="*/ 403279 w 607639"/>
              <a:gd name="connsiteY86" fmla="*/ 164918 h 569957"/>
              <a:gd name="connsiteX87" fmla="*/ 413159 w 607639"/>
              <a:gd name="connsiteY87" fmla="*/ 155144 h 569957"/>
              <a:gd name="connsiteX88" fmla="*/ 409777 w 607639"/>
              <a:gd name="connsiteY88" fmla="*/ 147058 h 569957"/>
              <a:gd name="connsiteX89" fmla="*/ 395891 w 607639"/>
              <a:gd name="connsiteY89" fmla="*/ 147058 h 569957"/>
              <a:gd name="connsiteX90" fmla="*/ 368210 w 607639"/>
              <a:gd name="connsiteY90" fmla="*/ 119512 h 569957"/>
              <a:gd name="connsiteX91" fmla="*/ 395891 w 607639"/>
              <a:gd name="connsiteY91" fmla="*/ 91878 h 569957"/>
              <a:gd name="connsiteX92" fmla="*/ 409777 w 607639"/>
              <a:gd name="connsiteY92" fmla="*/ 91878 h 569957"/>
              <a:gd name="connsiteX93" fmla="*/ 413159 w 607639"/>
              <a:gd name="connsiteY93" fmla="*/ 83792 h 569957"/>
              <a:gd name="connsiteX94" fmla="*/ 403279 w 607639"/>
              <a:gd name="connsiteY94" fmla="*/ 74018 h 569957"/>
              <a:gd name="connsiteX95" fmla="*/ 403279 w 607639"/>
              <a:gd name="connsiteY95" fmla="*/ 35010 h 569957"/>
              <a:gd name="connsiteX96" fmla="*/ 442353 w 607639"/>
              <a:gd name="connsiteY96" fmla="*/ 35010 h 569957"/>
              <a:gd name="connsiteX97" fmla="*/ 452233 w 607639"/>
              <a:gd name="connsiteY97" fmla="*/ 44873 h 569957"/>
              <a:gd name="connsiteX98" fmla="*/ 460333 w 607639"/>
              <a:gd name="connsiteY98" fmla="*/ 41496 h 569957"/>
              <a:gd name="connsiteX99" fmla="*/ 460333 w 607639"/>
              <a:gd name="connsiteY99" fmla="*/ 27546 h 569957"/>
              <a:gd name="connsiteX100" fmla="*/ 487925 w 607639"/>
              <a:gd name="connsiteY100" fmla="*/ 0 h 569957"/>
              <a:gd name="connsiteX101" fmla="*/ 165723 w 607639"/>
              <a:gd name="connsiteY101" fmla="*/ 0 h 569957"/>
              <a:gd name="connsiteX102" fmla="*/ 193314 w 607639"/>
              <a:gd name="connsiteY102" fmla="*/ 27550 h 569957"/>
              <a:gd name="connsiteX103" fmla="*/ 193314 w 607639"/>
              <a:gd name="connsiteY103" fmla="*/ 58654 h 569957"/>
              <a:gd name="connsiteX104" fmla="*/ 221794 w 607639"/>
              <a:gd name="connsiteY104" fmla="*/ 70474 h 569957"/>
              <a:gd name="connsiteX105" fmla="*/ 243867 w 607639"/>
              <a:gd name="connsiteY105" fmla="*/ 48434 h 569957"/>
              <a:gd name="connsiteX106" fmla="*/ 282850 w 607639"/>
              <a:gd name="connsiteY106" fmla="*/ 48434 h 569957"/>
              <a:gd name="connsiteX107" fmla="*/ 282850 w 607639"/>
              <a:gd name="connsiteY107" fmla="*/ 87448 h 569957"/>
              <a:gd name="connsiteX108" fmla="*/ 260867 w 607639"/>
              <a:gd name="connsiteY108" fmla="*/ 109488 h 569957"/>
              <a:gd name="connsiteX109" fmla="*/ 272704 w 607639"/>
              <a:gd name="connsiteY109" fmla="*/ 137838 h 569957"/>
              <a:gd name="connsiteX110" fmla="*/ 303766 w 607639"/>
              <a:gd name="connsiteY110" fmla="*/ 137838 h 569957"/>
              <a:gd name="connsiteX111" fmla="*/ 331446 w 607639"/>
              <a:gd name="connsiteY111" fmla="*/ 165476 h 569957"/>
              <a:gd name="connsiteX112" fmla="*/ 303766 w 607639"/>
              <a:gd name="connsiteY112" fmla="*/ 193026 h 569957"/>
              <a:gd name="connsiteX113" fmla="*/ 272704 w 607639"/>
              <a:gd name="connsiteY113" fmla="*/ 193026 h 569957"/>
              <a:gd name="connsiteX114" fmla="*/ 260867 w 607639"/>
              <a:gd name="connsiteY114" fmla="*/ 221464 h 569957"/>
              <a:gd name="connsiteX115" fmla="*/ 282850 w 607639"/>
              <a:gd name="connsiteY115" fmla="*/ 243415 h 569957"/>
              <a:gd name="connsiteX116" fmla="*/ 282850 w 607639"/>
              <a:gd name="connsiteY116" fmla="*/ 282429 h 569957"/>
              <a:gd name="connsiteX117" fmla="*/ 263359 w 607639"/>
              <a:gd name="connsiteY117" fmla="*/ 290516 h 569957"/>
              <a:gd name="connsiteX118" fmla="*/ 243867 w 607639"/>
              <a:gd name="connsiteY118" fmla="*/ 282429 h 569957"/>
              <a:gd name="connsiteX119" fmla="*/ 221794 w 607639"/>
              <a:gd name="connsiteY119" fmla="*/ 260478 h 569957"/>
              <a:gd name="connsiteX120" fmla="*/ 193314 w 607639"/>
              <a:gd name="connsiteY120" fmla="*/ 272298 h 569957"/>
              <a:gd name="connsiteX121" fmla="*/ 193314 w 607639"/>
              <a:gd name="connsiteY121" fmla="*/ 303314 h 569957"/>
              <a:gd name="connsiteX122" fmla="*/ 165723 w 607639"/>
              <a:gd name="connsiteY122" fmla="*/ 330952 h 569957"/>
              <a:gd name="connsiteX123" fmla="*/ 138132 w 607639"/>
              <a:gd name="connsiteY123" fmla="*/ 303314 h 569957"/>
              <a:gd name="connsiteX124" fmla="*/ 138132 w 607639"/>
              <a:gd name="connsiteY124" fmla="*/ 272298 h 569957"/>
              <a:gd name="connsiteX125" fmla="*/ 109651 w 607639"/>
              <a:gd name="connsiteY125" fmla="*/ 260478 h 569957"/>
              <a:gd name="connsiteX126" fmla="*/ 87578 w 607639"/>
              <a:gd name="connsiteY126" fmla="*/ 282429 h 569957"/>
              <a:gd name="connsiteX127" fmla="*/ 68087 w 607639"/>
              <a:gd name="connsiteY127" fmla="*/ 290516 h 569957"/>
              <a:gd name="connsiteX128" fmla="*/ 48506 w 607639"/>
              <a:gd name="connsiteY128" fmla="*/ 282429 h 569957"/>
              <a:gd name="connsiteX129" fmla="*/ 48506 w 607639"/>
              <a:gd name="connsiteY129" fmla="*/ 243415 h 569957"/>
              <a:gd name="connsiteX130" fmla="*/ 70579 w 607639"/>
              <a:gd name="connsiteY130" fmla="*/ 221464 h 569957"/>
              <a:gd name="connsiteX131" fmla="*/ 58742 w 607639"/>
              <a:gd name="connsiteY131" fmla="*/ 193026 h 569957"/>
              <a:gd name="connsiteX132" fmla="*/ 27591 w 607639"/>
              <a:gd name="connsiteY132" fmla="*/ 193026 h 569957"/>
              <a:gd name="connsiteX133" fmla="*/ 0 w 607639"/>
              <a:gd name="connsiteY133" fmla="*/ 165476 h 569957"/>
              <a:gd name="connsiteX134" fmla="*/ 27591 w 607639"/>
              <a:gd name="connsiteY134" fmla="*/ 137838 h 569957"/>
              <a:gd name="connsiteX135" fmla="*/ 58742 w 607639"/>
              <a:gd name="connsiteY135" fmla="*/ 137838 h 569957"/>
              <a:gd name="connsiteX136" fmla="*/ 70579 w 607639"/>
              <a:gd name="connsiteY136" fmla="*/ 109488 h 569957"/>
              <a:gd name="connsiteX137" fmla="*/ 48506 w 607639"/>
              <a:gd name="connsiteY137" fmla="*/ 87448 h 569957"/>
              <a:gd name="connsiteX138" fmla="*/ 48506 w 607639"/>
              <a:gd name="connsiteY138" fmla="*/ 48434 h 569957"/>
              <a:gd name="connsiteX139" fmla="*/ 87578 w 607639"/>
              <a:gd name="connsiteY139" fmla="*/ 48434 h 569957"/>
              <a:gd name="connsiteX140" fmla="*/ 109651 w 607639"/>
              <a:gd name="connsiteY140" fmla="*/ 70474 h 569957"/>
              <a:gd name="connsiteX141" fmla="*/ 138132 w 607639"/>
              <a:gd name="connsiteY141" fmla="*/ 58654 h 569957"/>
              <a:gd name="connsiteX142" fmla="*/ 138132 w 607639"/>
              <a:gd name="connsiteY142" fmla="*/ 27550 h 569957"/>
              <a:gd name="connsiteX143" fmla="*/ 165723 w 607639"/>
              <a:gd name="connsiteY143" fmla="*/ 0 h 56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607639" h="569957">
                <a:moveTo>
                  <a:pt x="414334" y="393413"/>
                </a:moveTo>
                <a:cubicBezTo>
                  <a:pt x="392972" y="393413"/>
                  <a:pt x="375616" y="410747"/>
                  <a:pt x="375616" y="431993"/>
                </a:cubicBezTo>
                <a:cubicBezTo>
                  <a:pt x="375616" y="453328"/>
                  <a:pt x="392972" y="470662"/>
                  <a:pt x="414334" y="470662"/>
                </a:cubicBezTo>
                <a:cubicBezTo>
                  <a:pt x="435607" y="470662"/>
                  <a:pt x="452964" y="453328"/>
                  <a:pt x="452964" y="431993"/>
                </a:cubicBezTo>
                <a:cubicBezTo>
                  <a:pt x="452964" y="410747"/>
                  <a:pt x="435607" y="393413"/>
                  <a:pt x="414334" y="393413"/>
                </a:cubicBezTo>
                <a:close/>
                <a:moveTo>
                  <a:pt x="414334" y="294117"/>
                </a:moveTo>
                <a:cubicBezTo>
                  <a:pt x="429555" y="294117"/>
                  <a:pt x="441927" y="306474"/>
                  <a:pt x="441927" y="321675"/>
                </a:cubicBezTo>
                <a:lnTo>
                  <a:pt x="441927" y="342387"/>
                </a:lnTo>
                <a:cubicBezTo>
                  <a:pt x="447623" y="344165"/>
                  <a:pt x="453053" y="346387"/>
                  <a:pt x="458215" y="349143"/>
                </a:cubicBezTo>
                <a:lnTo>
                  <a:pt x="472902" y="334475"/>
                </a:lnTo>
                <a:cubicBezTo>
                  <a:pt x="483672" y="323719"/>
                  <a:pt x="501117" y="323719"/>
                  <a:pt x="511976" y="334475"/>
                </a:cubicBezTo>
                <a:cubicBezTo>
                  <a:pt x="522746" y="345232"/>
                  <a:pt x="522746" y="362744"/>
                  <a:pt x="511976" y="373500"/>
                </a:cubicBezTo>
                <a:lnTo>
                  <a:pt x="497290" y="388168"/>
                </a:lnTo>
                <a:cubicBezTo>
                  <a:pt x="500049" y="393324"/>
                  <a:pt x="502275" y="398746"/>
                  <a:pt x="504055" y="404435"/>
                </a:cubicBezTo>
                <a:lnTo>
                  <a:pt x="524794" y="404435"/>
                </a:lnTo>
                <a:cubicBezTo>
                  <a:pt x="540014" y="404435"/>
                  <a:pt x="552386" y="416792"/>
                  <a:pt x="552386" y="431993"/>
                </a:cubicBezTo>
                <a:cubicBezTo>
                  <a:pt x="552386" y="447283"/>
                  <a:pt x="540014" y="459639"/>
                  <a:pt x="524794" y="459639"/>
                </a:cubicBezTo>
                <a:lnTo>
                  <a:pt x="504055" y="459639"/>
                </a:lnTo>
                <a:cubicBezTo>
                  <a:pt x="502275" y="465239"/>
                  <a:pt x="500049" y="470751"/>
                  <a:pt x="497290" y="475907"/>
                </a:cubicBezTo>
                <a:lnTo>
                  <a:pt x="511976" y="490574"/>
                </a:lnTo>
                <a:cubicBezTo>
                  <a:pt x="522746" y="501331"/>
                  <a:pt x="522746" y="518754"/>
                  <a:pt x="511976" y="529510"/>
                </a:cubicBezTo>
                <a:cubicBezTo>
                  <a:pt x="506547" y="534933"/>
                  <a:pt x="499515" y="537600"/>
                  <a:pt x="492395" y="537600"/>
                </a:cubicBezTo>
                <a:cubicBezTo>
                  <a:pt x="485363" y="537600"/>
                  <a:pt x="478242" y="534933"/>
                  <a:pt x="472902" y="529510"/>
                </a:cubicBezTo>
                <a:lnTo>
                  <a:pt x="458215" y="514843"/>
                </a:lnTo>
                <a:cubicBezTo>
                  <a:pt x="453053" y="517598"/>
                  <a:pt x="447623" y="519910"/>
                  <a:pt x="441927" y="521687"/>
                </a:cubicBezTo>
                <a:lnTo>
                  <a:pt x="441927" y="542400"/>
                </a:lnTo>
                <a:cubicBezTo>
                  <a:pt x="441927" y="557601"/>
                  <a:pt x="429555" y="569957"/>
                  <a:pt x="414334" y="569957"/>
                </a:cubicBezTo>
                <a:cubicBezTo>
                  <a:pt x="399025" y="569957"/>
                  <a:pt x="386653" y="557601"/>
                  <a:pt x="386653" y="542400"/>
                </a:cubicBezTo>
                <a:lnTo>
                  <a:pt x="386653" y="521687"/>
                </a:lnTo>
                <a:cubicBezTo>
                  <a:pt x="380956" y="519910"/>
                  <a:pt x="375527" y="517598"/>
                  <a:pt x="370364" y="514931"/>
                </a:cubicBezTo>
                <a:lnTo>
                  <a:pt x="355677" y="529510"/>
                </a:lnTo>
                <a:cubicBezTo>
                  <a:pt x="350337" y="534933"/>
                  <a:pt x="343216" y="537600"/>
                  <a:pt x="336184" y="537600"/>
                </a:cubicBezTo>
                <a:cubicBezTo>
                  <a:pt x="329064" y="537600"/>
                  <a:pt x="322032" y="534933"/>
                  <a:pt x="316603" y="529510"/>
                </a:cubicBezTo>
                <a:cubicBezTo>
                  <a:pt x="305833" y="518754"/>
                  <a:pt x="305833" y="501331"/>
                  <a:pt x="316603" y="490574"/>
                </a:cubicBezTo>
                <a:lnTo>
                  <a:pt x="331289" y="475907"/>
                </a:lnTo>
                <a:cubicBezTo>
                  <a:pt x="328619" y="470751"/>
                  <a:pt x="326304" y="465239"/>
                  <a:pt x="324524" y="459639"/>
                </a:cubicBezTo>
                <a:lnTo>
                  <a:pt x="303785" y="459639"/>
                </a:lnTo>
                <a:cubicBezTo>
                  <a:pt x="288565" y="459639"/>
                  <a:pt x="276193" y="447283"/>
                  <a:pt x="276193" y="431993"/>
                </a:cubicBezTo>
                <a:cubicBezTo>
                  <a:pt x="276193" y="416792"/>
                  <a:pt x="288565" y="404435"/>
                  <a:pt x="303785" y="404435"/>
                </a:cubicBezTo>
                <a:lnTo>
                  <a:pt x="324524" y="404435"/>
                </a:lnTo>
                <a:cubicBezTo>
                  <a:pt x="326304" y="398746"/>
                  <a:pt x="328619" y="393324"/>
                  <a:pt x="331289" y="388168"/>
                </a:cubicBezTo>
                <a:lnTo>
                  <a:pt x="316603" y="373500"/>
                </a:lnTo>
                <a:cubicBezTo>
                  <a:pt x="305833" y="362744"/>
                  <a:pt x="305833" y="345232"/>
                  <a:pt x="316603" y="334475"/>
                </a:cubicBezTo>
                <a:cubicBezTo>
                  <a:pt x="327462" y="323719"/>
                  <a:pt x="344907" y="323719"/>
                  <a:pt x="355677" y="334475"/>
                </a:cubicBezTo>
                <a:lnTo>
                  <a:pt x="370364" y="349143"/>
                </a:lnTo>
                <a:cubicBezTo>
                  <a:pt x="375527" y="346387"/>
                  <a:pt x="380956" y="344165"/>
                  <a:pt x="386653" y="342387"/>
                </a:cubicBezTo>
                <a:lnTo>
                  <a:pt x="386653" y="321675"/>
                </a:lnTo>
                <a:cubicBezTo>
                  <a:pt x="386653" y="306474"/>
                  <a:pt x="399025" y="294117"/>
                  <a:pt x="414334" y="294117"/>
                </a:cubicBezTo>
                <a:close/>
                <a:moveTo>
                  <a:pt x="165723" y="110288"/>
                </a:moveTo>
                <a:cubicBezTo>
                  <a:pt x="135284" y="110288"/>
                  <a:pt x="110452" y="134994"/>
                  <a:pt x="110452" y="165476"/>
                </a:cubicBezTo>
                <a:cubicBezTo>
                  <a:pt x="110452" y="195870"/>
                  <a:pt x="135284" y="220576"/>
                  <a:pt x="165723" y="220576"/>
                </a:cubicBezTo>
                <a:cubicBezTo>
                  <a:pt x="196162" y="220576"/>
                  <a:pt x="220904" y="195870"/>
                  <a:pt x="220904" y="165476"/>
                </a:cubicBezTo>
                <a:cubicBezTo>
                  <a:pt x="220904" y="134994"/>
                  <a:pt x="196162" y="110288"/>
                  <a:pt x="165723" y="110288"/>
                </a:cubicBezTo>
                <a:close/>
                <a:moveTo>
                  <a:pt x="487925" y="91878"/>
                </a:moveTo>
                <a:cubicBezTo>
                  <a:pt x="472705" y="91878"/>
                  <a:pt x="460333" y="104229"/>
                  <a:pt x="460333" y="119512"/>
                </a:cubicBezTo>
                <a:cubicBezTo>
                  <a:pt x="460333" y="134707"/>
                  <a:pt x="472705" y="147058"/>
                  <a:pt x="487925" y="147058"/>
                </a:cubicBezTo>
                <a:cubicBezTo>
                  <a:pt x="503145" y="147058"/>
                  <a:pt x="515517" y="134707"/>
                  <a:pt x="515517" y="119512"/>
                </a:cubicBezTo>
                <a:cubicBezTo>
                  <a:pt x="515517" y="104229"/>
                  <a:pt x="503145" y="91878"/>
                  <a:pt x="487925" y="91878"/>
                </a:cubicBezTo>
                <a:close/>
                <a:moveTo>
                  <a:pt x="487925" y="0"/>
                </a:moveTo>
                <a:cubicBezTo>
                  <a:pt x="503145" y="0"/>
                  <a:pt x="515517" y="12351"/>
                  <a:pt x="515517" y="27546"/>
                </a:cubicBezTo>
                <a:lnTo>
                  <a:pt x="515517" y="41496"/>
                </a:lnTo>
                <a:cubicBezTo>
                  <a:pt x="518276" y="42474"/>
                  <a:pt x="521035" y="43540"/>
                  <a:pt x="523617" y="44873"/>
                </a:cubicBezTo>
                <a:lnTo>
                  <a:pt x="533496" y="35010"/>
                </a:lnTo>
                <a:cubicBezTo>
                  <a:pt x="544266" y="24258"/>
                  <a:pt x="561801" y="24258"/>
                  <a:pt x="572570" y="35010"/>
                </a:cubicBezTo>
                <a:cubicBezTo>
                  <a:pt x="583340" y="45761"/>
                  <a:pt x="583340" y="63177"/>
                  <a:pt x="572570" y="74018"/>
                </a:cubicBezTo>
                <a:lnTo>
                  <a:pt x="562691" y="83792"/>
                </a:lnTo>
                <a:cubicBezTo>
                  <a:pt x="563937" y="86458"/>
                  <a:pt x="565094" y="89123"/>
                  <a:pt x="566073" y="91878"/>
                </a:cubicBezTo>
                <a:lnTo>
                  <a:pt x="579958" y="91878"/>
                </a:lnTo>
                <a:cubicBezTo>
                  <a:pt x="595267" y="91878"/>
                  <a:pt x="607639" y="104229"/>
                  <a:pt x="607639" y="119512"/>
                </a:cubicBezTo>
                <a:cubicBezTo>
                  <a:pt x="607639" y="134707"/>
                  <a:pt x="595267" y="147058"/>
                  <a:pt x="579958" y="147058"/>
                </a:cubicBezTo>
                <a:lnTo>
                  <a:pt x="565984" y="147058"/>
                </a:lnTo>
                <a:cubicBezTo>
                  <a:pt x="565005" y="149812"/>
                  <a:pt x="563937" y="152478"/>
                  <a:pt x="562691" y="155144"/>
                </a:cubicBezTo>
                <a:lnTo>
                  <a:pt x="572570" y="164918"/>
                </a:lnTo>
                <a:cubicBezTo>
                  <a:pt x="583340" y="175758"/>
                  <a:pt x="583340" y="193174"/>
                  <a:pt x="572570" y="203926"/>
                </a:cubicBezTo>
                <a:cubicBezTo>
                  <a:pt x="567141" y="209346"/>
                  <a:pt x="560109" y="212012"/>
                  <a:pt x="552989" y="212012"/>
                </a:cubicBezTo>
                <a:cubicBezTo>
                  <a:pt x="545957" y="212012"/>
                  <a:pt x="538926" y="209346"/>
                  <a:pt x="533496" y="203926"/>
                </a:cubicBezTo>
                <a:lnTo>
                  <a:pt x="523617" y="194063"/>
                </a:lnTo>
                <a:cubicBezTo>
                  <a:pt x="521035" y="195396"/>
                  <a:pt x="518276" y="196462"/>
                  <a:pt x="515517" y="197439"/>
                </a:cubicBezTo>
                <a:lnTo>
                  <a:pt x="515517" y="211390"/>
                </a:lnTo>
                <a:cubicBezTo>
                  <a:pt x="515517" y="226584"/>
                  <a:pt x="503145" y="238935"/>
                  <a:pt x="487925" y="238935"/>
                </a:cubicBezTo>
                <a:cubicBezTo>
                  <a:pt x="472705" y="238935"/>
                  <a:pt x="460333" y="226584"/>
                  <a:pt x="460333" y="211390"/>
                </a:cubicBezTo>
                <a:lnTo>
                  <a:pt x="460333" y="197439"/>
                </a:lnTo>
                <a:cubicBezTo>
                  <a:pt x="457573" y="196462"/>
                  <a:pt x="454814" y="195396"/>
                  <a:pt x="452233" y="194063"/>
                </a:cubicBezTo>
                <a:lnTo>
                  <a:pt x="442353" y="203926"/>
                </a:lnTo>
                <a:cubicBezTo>
                  <a:pt x="436924" y="209346"/>
                  <a:pt x="429892" y="212012"/>
                  <a:pt x="422861" y="212012"/>
                </a:cubicBezTo>
                <a:cubicBezTo>
                  <a:pt x="415740" y="212012"/>
                  <a:pt x="408708" y="209346"/>
                  <a:pt x="403279" y="203926"/>
                </a:cubicBezTo>
                <a:cubicBezTo>
                  <a:pt x="392509" y="193174"/>
                  <a:pt x="392509" y="175758"/>
                  <a:pt x="403279" y="164918"/>
                </a:cubicBezTo>
                <a:lnTo>
                  <a:pt x="413159" y="155144"/>
                </a:lnTo>
                <a:cubicBezTo>
                  <a:pt x="411913" y="152478"/>
                  <a:pt x="410756" y="149812"/>
                  <a:pt x="409777" y="147058"/>
                </a:cubicBezTo>
                <a:lnTo>
                  <a:pt x="395891" y="147058"/>
                </a:lnTo>
                <a:cubicBezTo>
                  <a:pt x="380582" y="147058"/>
                  <a:pt x="368210" y="134707"/>
                  <a:pt x="368210" y="119512"/>
                </a:cubicBezTo>
                <a:cubicBezTo>
                  <a:pt x="368210" y="104229"/>
                  <a:pt x="380582" y="91878"/>
                  <a:pt x="395891" y="91878"/>
                </a:cubicBezTo>
                <a:lnTo>
                  <a:pt x="409777" y="91878"/>
                </a:lnTo>
                <a:cubicBezTo>
                  <a:pt x="410756" y="89123"/>
                  <a:pt x="411913" y="86458"/>
                  <a:pt x="413159" y="83792"/>
                </a:cubicBezTo>
                <a:lnTo>
                  <a:pt x="403279" y="74018"/>
                </a:lnTo>
                <a:cubicBezTo>
                  <a:pt x="392509" y="63177"/>
                  <a:pt x="392509" y="45761"/>
                  <a:pt x="403279" y="35010"/>
                </a:cubicBezTo>
                <a:cubicBezTo>
                  <a:pt x="414049" y="24258"/>
                  <a:pt x="431583" y="24258"/>
                  <a:pt x="442353" y="35010"/>
                </a:cubicBezTo>
                <a:lnTo>
                  <a:pt x="452233" y="44873"/>
                </a:lnTo>
                <a:cubicBezTo>
                  <a:pt x="454814" y="43540"/>
                  <a:pt x="457573" y="42474"/>
                  <a:pt x="460333" y="41496"/>
                </a:cubicBezTo>
                <a:lnTo>
                  <a:pt x="460333" y="27546"/>
                </a:lnTo>
                <a:cubicBezTo>
                  <a:pt x="460333" y="12351"/>
                  <a:pt x="472705" y="0"/>
                  <a:pt x="487925" y="0"/>
                </a:cubicBezTo>
                <a:close/>
                <a:moveTo>
                  <a:pt x="165723" y="0"/>
                </a:moveTo>
                <a:cubicBezTo>
                  <a:pt x="180942" y="0"/>
                  <a:pt x="193314" y="12353"/>
                  <a:pt x="193314" y="27550"/>
                </a:cubicBezTo>
                <a:lnTo>
                  <a:pt x="193314" y="58654"/>
                </a:lnTo>
                <a:cubicBezTo>
                  <a:pt x="203460" y="61232"/>
                  <a:pt x="212983" y="65231"/>
                  <a:pt x="221794" y="70474"/>
                </a:cubicBezTo>
                <a:lnTo>
                  <a:pt x="243867" y="48434"/>
                </a:lnTo>
                <a:cubicBezTo>
                  <a:pt x="254636" y="37681"/>
                  <a:pt x="272081" y="37681"/>
                  <a:pt x="282850" y="48434"/>
                </a:cubicBezTo>
                <a:cubicBezTo>
                  <a:pt x="293620" y="59188"/>
                  <a:pt x="293620" y="76695"/>
                  <a:pt x="282850" y="87448"/>
                </a:cubicBezTo>
                <a:lnTo>
                  <a:pt x="260867" y="109488"/>
                </a:lnTo>
                <a:cubicBezTo>
                  <a:pt x="266029" y="118197"/>
                  <a:pt x="270034" y="127795"/>
                  <a:pt x="272704" y="137838"/>
                </a:cubicBezTo>
                <a:lnTo>
                  <a:pt x="303766" y="137838"/>
                </a:lnTo>
                <a:cubicBezTo>
                  <a:pt x="319074" y="137838"/>
                  <a:pt x="331446" y="150191"/>
                  <a:pt x="331446" y="165476"/>
                </a:cubicBezTo>
                <a:cubicBezTo>
                  <a:pt x="331446" y="180673"/>
                  <a:pt x="319074" y="193026"/>
                  <a:pt x="303766" y="193026"/>
                </a:cubicBezTo>
                <a:lnTo>
                  <a:pt x="272704" y="193026"/>
                </a:lnTo>
                <a:cubicBezTo>
                  <a:pt x="270034" y="203157"/>
                  <a:pt x="266029" y="212666"/>
                  <a:pt x="260867" y="221464"/>
                </a:cubicBezTo>
                <a:lnTo>
                  <a:pt x="282850" y="243415"/>
                </a:lnTo>
                <a:cubicBezTo>
                  <a:pt x="293709" y="254257"/>
                  <a:pt x="293709" y="271676"/>
                  <a:pt x="282850" y="282429"/>
                </a:cubicBezTo>
                <a:cubicBezTo>
                  <a:pt x="277510" y="287850"/>
                  <a:pt x="270390" y="290516"/>
                  <a:pt x="263359" y="290516"/>
                </a:cubicBezTo>
                <a:cubicBezTo>
                  <a:pt x="256327" y="290516"/>
                  <a:pt x="249207" y="287850"/>
                  <a:pt x="243867" y="282429"/>
                </a:cubicBezTo>
                <a:lnTo>
                  <a:pt x="221794" y="260478"/>
                </a:lnTo>
                <a:cubicBezTo>
                  <a:pt x="212983" y="265633"/>
                  <a:pt x="203460" y="269632"/>
                  <a:pt x="193314" y="272298"/>
                </a:cubicBezTo>
                <a:lnTo>
                  <a:pt x="193314" y="303314"/>
                </a:lnTo>
                <a:cubicBezTo>
                  <a:pt x="193314" y="318599"/>
                  <a:pt x="180942" y="330952"/>
                  <a:pt x="165723" y="330952"/>
                </a:cubicBezTo>
                <a:cubicBezTo>
                  <a:pt x="150414" y="330952"/>
                  <a:pt x="138132" y="318599"/>
                  <a:pt x="138132" y="303314"/>
                </a:cubicBezTo>
                <a:lnTo>
                  <a:pt x="138132" y="272298"/>
                </a:lnTo>
                <a:cubicBezTo>
                  <a:pt x="127986" y="269632"/>
                  <a:pt x="118462" y="265633"/>
                  <a:pt x="109651" y="260478"/>
                </a:cubicBezTo>
                <a:lnTo>
                  <a:pt x="87578" y="282429"/>
                </a:lnTo>
                <a:cubicBezTo>
                  <a:pt x="82238" y="287850"/>
                  <a:pt x="75118" y="290516"/>
                  <a:pt x="68087" y="290516"/>
                </a:cubicBezTo>
                <a:cubicBezTo>
                  <a:pt x="60967" y="290516"/>
                  <a:pt x="53935" y="287850"/>
                  <a:pt x="48506" y="282429"/>
                </a:cubicBezTo>
                <a:cubicBezTo>
                  <a:pt x="37737" y="271676"/>
                  <a:pt x="37737" y="254257"/>
                  <a:pt x="48506" y="243415"/>
                </a:cubicBezTo>
                <a:lnTo>
                  <a:pt x="70579" y="221464"/>
                </a:lnTo>
                <a:cubicBezTo>
                  <a:pt x="65417" y="212666"/>
                  <a:pt x="61323" y="203157"/>
                  <a:pt x="58742" y="193026"/>
                </a:cubicBezTo>
                <a:lnTo>
                  <a:pt x="27591" y="193026"/>
                </a:lnTo>
                <a:cubicBezTo>
                  <a:pt x="12371" y="193026"/>
                  <a:pt x="0" y="180673"/>
                  <a:pt x="0" y="165476"/>
                </a:cubicBezTo>
                <a:cubicBezTo>
                  <a:pt x="0" y="150191"/>
                  <a:pt x="12371" y="137838"/>
                  <a:pt x="27591" y="137838"/>
                </a:cubicBezTo>
                <a:lnTo>
                  <a:pt x="58742" y="137838"/>
                </a:lnTo>
                <a:cubicBezTo>
                  <a:pt x="61323" y="127795"/>
                  <a:pt x="65417" y="118197"/>
                  <a:pt x="70579" y="109488"/>
                </a:cubicBezTo>
                <a:lnTo>
                  <a:pt x="48506" y="87448"/>
                </a:lnTo>
                <a:cubicBezTo>
                  <a:pt x="37737" y="76695"/>
                  <a:pt x="37737" y="59188"/>
                  <a:pt x="48506" y="48434"/>
                </a:cubicBezTo>
                <a:cubicBezTo>
                  <a:pt x="59276" y="37681"/>
                  <a:pt x="76809" y="37681"/>
                  <a:pt x="87578" y="48434"/>
                </a:cubicBezTo>
                <a:lnTo>
                  <a:pt x="109651" y="70474"/>
                </a:lnTo>
                <a:cubicBezTo>
                  <a:pt x="118462" y="65231"/>
                  <a:pt x="127986" y="61232"/>
                  <a:pt x="138132" y="58654"/>
                </a:cubicBezTo>
                <a:lnTo>
                  <a:pt x="138132" y="27550"/>
                </a:lnTo>
                <a:cubicBezTo>
                  <a:pt x="138132" y="12353"/>
                  <a:pt x="150414" y="0"/>
                  <a:pt x="165723" y="0"/>
                </a:cubicBezTo>
                <a:close/>
              </a:path>
            </a:pathLst>
          </a:custGeom>
          <a:solidFill>
            <a:srgbClr val="7091C4"/>
          </a:solidFill>
          <a:ln>
            <a:noFill/>
          </a:ln>
        </p:spPr>
      </p:sp>
      <p:sp>
        <p:nvSpPr>
          <p:cNvPr id="36" name="文本框 35">
            <a:extLst>
              <a:ext uri="{FF2B5EF4-FFF2-40B4-BE49-F238E27FC236}">
                <a16:creationId xmlns="" xmlns:a16="http://schemas.microsoft.com/office/drawing/2014/main" id="{4EB80E67-1CA9-4FC2-B79F-756B9CD30E1C}"/>
              </a:ext>
            </a:extLst>
          </p:cNvPr>
          <p:cNvSpPr txBox="1"/>
          <p:nvPr/>
        </p:nvSpPr>
        <p:spPr>
          <a:xfrm>
            <a:off x="1072173" y="225825"/>
            <a:ext cx="2113079" cy="646331"/>
          </a:xfrm>
          <a:prstGeom prst="rect">
            <a:avLst/>
          </a:prstGeom>
          <a:noFill/>
        </p:spPr>
        <p:txBody>
          <a:bodyPr wrap="none" rtlCol="0">
            <a:spAutoFit/>
            <a:scene3d>
              <a:camera prst="orthographicFront"/>
              <a:lightRig rig="threePt" dir="t"/>
            </a:scene3d>
            <a:sp3d contourW="12700"/>
          </a:bodyPr>
          <a:lstStyle/>
          <a:p>
            <a:pPr>
              <a:lnSpc>
                <a:spcPct val="150000"/>
              </a:lnSpc>
            </a:pPr>
            <a:r>
              <a:rPr lang="en-US" altLang="zh-CN" sz="2400" dirty="0" err="1"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V8</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引擎的进化</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37" name="矩形 36">
            <a:extLst>
              <a:ext uri="{FF2B5EF4-FFF2-40B4-BE49-F238E27FC236}">
                <a16:creationId xmlns="" xmlns:a16="http://schemas.microsoft.com/office/drawing/2014/main" id="{3671ED26-11C6-48F5-8FBE-9C16F9C49B8B}"/>
              </a:ext>
            </a:extLst>
          </p:cNvPr>
          <p:cNvSpPr/>
          <p:nvPr/>
        </p:nvSpPr>
        <p:spPr>
          <a:xfrm>
            <a:off x="1072173" y="692644"/>
            <a:ext cx="3664771" cy="302262"/>
          </a:xfrm>
          <a:prstGeom prst="rect">
            <a:avLst/>
          </a:prstGeom>
        </p:spPr>
        <p:txBody>
          <a:bodyPr wrap="square">
            <a:spAutoFit/>
          </a:bodyPr>
          <a:lstStyle/>
          <a:p>
            <a:pPr>
              <a:lnSpc>
                <a:spcPct val="200000"/>
              </a:lnSpc>
              <a:spcAft>
                <a:spcPts val="1000"/>
              </a:spcAft>
            </a:pPr>
            <a:r>
              <a:rPr lang="en-US" altLang="zh-CN" sz="800" kern="0" dirty="0">
                <a:solidFill>
                  <a:schemeClr val="tx1">
                    <a:lumMod val="65000"/>
                    <a:lumOff val="35000"/>
                  </a:schemeClr>
                </a:solidFill>
                <a:latin typeface="微软雅黑" panose="020B0503020204020204" pitchFamily="34" charset="-122"/>
                <a:ea typeface="微软雅黑" panose="020B0503020204020204" pitchFamily="34" charset="-122"/>
              </a:rPr>
              <a:t>Evolution of the </a:t>
            </a:r>
            <a:r>
              <a:rPr lang="en-US" altLang="zh-CN" sz="800" kern="0" dirty="0" err="1">
                <a:solidFill>
                  <a:schemeClr val="tx1">
                    <a:lumMod val="65000"/>
                    <a:lumOff val="35000"/>
                  </a:schemeClr>
                </a:solidFill>
                <a:latin typeface="微软雅黑" panose="020B0503020204020204" pitchFamily="34" charset="-122"/>
                <a:ea typeface="微软雅黑" panose="020B0503020204020204" pitchFamily="34" charset="-122"/>
              </a:rPr>
              <a:t>V8</a:t>
            </a:r>
            <a:r>
              <a:rPr lang="en-US" altLang="zh-CN" sz="800" kern="0" dirty="0">
                <a:solidFill>
                  <a:schemeClr val="tx1">
                    <a:lumMod val="65000"/>
                    <a:lumOff val="35000"/>
                  </a:schemeClr>
                </a:solidFill>
                <a:latin typeface="微软雅黑" panose="020B0503020204020204" pitchFamily="34" charset="-122"/>
                <a:ea typeface="微软雅黑" panose="020B0503020204020204" pitchFamily="34" charset="-122"/>
              </a:rPr>
              <a:t> engine</a:t>
            </a:r>
          </a:p>
        </p:txBody>
      </p:sp>
      <p:pic>
        <p:nvPicPr>
          <p:cNvPr id="41" name="图片 40"/>
          <p:cNvPicPr>
            <a:picLocks noChangeAspect="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755199" y="968327"/>
            <a:ext cx="5393874" cy="1859484"/>
          </a:xfrm>
          <a:prstGeom prst="rect">
            <a:avLst/>
          </a:prstGeom>
        </p:spPr>
      </p:pic>
    </p:spTree>
    <p:extLst>
      <p:ext uri="{BB962C8B-B14F-4D97-AF65-F5344CB8AC3E}">
        <p14:creationId xmlns:p14="http://schemas.microsoft.com/office/powerpoint/2010/main" val="3419497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 xmlns:a16="http://schemas.microsoft.com/office/drawing/2014/main" id="{B46C681F-AAB6-4F5B-8AFC-3BA736E351E7}"/>
              </a:ext>
            </a:extLst>
          </p:cNvPr>
          <p:cNvPicPr>
            <a:picLocks noChangeAspect="1"/>
          </p:cNvPicPr>
          <p:nvPr/>
        </p:nvPicPr>
        <p:blipFill rotWithShape="1">
          <a:blip r:embed="rId2">
            <a:extLst>
              <a:ext uri="{28A0092B-C50C-407E-A947-70E740481C1C}">
                <a14:useLocalDpi xmlns:a14="http://schemas.microsoft.com/office/drawing/2010/main" val="0"/>
              </a:ext>
            </a:extLst>
          </a:blip>
          <a:srcRect l="1393" t="19505" r="6819" b="9293"/>
          <a:stretch/>
        </p:blipFill>
        <p:spPr>
          <a:xfrm>
            <a:off x="0" y="0"/>
            <a:ext cx="12192000" cy="6858000"/>
          </a:xfrm>
          <a:prstGeom prst="rect">
            <a:avLst/>
          </a:prstGeom>
        </p:spPr>
      </p:pic>
      <p:sp>
        <p:nvSpPr>
          <p:cNvPr id="6" name="矩形 5">
            <a:extLst>
              <a:ext uri="{FF2B5EF4-FFF2-40B4-BE49-F238E27FC236}">
                <a16:creationId xmlns="" xmlns:a16="http://schemas.microsoft.com/office/drawing/2014/main" id="{253E843C-1639-48CA-A820-A7730C8B3B27}"/>
              </a:ext>
            </a:extLst>
          </p:cNvPr>
          <p:cNvSpPr/>
          <p:nvPr/>
        </p:nvSpPr>
        <p:spPr>
          <a:xfrm>
            <a:off x="349956" y="301978"/>
            <a:ext cx="11492089" cy="6254045"/>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 xmlns:a16="http://schemas.microsoft.com/office/drawing/2014/main" id="{4EB80E67-1CA9-4FC2-B79F-756B9CD30E1C}"/>
              </a:ext>
            </a:extLst>
          </p:cNvPr>
          <p:cNvSpPr txBox="1"/>
          <p:nvPr/>
        </p:nvSpPr>
        <p:spPr>
          <a:xfrm>
            <a:off x="1072173" y="225825"/>
            <a:ext cx="2113079" cy="646331"/>
          </a:xfrm>
          <a:prstGeom prst="rect">
            <a:avLst/>
          </a:prstGeom>
          <a:noFill/>
        </p:spPr>
        <p:txBody>
          <a:bodyPr wrap="none" rtlCol="0">
            <a:spAutoFit/>
            <a:scene3d>
              <a:camera prst="orthographicFront"/>
              <a:lightRig rig="threePt" dir="t"/>
            </a:scene3d>
            <a:sp3d contourW="12700"/>
          </a:bodyPr>
          <a:lstStyle/>
          <a:p>
            <a:pPr>
              <a:lnSpc>
                <a:spcPct val="150000"/>
              </a:lnSpc>
            </a:pPr>
            <a:r>
              <a:rPr lang="en-US" altLang="zh-CN" sz="2400" dirty="0" err="1"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V8</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引擎的进化</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8" name="矩形 7">
            <a:extLst>
              <a:ext uri="{FF2B5EF4-FFF2-40B4-BE49-F238E27FC236}">
                <a16:creationId xmlns="" xmlns:a16="http://schemas.microsoft.com/office/drawing/2014/main" id="{3671ED26-11C6-48F5-8FBE-9C16F9C49B8B}"/>
              </a:ext>
            </a:extLst>
          </p:cNvPr>
          <p:cNvSpPr/>
          <p:nvPr/>
        </p:nvSpPr>
        <p:spPr>
          <a:xfrm>
            <a:off x="1072173" y="692644"/>
            <a:ext cx="3664771" cy="302262"/>
          </a:xfrm>
          <a:prstGeom prst="rect">
            <a:avLst/>
          </a:prstGeom>
        </p:spPr>
        <p:txBody>
          <a:bodyPr wrap="square">
            <a:spAutoFit/>
          </a:bodyPr>
          <a:lstStyle/>
          <a:p>
            <a:pPr>
              <a:lnSpc>
                <a:spcPct val="200000"/>
              </a:lnSpc>
              <a:spcAft>
                <a:spcPts val="1000"/>
              </a:spcAft>
            </a:pPr>
            <a:r>
              <a:rPr lang="en-US" altLang="zh-CN" sz="800" kern="0" dirty="0">
                <a:solidFill>
                  <a:schemeClr val="tx1">
                    <a:lumMod val="65000"/>
                    <a:lumOff val="35000"/>
                  </a:schemeClr>
                </a:solidFill>
                <a:latin typeface="微软雅黑" panose="020B0503020204020204" pitchFamily="34" charset="-122"/>
                <a:ea typeface="微软雅黑" panose="020B0503020204020204" pitchFamily="34" charset="-122"/>
              </a:rPr>
              <a:t>Evolution of the </a:t>
            </a:r>
            <a:r>
              <a:rPr lang="en-US" altLang="zh-CN" sz="800" kern="0" dirty="0" err="1">
                <a:solidFill>
                  <a:schemeClr val="tx1">
                    <a:lumMod val="65000"/>
                    <a:lumOff val="35000"/>
                  </a:schemeClr>
                </a:solidFill>
                <a:latin typeface="微软雅黑" panose="020B0503020204020204" pitchFamily="34" charset="-122"/>
                <a:ea typeface="微软雅黑" panose="020B0503020204020204" pitchFamily="34" charset="-122"/>
              </a:rPr>
              <a:t>V8</a:t>
            </a:r>
            <a:r>
              <a:rPr lang="en-US" altLang="zh-CN" sz="800" kern="0" dirty="0">
                <a:solidFill>
                  <a:schemeClr val="tx1">
                    <a:lumMod val="65000"/>
                    <a:lumOff val="35000"/>
                  </a:schemeClr>
                </a:solidFill>
                <a:latin typeface="微软雅黑" panose="020B0503020204020204" pitchFamily="34" charset="-122"/>
                <a:ea typeface="微软雅黑" panose="020B0503020204020204" pitchFamily="34" charset="-122"/>
              </a:rPr>
              <a:t> engine</a:t>
            </a:r>
          </a:p>
        </p:txBody>
      </p:sp>
      <p:sp>
        <p:nvSpPr>
          <p:cNvPr id="9" name="椭圆 8">
            <a:extLst>
              <a:ext uri="{FF2B5EF4-FFF2-40B4-BE49-F238E27FC236}">
                <a16:creationId xmlns="" xmlns:a16="http://schemas.microsoft.com/office/drawing/2014/main" id="{D78E37E5-2626-438D-864D-E5B527C6F184}"/>
              </a:ext>
            </a:extLst>
          </p:cNvPr>
          <p:cNvSpPr/>
          <p:nvPr/>
        </p:nvSpPr>
        <p:spPr>
          <a:xfrm>
            <a:off x="435357" y="380498"/>
            <a:ext cx="587829" cy="587829"/>
          </a:xfrm>
          <a:prstGeom prst="ellipse">
            <a:avLst/>
          </a:prstGeom>
          <a:solidFill>
            <a:srgbClr val="F9D2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rPr>
              <a:t>02</a:t>
            </a:r>
            <a:endPar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6044" y="1071059"/>
            <a:ext cx="6506483" cy="2896004"/>
          </a:xfrm>
          <a:prstGeom prst="rect">
            <a:avLst/>
          </a:prstGeom>
        </p:spPr>
      </p:pic>
      <p:sp>
        <p:nvSpPr>
          <p:cNvPr id="38" name="文本框 37">
            <a:extLst>
              <a:ext uri="{FF2B5EF4-FFF2-40B4-BE49-F238E27FC236}">
                <a16:creationId xmlns="" xmlns:a16="http://schemas.microsoft.com/office/drawing/2014/main" id="{A1626FAD-3CDB-42DE-BBDD-7BAFBB397A92}"/>
              </a:ext>
            </a:extLst>
          </p:cNvPr>
          <p:cNvSpPr txBox="1"/>
          <p:nvPr/>
        </p:nvSpPr>
        <p:spPr>
          <a:xfrm>
            <a:off x="1188890" y="4502152"/>
            <a:ext cx="9814218" cy="1384995"/>
          </a:xfrm>
          <a:prstGeom prst="rect">
            <a:avLst/>
          </a:prstGeom>
          <a:noFill/>
        </p:spPr>
        <p:txBody>
          <a:bodyPr wrap="square" rtlCol="0">
            <a:spAutoFit/>
          </a:bodyPr>
          <a:lstStyle/>
          <a:p>
            <a:pPr>
              <a:lnSpc>
                <a:spcPct val="150000"/>
              </a:lnSpc>
            </a:pPr>
            <a:r>
              <a:rPr lang="zh-CN" altLang="en-US" sz="1400" dirty="0" smtClean="0">
                <a:solidFill>
                  <a:schemeClr val="tx1">
                    <a:lumMod val="65000"/>
                    <a:lumOff val="35000"/>
                  </a:schemeClr>
                </a:solidFill>
              </a:rPr>
              <a:t>老</a:t>
            </a:r>
            <a:r>
              <a:rPr lang="zh-CN" altLang="en-US" sz="1400" dirty="0">
                <a:solidFill>
                  <a:schemeClr val="tx1">
                    <a:lumMod val="65000"/>
                    <a:lumOff val="35000"/>
                  </a:schemeClr>
                </a:solidFill>
              </a:rPr>
              <a:t>版本的</a:t>
            </a:r>
            <a:r>
              <a:rPr lang="en-US" altLang="zh-CN" sz="1400" dirty="0">
                <a:solidFill>
                  <a:schemeClr val="tx1">
                    <a:lumMod val="65000"/>
                    <a:lumOff val="35000"/>
                  </a:schemeClr>
                </a:solidFill>
              </a:rPr>
              <a:t>Chrome </a:t>
            </a:r>
            <a:r>
              <a:rPr lang="en-US" altLang="zh-CN" sz="1400" dirty="0" err="1">
                <a:solidFill>
                  <a:schemeClr val="tx1">
                    <a:lumMod val="65000"/>
                    <a:lumOff val="35000"/>
                  </a:schemeClr>
                </a:solidFill>
              </a:rPr>
              <a:t>V8</a:t>
            </a:r>
            <a:r>
              <a:rPr lang="en-US" altLang="zh-CN" sz="1400" dirty="0">
                <a:solidFill>
                  <a:schemeClr val="tx1">
                    <a:lumMod val="65000"/>
                    <a:lumOff val="35000"/>
                  </a:schemeClr>
                </a:solidFill>
              </a:rPr>
              <a:t>(Chrome 58</a:t>
            </a:r>
            <a:r>
              <a:rPr lang="zh-CN" altLang="en-US" sz="1400" dirty="0">
                <a:solidFill>
                  <a:schemeClr val="tx1">
                    <a:lumMod val="65000"/>
                    <a:lumOff val="35000"/>
                  </a:schemeClr>
                </a:solidFill>
              </a:rPr>
              <a:t>以下</a:t>
            </a:r>
            <a:r>
              <a:rPr lang="en-US" altLang="zh-CN" sz="1400" dirty="0">
                <a:solidFill>
                  <a:schemeClr val="tx1">
                    <a:lumMod val="65000"/>
                    <a:lumOff val="35000"/>
                  </a:schemeClr>
                </a:solidFill>
              </a:rPr>
              <a:t>)</a:t>
            </a:r>
            <a:r>
              <a:rPr lang="zh-CN" altLang="en-US" sz="1400" dirty="0">
                <a:solidFill>
                  <a:schemeClr val="tx1">
                    <a:lumMod val="65000"/>
                    <a:lumOff val="35000"/>
                  </a:schemeClr>
                </a:solidFill>
              </a:rPr>
              <a:t>，整个代码的解析，编译和执行过程流程，可以分为两个阶段：</a:t>
            </a:r>
            <a:r>
              <a:rPr lang="en-US" altLang="zh-CN" sz="1400" dirty="0">
                <a:solidFill>
                  <a:schemeClr val="tx1">
                    <a:lumMod val="65000"/>
                    <a:lumOff val="35000"/>
                  </a:schemeClr>
                </a:solidFill>
              </a:rPr>
              <a:t>Baseline</a:t>
            </a:r>
            <a:r>
              <a:rPr lang="zh-CN" altLang="en-US" sz="1400" dirty="0">
                <a:solidFill>
                  <a:schemeClr val="tx1">
                    <a:lumMod val="65000"/>
                    <a:lumOff val="35000"/>
                  </a:schemeClr>
                </a:solidFill>
              </a:rPr>
              <a:t>编译阶段和</a:t>
            </a:r>
            <a:r>
              <a:rPr lang="en-US" altLang="zh-CN" sz="1400" dirty="0">
                <a:solidFill>
                  <a:schemeClr val="tx1">
                    <a:lumMod val="65000"/>
                    <a:lumOff val="35000"/>
                  </a:schemeClr>
                </a:solidFill>
              </a:rPr>
              <a:t>Optimized</a:t>
            </a:r>
            <a:r>
              <a:rPr lang="zh-CN" altLang="en-US" sz="1400" dirty="0">
                <a:solidFill>
                  <a:schemeClr val="tx1">
                    <a:lumMod val="65000"/>
                    <a:lumOff val="35000"/>
                  </a:schemeClr>
                </a:solidFill>
              </a:rPr>
              <a:t>编译阶段。</a:t>
            </a:r>
            <a:r>
              <a:rPr lang="en-US" altLang="zh-CN" sz="1400" dirty="0">
                <a:solidFill>
                  <a:schemeClr val="tx1">
                    <a:lumMod val="65000"/>
                    <a:lumOff val="35000"/>
                  </a:schemeClr>
                </a:solidFill>
              </a:rPr>
              <a:t>Baseline</a:t>
            </a:r>
            <a:r>
              <a:rPr lang="zh-CN" altLang="en-US" sz="1400" dirty="0">
                <a:solidFill>
                  <a:schemeClr val="tx1">
                    <a:lumMod val="65000"/>
                    <a:lumOff val="35000"/>
                  </a:schemeClr>
                </a:solidFill>
              </a:rPr>
              <a:t>编译阶段由“</a:t>
            </a:r>
            <a:r>
              <a:rPr lang="en-US" altLang="zh-CN" sz="1400" dirty="0">
                <a:solidFill>
                  <a:schemeClr val="tx1">
                    <a:lumMod val="65000"/>
                    <a:lumOff val="35000"/>
                  </a:schemeClr>
                </a:solidFill>
              </a:rPr>
              <a:t>Full-</a:t>
            </a:r>
            <a:r>
              <a:rPr lang="en-US" altLang="zh-CN" sz="1400" dirty="0" err="1">
                <a:solidFill>
                  <a:schemeClr val="tx1">
                    <a:lumMod val="65000"/>
                    <a:lumOff val="35000"/>
                  </a:schemeClr>
                </a:solidFill>
              </a:rPr>
              <a:t>codegen</a:t>
            </a:r>
            <a:r>
              <a:rPr lang="en-US" altLang="zh-CN" sz="1400" dirty="0">
                <a:solidFill>
                  <a:schemeClr val="tx1">
                    <a:lumMod val="65000"/>
                    <a:lumOff val="35000"/>
                  </a:schemeClr>
                </a:solidFill>
              </a:rPr>
              <a:t>”</a:t>
            </a:r>
            <a:r>
              <a:rPr lang="zh-CN" altLang="en-US" sz="1400" dirty="0">
                <a:solidFill>
                  <a:schemeClr val="tx1">
                    <a:lumMod val="65000"/>
                    <a:lumOff val="35000"/>
                  </a:schemeClr>
                </a:solidFill>
              </a:rPr>
              <a:t>基线</a:t>
            </a:r>
            <a:r>
              <a:rPr lang="en-US" altLang="zh-CN" sz="1400" dirty="0">
                <a:solidFill>
                  <a:schemeClr val="tx1">
                    <a:lumMod val="65000"/>
                    <a:lumOff val="35000"/>
                  </a:schemeClr>
                </a:solidFill>
              </a:rPr>
              <a:t>JIT</a:t>
            </a:r>
            <a:r>
              <a:rPr lang="zh-CN" altLang="en-US" sz="1400" dirty="0">
                <a:solidFill>
                  <a:schemeClr val="tx1">
                    <a:lumMod val="65000"/>
                    <a:lumOff val="35000"/>
                  </a:schemeClr>
                </a:solidFill>
              </a:rPr>
              <a:t>编译器处理，</a:t>
            </a:r>
            <a:r>
              <a:rPr lang="en-US" altLang="zh-CN" sz="1400" dirty="0">
                <a:solidFill>
                  <a:schemeClr val="tx1">
                    <a:lumMod val="65000"/>
                    <a:lumOff val="35000"/>
                  </a:schemeClr>
                </a:solidFill>
              </a:rPr>
              <a:t>Optimized</a:t>
            </a:r>
            <a:r>
              <a:rPr lang="zh-CN" altLang="en-US" sz="1400" dirty="0">
                <a:solidFill>
                  <a:schemeClr val="tx1">
                    <a:lumMod val="65000"/>
                    <a:lumOff val="35000"/>
                  </a:schemeClr>
                </a:solidFill>
              </a:rPr>
              <a:t>编译阶段由“</a:t>
            </a:r>
            <a:r>
              <a:rPr lang="en-US" altLang="zh-CN" sz="1400" dirty="0">
                <a:solidFill>
                  <a:schemeClr val="tx1">
                    <a:lumMod val="65000"/>
                    <a:lumOff val="35000"/>
                  </a:schemeClr>
                </a:solidFill>
              </a:rPr>
              <a:t>Crankshaft”</a:t>
            </a:r>
            <a:r>
              <a:rPr lang="zh-CN" altLang="en-US" sz="1400" dirty="0">
                <a:solidFill>
                  <a:schemeClr val="tx1">
                    <a:lumMod val="65000"/>
                    <a:lumOff val="35000"/>
                  </a:schemeClr>
                </a:solidFill>
              </a:rPr>
              <a:t>和“</a:t>
            </a:r>
            <a:r>
              <a:rPr lang="en-US" altLang="zh-CN" sz="1400" dirty="0" err="1">
                <a:solidFill>
                  <a:schemeClr val="tx1">
                    <a:lumMod val="65000"/>
                    <a:lumOff val="35000"/>
                  </a:schemeClr>
                </a:solidFill>
              </a:rPr>
              <a:t>TurboFan</a:t>
            </a:r>
            <a:r>
              <a:rPr lang="en-US" altLang="zh-CN" sz="1400" dirty="0">
                <a:solidFill>
                  <a:schemeClr val="tx1">
                    <a:lumMod val="65000"/>
                    <a:lumOff val="35000"/>
                  </a:schemeClr>
                </a:solidFill>
              </a:rPr>
              <a:t>”</a:t>
            </a:r>
            <a:r>
              <a:rPr lang="zh-CN" altLang="en-US" sz="1400" dirty="0">
                <a:solidFill>
                  <a:schemeClr val="tx1">
                    <a:lumMod val="65000"/>
                    <a:lumOff val="35000"/>
                  </a:schemeClr>
                </a:solidFill>
              </a:rPr>
              <a:t>两个优化</a:t>
            </a:r>
            <a:r>
              <a:rPr lang="en-US" altLang="zh-CN" sz="1400" dirty="0">
                <a:solidFill>
                  <a:schemeClr val="tx1">
                    <a:lumMod val="65000"/>
                    <a:lumOff val="35000"/>
                  </a:schemeClr>
                </a:solidFill>
              </a:rPr>
              <a:t>JIT</a:t>
            </a:r>
            <a:r>
              <a:rPr lang="zh-CN" altLang="en-US" sz="1400" dirty="0">
                <a:solidFill>
                  <a:schemeClr val="tx1">
                    <a:lumMod val="65000"/>
                    <a:lumOff val="35000"/>
                  </a:schemeClr>
                </a:solidFill>
              </a:rPr>
              <a:t>编译器处理。每一组编译器都有一个前置的语法分析</a:t>
            </a:r>
            <a:r>
              <a:rPr lang="zh-CN" altLang="en-US" sz="1400" dirty="0" smtClean="0">
                <a:solidFill>
                  <a:schemeClr val="tx1">
                    <a:lumMod val="65000"/>
                    <a:lumOff val="35000"/>
                  </a:schemeClr>
                </a:solidFill>
              </a:rPr>
              <a:t>器</a:t>
            </a:r>
            <a:r>
              <a:rPr lang="en-US" altLang="zh-CN" sz="1400" dirty="0" smtClean="0">
                <a:solidFill>
                  <a:schemeClr val="tx1">
                    <a:lumMod val="65000"/>
                    <a:lumOff val="35000"/>
                  </a:schemeClr>
                </a:solidFill>
              </a:rPr>
              <a:t>(Parser)</a:t>
            </a:r>
            <a:r>
              <a:rPr lang="zh-CN" altLang="en-US" sz="1400" dirty="0" smtClean="0">
                <a:solidFill>
                  <a:schemeClr val="tx1">
                    <a:lumMod val="65000"/>
                    <a:lumOff val="35000"/>
                  </a:schemeClr>
                </a:solidFill>
              </a:rPr>
              <a:t>，</a:t>
            </a:r>
            <a:r>
              <a:rPr lang="zh-CN" altLang="en-US" sz="1400" dirty="0">
                <a:solidFill>
                  <a:schemeClr val="tx1">
                    <a:lumMod val="65000"/>
                    <a:lumOff val="35000"/>
                  </a:schemeClr>
                </a:solidFill>
              </a:rPr>
              <a:t>对</a:t>
            </a:r>
            <a:r>
              <a:rPr lang="en-US" altLang="zh-CN" sz="1400" dirty="0" err="1">
                <a:solidFill>
                  <a:schemeClr val="tx1">
                    <a:lumMod val="65000"/>
                    <a:lumOff val="35000"/>
                  </a:schemeClr>
                </a:solidFill>
              </a:rPr>
              <a:t>JS</a:t>
            </a:r>
            <a:r>
              <a:rPr lang="zh-CN" altLang="en-US" sz="1400" dirty="0">
                <a:solidFill>
                  <a:schemeClr val="tx1">
                    <a:lumMod val="65000"/>
                    <a:lumOff val="35000"/>
                  </a:schemeClr>
                </a:solidFill>
              </a:rPr>
              <a:t>源码进行词法和语法分析，同时生成对应的</a:t>
            </a:r>
            <a:r>
              <a:rPr lang="en-US" altLang="zh-CN" sz="1400" dirty="0">
                <a:solidFill>
                  <a:schemeClr val="tx1">
                    <a:lumMod val="65000"/>
                    <a:lumOff val="35000"/>
                  </a:schemeClr>
                </a:solidFill>
              </a:rPr>
              <a:t>AST</a:t>
            </a:r>
            <a:r>
              <a:rPr lang="zh-CN" altLang="en-US" sz="1400" dirty="0">
                <a:solidFill>
                  <a:schemeClr val="tx1">
                    <a:lumMod val="65000"/>
                    <a:lumOff val="35000"/>
                  </a:schemeClr>
                </a:solidFill>
              </a:rPr>
              <a:t>数据结构。</a:t>
            </a:r>
          </a:p>
        </p:txBody>
      </p:sp>
      <p:cxnSp>
        <p:nvCxnSpPr>
          <p:cNvPr id="39" name="Straight Connector 23">
            <a:extLst>
              <a:ext uri="{FF2B5EF4-FFF2-40B4-BE49-F238E27FC236}">
                <a16:creationId xmlns="" xmlns:a16="http://schemas.microsoft.com/office/drawing/2014/main" id="{5BEED2F7-A446-4456-9B6A-CC081A34D342}"/>
              </a:ext>
            </a:extLst>
          </p:cNvPr>
          <p:cNvCxnSpPr>
            <a:cxnSpLocks/>
          </p:cNvCxnSpPr>
          <p:nvPr/>
        </p:nvCxnSpPr>
        <p:spPr>
          <a:xfrm>
            <a:off x="1188891" y="4254841"/>
            <a:ext cx="9814218" cy="0"/>
          </a:xfrm>
          <a:prstGeom prst="line">
            <a:avLst/>
          </a:prstGeom>
          <a:ln w="1905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828013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 xmlns:a16="http://schemas.microsoft.com/office/drawing/2014/main" id="{B46C681F-AAB6-4F5B-8AFC-3BA736E351E7}"/>
              </a:ext>
            </a:extLst>
          </p:cNvPr>
          <p:cNvPicPr>
            <a:picLocks noChangeAspect="1"/>
          </p:cNvPicPr>
          <p:nvPr/>
        </p:nvPicPr>
        <p:blipFill rotWithShape="1">
          <a:blip r:embed="rId2">
            <a:extLst>
              <a:ext uri="{28A0092B-C50C-407E-A947-70E740481C1C}">
                <a14:useLocalDpi xmlns:a14="http://schemas.microsoft.com/office/drawing/2010/main" val="0"/>
              </a:ext>
            </a:extLst>
          </a:blip>
          <a:srcRect l="1393" t="19505" r="6819" b="9293"/>
          <a:stretch/>
        </p:blipFill>
        <p:spPr>
          <a:xfrm>
            <a:off x="0" y="0"/>
            <a:ext cx="12192000" cy="6858000"/>
          </a:xfrm>
          <a:prstGeom prst="rect">
            <a:avLst/>
          </a:prstGeom>
        </p:spPr>
      </p:pic>
      <p:sp>
        <p:nvSpPr>
          <p:cNvPr id="6" name="矩形 5">
            <a:extLst>
              <a:ext uri="{FF2B5EF4-FFF2-40B4-BE49-F238E27FC236}">
                <a16:creationId xmlns="" xmlns:a16="http://schemas.microsoft.com/office/drawing/2014/main" id="{253E843C-1639-48CA-A820-A7730C8B3B27}"/>
              </a:ext>
            </a:extLst>
          </p:cNvPr>
          <p:cNvSpPr/>
          <p:nvPr/>
        </p:nvSpPr>
        <p:spPr>
          <a:xfrm>
            <a:off x="349956" y="301978"/>
            <a:ext cx="11492089" cy="6254045"/>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 xmlns:a16="http://schemas.microsoft.com/office/drawing/2014/main" id="{4EB80E67-1CA9-4FC2-B79F-756B9CD30E1C}"/>
              </a:ext>
            </a:extLst>
          </p:cNvPr>
          <p:cNvSpPr txBox="1"/>
          <p:nvPr/>
        </p:nvSpPr>
        <p:spPr>
          <a:xfrm>
            <a:off x="1072173" y="225825"/>
            <a:ext cx="2113079" cy="646331"/>
          </a:xfrm>
          <a:prstGeom prst="rect">
            <a:avLst/>
          </a:prstGeom>
          <a:noFill/>
        </p:spPr>
        <p:txBody>
          <a:bodyPr wrap="none" rtlCol="0">
            <a:spAutoFit/>
            <a:scene3d>
              <a:camera prst="orthographicFront"/>
              <a:lightRig rig="threePt" dir="t"/>
            </a:scene3d>
            <a:sp3d contourW="12700"/>
          </a:bodyPr>
          <a:lstStyle/>
          <a:p>
            <a:pPr>
              <a:lnSpc>
                <a:spcPct val="150000"/>
              </a:lnSpc>
            </a:pPr>
            <a:r>
              <a:rPr lang="en-US" altLang="zh-CN" sz="2400" dirty="0" err="1"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V8</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引擎的进化</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8" name="矩形 7">
            <a:extLst>
              <a:ext uri="{FF2B5EF4-FFF2-40B4-BE49-F238E27FC236}">
                <a16:creationId xmlns="" xmlns:a16="http://schemas.microsoft.com/office/drawing/2014/main" id="{3671ED26-11C6-48F5-8FBE-9C16F9C49B8B}"/>
              </a:ext>
            </a:extLst>
          </p:cNvPr>
          <p:cNvSpPr/>
          <p:nvPr/>
        </p:nvSpPr>
        <p:spPr>
          <a:xfrm>
            <a:off x="1072173" y="692644"/>
            <a:ext cx="3664771" cy="302262"/>
          </a:xfrm>
          <a:prstGeom prst="rect">
            <a:avLst/>
          </a:prstGeom>
        </p:spPr>
        <p:txBody>
          <a:bodyPr wrap="square">
            <a:spAutoFit/>
          </a:bodyPr>
          <a:lstStyle/>
          <a:p>
            <a:pPr>
              <a:lnSpc>
                <a:spcPct val="200000"/>
              </a:lnSpc>
              <a:spcAft>
                <a:spcPts val="1000"/>
              </a:spcAft>
            </a:pPr>
            <a:r>
              <a:rPr lang="en-US" altLang="zh-CN" sz="800" kern="0" dirty="0">
                <a:solidFill>
                  <a:schemeClr val="tx1">
                    <a:lumMod val="65000"/>
                    <a:lumOff val="35000"/>
                  </a:schemeClr>
                </a:solidFill>
                <a:latin typeface="微软雅黑" panose="020B0503020204020204" pitchFamily="34" charset="-122"/>
                <a:ea typeface="微软雅黑" panose="020B0503020204020204" pitchFamily="34" charset="-122"/>
              </a:rPr>
              <a:t>Evolution of the </a:t>
            </a:r>
            <a:r>
              <a:rPr lang="en-US" altLang="zh-CN" sz="800" kern="0" dirty="0" err="1">
                <a:solidFill>
                  <a:schemeClr val="tx1">
                    <a:lumMod val="65000"/>
                    <a:lumOff val="35000"/>
                  </a:schemeClr>
                </a:solidFill>
                <a:latin typeface="微软雅黑" panose="020B0503020204020204" pitchFamily="34" charset="-122"/>
                <a:ea typeface="微软雅黑" panose="020B0503020204020204" pitchFamily="34" charset="-122"/>
              </a:rPr>
              <a:t>V8</a:t>
            </a:r>
            <a:r>
              <a:rPr lang="en-US" altLang="zh-CN" sz="800" kern="0" dirty="0">
                <a:solidFill>
                  <a:schemeClr val="tx1">
                    <a:lumMod val="65000"/>
                    <a:lumOff val="35000"/>
                  </a:schemeClr>
                </a:solidFill>
                <a:latin typeface="微软雅黑" panose="020B0503020204020204" pitchFamily="34" charset="-122"/>
                <a:ea typeface="微软雅黑" panose="020B0503020204020204" pitchFamily="34" charset="-122"/>
              </a:rPr>
              <a:t> engine</a:t>
            </a:r>
          </a:p>
        </p:txBody>
      </p:sp>
      <p:sp>
        <p:nvSpPr>
          <p:cNvPr id="9" name="椭圆 8">
            <a:extLst>
              <a:ext uri="{FF2B5EF4-FFF2-40B4-BE49-F238E27FC236}">
                <a16:creationId xmlns="" xmlns:a16="http://schemas.microsoft.com/office/drawing/2014/main" id="{D78E37E5-2626-438D-864D-E5B527C6F184}"/>
              </a:ext>
            </a:extLst>
          </p:cNvPr>
          <p:cNvSpPr/>
          <p:nvPr/>
        </p:nvSpPr>
        <p:spPr>
          <a:xfrm>
            <a:off x="435357" y="380498"/>
            <a:ext cx="587829" cy="587829"/>
          </a:xfrm>
          <a:prstGeom prst="ellipse">
            <a:avLst/>
          </a:prstGeom>
          <a:solidFill>
            <a:srgbClr val="F9D2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rPr>
              <a:t>02</a:t>
            </a:r>
            <a:endPar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8" name="文本框 37">
            <a:extLst>
              <a:ext uri="{FF2B5EF4-FFF2-40B4-BE49-F238E27FC236}">
                <a16:creationId xmlns="" xmlns:a16="http://schemas.microsoft.com/office/drawing/2014/main" id="{A1626FAD-3CDB-42DE-BBDD-7BAFBB397A92}"/>
              </a:ext>
            </a:extLst>
          </p:cNvPr>
          <p:cNvSpPr txBox="1"/>
          <p:nvPr/>
        </p:nvSpPr>
        <p:spPr>
          <a:xfrm>
            <a:off x="1188891" y="2733510"/>
            <a:ext cx="9814218" cy="1708160"/>
          </a:xfrm>
          <a:prstGeom prst="rect">
            <a:avLst/>
          </a:prstGeom>
          <a:noFill/>
        </p:spPr>
        <p:txBody>
          <a:bodyPr wrap="square" rtlCol="0">
            <a:spAutoFit/>
          </a:bodyPr>
          <a:lstStyle/>
          <a:p>
            <a:pPr>
              <a:lnSpc>
                <a:spcPct val="150000"/>
              </a:lnSpc>
            </a:pPr>
            <a:r>
              <a:rPr lang="zh-CN" altLang="en-US" sz="1400" dirty="0">
                <a:solidFill>
                  <a:schemeClr val="tx1">
                    <a:lumMod val="65000"/>
                    <a:lumOff val="35000"/>
                  </a:schemeClr>
                </a:solidFill>
              </a:rPr>
              <a:t>为了提高对</a:t>
            </a:r>
            <a:r>
              <a:rPr lang="en-US" altLang="zh-CN" sz="1400" dirty="0" err="1">
                <a:solidFill>
                  <a:schemeClr val="tx1">
                    <a:lumMod val="65000"/>
                    <a:lumOff val="35000"/>
                  </a:schemeClr>
                </a:solidFill>
              </a:rPr>
              <a:t>JS</a:t>
            </a:r>
            <a:r>
              <a:rPr lang="zh-CN" altLang="en-US" sz="1400" dirty="0">
                <a:solidFill>
                  <a:schemeClr val="tx1">
                    <a:lumMod val="65000"/>
                    <a:lumOff val="35000"/>
                  </a:schemeClr>
                </a:solidFill>
              </a:rPr>
              <a:t>源代码的解析和执行效率，</a:t>
            </a:r>
            <a:r>
              <a:rPr lang="en-US" altLang="zh-CN" sz="1400" dirty="0" err="1">
                <a:solidFill>
                  <a:schemeClr val="tx1">
                    <a:lumMod val="65000"/>
                    <a:lumOff val="35000"/>
                  </a:schemeClr>
                </a:solidFill>
              </a:rPr>
              <a:t>V8</a:t>
            </a:r>
            <a:r>
              <a:rPr lang="zh-CN" altLang="en-US" sz="1400" dirty="0">
                <a:solidFill>
                  <a:schemeClr val="tx1">
                    <a:lumMod val="65000"/>
                    <a:lumOff val="35000"/>
                  </a:schemeClr>
                </a:solidFill>
              </a:rPr>
              <a:t>引擎会对当前即将执行的</a:t>
            </a:r>
            <a:r>
              <a:rPr lang="en-US" altLang="zh-CN" sz="1400" dirty="0" err="1">
                <a:solidFill>
                  <a:schemeClr val="tx1">
                    <a:lumMod val="65000"/>
                    <a:lumOff val="35000"/>
                  </a:schemeClr>
                </a:solidFill>
              </a:rPr>
              <a:t>JS</a:t>
            </a:r>
            <a:r>
              <a:rPr lang="zh-CN" altLang="en-US" sz="1400" dirty="0">
                <a:solidFill>
                  <a:schemeClr val="tx1">
                    <a:lumMod val="65000"/>
                    <a:lumOff val="35000"/>
                  </a:schemeClr>
                </a:solidFill>
              </a:rPr>
              <a:t>代码段进行分析。首先将所有的</a:t>
            </a:r>
            <a:r>
              <a:rPr lang="en-US" altLang="zh-CN" sz="1400" dirty="0" err="1">
                <a:solidFill>
                  <a:schemeClr val="tx1">
                    <a:lumMod val="65000"/>
                    <a:lumOff val="35000"/>
                  </a:schemeClr>
                </a:solidFill>
              </a:rPr>
              <a:t>JS</a:t>
            </a:r>
            <a:r>
              <a:rPr lang="zh-CN" altLang="en-US" sz="1400" dirty="0">
                <a:solidFill>
                  <a:schemeClr val="tx1">
                    <a:lumMod val="65000"/>
                    <a:lumOff val="35000"/>
                  </a:schemeClr>
                </a:solidFill>
              </a:rPr>
              <a:t>代码通过一个前置的语法分析器</a:t>
            </a:r>
            <a:r>
              <a:rPr lang="en-US" altLang="zh-CN" sz="1400" dirty="0">
                <a:solidFill>
                  <a:schemeClr val="tx1">
                    <a:lumMod val="65000"/>
                    <a:lumOff val="35000"/>
                  </a:schemeClr>
                </a:solidFill>
              </a:rPr>
              <a:t>(Parser)</a:t>
            </a:r>
            <a:r>
              <a:rPr lang="zh-CN" altLang="en-US" sz="1400" dirty="0">
                <a:solidFill>
                  <a:schemeClr val="tx1">
                    <a:lumMod val="65000"/>
                    <a:lumOff val="35000"/>
                  </a:schemeClr>
                </a:solidFill>
              </a:rPr>
              <a:t>来进行词法和语法分析，同时生成对应的</a:t>
            </a:r>
            <a:r>
              <a:rPr lang="en-US" altLang="zh-CN" sz="1400" dirty="0">
                <a:solidFill>
                  <a:schemeClr val="tx1">
                    <a:lumMod val="65000"/>
                    <a:lumOff val="35000"/>
                  </a:schemeClr>
                </a:solidFill>
              </a:rPr>
              <a:t>AST</a:t>
            </a:r>
            <a:r>
              <a:rPr lang="zh-CN" altLang="en-US" sz="1400" dirty="0">
                <a:solidFill>
                  <a:schemeClr val="tx1">
                    <a:lumMod val="65000"/>
                    <a:lumOff val="35000"/>
                  </a:schemeClr>
                </a:solidFill>
              </a:rPr>
              <a:t>数据结构。这一阶段，</a:t>
            </a:r>
            <a:r>
              <a:rPr lang="en-US" altLang="zh-CN" sz="1400" dirty="0">
                <a:solidFill>
                  <a:schemeClr val="tx1">
                    <a:lumMod val="65000"/>
                    <a:lumOff val="35000"/>
                  </a:schemeClr>
                </a:solidFill>
              </a:rPr>
              <a:t>Parser</a:t>
            </a:r>
            <a:r>
              <a:rPr lang="zh-CN" altLang="en-US" sz="1400" dirty="0">
                <a:solidFill>
                  <a:schemeClr val="tx1">
                    <a:lumMod val="65000"/>
                    <a:lumOff val="35000"/>
                  </a:schemeClr>
                </a:solidFill>
              </a:rPr>
              <a:t>会检查整段代码，并将它们分成两种不同的类型：</a:t>
            </a:r>
            <a:r>
              <a:rPr lang="en-US" altLang="zh-CN" sz="1400" dirty="0">
                <a:solidFill>
                  <a:schemeClr val="tx1">
                    <a:lumMod val="65000"/>
                    <a:lumOff val="35000"/>
                  </a:schemeClr>
                </a:solidFill>
              </a:rPr>
              <a:t>Top-Level</a:t>
            </a:r>
            <a:r>
              <a:rPr lang="zh-CN" altLang="en-US" sz="1400" dirty="0">
                <a:solidFill>
                  <a:schemeClr val="tx1">
                    <a:lumMod val="65000"/>
                    <a:lumOff val="35000"/>
                  </a:schemeClr>
                </a:solidFill>
              </a:rPr>
              <a:t>代码</a:t>
            </a:r>
            <a:r>
              <a:rPr lang="en-US" altLang="zh-CN" sz="1400" dirty="0">
                <a:solidFill>
                  <a:schemeClr val="tx1">
                    <a:lumMod val="65000"/>
                    <a:lumOff val="35000"/>
                  </a:schemeClr>
                </a:solidFill>
              </a:rPr>
              <a:t>(TL)</a:t>
            </a:r>
            <a:r>
              <a:rPr lang="zh-CN" altLang="en-US" sz="1400" dirty="0">
                <a:solidFill>
                  <a:schemeClr val="tx1">
                    <a:lumMod val="65000"/>
                    <a:lumOff val="35000"/>
                  </a:schemeClr>
                </a:solidFill>
              </a:rPr>
              <a:t>和非</a:t>
            </a:r>
            <a:r>
              <a:rPr lang="en-US" altLang="zh-CN" sz="1400" dirty="0">
                <a:solidFill>
                  <a:schemeClr val="tx1">
                    <a:lumMod val="65000"/>
                    <a:lumOff val="35000"/>
                  </a:schemeClr>
                </a:solidFill>
              </a:rPr>
              <a:t>Top-Level</a:t>
            </a:r>
            <a:r>
              <a:rPr lang="zh-CN" altLang="en-US" sz="1400" dirty="0">
                <a:solidFill>
                  <a:schemeClr val="tx1">
                    <a:lumMod val="65000"/>
                    <a:lumOff val="35000"/>
                  </a:schemeClr>
                </a:solidFill>
              </a:rPr>
              <a:t>代码</a:t>
            </a:r>
            <a:r>
              <a:rPr lang="en-US" altLang="zh-CN" sz="1400" dirty="0">
                <a:solidFill>
                  <a:schemeClr val="tx1">
                    <a:lumMod val="65000"/>
                    <a:lumOff val="35000"/>
                  </a:schemeClr>
                </a:solidFill>
              </a:rPr>
              <a:t>(NTL)</a:t>
            </a:r>
            <a:r>
              <a:rPr lang="zh-CN" altLang="en-US" sz="1400" dirty="0" smtClean="0">
                <a:solidFill>
                  <a:schemeClr val="tx1">
                    <a:lumMod val="65000"/>
                    <a:lumOff val="35000"/>
                  </a:schemeClr>
                </a:solidFill>
              </a:rPr>
              <a:t>。</a:t>
            </a:r>
            <a:endParaRPr lang="en-US" altLang="zh-CN" sz="1400" dirty="0" smtClean="0">
              <a:solidFill>
                <a:schemeClr val="tx1">
                  <a:lumMod val="65000"/>
                  <a:lumOff val="35000"/>
                </a:schemeClr>
              </a:solidFill>
            </a:endParaRPr>
          </a:p>
          <a:p>
            <a:pPr>
              <a:lnSpc>
                <a:spcPct val="150000"/>
              </a:lnSpc>
            </a:pPr>
            <a:r>
              <a:rPr lang="en-US" altLang="zh-CN" sz="1400" dirty="0">
                <a:solidFill>
                  <a:schemeClr val="tx1">
                    <a:lumMod val="65000"/>
                    <a:lumOff val="35000"/>
                  </a:schemeClr>
                </a:solidFill>
              </a:rPr>
              <a:t>Top-Level</a:t>
            </a:r>
            <a:r>
              <a:rPr lang="zh-CN" altLang="en-US" sz="1400" dirty="0">
                <a:solidFill>
                  <a:schemeClr val="tx1">
                    <a:lumMod val="65000"/>
                    <a:lumOff val="35000"/>
                  </a:schemeClr>
                </a:solidFill>
              </a:rPr>
              <a:t>代码主要指</a:t>
            </a:r>
            <a:r>
              <a:rPr lang="en-US" altLang="zh-CN" sz="1400" dirty="0" err="1">
                <a:solidFill>
                  <a:schemeClr val="tx1">
                    <a:lumMod val="65000"/>
                    <a:lumOff val="35000"/>
                  </a:schemeClr>
                </a:solidFill>
              </a:rPr>
              <a:t>JS</a:t>
            </a:r>
            <a:r>
              <a:rPr lang="zh-CN" altLang="en-US" sz="1400" dirty="0">
                <a:solidFill>
                  <a:schemeClr val="tx1">
                    <a:lumMod val="65000"/>
                    <a:lumOff val="35000"/>
                  </a:schemeClr>
                </a:solidFill>
              </a:rPr>
              <a:t>源码初次加载时需要首先被运到顶层的代码。主要包括变量声明，函数定义以及函数调用等</a:t>
            </a:r>
            <a:r>
              <a:rPr lang="zh-CN" altLang="en-US" sz="1400" dirty="0" smtClean="0">
                <a:solidFill>
                  <a:schemeClr val="tx1">
                    <a:lumMod val="65000"/>
                    <a:lumOff val="35000"/>
                  </a:schemeClr>
                </a:solidFill>
              </a:rPr>
              <a:t>。</a:t>
            </a:r>
            <a:endParaRPr lang="en-US" altLang="zh-CN" sz="1400" dirty="0" smtClean="0">
              <a:solidFill>
                <a:schemeClr val="tx1">
                  <a:lumMod val="65000"/>
                  <a:lumOff val="35000"/>
                </a:schemeClr>
              </a:solidFill>
            </a:endParaRPr>
          </a:p>
          <a:p>
            <a:pPr>
              <a:lnSpc>
                <a:spcPct val="150000"/>
              </a:lnSpc>
            </a:pPr>
            <a:r>
              <a:rPr lang="zh-CN" altLang="en-US" sz="1400" dirty="0">
                <a:solidFill>
                  <a:schemeClr val="tx1">
                    <a:lumMod val="65000"/>
                    <a:lumOff val="35000"/>
                  </a:schemeClr>
                </a:solidFill>
              </a:rPr>
              <a:t>非</a:t>
            </a:r>
            <a:r>
              <a:rPr lang="en-US" altLang="zh-CN" sz="1400" dirty="0">
                <a:solidFill>
                  <a:schemeClr val="tx1">
                    <a:lumMod val="65000"/>
                    <a:lumOff val="35000"/>
                  </a:schemeClr>
                </a:solidFill>
              </a:rPr>
              <a:t>Top-Level</a:t>
            </a:r>
            <a:r>
              <a:rPr lang="zh-CN" altLang="en-US" sz="1400" dirty="0">
                <a:solidFill>
                  <a:schemeClr val="tx1">
                    <a:lumMod val="65000"/>
                    <a:lumOff val="35000"/>
                  </a:schemeClr>
                </a:solidFill>
              </a:rPr>
              <a:t>代码主要指函数体内部的</a:t>
            </a:r>
            <a:r>
              <a:rPr lang="en-US" altLang="zh-CN" sz="1400" dirty="0" err="1">
                <a:solidFill>
                  <a:schemeClr val="tx1">
                    <a:lumMod val="65000"/>
                    <a:lumOff val="35000"/>
                  </a:schemeClr>
                </a:solidFill>
              </a:rPr>
              <a:t>JS</a:t>
            </a:r>
            <a:r>
              <a:rPr lang="zh-CN" altLang="en-US" sz="1400" dirty="0">
                <a:solidFill>
                  <a:schemeClr val="tx1">
                    <a:lumMod val="65000"/>
                    <a:lumOff val="35000"/>
                  </a:schemeClr>
                </a:solidFill>
              </a:rPr>
              <a:t>代码</a:t>
            </a:r>
            <a:r>
              <a:rPr lang="zh-CN" altLang="en-US" sz="1400" dirty="0" smtClean="0">
                <a:solidFill>
                  <a:schemeClr val="tx1">
                    <a:lumMod val="65000"/>
                    <a:lumOff val="35000"/>
                  </a:schemeClr>
                </a:solidFill>
              </a:rPr>
              <a:t>。</a:t>
            </a:r>
            <a:endParaRPr lang="en-US" altLang="zh-CN" sz="1400" dirty="0" smtClean="0">
              <a:solidFill>
                <a:schemeClr val="tx1">
                  <a:lumMod val="65000"/>
                  <a:lumOff val="35000"/>
                </a:schemeClr>
              </a:solidFill>
            </a:endParaRPr>
          </a:p>
        </p:txBody>
      </p:sp>
      <p:sp>
        <p:nvSpPr>
          <p:cNvPr id="10" name="矩形 9">
            <a:extLst>
              <a:ext uri="{FF2B5EF4-FFF2-40B4-BE49-F238E27FC236}">
                <a16:creationId xmlns="" xmlns:a16="http://schemas.microsoft.com/office/drawing/2014/main" id="{62583DE2-3D74-4115-BB6E-0E4F16C25F9F}"/>
              </a:ext>
            </a:extLst>
          </p:cNvPr>
          <p:cNvSpPr/>
          <p:nvPr/>
        </p:nvSpPr>
        <p:spPr>
          <a:xfrm>
            <a:off x="1188891" y="1744666"/>
            <a:ext cx="4926159" cy="369332"/>
          </a:xfrm>
          <a:prstGeom prst="rect">
            <a:avLst/>
          </a:prstGeom>
        </p:spPr>
        <p:txBody>
          <a:bodyPr wrap="square">
            <a:spAutoFit/>
          </a:bodyPr>
          <a:lstStyle/>
          <a:p>
            <a:r>
              <a:rPr lang="en-US" altLang="zh-CN" dirty="0">
                <a:solidFill>
                  <a:schemeClr val="tx1">
                    <a:lumMod val="65000"/>
                    <a:lumOff val="35000"/>
                  </a:schemeClr>
                </a:solidFill>
              </a:rPr>
              <a:t>Top-Level</a:t>
            </a:r>
            <a:r>
              <a:rPr lang="zh-CN" altLang="en-US" dirty="0">
                <a:solidFill>
                  <a:schemeClr val="tx1">
                    <a:lumMod val="65000"/>
                    <a:lumOff val="35000"/>
                  </a:schemeClr>
                </a:solidFill>
              </a:rPr>
              <a:t>代码</a:t>
            </a:r>
            <a:r>
              <a:rPr lang="en-US" altLang="zh-CN" dirty="0">
                <a:solidFill>
                  <a:schemeClr val="tx1">
                    <a:lumMod val="65000"/>
                    <a:lumOff val="35000"/>
                  </a:schemeClr>
                </a:solidFill>
              </a:rPr>
              <a:t>(TL)</a:t>
            </a:r>
            <a:r>
              <a:rPr lang="zh-CN" altLang="en-US" dirty="0">
                <a:solidFill>
                  <a:schemeClr val="tx1">
                    <a:lumMod val="65000"/>
                    <a:lumOff val="35000"/>
                  </a:schemeClr>
                </a:solidFill>
              </a:rPr>
              <a:t>和非</a:t>
            </a:r>
            <a:r>
              <a:rPr lang="en-US" altLang="zh-CN" dirty="0">
                <a:solidFill>
                  <a:schemeClr val="tx1">
                    <a:lumMod val="65000"/>
                    <a:lumOff val="35000"/>
                  </a:schemeClr>
                </a:solidFill>
              </a:rPr>
              <a:t>Top-Level</a:t>
            </a:r>
            <a:r>
              <a:rPr lang="zh-CN" altLang="en-US" dirty="0">
                <a:solidFill>
                  <a:schemeClr val="tx1">
                    <a:lumMod val="65000"/>
                    <a:lumOff val="35000"/>
                  </a:schemeClr>
                </a:solidFill>
              </a:rPr>
              <a:t>代码</a:t>
            </a:r>
            <a:r>
              <a:rPr lang="en-US" altLang="zh-CN" dirty="0">
                <a:solidFill>
                  <a:schemeClr val="tx1">
                    <a:lumMod val="65000"/>
                    <a:lumOff val="35000"/>
                  </a:schemeClr>
                </a:solidFill>
              </a:rPr>
              <a:t>(NTL)</a:t>
            </a:r>
            <a:endParaRPr lang="zh-CN" altLang="en-US" dirty="0">
              <a:solidFill>
                <a:schemeClr val="tx1">
                  <a:lumMod val="95000"/>
                  <a:lumOff val="5000"/>
                </a:schemeClr>
              </a:solidFill>
            </a:endParaRPr>
          </a:p>
        </p:txBody>
      </p:sp>
    </p:spTree>
    <p:extLst>
      <p:ext uri="{BB962C8B-B14F-4D97-AF65-F5344CB8AC3E}">
        <p14:creationId xmlns:p14="http://schemas.microsoft.com/office/powerpoint/2010/main" val="26411162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 xmlns:a16="http://schemas.microsoft.com/office/drawing/2014/main" id="{B46C681F-AAB6-4F5B-8AFC-3BA736E351E7}"/>
              </a:ext>
            </a:extLst>
          </p:cNvPr>
          <p:cNvPicPr>
            <a:picLocks noChangeAspect="1"/>
          </p:cNvPicPr>
          <p:nvPr/>
        </p:nvPicPr>
        <p:blipFill rotWithShape="1">
          <a:blip r:embed="rId2">
            <a:extLst>
              <a:ext uri="{28A0092B-C50C-407E-A947-70E740481C1C}">
                <a14:useLocalDpi xmlns:a14="http://schemas.microsoft.com/office/drawing/2010/main" val="0"/>
              </a:ext>
            </a:extLst>
          </a:blip>
          <a:srcRect l="1393" t="19505" r="6819" b="9293"/>
          <a:stretch/>
        </p:blipFill>
        <p:spPr>
          <a:xfrm>
            <a:off x="0" y="0"/>
            <a:ext cx="12192000" cy="6858000"/>
          </a:xfrm>
          <a:prstGeom prst="rect">
            <a:avLst/>
          </a:prstGeom>
        </p:spPr>
      </p:pic>
      <p:sp>
        <p:nvSpPr>
          <p:cNvPr id="6" name="矩形 5">
            <a:extLst>
              <a:ext uri="{FF2B5EF4-FFF2-40B4-BE49-F238E27FC236}">
                <a16:creationId xmlns="" xmlns:a16="http://schemas.microsoft.com/office/drawing/2014/main" id="{253E843C-1639-48CA-A820-A7730C8B3B27}"/>
              </a:ext>
            </a:extLst>
          </p:cNvPr>
          <p:cNvSpPr/>
          <p:nvPr/>
        </p:nvSpPr>
        <p:spPr>
          <a:xfrm>
            <a:off x="349956" y="301978"/>
            <a:ext cx="11492089" cy="6254045"/>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 xmlns:a16="http://schemas.microsoft.com/office/drawing/2014/main" id="{4EB80E67-1CA9-4FC2-B79F-756B9CD30E1C}"/>
              </a:ext>
            </a:extLst>
          </p:cNvPr>
          <p:cNvSpPr txBox="1"/>
          <p:nvPr/>
        </p:nvSpPr>
        <p:spPr>
          <a:xfrm>
            <a:off x="1072173" y="225825"/>
            <a:ext cx="2113079" cy="646331"/>
          </a:xfrm>
          <a:prstGeom prst="rect">
            <a:avLst/>
          </a:prstGeom>
          <a:noFill/>
        </p:spPr>
        <p:txBody>
          <a:bodyPr wrap="none" rtlCol="0">
            <a:spAutoFit/>
            <a:scene3d>
              <a:camera prst="orthographicFront"/>
              <a:lightRig rig="threePt" dir="t"/>
            </a:scene3d>
            <a:sp3d contourW="12700"/>
          </a:bodyPr>
          <a:lstStyle/>
          <a:p>
            <a:pPr>
              <a:lnSpc>
                <a:spcPct val="150000"/>
              </a:lnSpc>
            </a:pPr>
            <a:r>
              <a:rPr lang="en-US" altLang="zh-CN" sz="2400" dirty="0" err="1"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V8</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引擎的进化</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8" name="矩形 7">
            <a:extLst>
              <a:ext uri="{FF2B5EF4-FFF2-40B4-BE49-F238E27FC236}">
                <a16:creationId xmlns="" xmlns:a16="http://schemas.microsoft.com/office/drawing/2014/main" id="{3671ED26-11C6-48F5-8FBE-9C16F9C49B8B}"/>
              </a:ext>
            </a:extLst>
          </p:cNvPr>
          <p:cNvSpPr/>
          <p:nvPr/>
        </p:nvSpPr>
        <p:spPr>
          <a:xfrm>
            <a:off x="1072173" y="692644"/>
            <a:ext cx="3664771" cy="302262"/>
          </a:xfrm>
          <a:prstGeom prst="rect">
            <a:avLst/>
          </a:prstGeom>
        </p:spPr>
        <p:txBody>
          <a:bodyPr wrap="square">
            <a:spAutoFit/>
          </a:bodyPr>
          <a:lstStyle/>
          <a:p>
            <a:pPr>
              <a:lnSpc>
                <a:spcPct val="200000"/>
              </a:lnSpc>
              <a:spcAft>
                <a:spcPts val="1000"/>
              </a:spcAft>
            </a:pPr>
            <a:r>
              <a:rPr lang="en-US" altLang="zh-CN" sz="800" kern="0" dirty="0">
                <a:solidFill>
                  <a:schemeClr val="tx1">
                    <a:lumMod val="65000"/>
                    <a:lumOff val="35000"/>
                  </a:schemeClr>
                </a:solidFill>
                <a:latin typeface="微软雅黑" panose="020B0503020204020204" pitchFamily="34" charset="-122"/>
                <a:ea typeface="微软雅黑" panose="020B0503020204020204" pitchFamily="34" charset="-122"/>
              </a:rPr>
              <a:t>Evolution of the </a:t>
            </a:r>
            <a:r>
              <a:rPr lang="en-US" altLang="zh-CN" sz="800" kern="0" dirty="0" err="1">
                <a:solidFill>
                  <a:schemeClr val="tx1">
                    <a:lumMod val="65000"/>
                    <a:lumOff val="35000"/>
                  </a:schemeClr>
                </a:solidFill>
                <a:latin typeface="微软雅黑" panose="020B0503020204020204" pitchFamily="34" charset="-122"/>
                <a:ea typeface="微软雅黑" panose="020B0503020204020204" pitchFamily="34" charset="-122"/>
              </a:rPr>
              <a:t>V8</a:t>
            </a:r>
            <a:r>
              <a:rPr lang="en-US" altLang="zh-CN" sz="800" kern="0" dirty="0">
                <a:solidFill>
                  <a:schemeClr val="tx1">
                    <a:lumMod val="65000"/>
                    <a:lumOff val="35000"/>
                  </a:schemeClr>
                </a:solidFill>
                <a:latin typeface="微软雅黑" panose="020B0503020204020204" pitchFamily="34" charset="-122"/>
                <a:ea typeface="微软雅黑" panose="020B0503020204020204" pitchFamily="34" charset="-122"/>
              </a:rPr>
              <a:t> engine</a:t>
            </a:r>
          </a:p>
        </p:txBody>
      </p:sp>
      <p:sp>
        <p:nvSpPr>
          <p:cNvPr id="9" name="椭圆 8">
            <a:extLst>
              <a:ext uri="{FF2B5EF4-FFF2-40B4-BE49-F238E27FC236}">
                <a16:creationId xmlns="" xmlns:a16="http://schemas.microsoft.com/office/drawing/2014/main" id="{D78E37E5-2626-438D-864D-E5B527C6F184}"/>
              </a:ext>
            </a:extLst>
          </p:cNvPr>
          <p:cNvSpPr/>
          <p:nvPr/>
        </p:nvSpPr>
        <p:spPr>
          <a:xfrm>
            <a:off x="435357" y="380498"/>
            <a:ext cx="587829" cy="587829"/>
          </a:xfrm>
          <a:prstGeom prst="ellipse">
            <a:avLst/>
          </a:prstGeom>
          <a:solidFill>
            <a:srgbClr val="F9D2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rPr>
              <a:t>02</a:t>
            </a:r>
            <a:endPar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l="-112" t="-298" r="45762" b="298"/>
          <a:stretch/>
        </p:blipFill>
        <p:spPr>
          <a:xfrm>
            <a:off x="900722" y="2095297"/>
            <a:ext cx="3536247" cy="2896004"/>
          </a:xfrm>
          <a:prstGeom prst="rect">
            <a:avLst/>
          </a:prstGeom>
        </p:spPr>
      </p:pic>
      <p:sp>
        <p:nvSpPr>
          <p:cNvPr id="38" name="文本框 37">
            <a:extLst>
              <a:ext uri="{FF2B5EF4-FFF2-40B4-BE49-F238E27FC236}">
                <a16:creationId xmlns="" xmlns:a16="http://schemas.microsoft.com/office/drawing/2014/main" id="{A1626FAD-3CDB-42DE-BBDD-7BAFBB397A92}"/>
              </a:ext>
            </a:extLst>
          </p:cNvPr>
          <p:cNvSpPr txBox="1"/>
          <p:nvPr/>
        </p:nvSpPr>
        <p:spPr>
          <a:xfrm>
            <a:off x="4775536" y="1396558"/>
            <a:ext cx="6033978" cy="4616648"/>
          </a:xfrm>
          <a:prstGeom prst="rect">
            <a:avLst/>
          </a:prstGeom>
          <a:noFill/>
        </p:spPr>
        <p:txBody>
          <a:bodyPr wrap="square" rtlCol="0">
            <a:spAutoFit/>
          </a:bodyPr>
          <a:lstStyle/>
          <a:p>
            <a:pPr>
              <a:lnSpc>
                <a:spcPct val="150000"/>
              </a:lnSpc>
            </a:pPr>
            <a:r>
              <a:rPr lang="zh-CN" altLang="en-US" sz="1400" dirty="0">
                <a:solidFill>
                  <a:schemeClr val="tx1">
                    <a:lumMod val="65000"/>
                    <a:lumOff val="35000"/>
                  </a:schemeClr>
                </a:solidFill>
              </a:rPr>
              <a:t>在</a:t>
            </a:r>
            <a:r>
              <a:rPr lang="en-US" altLang="zh-CN" sz="1400" dirty="0" err="1">
                <a:solidFill>
                  <a:schemeClr val="tx1">
                    <a:lumMod val="65000"/>
                    <a:lumOff val="35000"/>
                  </a:schemeClr>
                </a:solidFill>
              </a:rPr>
              <a:t>V8</a:t>
            </a:r>
            <a:r>
              <a:rPr lang="zh-CN" altLang="en-US" sz="1400" dirty="0">
                <a:solidFill>
                  <a:schemeClr val="tx1">
                    <a:lumMod val="65000"/>
                    <a:lumOff val="35000"/>
                  </a:schemeClr>
                </a:solidFill>
              </a:rPr>
              <a:t>引擎中，位于各个编译器的前置</a:t>
            </a:r>
            <a:r>
              <a:rPr lang="en-US" altLang="zh-CN" sz="1400" dirty="0">
                <a:solidFill>
                  <a:schemeClr val="tx1">
                    <a:lumMod val="65000"/>
                    <a:lumOff val="35000"/>
                  </a:schemeClr>
                </a:solidFill>
              </a:rPr>
              <a:t>Parser</a:t>
            </a:r>
            <a:r>
              <a:rPr lang="zh-CN" altLang="en-US" sz="1400" dirty="0">
                <a:solidFill>
                  <a:schemeClr val="tx1">
                    <a:lumMod val="65000"/>
                    <a:lumOff val="35000"/>
                  </a:schemeClr>
                </a:solidFill>
              </a:rPr>
              <a:t>被分为</a:t>
            </a:r>
            <a:r>
              <a:rPr lang="en-US" altLang="zh-CN" sz="1400" dirty="0">
                <a:solidFill>
                  <a:schemeClr val="tx1">
                    <a:lumMod val="65000"/>
                    <a:lumOff val="35000"/>
                  </a:schemeClr>
                </a:solidFill>
              </a:rPr>
              <a:t>Pre-Parser</a:t>
            </a:r>
            <a:r>
              <a:rPr lang="zh-CN" altLang="en-US" sz="1400" dirty="0">
                <a:solidFill>
                  <a:schemeClr val="tx1">
                    <a:lumMod val="65000"/>
                    <a:lumOff val="35000"/>
                  </a:schemeClr>
                </a:solidFill>
              </a:rPr>
              <a:t>与</a:t>
            </a:r>
            <a:r>
              <a:rPr lang="en-US" altLang="zh-CN" sz="1400" dirty="0">
                <a:solidFill>
                  <a:schemeClr val="tx1">
                    <a:lumMod val="65000"/>
                    <a:lumOff val="35000"/>
                  </a:schemeClr>
                </a:solidFill>
              </a:rPr>
              <a:t>Full-Parser</a:t>
            </a:r>
            <a:r>
              <a:rPr lang="zh-CN" altLang="en-US" sz="1400" dirty="0">
                <a:solidFill>
                  <a:schemeClr val="tx1">
                    <a:lumMod val="65000"/>
                    <a:lumOff val="35000"/>
                  </a:schemeClr>
                </a:solidFill>
              </a:rPr>
              <a:t>两种类型。</a:t>
            </a:r>
            <a:endParaRPr lang="en-US" altLang="zh-CN" sz="1400" dirty="0">
              <a:solidFill>
                <a:schemeClr val="tx1">
                  <a:lumMod val="65000"/>
                  <a:lumOff val="35000"/>
                </a:schemeClr>
              </a:solidFill>
            </a:endParaRPr>
          </a:p>
          <a:p>
            <a:pPr>
              <a:lnSpc>
                <a:spcPct val="150000"/>
              </a:lnSpc>
            </a:pPr>
            <a:r>
              <a:rPr lang="zh-CN" altLang="en-US" sz="1400" dirty="0">
                <a:solidFill>
                  <a:schemeClr val="tx1">
                    <a:lumMod val="65000"/>
                    <a:lumOff val="35000"/>
                  </a:schemeClr>
                </a:solidFill>
              </a:rPr>
              <a:t>首先，</a:t>
            </a:r>
            <a:r>
              <a:rPr lang="en-US" altLang="zh-CN" sz="1400" dirty="0">
                <a:solidFill>
                  <a:schemeClr val="tx1">
                    <a:lumMod val="65000"/>
                    <a:lumOff val="35000"/>
                  </a:schemeClr>
                </a:solidFill>
              </a:rPr>
              <a:t>Pre-Parser</a:t>
            </a:r>
            <a:r>
              <a:rPr lang="zh-CN" altLang="en-US" sz="1400" dirty="0">
                <a:solidFill>
                  <a:schemeClr val="tx1">
                    <a:lumMod val="65000"/>
                    <a:lumOff val="35000"/>
                  </a:schemeClr>
                </a:solidFill>
              </a:rPr>
              <a:t>主要负责对整个</a:t>
            </a:r>
            <a:r>
              <a:rPr lang="en-US" altLang="zh-CN" sz="1400" dirty="0" err="1">
                <a:solidFill>
                  <a:schemeClr val="tx1">
                    <a:lumMod val="65000"/>
                    <a:lumOff val="35000"/>
                  </a:schemeClr>
                </a:solidFill>
              </a:rPr>
              <a:t>JS</a:t>
            </a:r>
            <a:r>
              <a:rPr lang="zh-CN" altLang="en-US" sz="1400" dirty="0">
                <a:solidFill>
                  <a:schemeClr val="tx1">
                    <a:lumMod val="65000"/>
                    <a:lumOff val="35000"/>
                  </a:schemeClr>
                </a:solidFill>
              </a:rPr>
              <a:t>源代码段进行必要的前期检查。判断代码中是否存在语法错误，如果存在，则抛出语法错误信息</a:t>
            </a:r>
            <a:r>
              <a:rPr lang="en-US" altLang="zh-CN" sz="1400" dirty="0">
                <a:solidFill>
                  <a:schemeClr val="tx1">
                    <a:lumMod val="65000"/>
                    <a:lumOff val="35000"/>
                  </a:schemeClr>
                </a:solidFill>
              </a:rPr>
              <a:t>(Early Syntax Error)</a:t>
            </a:r>
            <a:r>
              <a:rPr lang="zh-CN" altLang="en-US" sz="1400" dirty="0">
                <a:solidFill>
                  <a:schemeClr val="tx1">
                    <a:lumMod val="65000"/>
                    <a:lumOff val="35000"/>
                  </a:schemeClr>
                </a:solidFill>
              </a:rPr>
              <a:t>并提示用户，同时中断代码的后续解析和运行。</a:t>
            </a:r>
            <a:r>
              <a:rPr lang="en-US" altLang="zh-CN" sz="1400" dirty="0">
                <a:solidFill>
                  <a:schemeClr val="tx1">
                    <a:lumMod val="65000"/>
                    <a:lumOff val="35000"/>
                  </a:schemeClr>
                </a:solidFill>
              </a:rPr>
              <a:t>Pre-Parser</a:t>
            </a:r>
            <a:r>
              <a:rPr lang="zh-CN" altLang="en-US" sz="1400" dirty="0">
                <a:solidFill>
                  <a:schemeClr val="tx1">
                    <a:lumMod val="65000"/>
                    <a:lumOff val="35000"/>
                  </a:schemeClr>
                </a:solidFill>
              </a:rPr>
              <a:t>对代码的分析处理阶段不会生成对应的</a:t>
            </a:r>
            <a:r>
              <a:rPr lang="en-US" altLang="zh-CN" sz="1400" dirty="0">
                <a:solidFill>
                  <a:schemeClr val="tx1">
                    <a:lumMod val="65000"/>
                    <a:lumOff val="35000"/>
                  </a:schemeClr>
                </a:solidFill>
              </a:rPr>
              <a:t>AST</a:t>
            </a:r>
            <a:r>
              <a:rPr lang="zh-CN" altLang="en-US" sz="1400" dirty="0">
                <a:solidFill>
                  <a:schemeClr val="tx1">
                    <a:lumMod val="65000"/>
                    <a:lumOff val="35000"/>
                  </a:schemeClr>
                </a:solidFill>
              </a:rPr>
              <a:t>，也不会生成变量可用的上下文作用域。</a:t>
            </a:r>
          </a:p>
          <a:p>
            <a:pPr>
              <a:lnSpc>
                <a:spcPct val="150000"/>
              </a:lnSpc>
            </a:pPr>
            <a:r>
              <a:rPr lang="zh-CN" altLang="en-US" sz="1400" dirty="0">
                <a:solidFill>
                  <a:schemeClr val="tx1">
                    <a:lumMod val="65000"/>
                    <a:lumOff val="35000"/>
                  </a:schemeClr>
                </a:solidFill>
              </a:rPr>
              <a:t>接下来，</a:t>
            </a:r>
            <a:r>
              <a:rPr lang="en-US" altLang="zh-CN" sz="1400" dirty="0">
                <a:solidFill>
                  <a:schemeClr val="tx1">
                    <a:lumMod val="65000"/>
                    <a:lumOff val="35000"/>
                  </a:schemeClr>
                </a:solidFill>
              </a:rPr>
              <a:t>Full-Parser</a:t>
            </a:r>
            <a:r>
              <a:rPr lang="zh-CN" altLang="en-US" sz="1400" dirty="0">
                <a:solidFill>
                  <a:schemeClr val="tx1">
                    <a:lumMod val="65000"/>
                    <a:lumOff val="35000"/>
                  </a:schemeClr>
                </a:solidFill>
              </a:rPr>
              <a:t>会开始分析那些属于</a:t>
            </a:r>
            <a:r>
              <a:rPr lang="en-US" altLang="zh-CN" sz="1400" dirty="0">
                <a:solidFill>
                  <a:schemeClr val="tx1">
                    <a:lumMod val="65000"/>
                    <a:lumOff val="35000"/>
                  </a:schemeClr>
                </a:solidFill>
              </a:rPr>
              <a:t>TL</a:t>
            </a:r>
            <a:r>
              <a:rPr lang="zh-CN" altLang="en-US" sz="1400" dirty="0">
                <a:solidFill>
                  <a:schemeClr val="tx1">
                    <a:lumMod val="65000"/>
                    <a:lumOff val="35000"/>
                  </a:schemeClr>
                </a:solidFill>
              </a:rPr>
              <a:t>类型的</a:t>
            </a:r>
            <a:r>
              <a:rPr lang="en-US" altLang="zh-CN" sz="1400" dirty="0" err="1">
                <a:solidFill>
                  <a:schemeClr val="tx1">
                    <a:lumMod val="65000"/>
                    <a:lumOff val="35000"/>
                  </a:schemeClr>
                </a:solidFill>
              </a:rPr>
              <a:t>JS</a:t>
            </a:r>
            <a:r>
              <a:rPr lang="zh-CN" altLang="en-US" sz="1400" dirty="0">
                <a:solidFill>
                  <a:schemeClr val="tx1">
                    <a:lumMod val="65000"/>
                    <a:lumOff val="35000"/>
                  </a:schemeClr>
                </a:solidFill>
              </a:rPr>
              <a:t>源码并生成</a:t>
            </a:r>
            <a:r>
              <a:rPr lang="en-US" altLang="zh-CN" sz="1400" dirty="0">
                <a:solidFill>
                  <a:schemeClr val="tx1">
                    <a:lumMod val="65000"/>
                    <a:lumOff val="35000"/>
                  </a:schemeClr>
                </a:solidFill>
              </a:rPr>
              <a:t>AST</a:t>
            </a:r>
            <a:r>
              <a:rPr lang="zh-CN" altLang="en-US" sz="1400" dirty="0">
                <a:solidFill>
                  <a:schemeClr val="tx1">
                    <a:lumMod val="65000"/>
                    <a:lumOff val="35000"/>
                  </a:schemeClr>
                </a:solidFill>
              </a:rPr>
              <a:t>。同时会对代码中的变量进行作用域分析，以便追踪那些具有特殊作用域的变量</a:t>
            </a:r>
            <a:r>
              <a:rPr lang="en-US" altLang="zh-CN" sz="1400" dirty="0">
                <a:solidFill>
                  <a:schemeClr val="tx1">
                    <a:lumMod val="65000"/>
                    <a:lumOff val="35000"/>
                  </a:schemeClr>
                </a:solidFill>
              </a:rPr>
              <a:t>(</a:t>
            </a:r>
            <a:r>
              <a:rPr lang="zh-CN" altLang="en-US" sz="1400" dirty="0">
                <a:solidFill>
                  <a:schemeClr val="tx1">
                    <a:lumMod val="65000"/>
                    <a:lumOff val="35000"/>
                  </a:schemeClr>
                </a:solidFill>
              </a:rPr>
              <a:t>如闭包中的变量</a:t>
            </a:r>
            <a:r>
              <a:rPr lang="en-US" altLang="zh-CN" sz="1400" dirty="0">
                <a:solidFill>
                  <a:schemeClr val="tx1">
                    <a:lumMod val="65000"/>
                    <a:lumOff val="35000"/>
                  </a:schemeClr>
                </a:solidFill>
              </a:rPr>
              <a:t>)</a:t>
            </a:r>
            <a:r>
              <a:rPr lang="zh-CN" altLang="en-US" sz="1400" dirty="0">
                <a:solidFill>
                  <a:schemeClr val="tx1">
                    <a:lumMod val="65000"/>
                    <a:lumOff val="35000"/>
                  </a:schemeClr>
                </a:solidFill>
              </a:rPr>
              <a:t>，并为他们的外层作用域分配相应的资源，同时生成该变量可用的上下文作用域。当</a:t>
            </a:r>
            <a:r>
              <a:rPr lang="en-US" altLang="zh-CN" sz="1400" dirty="0">
                <a:solidFill>
                  <a:schemeClr val="tx1">
                    <a:lumMod val="65000"/>
                    <a:lumOff val="35000"/>
                  </a:schemeClr>
                </a:solidFill>
              </a:rPr>
              <a:t>Full-Parser</a:t>
            </a:r>
            <a:r>
              <a:rPr lang="zh-CN" altLang="en-US" sz="1400" dirty="0">
                <a:solidFill>
                  <a:schemeClr val="tx1">
                    <a:lumMod val="65000"/>
                    <a:lumOff val="35000"/>
                  </a:schemeClr>
                </a:solidFill>
              </a:rPr>
              <a:t>将所有的</a:t>
            </a:r>
            <a:r>
              <a:rPr lang="en-US" altLang="zh-CN" sz="1400" dirty="0">
                <a:solidFill>
                  <a:schemeClr val="tx1">
                    <a:lumMod val="65000"/>
                    <a:lumOff val="35000"/>
                  </a:schemeClr>
                </a:solidFill>
              </a:rPr>
              <a:t>TL</a:t>
            </a:r>
            <a:r>
              <a:rPr lang="zh-CN" altLang="en-US" sz="1400" dirty="0">
                <a:solidFill>
                  <a:schemeClr val="tx1">
                    <a:lumMod val="65000"/>
                    <a:lumOff val="35000"/>
                  </a:schemeClr>
                </a:solidFill>
              </a:rPr>
              <a:t>代码转换成</a:t>
            </a:r>
            <a:r>
              <a:rPr lang="en-US" altLang="zh-CN" sz="1400" dirty="0">
                <a:solidFill>
                  <a:schemeClr val="tx1">
                    <a:lumMod val="65000"/>
                    <a:lumOff val="35000"/>
                  </a:schemeClr>
                </a:solidFill>
              </a:rPr>
              <a:t>AST</a:t>
            </a:r>
            <a:r>
              <a:rPr lang="zh-CN" altLang="en-US" sz="1400" dirty="0">
                <a:solidFill>
                  <a:schemeClr val="tx1">
                    <a:lumMod val="65000"/>
                    <a:lumOff val="35000"/>
                  </a:schemeClr>
                </a:solidFill>
              </a:rPr>
              <a:t>后，这些</a:t>
            </a:r>
            <a:r>
              <a:rPr lang="en-US" altLang="zh-CN" sz="1400" dirty="0">
                <a:solidFill>
                  <a:schemeClr val="tx1">
                    <a:lumMod val="65000"/>
                    <a:lumOff val="35000"/>
                  </a:schemeClr>
                </a:solidFill>
              </a:rPr>
              <a:t>AST</a:t>
            </a:r>
            <a:r>
              <a:rPr lang="zh-CN" altLang="en-US" sz="1400" dirty="0">
                <a:solidFill>
                  <a:schemeClr val="tx1">
                    <a:lumMod val="65000"/>
                    <a:lumOff val="35000"/>
                  </a:schemeClr>
                </a:solidFill>
              </a:rPr>
              <a:t>随后便会被运往</a:t>
            </a:r>
            <a:r>
              <a:rPr lang="en-US" altLang="zh-CN" sz="1400" dirty="0" err="1">
                <a:solidFill>
                  <a:schemeClr val="tx1">
                    <a:lumMod val="65000"/>
                    <a:lumOff val="35000"/>
                  </a:schemeClr>
                </a:solidFill>
              </a:rPr>
              <a:t>V8</a:t>
            </a:r>
            <a:r>
              <a:rPr lang="zh-CN" altLang="en-US" sz="1400" dirty="0">
                <a:solidFill>
                  <a:schemeClr val="tx1">
                    <a:lumMod val="65000"/>
                    <a:lumOff val="35000"/>
                  </a:schemeClr>
                </a:solidFill>
              </a:rPr>
              <a:t>引擎的第一个支持运行时编译</a:t>
            </a:r>
            <a:r>
              <a:rPr lang="en-US" altLang="zh-CN" sz="1400" dirty="0">
                <a:solidFill>
                  <a:schemeClr val="tx1">
                    <a:lumMod val="65000"/>
                    <a:lumOff val="35000"/>
                  </a:schemeClr>
                </a:solidFill>
              </a:rPr>
              <a:t>(JIT)</a:t>
            </a:r>
            <a:r>
              <a:rPr lang="zh-CN" altLang="en-US" sz="1400" dirty="0">
                <a:solidFill>
                  <a:schemeClr val="tx1">
                    <a:lumMod val="65000"/>
                    <a:lumOff val="35000"/>
                  </a:schemeClr>
                </a:solidFill>
              </a:rPr>
              <a:t>的编译器</a:t>
            </a:r>
            <a:r>
              <a:rPr lang="en-US" altLang="zh-CN" sz="1400" dirty="0">
                <a:solidFill>
                  <a:schemeClr val="tx1">
                    <a:lumMod val="65000"/>
                    <a:lumOff val="35000"/>
                  </a:schemeClr>
                </a:solidFill>
              </a:rPr>
              <a:t>——“Full-</a:t>
            </a:r>
            <a:r>
              <a:rPr lang="en-US" altLang="zh-CN" sz="1400" dirty="0" err="1">
                <a:solidFill>
                  <a:schemeClr val="tx1">
                    <a:lumMod val="65000"/>
                    <a:lumOff val="35000"/>
                  </a:schemeClr>
                </a:solidFill>
              </a:rPr>
              <a:t>codegen</a:t>
            </a:r>
            <a:r>
              <a:rPr lang="en-US" altLang="zh-CN" sz="1400" dirty="0">
                <a:solidFill>
                  <a:schemeClr val="tx1">
                    <a:lumMod val="65000"/>
                    <a:lumOff val="35000"/>
                  </a:schemeClr>
                </a:solidFill>
              </a:rPr>
              <a:t>”</a:t>
            </a:r>
            <a:r>
              <a:rPr lang="zh-CN" altLang="en-US" sz="1400" dirty="0">
                <a:solidFill>
                  <a:schemeClr val="tx1">
                    <a:lumMod val="65000"/>
                    <a:lumOff val="35000"/>
                  </a:schemeClr>
                </a:solidFill>
              </a:rPr>
              <a:t>基线编译器进行处理。在这里，</a:t>
            </a:r>
            <a:r>
              <a:rPr lang="en-US" altLang="zh-CN" sz="1400" dirty="0">
                <a:solidFill>
                  <a:schemeClr val="tx1">
                    <a:lumMod val="65000"/>
                    <a:lumOff val="35000"/>
                  </a:schemeClr>
                </a:solidFill>
              </a:rPr>
              <a:t>Full-</a:t>
            </a:r>
            <a:r>
              <a:rPr lang="en-US" altLang="zh-CN" sz="1400" dirty="0" err="1">
                <a:solidFill>
                  <a:schemeClr val="tx1">
                    <a:lumMod val="65000"/>
                    <a:lumOff val="35000"/>
                  </a:schemeClr>
                </a:solidFill>
              </a:rPr>
              <a:t>codegen</a:t>
            </a:r>
            <a:r>
              <a:rPr lang="zh-CN" altLang="en-US" sz="1400" dirty="0">
                <a:solidFill>
                  <a:schemeClr val="tx1">
                    <a:lumMod val="65000"/>
                    <a:lumOff val="35000"/>
                  </a:schemeClr>
                </a:solidFill>
              </a:rPr>
              <a:t>会快速的根据输入的</a:t>
            </a:r>
            <a:r>
              <a:rPr lang="en-US" altLang="zh-CN" sz="1400" dirty="0">
                <a:solidFill>
                  <a:schemeClr val="tx1">
                    <a:lumMod val="65000"/>
                    <a:lumOff val="35000"/>
                  </a:schemeClr>
                </a:solidFill>
              </a:rPr>
              <a:t>AST</a:t>
            </a:r>
            <a:r>
              <a:rPr lang="zh-CN" altLang="en-US" sz="1400" dirty="0">
                <a:solidFill>
                  <a:schemeClr val="tx1">
                    <a:lumMod val="65000"/>
                    <a:lumOff val="35000"/>
                  </a:schemeClr>
                </a:solidFill>
              </a:rPr>
              <a:t>信息来编译并生成对应的未经优化的机器码，这些机器码可以被浏览器快速的解析和执行。</a:t>
            </a:r>
          </a:p>
        </p:txBody>
      </p:sp>
    </p:spTree>
    <p:extLst>
      <p:ext uri="{BB962C8B-B14F-4D97-AF65-F5344CB8AC3E}">
        <p14:creationId xmlns:p14="http://schemas.microsoft.com/office/powerpoint/2010/main" val="19393660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 xmlns:a16="http://schemas.microsoft.com/office/drawing/2014/main" id="{B46C681F-AAB6-4F5B-8AFC-3BA736E351E7}"/>
              </a:ext>
            </a:extLst>
          </p:cNvPr>
          <p:cNvPicPr>
            <a:picLocks noChangeAspect="1"/>
          </p:cNvPicPr>
          <p:nvPr/>
        </p:nvPicPr>
        <p:blipFill rotWithShape="1">
          <a:blip r:embed="rId2">
            <a:extLst>
              <a:ext uri="{28A0092B-C50C-407E-A947-70E740481C1C}">
                <a14:useLocalDpi xmlns:a14="http://schemas.microsoft.com/office/drawing/2010/main" val="0"/>
              </a:ext>
            </a:extLst>
          </a:blip>
          <a:srcRect l="1393" t="19505" r="6819" b="9293"/>
          <a:stretch/>
        </p:blipFill>
        <p:spPr>
          <a:xfrm>
            <a:off x="0" y="0"/>
            <a:ext cx="12192000" cy="6858000"/>
          </a:xfrm>
          <a:prstGeom prst="rect">
            <a:avLst/>
          </a:prstGeom>
        </p:spPr>
      </p:pic>
      <p:sp>
        <p:nvSpPr>
          <p:cNvPr id="6" name="矩形 5">
            <a:extLst>
              <a:ext uri="{FF2B5EF4-FFF2-40B4-BE49-F238E27FC236}">
                <a16:creationId xmlns="" xmlns:a16="http://schemas.microsoft.com/office/drawing/2014/main" id="{253E843C-1639-48CA-A820-A7730C8B3B27}"/>
              </a:ext>
            </a:extLst>
          </p:cNvPr>
          <p:cNvSpPr/>
          <p:nvPr/>
        </p:nvSpPr>
        <p:spPr>
          <a:xfrm>
            <a:off x="349956" y="301978"/>
            <a:ext cx="11492089" cy="6254045"/>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 xmlns:a16="http://schemas.microsoft.com/office/drawing/2014/main" id="{4EB80E67-1CA9-4FC2-B79F-756B9CD30E1C}"/>
              </a:ext>
            </a:extLst>
          </p:cNvPr>
          <p:cNvSpPr txBox="1"/>
          <p:nvPr/>
        </p:nvSpPr>
        <p:spPr>
          <a:xfrm>
            <a:off x="1072173" y="225825"/>
            <a:ext cx="2113079" cy="646331"/>
          </a:xfrm>
          <a:prstGeom prst="rect">
            <a:avLst/>
          </a:prstGeom>
          <a:noFill/>
        </p:spPr>
        <p:txBody>
          <a:bodyPr wrap="none" rtlCol="0">
            <a:spAutoFit/>
            <a:scene3d>
              <a:camera prst="orthographicFront"/>
              <a:lightRig rig="threePt" dir="t"/>
            </a:scene3d>
            <a:sp3d contourW="12700"/>
          </a:bodyPr>
          <a:lstStyle/>
          <a:p>
            <a:pPr>
              <a:lnSpc>
                <a:spcPct val="150000"/>
              </a:lnSpc>
            </a:pPr>
            <a:r>
              <a:rPr lang="en-US" altLang="zh-CN" sz="2400" dirty="0" err="1"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V8</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引擎的进化</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8" name="矩形 7">
            <a:extLst>
              <a:ext uri="{FF2B5EF4-FFF2-40B4-BE49-F238E27FC236}">
                <a16:creationId xmlns="" xmlns:a16="http://schemas.microsoft.com/office/drawing/2014/main" id="{3671ED26-11C6-48F5-8FBE-9C16F9C49B8B}"/>
              </a:ext>
            </a:extLst>
          </p:cNvPr>
          <p:cNvSpPr/>
          <p:nvPr/>
        </p:nvSpPr>
        <p:spPr>
          <a:xfrm>
            <a:off x="1072173" y="692644"/>
            <a:ext cx="3664771" cy="302262"/>
          </a:xfrm>
          <a:prstGeom prst="rect">
            <a:avLst/>
          </a:prstGeom>
        </p:spPr>
        <p:txBody>
          <a:bodyPr wrap="square">
            <a:spAutoFit/>
          </a:bodyPr>
          <a:lstStyle/>
          <a:p>
            <a:pPr>
              <a:lnSpc>
                <a:spcPct val="200000"/>
              </a:lnSpc>
              <a:spcAft>
                <a:spcPts val="1000"/>
              </a:spcAft>
            </a:pPr>
            <a:r>
              <a:rPr lang="en-US" altLang="zh-CN" sz="800" kern="0" dirty="0">
                <a:solidFill>
                  <a:schemeClr val="tx1">
                    <a:lumMod val="65000"/>
                    <a:lumOff val="35000"/>
                  </a:schemeClr>
                </a:solidFill>
                <a:latin typeface="微软雅黑" panose="020B0503020204020204" pitchFamily="34" charset="-122"/>
                <a:ea typeface="微软雅黑" panose="020B0503020204020204" pitchFamily="34" charset="-122"/>
              </a:rPr>
              <a:t>Evolution of the </a:t>
            </a:r>
            <a:r>
              <a:rPr lang="en-US" altLang="zh-CN" sz="800" kern="0" dirty="0" err="1">
                <a:solidFill>
                  <a:schemeClr val="tx1">
                    <a:lumMod val="65000"/>
                    <a:lumOff val="35000"/>
                  </a:schemeClr>
                </a:solidFill>
                <a:latin typeface="微软雅黑" panose="020B0503020204020204" pitchFamily="34" charset="-122"/>
                <a:ea typeface="微软雅黑" panose="020B0503020204020204" pitchFamily="34" charset="-122"/>
              </a:rPr>
              <a:t>V8</a:t>
            </a:r>
            <a:r>
              <a:rPr lang="en-US" altLang="zh-CN" sz="800" kern="0" dirty="0">
                <a:solidFill>
                  <a:schemeClr val="tx1">
                    <a:lumMod val="65000"/>
                    <a:lumOff val="35000"/>
                  </a:schemeClr>
                </a:solidFill>
                <a:latin typeface="微软雅黑" panose="020B0503020204020204" pitchFamily="34" charset="-122"/>
                <a:ea typeface="微软雅黑" panose="020B0503020204020204" pitchFamily="34" charset="-122"/>
              </a:rPr>
              <a:t> engine</a:t>
            </a:r>
          </a:p>
        </p:txBody>
      </p:sp>
      <p:sp>
        <p:nvSpPr>
          <p:cNvPr id="9" name="椭圆 8">
            <a:extLst>
              <a:ext uri="{FF2B5EF4-FFF2-40B4-BE49-F238E27FC236}">
                <a16:creationId xmlns="" xmlns:a16="http://schemas.microsoft.com/office/drawing/2014/main" id="{D78E37E5-2626-438D-864D-E5B527C6F184}"/>
              </a:ext>
            </a:extLst>
          </p:cNvPr>
          <p:cNvSpPr/>
          <p:nvPr/>
        </p:nvSpPr>
        <p:spPr>
          <a:xfrm>
            <a:off x="435357" y="380498"/>
            <a:ext cx="587829" cy="587829"/>
          </a:xfrm>
          <a:prstGeom prst="ellipse">
            <a:avLst/>
          </a:prstGeom>
          <a:solidFill>
            <a:srgbClr val="F9D2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rPr>
              <a:t>02</a:t>
            </a:r>
            <a:endPar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 xmlns:a16="http://schemas.microsoft.com/office/drawing/2014/main" id="{62583DE2-3D74-4115-BB6E-0E4F16C25F9F}"/>
              </a:ext>
            </a:extLst>
          </p:cNvPr>
          <p:cNvSpPr/>
          <p:nvPr/>
        </p:nvSpPr>
        <p:spPr>
          <a:xfrm>
            <a:off x="1188891" y="1744666"/>
            <a:ext cx="4926159" cy="369332"/>
          </a:xfrm>
          <a:prstGeom prst="rect">
            <a:avLst/>
          </a:prstGeom>
        </p:spPr>
        <p:txBody>
          <a:bodyPr wrap="square">
            <a:spAutoFit/>
          </a:bodyPr>
          <a:lstStyle/>
          <a:p>
            <a:r>
              <a:rPr lang="en-US" altLang="zh-CN" dirty="0">
                <a:solidFill>
                  <a:schemeClr val="tx1">
                    <a:lumMod val="65000"/>
                    <a:lumOff val="35000"/>
                  </a:schemeClr>
                </a:solidFill>
              </a:rPr>
              <a:t>Lazy Parsing</a:t>
            </a:r>
            <a:endParaRPr lang="zh-CN" altLang="en-US" dirty="0">
              <a:solidFill>
                <a:schemeClr val="tx1">
                  <a:lumMod val="95000"/>
                  <a:lumOff val="5000"/>
                </a:schemeClr>
              </a:solidFill>
            </a:endParaRPr>
          </a:p>
        </p:txBody>
      </p:sp>
      <p:sp>
        <p:nvSpPr>
          <p:cNvPr id="12" name="文本框 11">
            <a:extLst>
              <a:ext uri="{FF2B5EF4-FFF2-40B4-BE49-F238E27FC236}">
                <a16:creationId xmlns="" xmlns:a16="http://schemas.microsoft.com/office/drawing/2014/main" id="{A1626FAD-3CDB-42DE-BBDD-7BAFBB397A92}"/>
              </a:ext>
            </a:extLst>
          </p:cNvPr>
          <p:cNvSpPr txBox="1"/>
          <p:nvPr/>
        </p:nvSpPr>
        <p:spPr>
          <a:xfrm>
            <a:off x="1188891" y="2733510"/>
            <a:ext cx="9814218" cy="1998496"/>
          </a:xfrm>
          <a:prstGeom prst="rect">
            <a:avLst/>
          </a:prstGeom>
          <a:noFill/>
        </p:spPr>
        <p:txBody>
          <a:bodyPr wrap="square" rtlCol="0">
            <a:spAutoFit/>
          </a:bodyPr>
          <a:lstStyle/>
          <a:p>
            <a:pPr>
              <a:lnSpc>
                <a:spcPct val="150000"/>
              </a:lnSpc>
            </a:pPr>
            <a:r>
              <a:rPr lang="zh-CN" altLang="en-US" sz="1400" dirty="0">
                <a:solidFill>
                  <a:schemeClr val="tx1">
                    <a:lumMod val="65000"/>
                    <a:lumOff val="35000"/>
                  </a:schemeClr>
                </a:solidFill>
              </a:rPr>
              <a:t>浏览器在解析和执行这些</a:t>
            </a:r>
            <a:r>
              <a:rPr lang="en-US" altLang="zh-CN" sz="1400" dirty="0">
                <a:solidFill>
                  <a:schemeClr val="tx1">
                    <a:lumMod val="65000"/>
                    <a:lumOff val="35000"/>
                  </a:schemeClr>
                </a:solidFill>
              </a:rPr>
              <a:t>TL</a:t>
            </a:r>
            <a:r>
              <a:rPr lang="zh-CN" altLang="en-US" sz="1400" dirty="0">
                <a:solidFill>
                  <a:schemeClr val="tx1">
                    <a:lumMod val="65000"/>
                    <a:lumOff val="35000"/>
                  </a:schemeClr>
                </a:solidFill>
              </a:rPr>
              <a:t>代码的过程中，会遇到一些诸如函数调用的操作。这时，</a:t>
            </a:r>
            <a:r>
              <a:rPr lang="en-US" altLang="zh-CN" sz="1400" dirty="0" err="1">
                <a:solidFill>
                  <a:schemeClr val="tx1">
                    <a:lumMod val="65000"/>
                    <a:lumOff val="35000"/>
                  </a:schemeClr>
                </a:solidFill>
              </a:rPr>
              <a:t>V8</a:t>
            </a:r>
            <a:r>
              <a:rPr lang="zh-CN" altLang="en-US" sz="1400" dirty="0">
                <a:solidFill>
                  <a:schemeClr val="tx1">
                    <a:lumMod val="65000"/>
                    <a:lumOff val="35000"/>
                  </a:schemeClr>
                </a:solidFill>
              </a:rPr>
              <a:t>引擎会根据</a:t>
            </a:r>
            <a:r>
              <a:rPr lang="en-US" altLang="zh-CN" sz="1400" dirty="0">
                <a:solidFill>
                  <a:schemeClr val="tx1">
                    <a:lumMod val="65000"/>
                    <a:lumOff val="35000"/>
                  </a:schemeClr>
                </a:solidFill>
              </a:rPr>
              <a:t>TL</a:t>
            </a:r>
            <a:r>
              <a:rPr lang="zh-CN" altLang="en-US" sz="1400" dirty="0">
                <a:solidFill>
                  <a:schemeClr val="tx1">
                    <a:lumMod val="65000"/>
                    <a:lumOff val="35000"/>
                  </a:schemeClr>
                </a:solidFill>
              </a:rPr>
              <a:t>代码在执行的过程中遇到的函数调用，对</a:t>
            </a:r>
            <a:r>
              <a:rPr lang="en-US" altLang="zh-CN" sz="1400" dirty="0" err="1">
                <a:solidFill>
                  <a:schemeClr val="tx1">
                    <a:lumMod val="65000"/>
                    <a:lumOff val="35000"/>
                  </a:schemeClr>
                </a:solidFill>
              </a:rPr>
              <a:t>JS</a:t>
            </a:r>
            <a:r>
              <a:rPr lang="zh-CN" altLang="en-US" sz="1400" dirty="0">
                <a:solidFill>
                  <a:schemeClr val="tx1">
                    <a:lumMod val="65000"/>
                    <a:lumOff val="35000"/>
                  </a:schemeClr>
                </a:solidFill>
              </a:rPr>
              <a:t>源码再进行一次</a:t>
            </a:r>
            <a:r>
              <a:rPr lang="en-US" altLang="zh-CN" sz="1400" dirty="0">
                <a:solidFill>
                  <a:schemeClr val="tx1">
                    <a:lumMod val="65000"/>
                    <a:lumOff val="35000"/>
                  </a:schemeClr>
                </a:solidFill>
              </a:rPr>
              <a:t>Full-Parsing</a:t>
            </a:r>
            <a:r>
              <a:rPr lang="zh-CN" altLang="en-US" sz="1400" dirty="0">
                <a:solidFill>
                  <a:schemeClr val="tx1">
                    <a:lumMod val="65000"/>
                    <a:lumOff val="35000"/>
                  </a:schemeClr>
                </a:solidFill>
              </a:rPr>
              <a:t>的处理，并生成对应的</a:t>
            </a:r>
            <a:r>
              <a:rPr lang="en-US" altLang="zh-CN" sz="1400" dirty="0">
                <a:solidFill>
                  <a:schemeClr val="tx1">
                    <a:lumMod val="65000"/>
                    <a:lumOff val="35000"/>
                  </a:schemeClr>
                </a:solidFill>
              </a:rPr>
              <a:t>AST</a:t>
            </a:r>
            <a:r>
              <a:rPr lang="zh-CN" altLang="en-US" sz="1400" dirty="0">
                <a:solidFill>
                  <a:schemeClr val="tx1">
                    <a:lumMod val="65000"/>
                    <a:lumOff val="35000"/>
                  </a:schemeClr>
                </a:solidFill>
              </a:rPr>
              <a:t>。随后，这些</a:t>
            </a:r>
            <a:r>
              <a:rPr lang="en-US" altLang="zh-CN" sz="1400" dirty="0">
                <a:solidFill>
                  <a:schemeClr val="tx1">
                    <a:lumMod val="65000"/>
                    <a:lumOff val="35000"/>
                  </a:schemeClr>
                </a:solidFill>
              </a:rPr>
              <a:t>AST</a:t>
            </a:r>
            <a:r>
              <a:rPr lang="zh-CN" altLang="en-US" sz="1400" dirty="0">
                <a:solidFill>
                  <a:schemeClr val="tx1">
                    <a:lumMod val="65000"/>
                    <a:lumOff val="35000"/>
                  </a:schemeClr>
                </a:solidFill>
              </a:rPr>
              <a:t>同样会被</a:t>
            </a:r>
            <a:r>
              <a:rPr lang="en-US" altLang="zh-CN" sz="1400" dirty="0">
                <a:solidFill>
                  <a:schemeClr val="tx1">
                    <a:lumMod val="65000"/>
                    <a:lumOff val="35000"/>
                  </a:schemeClr>
                </a:solidFill>
              </a:rPr>
              <a:t>Full-</a:t>
            </a:r>
            <a:r>
              <a:rPr lang="en-US" altLang="zh-CN" sz="1400" dirty="0" err="1">
                <a:solidFill>
                  <a:schemeClr val="tx1">
                    <a:lumMod val="65000"/>
                    <a:lumOff val="35000"/>
                  </a:schemeClr>
                </a:solidFill>
              </a:rPr>
              <a:t>codegen</a:t>
            </a:r>
            <a:r>
              <a:rPr lang="zh-CN" altLang="en-US" sz="1400" dirty="0">
                <a:solidFill>
                  <a:schemeClr val="tx1">
                    <a:lumMod val="65000"/>
                    <a:lumOff val="35000"/>
                  </a:schemeClr>
                </a:solidFill>
              </a:rPr>
              <a:t>处理生成对应的机器码，最后再由浏览器解析和运行。</a:t>
            </a:r>
          </a:p>
          <a:p>
            <a:pPr>
              <a:lnSpc>
                <a:spcPct val="150000"/>
              </a:lnSpc>
            </a:pPr>
            <a:r>
              <a:rPr lang="en-US" altLang="zh-CN" sz="1400" dirty="0" err="1">
                <a:solidFill>
                  <a:schemeClr val="tx1">
                    <a:lumMod val="65000"/>
                    <a:lumOff val="35000"/>
                  </a:schemeClr>
                </a:solidFill>
              </a:rPr>
              <a:t>V8</a:t>
            </a:r>
            <a:r>
              <a:rPr lang="zh-CN" altLang="en-US" sz="1400" dirty="0">
                <a:solidFill>
                  <a:schemeClr val="tx1">
                    <a:lumMod val="65000"/>
                    <a:lumOff val="35000"/>
                  </a:schemeClr>
                </a:solidFill>
              </a:rPr>
              <a:t>这种</a:t>
            </a:r>
            <a:r>
              <a:rPr lang="en-US" altLang="zh-CN" sz="1400" dirty="0">
                <a:solidFill>
                  <a:schemeClr val="tx1">
                    <a:lumMod val="65000"/>
                    <a:lumOff val="35000"/>
                  </a:schemeClr>
                </a:solidFill>
              </a:rPr>
              <a:t>"</a:t>
            </a:r>
            <a:r>
              <a:rPr lang="zh-CN" altLang="en-US" sz="1400" dirty="0">
                <a:solidFill>
                  <a:schemeClr val="tx1">
                    <a:lumMod val="65000"/>
                    <a:lumOff val="35000"/>
                  </a:schemeClr>
                </a:solidFill>
              </a:rPr>
              <a:t>非一次性生成和处理所有</a:t>
            </a:r>
            <a:r>
              <a:rPr lang="en-US" altLang="zh-CN" sz="1400" dirty="0" err="1">
                <a:solidFill>
                  <a:schemeClr val="tx1">
                    <a:lumMod val="65000"/>
                    <a:lumOff val="35000"/>
                  </a:schemeClr>
                </a:solidFill>
              </a:rPr>
              <a:t>JS</a:t>
            </a:r>
            <a:r>
              <a:rPr lang="zh-CN" altLang="en-US" sz="1400" dirty="0">
                <a:solidFill>
                  <a:schemeClr val="tx1">
                    <a:lumMod val="65000"/>
                    <a:lumOff val="35000"/>
                  </a:schemeClr>
                </a:solidFill>
              </a:rPr>
              <a:t>代码源码对应的</a:t>
            </a:r>
            <a:r>
              <a:rPr lang="en-US" altLang="zh-CN" sz="1400" dirty="0">
                <a:solidFill>
                  <a:schemeClr val="tx1">
                    <a:lumMod val="65000"/>
                    <a:lumOff val="35000"/>
                  </a:schemeClr>
                </a:solidFill>
              </a:rPr>
              <a:t>AST</a:t>
            </a:r>
            <a:r>
              <a:rPr lang="zh-CN" altLang="en-US" sz="1400" dirty="0">
                <a:solidFill>
                  <a:schemeClr val="tx1">
                    <a:lumMod val="65000"/>
                    <a:lumOff val="35000"/>
                  </a:schemeClr>
                </a:solidFill>
              </a:rPr>
              <a:t>信息，而只在用到时才进行</a:t>
            </a:r>
            <a:r>
              <a:rPr lang="en-US" altLang="zh-CN" sz="1400" dirty="0">
                <a:solidFill>
                  <a:schemeClr val="tx1">
                    <a:lumMod val="65000"/>
                    <a:lumOff val="35000"/>
                  </a:schemeClr>
                </a:solidFill>
              </a:rPr>
              <a:t>AST</a:t>
            </a:r>
            <a:r>
              <a:rPr lang="zh-CN" altLang="en-US" sz="1400" dirty="0">
                <a:solidFill>
                  <a:schemeClr val="tx1">
                    <a:lumMod val="65000"/>
                    <a:lumOff val="35000"/>
                  </a:schemeClr>
                </a:solidFill>
              </a:rPr>
              <a:t>生成和编译</a:t>
            </a:r>
            <a:r>
              <a:rPr lang="en-US" altLang="zh-CN" sz="1400" dirty="0">
                <a:solidFill>
                  <a:schemeClr val="tx1">
                    <a:lumMod val="65000"/>
                    <a:lumOff val="35000"/>
                  </a:schemeClr>
                </a:solidFill>
              </a:rPr>
              <a:t>"</a:t>
            </a:r>
            <a:r>
              <a:rPr lang="zh-CN" altLang="en-US" sz="1400" dirty="0">
                <a:solidFill>
                  <a:schemeClr val="tx1">
                    <a:lumMod val="65000"/>
                    <a:lumOff val="35000"/>
                  </a:schemeClr>
                </a:solidFill>
              </a:rPr>
              <a:t>的特性，我们称之为“</a:t>
            </a:r>
            <a:r>
              <a:rPr lang="en-US" altLang="zh-CN" sz="1400" dirty="0">
                <a:solidFill>
                  <a:schemeClr val="tx1">
                    <a:lumMod val="65000"/>
                    <a:lumOff val="35000"/>
                  </a:schemeClr>
                </a:solidFill>
              </a:rPr>
              <a:t>Lazy Parsing”</a:t>
            </a:r>
            <a:r>
              <a:rPr lang="zh-CN" altLang="en-US" sz="1400" dirty="0">
                <a:solidFill>
                  <a:schemeClr val="tx1">
                    <a:lumMod val="65000"/>
                    <a:lumOff val="35000"/>
                  </a:schemeClr>
                </a:solidFill>
              </a:rPr>
              <a:t>。总的来说，在</a:t>
            </a:r>
            <a:r>
              <a:rPr lang="en-US" altLang="zh-CN" sz="1400" dirty="0" err="1">
                <a:solidFill>
                  <a:schemeClr val="tx1">
                    <a:lumMod val="65000"/>
                    <a:lumOff val="35000"/>
                  </a:schemeClr>
                </a:solidFill>
              </a:rPr>
              <a:t>V8</a:t>
            </a:r>
            <a:r>
              <a:rPr lang="zh-CN" altLang="en-US" sz="1400" dirty="0">
                <a:solidFill>
                  <a:schemeClr val="tx1">
                    <a:lumMod val="65000"/>
                    <a:lumOff val="35000"/>
                  </a:schemeClr>
                </a:solidFill>
              </a:rPr>
              <a:t>引擎中，</a:t>
            </a:r>
            <a:r>
              <a:rPr lang="en-US" altLang="zh-CN" sz="1400" dirty="0">
                <a:solidFill>
                  <a:schemeClr val="tx1">
                    <a:lumMod val="65000"/>
                    <a:lumOff val="35000"/>
                  </a:schemeClr>
                </a:solidFill>
              </a:rPr>
              <a:t>Pre-Parsing</a:t>
            </a:r>
            <a:r>
              <a:rPr lang="zh-CN" altLang="en-US" sz="1400" dirty="0">
                <a:solidFill>
                  <a:schemeClr val="tx1">
                    <a:lumMod val="65000"/>
                    <a:lumOff val="35000"/>
                  </a:schemeClr>
                </a:solidFill>
              </a:rPr>
              <a:t>阶段主要检查代码中是否存在语法错误，随后的</a:t>
            </a:r>
            <a:r>
              <a:rPr lang="en-US" altLang="zh-CN" sz="1400" dirty="0">
                <a:solidFill>
                  <a:schemeClr val="tx1">
                    <a:lumMod val="65000"/>
                    <a:lumOff val="35000"/>
                  </a:schemeClr>
                </a:solidFill>
              </a:rPr>
              <a:t>Full-Parsing</a:t>
            </a:r>
            <a:r>
              <a:rPr lang="zh-CN" altLang="en-US" sz="1400" dirty="0">
                <a:solidFill>
                  <a:schemeClr val="tx1">
                    <a:lumMod val="65000"/>
                    <a:lumOff val="35000"/>
                  </a:schemeClr>
                </a:solidFill>
              </a:rPr>
              <a:t>阶段才会真正生成</a:t>
            </a:r>
            <a:r>
              <a:rPr lang="en-US" altLang="zh-CN" sz="1400" dirty="0">
                <a:solidFill>
                  <a:schemeClr val="tx1">
                    <a:lumMod val="65000"/>
                    <a:lumOff val="35000"/>
                  </a:schemeClr>
                </a:solidFill>
              </a:rPr>
              <a:t>AST</a:t>
            </a:r>
            <a:r>
              <a:rPr lang="zh-CN" altLang="en-US" sz="1400" dirty="0">
                <a:solidFill>
                  <a:schemeClr val="tx1">
                    <a:lumMod val="65000"/>
                    <a:lumOff val="35000"/>
                  </a:schemeClr>
                </a:solidFill>
              </a:rPr>
              <a:t>信息交由编译器来处理。</a:t>
            </a:r>
          </a:p>
        </p:txBody>
      </p:sp>
    </p:spTree>
    <p:extLst>
      <p:ext uri="{BB962C8B-B14F-4D97-AF65-F5344CB8AC3E}">
        <p14:creationId xmlns:p14="http://schemas.microsoft.com/office/powerpoint/2010/main" val="35122334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 xmlns:a16="http://schemas.microsoft.com/office/drawing/2014/main" id="{B46C681F-AAB6-4F5B-8AFC-3BA736E351E7}"/>
              </a:ext>
            </a:extLst>
          </p:cNvPr>
          <p:cNvPicPr>
            <a:picLocks noChangeAspect="1"/>
          </p:cNvPicPr>
          <p:nvPr/>
        </p:nvPicPr>
        <p:blipFill rotWithShape="1">
          <a:blip r:embed="rId2">
            <a:extLst>
              <a:ext uri="{28A0092B-C50C-407E-A947-70E740481C1C}">
                <a14:useLocalDpi xmlns:a14="http://schemas.microsoft.com/office/drawing/2010/main" val="0"/>
              </a:ext>
            </a:extLst>
          </a:blip>
          <a:srcRect l="1393" t="19505" r="6819" b="9293"/>
          <a:stretch/>
        </p:blipFill>
        <p:spPr>
          <a:xfrm>
            <a:off x="0" y="0"/>
            <a:ext cx="12192000" cy="6858000"/>
          </a:xfrm>
          <a:prstGeom prst="rect">
            <a:avLst/>
          </a:prstGeom>
        </p:spPr>
      </p:pic>
      <p:sp>
        <p:nvSpPr>
          <p:cNvPr id="6" name="矩形 5">
            <a:extLst>
              <a:ext uri="{FF2B5EF4-FFF2-40B4-BE49-F238E27FC236}">
                <a16:creationId xmlns="" xmlns:a16="http://schemas.microsoft.com/office/drawing/2014/main" id="{253E843C-1639-48CA-A820-A7730C8B3B27}"/>
              </a:ext>
            </a:extLst>
          </p:cNvPr>
          <p:cNvSpPr/>
          <p:nvPr/>
        </p:nvSpPr>
        <p:spPr>
          <a:xfrm>
            <a:off x="349956" y="301978"/>
            <a:ext cx="11492089" cy="6254045"/>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 xmlns:a16="http://schemas.microsoft.com/office/drawing/2014/main" id="{4EB80E67-1CA9-4FC2-B79F-756B9CD30E1C}"/>
              </a:ext>
            </a:extLst>
          </p:cNvPr>
          <p:cNvSpPr txBox="1"/>
          <p:nvPr/>
        </p:nvSpPr>
        <p:spPr>
          <a:xfrm>
            <a:off x="1072173" y="225825"/>
            <a:ext cx="2113079" cy="646331"/>
          </a:xfrm>
          <a:prstGeom prst="rect">
            <a:avLst/>
          </a:prstGeom>
          <a:noFill/>
        </p:spPr>
        <p:txBody>
          <a:bodyPr wrap="none" rtlCol="0">
            <a:spAutoFit/>
            <a:scene3d>
              <a:camera prst="orthographicFront"/>
              <a:lightRig rig="threePt" dir="t"/>
            </a:scene3d>
            <a:sp3d contourW="12700"/>
          </a:bodyPr>
          <a:lstStyle/>
          <a:p>
            <a:pPr>
              <a:lnSpc>
                <a:spcPct val="150000"/>
              </a:lnSpc>
            </a:pPr>
            <a:r>
              <a:rPr lang="en-US" altLang="zh-CN" sz="2400" dirty="0" err="1"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V8</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引擎的进化</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8" name="矩形 7">
            <a:extLst>
              <a:ext uri="{FF2B5EF4-FFF2-40B4-BE49-F238E27FC236}">
                <a16:creationId xmlns="" xmlns:a16="http://schemas.microsoft.com/office/drawing/2014/main" id="{3671ED26-11C6-48F5-8FBE-9C16F9C49B8B}"/>
              </a:ext>
            </a:extLst>
          </p:cNvPr>
          <p:cNvSpPr/>
          <p:nvPr/>
        </p:nvSpPr>
        <p:spPr>
          <a:xfrm>
            <a:off x="1072173" y="692644"/>
            <a:ext cx="3664771" cy="302262"/>
          </a:xfrm>
          <a:prstGeom prst="rect">
            <a:avLst/>
          </a:prstGeom>
        </p:spPr>
        <p:txBody>
          <a:bodyPr wrap="square">
            <a:spAutoFit/>
          </a:bodyPr>
          <a:lstStyle/>
          <a:p>
            <a:pPr>
              <a:lnSpc>
                <a:spcPct val="200000"/>
              </a:lnSpc>
              <a:spcAft>
                <a:spcPts val="1000"/>
              </a:spcAft>
            </a:pPr>
            <a:r>
              <a:rPr lang="en-US" altLang="zh-CN" sz="800" kern="0" dirty="0">
                <a:solidFill>
                  <a:schemeClr val="tx1">
                    <a:lumMod val="65000"/>
                    <a:lumOff val="35000"/>
                  </a:schemeClr>
                </a:solidFill>
                <a:latin typeface="微软雅黑" panose="020B0503020204020204" pitchFamily="34" charset="-122"/>
                <a:ea typeface="微软雅黑" panose="020B0503020204020204" pitchFamily="34" charset="-122"/>
              </a:rPr>
              <a:t>Evolution of the </a:t>
            </a:r>
            <a:r>
              <a:rPr lang="en-US" altLang="zh-CN" sz="800" kern="0" dirty="0" err="1">
                <a:solidFill>
                  <a:schemeClr val="tx1">
                    <a:lumMod val="65000"/>
                    <a:lumOff val="35000"/>
                  </a:schemeClr>
                </a:solidFill>
                <a:latin typeface="微软雅黑" panose="020B0503020204020204" pitchFamily="34" charset="-122"/>
                <a:ea typeface="微软雅黑" panose="020B0503020204020204" pitchFamily="34" charset="-122"/>
              </a:rPr>
              <a:t>V8</a:t>
            </a:r>
            <a:r>
              <a:rPr lang="en-US" altLang="zh-CN" sz="800" kern="0" dirty="0">
                <a:solidFill>
                  <a:schemeClr val="tx1">
                    <a:lumMod val="65000"/>
                    <a:lumOff val="35000"/>
                  </a:schemeClr>
                </a:solidFill>
                <a:latin typeface="微软雅黑" panose="020B0503020204020204" pitchFamily="34" charset="-122"/>
                <a:ea typeface="微软雅黑" panose="020B0503020204020204" pitchFamily="34" charset="-122"/>
              </a:rPr>
              <a:t> engine</a:t>
            </a:r>
          </a:p>
        </p:txBody>
      </p:sp>
      <p:sp>
        <p:nvSpPr>
          <p:cNvPr id="9" name="椭圆 8">
            <a:extLst>
              <a:ext uri="{FF2B5EF4-FFF2-40B4-BE49-F238E27FC236}">
                <a16:creationId xmlns="" xmlns:a16="http://schemas.microsoft.com/office/drawing/2014/main" id="{D78E37E5-2626-438D-864D-E5B527C6F184}"/>
              </a:ext>
            </a:extLst>
          </p:cNvPr>
          <p:cNvSpPr/>
          <p:nvPr/>
        </p:nvSpPr>
        <p:spPr>
          <a:xfrm>
            <a:off x="435357" y="380498"/>
            <a:ext cx="587829" cy="587829"/>
          </a:xfrm>
          <a:prstGeom prst="ellipse">
            <a:avLst/>
          </a:prstGeom>
          <a:solidFill>
            <a:srgbClr val="F9D2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rPr>
              <a:t>02</a:t>
            </a:r>
            <a:endPar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8" name="文本框 37">
            <a:extLst>
              <a:ext uri="{FF2B5EF4-FFF2-40B4-BE49-F238E27FC236}">
                <a16:creationId xmlns="" xmlns:a16="http://schemas.microsoft.com/office/drawing/2014/main" id="{A1626FAD-3CDB-42DE-BBDD-7BAFBB397A92}"/>
              </a:ext>
            </a:extLst>
          </p:cNvPr>
          <p:cNvSpPr txBox="1"/>
          <p:nvPr/>
        </p:nvSpPr>
        <p:spPr>
          <a:xfrm>
            <a:off x="4639559" y="2337945"/>
            <a:ext cx="6477677" cy="2321661"/>
          </a:xfrm>
          <a:prstGeom prst="rect">
            <a:avLst/>
          </a:prstGeom>
          <a:noFill/>
        </p:spPr>
        <p:txBody>
          <a:bodyPr wrap="square" rtlCol="0">
            <a:spAutoFit/>
          </a:bodyPr>
          <a:lstStyle/>
          <a:p>
            <a:pPr>
              <a:lnSpc>
                <a:spcPct val="150000"/>
              </a:lnSpc>
            </a:pPr>
            <a:r>
              <a:rPr lang="zh-CN" altLang="en-US" sz="1400" dirty="0">
                <a:solidFill>
                  <a:schemeClr val="tx1">
                    <a:lumMod val="65000"/>
                    <a:lumOff val="35000"/>
                  </a:schemeClr>
                </a:solidFill>
              </a:rPr>
              <a:t>随着从</a:t>
            </a:r>
            <a:r>
              <a:rPr lang="en-US" altLang="zh-CN" sz="1400" dirty="0">
                <a:solidFill>
                  <a:schemeClr val="tx1">
                    <a:lumMod val="65000"/>
                    <a:lumOff val="35000"/>
                  </a:schemeClr>
                </a:solidFill>
              </a:rPr>
              <a:t>Full-</a:t>
            </a:r>
            <a:r>
              <a:rPr lang="en-US" altLang="zh-CN" sz="1400" dirty="0" err="1">
                <a:solidFill>
                  <a:schemeClr val="tx1">
                    <a:lumMod val="65000"/>
                    <a:lumOff val="35000"/>
                  </a:schemeClr>
                </a:solidFill>
              </a:rPr>
              <a:t>codegen</a:t>
            </a:r>
            <a:r>
              <a:rPr lang="zh-CN" altLang="en-US" sz="1400" dirty="0">
                <a:solidFill>
                  <a:schemeClr val="tx1">
                    <a:lumMod val="65000"/>
                    <a:lumOff val="35000"/>
                  </a:schemeClr>
                </a:solidFill>
              </a:rPr>
              <a:t>基线编译器输出的未经优化的机器码被浏览器解析和执行，</a:t>
            </a:r>
            <a:r>
              <a:rPr lang="en-US" altLang="zh-CN" sz="1400" dirty="0" err="1">
                <a:solidFill>
                  <a:schemeClr val="tx1">
                    <a:lumMod val="65000"/>
                    <a:lumOff val="35000"/>
                  </a:schemeClr>
                </a:solidFill>
              </a:rPr>
              <a:t>V8</a:t>
            </a:r>
            <a:r>
              <a:rPr lang="zh-CN" altLang="en-US" sz="1400" dirty="0">
                <a:solidFill>
                  <a:schemeClr val="tx1">
                    <a:lumMod val="65000"/>
                    <a:lumOff val="35000"/>
                  </a:schemeClr>
                </a:solidFill>
              </a:rPr>
              <a:t>引擎会发现当前正在运行的代码逻辑中，有一些比较耗时的代码流程可以被进一步优化。比如在</a:t>
            </a:r>
            <a:r>
              <a:rPr lang="en-US" altLang="zh-CN" sz="1400" dirty="0" err="1">
                <a:solidFill>
                  <a:schemeClr val="tx1">
                    <a:lumMod val="65000"/>
                    <a:lumOff val="35000"/>
                  </a:schemeClr>
                </a:solidFill>
              </a:rPr>
              <a:t>JS</a:t>
            </a:r>
            <a:r>
              <a:rPr lang="zh-CN" altLang="en-US" sz="1400" dirty="0">
                <a:solidFill>
                  <a:schemeClr val="tx1">
                    <a:lumMod val="65000"/>
                    <a:lumOff val="35000"/>
                  </a:schemeClr>
                </a:solidFill>
              </a:rPr>
              <a:t>代码中出现的“大次数循环代码块”或</a:t>
            </a:r>
            <a:r>
              <a:rPr lang="en-US" altLang="zh-CN" sz="1400" dirty="0" err="1">
                <a:solidFill>
                  <a:schemeClr val="tx1">
                    <a:lumMod val="65000"/>
                    <a:lumOff val="35000"/>
                  </a:schemeClr>
                </a:solidFill>
              </a:rPr>
              <a:t>ECMScript6</a:t>
            </a:r>
            <a:r>
              <a:rPr lang="zh-CN" altLang="en-US" sz="1400" dirty="0">
                <a:solidFill>
                  <a:schemeClr val="tx1">
                    <a:lumMod val="65000"/>
                    <a:lumOff val="35000"/>
                  </a:schemeClr>
                </a:solidFill>
              </a:rPr>
              <a:t>标准中的某些新特性。这时</a:t>
            </a:r>
            <a:r>
              <a:rPr lang="en-US" altLang="zh-CN" sz="1400" dirty="0" err="1">
                <a:solidFill>
                  <a:schemeClr val="tx1">
                    <a:lumMod val="65000"/>
                    <a:lumOff val="35000"/>
                  </a:schemeClr>
                </a:solidFill>
              </a:rPr>
              <a:t>V8</a:t>
            </a:r>
            <a:r>
              <a:rPr lang="zh-CN" altLang="en-US" sz="1400" dirty="0">
                <a:solidFill>
                  <a:schemeClr val="tx1">
                    <a:lumMod val="65000"/>
                    <a:lumOff val="35000"/>
                  </a:schemeClr>
                </a:solidFill>
              </a:rPr>
              <a:t>引擎会将这部分代码转交给另外的优化编译器进行优化处理。</a:t>
            </a:r>
            <a:r>
              <a:rPr lang="en-US" altLang="zh-CN" sz="1400" dirty="0" err="1">
                <a:solidFill>
                  <a:schemeClr val="tx1">
                    <a:lumMod val="65000"/>
                    <a:lumOff val="35000"/>
                  </a:schemeClr>
                </a:solidFill>
              </a:rPr>
              <a:t>V8</a:t>
            </a:r>
            <a:r>
              <a:rPr lang="zh-CN" altLang="en-US" sz="1400" dirty="0">
                <a:solidFill>
                  <a:schemeClr val="tx1">
                    <a:lumMod val="65000"/>
                    <a:lumOff val="35000"/>
                  </a:schemeClr>
                </a:solidFill>
              </a:rPr>
              <a:t>引擎有两个</a:t>
            </a:r>
            <a:r>
              <a:rPr lang="en-US" altLang="zh-CN" sz="1400" dirty="0" err="1">
                <a:solidFill>
                  <a:schemeClr val="tx1">
                    <a:lumMod val="65000"/>
                    <a:lumOff val="35000"/>
                  </a:schemeClr>
                </a:solidFill>
              </a:rPr>
              <a:t>JS</a:t>
            </a:r>
            <a:r>
              <a:rPr lang="zh-CN" altLang="en-US" sz="1400" dirty="0">
                <a:solidFill>
                  <a:schemeClr val="tx1">
                    <a:lumMod val="65000"/>
                    <a:lumOff val="35000"/>
                  </a:schemeClr>
                </a:solidFill>
              </a:rPr>
              <a:t>优化编译器，分别是</a:t>
            </a:r>
            <a:r>
              <a:rPr lang="en-US" altLang="zh-CN" sz="1400" dirty="0">
                <a:solidFill>
                  <a:schemeClr val="tx1">
                    <a:lumMod val="65000"/>
                    <a:lumOff val="35000"/>
                  </a:schemeClr>
                </a:solidFill>
              </a:rPr>
              <a:t>Crankshaft</a:t>
            </a:r>
            <a:r>
              <a:rPr lang="zh-CN" altLang="en-US" sz="1400" dirty="0">
                <a:solidFill>
                  <a:schemeClr val="tx1">
                    <a:lumMod val="65000"/>
                    <a:lumOff val="35000"/>
                  </a:schemeClr>
                </a:solidFill>
              </a:rPr>
              <a:t>和</a:t>
            </a:r>
            <a:r>
              <a:rPr lang="en-US" altLang="zh-CN" sz="1400" dirty="0" err="1">
                <a:solidFill>
                  <a:schemeClr val="tx1">
                    <a:lumMod val="65000"/>
                    <a:lumOff val="35000"/>
                  </a:schemeClr>
                </a:solidFill>
              </a:rPr>
              <a:t>TurboFan</a:t>
            </a:r>
            <a:r>
              <a:rPr lang="zh-CN" altLang="en-US" sz="1400" dirty="0">
                <a:solidFill>
                  <a:schemeClr val="tx1">
                    <a:lumMod val="65000"/>
                    <a:lumOff val="35000"/>
                  </a:schemeClr>
                </a:solidFill>
              </a:rPr>
              <a:t>。其中</a:t>
            </a:r>
            <a:r>
              <a:rPr lang="en-US" altLang="zh-CN" sz="1400" dirty="0">
                <a:solidFill>
                  <a:schemeClr val="tx1">
                    <a:lumMod val="65000"/>
                    <a:lumOff val="35000"/>
                  </a:schemeClr>
                </a:solidFill>
              </a:rPr>
              <a:t>Crankshaft</a:t>
            </a:r>
            <a:r>
              <a:rPr lang="zh-CN" altLang="en-US" sz="1400" dirty="0">
                <a:solidFill>
                  <a:schemeClr val="tx1">
                    <a:lumMod val="65000"/>
                    <a:lumOff val="35000"/>
                  </a:schemeClr>
                </a:solidFill>
              </a:rPr>
              <a:t>主要对</a:t>
            </a:r>
            <a:r>
              <a:rPr lang="en-US" altLang="zh-CN" sz="1400" dirty="0" err="1">
                <a:solidFill>
                  <a:schemeClr val="tx1">
                    <a:lumMod val="65000"/>
                    <a:lumOff val="35000"/>
                  </a:schemeClr>
                </a:solidFill>
              </a:rPr>
              <a:t>JS</a:t>
            </a:r>
            <a:r>
              <a:rPr lang="zh-CN" altLang="en-US" sz="1400" dirty="0">
                <a:solidFill>
                  <a:schemeClr val="tx1">
                    <a:lumMod val="65000"/>
                    <a:lumOff val="35000"/>
                  </a:schemeClr>
                </a:solidFill>
              </a:rPr>
              <a:t>代码进行一些比较基础的优化；而</a:t>
            </a:r>
            <a:r>
              <a:rPr lang="en-US" altLang="zh-CN" sz="1400" dirty="0" err="1">
                <a:solidFill>
                  <a:schemeClr val="tx1">
                    <a:lumMod val="65000"/>
                    <a:lumOff val="35000"/>
                  </a:schemeClr>
                </a:solidFill>
              </a:rPr>
              <a:t>TurboFan</a:t>
            </a:r>
            <a:r>
              <a:rPr lang="zh-CN" altLang="en-US" sz="1400" dirty="0">
                <a:solidFill>
                  <a:schemeClr val="tx1">
                    <a:lumMod val="65000"/>
                    <a:lumOff val="35000"/>
                  </a:schemeClr>
                </a:solidFill>
              </a:rPr>
              <a:t>主要</a:t>
            </a:r>
            <a:r>
              <a:rPr lang="zh-CN" altLang="en-US" sz="1400" dirty="0" smtClean="0">
                <a:solidFill>
                  <a:schemeClr val="tx1">
                    <a:lumMod val="65000"/>
                    <a:lumOff val="35000"/>
                  </a:schemeClr>
                </a:solidFill>
              </a:rPr>
              <a:t>对使用</a:t>
            </a:r>
            <a:r>
              <a:rPr lang="zh-CN" altLang="en-US" sz="1400" dirty="0">
                <a:solidFill>
                  <a:schemeClr val="tx1">
                    <a:lumMod val="65000"/>
                    <a:lumOff val="35000"/>
                  </a:schemeClr>
                </a:solidFill>
              </a:rPr>
              <a:t>了</a:t>
            </a:r>
            <a:r>
              <a:rPr lang="en-US" altLang="zh-CN" sz="1400" dirty="0" err="1">
                <a:solidFill>
                  <a:schemeClr val="tx1">
                    <a:lumMod val="65000"/>
                    <a:lumOff val="35000"/>
                  </a:schemeClr>
                </a:solidFill>
              </a:rPr>
              <a:t>ES6</a:t>
            </a:r>
            <a:r>
              <a:rPr lang="zh-CN" altLang="en-US" sz="1400" dirty="0">
                <a:solidFill>
                  <a:schemeClr val="tx1">
                    <a:lumMod val="65000"/>
                    <a:lumOff val="35000"/>
                  </a:schemeClr>
                </a:solidFill>
              </a:rPr>
              <a:t>及以上标准的新特性代码进行优化，同时它也负责对</a:t>
            </a:r>
            <a:r>
              <a:rPr lang="en-US" altLang="zh-CN" sz="1400" dirty="0" err="1">
                <a:solidFill>
                  <a:schemeClr val="tx1">
                    <a:lumMod val="65000"/>
                    <a:lumOff val="35000"/>
                  </a:schemeClr>
                </a:solidFill>
              </a:rPr>
              <a:t>ASM.js</a:t>
            </a:r>
            <a:r>
              <a:rPr lang="zh-CN" altLang="en-US" sz="1400" dirty="0">
                <a:solidFill>
                  <a:schemeClr val="tx1">
                    <a:lumMod val="65000"/>
                    <a:lumOff val="35000"/>
                  </a:schemeClr>
                </a:solidFill>
              </a:rPr>
              <a:t>代码进行处理</a:t>
            </a:r>
            <a:r>
              <a:rPr lang="zh-CN" altLang="en-US" sz="1400" dirty="0" smtClean="0">
                <a:solidFill>
                  <a:schemeClr val="tx1">
                    <a:lumMod val="65000"/>
                    <a:lumOff val="35000"/>
                  </a:schemeClr>
                </a:solidFill>
              </a:rPr>
              <a:t>。</a:t>
            </a:r>
            <a:endParaRPr lang="zh-CN" altLang="en-US" sz="1400" dirty="0">
              <a:solidFill>
                <a:schemeClr val="tx1">
                  <a:lumMod val="65000"/>
                  <a:lumOff val="35000"/>
                </a:schemeClr>
              </a:solidFill>
            </a:endParaRPr>
          </a:p>
        </p:txBody>
      </p:sp>
      <p:sp>
        <p:nvSpPr>
          <p:cNvPr id="10" name="矩形 9">
            <a:extLst>
              <a:ext uri="{FF2B5EF4-FFF2-40B4-BE49-F238E27FC236}">
                <a16:creationId xmlns="" xmlns:a16="http://schemas.microsoft.com/office/drawing/2014/main" id="{62583DE2-3D74-4115-BB6E-0E4F16C25F9F}"/>
              </a:ext>
            </a:extLst>
          </p:cNvPr>
          <p:cNvSpPr/>
          <p:nvPr/>
        </p:nvSpPr>
        <p:spPr>
          <a:xfrm>
            <a:off x="1131743" y="1205669"/>
            <a:ext cx="4926159" cy="369332"/>
          </a:xfrm>
          <a:prstGeom prst="rect">
            <a:avLst/>
          </a:prstGeom>
        </p:spPr>
        <p:txBody>
          <a:bodyPr wrap="square">
            <a:spAutoFit/>
          </a:bodyPr>
          <a:lstStyle/>
          <a:p>
            <a:r>
              <a:rPr lang="zh-CN" altLang="en-US" dirty="0" smtClean="0">
                <a:solidFill>
                  <a:schemeClr val="tx1">
                    <a:lumMod val="65000"/>
                    <a:lumOff val="35000"/>
                  </a:schemeClr>
                </a:solidFill>
              </a:rPr>
              <a:t>优化与去优化</a:t>
            </a:r>
            <a:endParaRPr lang="zh-CN" altLang="en-US" dirty="0">
              <a:solidFill>
                <a:schemeClr val="tx1">
                  <a:lumMod val="95000"/>
                  <a:lumOff val="5000"/>
                </a:schemeClr>
              </a:solidFill>
            </a:endParaRPr>
          </a:p>
        </p:txBody>
      </p:sp>
      <p:pic>
        <p:nvPicPr>
          <p:cNvPr id="11" name="图片 10"/>
          <p:cNvPicPr>
            <a:picLocks noChangeAspect="1"/>
          </p:cNvPicPr>
          <p:nvPr/>
        </p:nvPicPr>
        <p:blipFill rotWithShape="1">
          <a:blip r:embed="rId3">
            <a:extLst>
              <a:ext uri="{28A0092B-C50C-407E-A947-70E740481C1C}">
                <a14:useLocalDpi xmlns:a14="http://schemas.microsoft.com/office/drawing/2010/main" val="0"/>
              </a:ext>
            </a:extLst>
          </a:blip>
          <a:srcRect l="50795"/>
          <a:stretch/>
        </p:blipFill>
        <p:spPr>
          <a:xfrm>
            <a:off x="1023186" y="2050773"/>
            <a:ext cx="3201534" cy="2896004"/>
          </a:xfrm>
          <a:prstGeom prst="rect">
            <a:avLst/>
          </a:prstGeom>
        </p:spPr>
      </p:pic>
    </p:spTree>
    <p:extLst>
      <p:ext uri="{BB962C8B-B14F-4D97-AF65-F5344CB8AC3E}">
        <p14:creationId xmlns:p14="http://schemas.microsoft.com/office/powerpoint/2010/main" val="26363049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 xmlns:a16="http://schemas.microsoft.com/office/drawing/2014/main" id="{B46C681F-AAB6-4F5B-8AFC-3BA736E351E7}"/>
              </a:ext>
            </a:extLst>
          </p:cNvPr>
          <p:cNvPicPr>
            <a:picLocks noChangeAspect="1"/>
          </p:cNvPicPr>
          <p:nvPr/>
        </p:nvPicPr>
        <p:blipFill rotWithShape="1">
          <a:blip r:embed="rId2">
            <a:extLst>
              <a:ext uri="{28A0092B-C50C-407E-A947-70E740481C1C}">
                <a14:useLocalDpi xmlns:a14="http://schemas.microsoft.com/office/drawing/2010/main" val="0"/>
              </a:ext>
            </a:extLst>
          </a:blip>
          <a:srcRect l="1393" t="19505" r="6819" b="9293"/>
          <a:stretch/>
        </p:blipFill>
        <p:spPr>
          <a:xfrm>
            <a:off x="0" y="0"/>
            <a:ext cx="12192000" cy="6858000"/>
          </a:xfrm>
          <a:prstGeom prst="rect">
            <a:avLst/>
          </a:prstGeom>
        </p:spPr>
      </p:pic>
      <p:sp>
        <p:nvSpPr>
          <p:cNvPr id="6" name="矩形 5">
            <a:extLst>
              <a:ext uri="{FF2B5EF4-FFF2-40B4-BE49-F238E27FC236}">
                <a16:creationId xmlns="" xmlns:a16="http://schemas.microsoft.com/office/drawing/2014/main" id="{253E843C-1639-48CA-A820-A7730C8B3B27}"/>
              </a:ext>
            </a:extLst>
          </p:cNvPr>
          <p:cNvSpPr/>
          <p:nvPr/>
        </p:nvSpPr>
        <p:spPr>
          <a:xfrm>
            <a:off x="349956" y="301978"/>
            <a:ext cx="11492089" cy="6254045"/>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 xmlns:a16="http://schemas.microsoft.com/office/drawing/2014/main" id="{4EB80E67-1CA9-4FC2-B79F-756B9CD30E1C}"/>
              </a:ext>
            </a:extLst>
          </p:cNvPr>
          <p:cNvSpPr txBox="1"/>
          <p:nvPr/>
        </p:nvSpPr>
        <p:spPr>
          <a:xfrm>
            <a:off x="1072173" y="225825"/>
            <a:ext cx="2113079" cy="646331"/>
          </a:xfrm>
          <a:prstGeom prst="rect">
            <a:avLst/>
          </a:prstGeom>
          <a:noFill/>
        </p:spPr>
        <p:txBody>
          <a:bodyPr wrap="none" rtlCol="0">
            <a:spAutoFit/>
            <a:scene3d>
              <a:camera prst="orthographicFront"/>
              <a:lightRig rig="threePt" dir="t"/>
            </a:scene3d>
            <a:sp3d contourW="12700"/>
          </a:bodyPr>
          <a:lstStyle/>
          <a:p>
            <a:pPr>
              <a:lnSpc>
                <a:spcPct val="150000"/>
              </a:lnSpc>
            </a:pPr>
            <a:r>
              <a:rPr lang="en-US" altLang="zh-CN" sz="2400" dirty="0" err="1"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V8</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引擎的进化</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8" name="矩形 7">
            <a:extLst>
              <a:ext uri="{FF2B5EF4-FFF2-40B4-BE49-F238E27FC236}">
                <a16:creationId xmlns="" xmlns:a16="http://schemas.microsoft.com/office/drawing/2014/main" id="{3671ED26-11C6-48F5-8FBE-9C16F9C49B8B}"/>
              </a:ext>
            </a:extLst>
          </p:cNvPr>
          <p:cNvSpPr/>
          <p:nvPr/>
        </p:nvSpPr>
        <p:spPr>
          <a:xfrm>
            <a:off x="1072173" y="692644"/>
            <a:ext cx="3664771" cy="302262"/>
          </a:xfrm>
          <a:prstGeom prst="rect">
            <a:avLst/>
          </a:prstGeom>
        </p:spPr>
        <p:txBody>
          <a:bodyPr wrap="square">
            <a:spAutoFit/>
          </a:bodyPr>
          <a:lstStyle/>
          <a:p>
            <a:pPr>
              <a:lnSpc>
                <a:spcPct val="200000"/>
              </a:lnSpc>
              <a:spcAft>
                <a:spcPts val="1000"/>
              </a:spcAft>
            </a:pPr>
            <a:r>
              <a:rPr lang="en-US" altLang="zh-CN" sz="800" kern="0" dirty="0">
                <a:solidFill>
                  <a:schemeClr val="tx1">
                    <a:lumMod val="65000"/>
                    <a:lumOff val="35000"/>
                  </a:schemeClr>
                </a:solidFill>
                <a:latin typeface="微软雅黑" panose="020B0503020204020204" pitchFamily="34" charset="-122"/>
                <a:ea typeface="微软雅黑" panose="020B0503020204020204" pitchFamily="34" charset="-122"/>
              </a:rPr>
              <a:t>Evolution of the </a:t>
            </a:r>
            <a:r>
              <a:rPr lang="en-US" altLang="zh-CN" sz="800" kern="0" dirty="0" err="1">
                <a:solidFill>
                  <a:schemeClr val="tx1">
                    <a:lumMod val="65000"/>
                    <a:lumOff val="35000"/>
                  </a:schemeClr>
                </a:solidFill>
                <a:latin typeface="微软雅黑" panose="020B0503020204020204" pitchFamily="34" charset="-122"/>
                <a:ea typeface="微软雅黑" panose="020B0503020204020204" pitchFamily="34" charset="-122"/>
              </a:rPr>
              <a:t>V8</a:t>
            </a:r>
            <a:r>
              <a:rPr lang="en-US" altLang="zh-CN" sz="800" kern="0" dirty="0">
                <a:solidFill>
                  <a:schemeClr val="tx1">
                    <a:lumMod val="65000"/>
                    <a:lumOff val="35000"/>
                  </a:schemeClr>
                </a:solidFill>
                <a:latin typeface="微软雅黑" panose="020B0503020204020204" pitchFamily="34" charset="-122"/>
                <a:ea typeface="微软雅黑" panose="020B0503020204020204" pitchFamily="34" charset="-122"/>
              </a:rPr>
              <a:t> engine</a:t>
            </a:r>
          </a:p>
        </p:txBody>
      </p:sp>
      <p:sp>
        <p:nvSpPr>
          <p:cNvPr id="9" name="椭圆 8">
            <a:extLst>
              <a:ext uri="{FF2B5EF4-FFF2-40B4-BE49-F238E27FC236}">
                <a16:creationId xmlns="" xmlns:a16="http://schemas.microsoft.com/office/drawing/2014/main" id="{D78E37E5-2626-438D-864D-E5B527C6F184}"/>
              </a:ext>
            </a:extLst>
          </p:cNvPr>
          <p:cNvSpPr/>
          <p:nvPr/>
        </p:nvSpPr>
        <p:spPr>
          <a:xfrm>
            <a:off x="435357" y="380498"/>
            <a:ext cx="587829" cy="587829"/>
          </a:xfrm>
          <a:prstGeom prst="ellipse">
            <a:avLst/>
          </a:prstGeom>
          <a:solidFill>
            <a:srgbClr val="F9D2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rPr>
              <a:t>02</a:t>
            </a:r>
            <a:endPar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l="28513" t="54756"/>
          <a:stretch/>
        </p:blipFill>
        <p:spPr>
          <a:xfrm>
            <a:off x="3567792" y="1721259"/>
            <a:ext cx="4651262" cy="1310240"/>
          </a:xfrm>
          <a:prstGeom prst="rect">
            <a:avLst/>
          </a:prstGeom>
        </p:spPr>
      </p:pic>
      <p:sp>
        <p:nvSpPr>
          <p:cNvPr id="38" name="文本框 37">
            <a:extLst>
              <a:ext uri="{FF2B5EF4-FFF2-40B4-BE49-F238E27FC236}">
                <a16:creationId xmlns="" xmlns:a16="http://schemas.microsoft.com/office/drawing/2014/main" id="{A1626FAD-3CDB-42DE-BBDD-7BAFBB397A92}"/>
              </a:ext>
            </a:extLst>
          </p:cNvPr>
          <p:cNvSpPr txBox="1"/>
          <p:nvPr/>
        </p:nvSpPr>
        <p:spPr>
          <a:xfrm>
            <a:off x="1188890" y="3561914"/>
            <a:ext cx="9814218" cy="2354491"/>
          </a:xfrm>
          <a:prstGeom prst="rect">
            <a:avLst/>
          </a:prstGeom>
          <a:noFill/>
        </p:spPr>
        <p:txBody>
          <a:bodyPr wrap="square" rtlCol="0">
            <a:spAutoFit/>
          </a:bodyPr>
          <a:lstStyle/>
          <a:p>
            <a:pPr>
              <a:lnSpc>
                <a:spcPct val="150000"/>
              </a:lnSpc>
            </a:pPr>
            <a:r>
              <a:rPr lang="en-US" altLang="zh-CN" sz="1400" dirty="0">
                <a:solidFill>
                  <a:schemeClr val="tx1">
                    <a:lumMod val="65000"/>
                    <a:lumOff val="35000"/>
                  </a:schemeClr>
                </a:solidFill>
              </a:rPr>
              <a:t>Full-</a:t>
            </a:r>
            <a:r>
              <a:rPr lang="en-US" altLang="zh-CN" sz="1400" dirty="0" err="1">
                <a:solidFill>
                  <a:schemeClr val="tx1">
                    <a:lumMod val="65000"/>
                    <a:lumOff val="35000"/>
                  </a:schemeClr>
                </a:solidFill>
              </a:rPr>
              <a:t>codegen</a:t>
            </a:r>
            <a:r>
              <a:rPr lang="zh-CN" altLang="en-US" sz="1400" dirty="0">
                <a:solidFill>
                  <a:schemeClr val="tx1">
                    <a:lumMod val="65000"/>
                    <a:lumOff val="35000"/>
                  </a:schemeClr>
                </a:solidFill>
              </a:rPr>
              <a:t>基线编译器把编译流程交给优化编译器进行优化处理是建立在一些假设成立的基础上的，如</a:t>
            </a:r>
            <a:r>
              <a:rPr lang="en-US" altLang="zh-CN" sz="1400" dirty="0">
                <a:solidFill>
                  <a:schemeClr val="tx1">
                    <a:lumMod val="65000"/>
                    <a:lumOff val="35000"/>
                  </a:schemeClr>
                </a:solidFill>
              </a:rPr>
              <a:t>Full-</a:t>
            </a:r>
            <a:r>
              <a:rPr lang="en-US" altLang="zh-CN" sz="1400" dirty="0" err="1">
                <a:solidFill>
                  <a:schemeClr val="tx1">
                    <a:lumMod val="65000"/>
                    <a:lumOff val="35000"/>
                  </a:schemeClr>
                </a:solidFill>
              </a:rPr>
              <a:t>codegen</a:t>
            </a:r>
            <a:r>
              <a:rPr lang="zh-CN" altLang="en-US" sz="1400" dirty="0">
                <a:solidFill>
                  <a:schemeClr val="tx1">
                    <a:lumMod val="65000"/>
                    <a:lumOff val="35000"/>
                  </a:schemeClr>
                </a:solidFill>
              </a:rPr>
              <a:t>在循环中的前几次中都执行了相同的逻辑代码</a:t>
            </a:r>
            <a:r>
              <a:rPr lang="en-US" altLang="zh-CN" sz="1400" dirty="0">
                <a:solidFill>
                  <a:schemeClr val="tx1">
                    <a:lumMod val="65000"/>
                    <a:lumOff val="35000"/>
                  </a:schemeClr>
                </a:solidFill>
              </a:rPr>
              <a:t>(</a:t>
            </a:r>
            <a:r>
              <a:rPr lang="zh-CN" altLang="en-US" sz="1400" dirty="0">
                <a:solidFill>
                  <a:schemeClr val="tx1">
                    <a:lumMod val="65000"/>
                    <a:lumOff val="35000"/>
                  </a:schemeClr>
                </a:solidFill>
              </a:rPr>
              <a:t>相同的作用域环境和变量结构</a:t>
            </a:r>
            <a:r>
              <a:rPr lang="en-US" altLang="zh-CN" sz="1400" dirty="0">
                <a:solidFill>
                  <a:schemeClr val="tx1">
                    <a:lumMod val="65000"/>
                    <a:lumOff val="35000"/>
                  </a:schemeClr>
                </a:solidFill>
              </a:rPr>
              <a:t>)</a:t>
            </a:r>
            <a:r>
              <a:rPr lang="zh-CN" altLang="en-US" sz="1400" dirty="0">
                <a:solidFill>
                  <a:schemeClr val="tx1">
                    <a:lumMod val="65000"/>
                    <a:lumOff val="35000"/>
                  </a:schemeClr>
                </a:solidFill>
              </a:rPr>
              <a:t>，那么</a:t>
            </a:r>
            <a:r>
              <a:rPr lang="en-US" altLang="zh-CN" sz="1400" dirty="0">
                <a:solidFill>
                  <a:schemeClr val="tx1">
                    <a:lumMod val="65000"/>
                    <a:lumOff val="35000"/>
                  </a:schemeClr>
                </a:solidFill>
              </a:rPr>
              <a:t>Full-</a:t>
            </a:r>
            <a:r>
              <a:rPr lang="en-US" altLang="zh-CN" sz="1400" dirty="0" err="1">
                <a:solidFill>
                  <a:schemeClr val="tx1">
                    <a:lumMod val="65000"/>
                    <a:lumOff val="35000"/>
                  </a:schemeClr>
                </a:solidFill>
              </a:rPr>
              <a:t>codegen</a:t>
            </a:r>
            <a:r>
              <a:rPr lang="zh-CN" altLang="en-US" sz="1400" dirty="0">
                <a:solidFill>
                  <a:schemeClr val="tx1">
                    <a:lumMod val="65000"/>
                    <a:lumOff val="35000"/>
                  </a:schemeClr>
                </a:solidFill>
              </a:rPr>
              <a:t>会假设在后面的循环中，迭代的代码形式保持不变，于是将编译流程交给优化编译器。但实际上，由于</a:t>
            </a:r>
            <a:r>
              <a:rPr lang="en-US" altLang="zh-CN" sz="1400" dirty="0" err="1">
                <a:solidFill>
                  <a:schemeClr val="tx1">
                    <a:lumMod val="65000"/>
                    <a:lumOff val="35000"/>
                  </a:schemeClr>
                </a:solidFill>
              </a:rPr>
              <a:t>JS</a:t>
            </a:r>
            <a:r>
              <a:rPr lang="zh-CN" altLang="en-US" sz="1400" dirty="0">
                <a:solidFill>
                  <a:schemeClr val="tx1">
                    <a:lumMod val="65000"/>
                    <a:lumOff val="35000"/>
                  </a:schemeClr>
                </a:solidFill>
              </a:rPr>
              <a:t>语言的高度动态性，并不能保证这样的假设总是成立的。所以，这些经过优化编译器</a:t>
            </a:r>
            <a:r>
              <a:rPr lang="zh-CN" altLang="en-US" sz="1400" dirty="0" smtClean="0">
                <a:solidFill>
                  <a:schemeClr val="tx1">
                    <a:lumMod val="65000"/>
                    <a:lumOff val="35000"/>
                  </a:schemeClr>
                </a:solidFill>
              </a:rPr>
              <a:t>生</a:t>
            </a:r>
            <a:r>
              <a:rPr lang="zh-CN" altLang="en-US" sz="1400" dirty="0">
                <a:solidFill>
                  <a:schemeClr val="tx1">
                    <a:lumMod val="65000"/>
                    <a:lumOff val="35000"/>
                  </a:schemeClr>
                </a:solidFill>
              </a:rPr>
              <a:t>成</a:t>
            </a:r>
            <a:r>
              <a:rPr lang="zh-CN" altLang="en-US" sz="1400" dirty="0" smtClean="0">
                <a:solidFill>
                  <a:schemeClr val="tx1">
                    <a:lumMod val="65000"/>
                    <a:lumOff val="35000"/>
                  </a:schemeClr>
                </a:solidFill>
              </a:rPr>
              <a:t>的</a:t>
            </a:r>
            <a:r>
              <a:rPr lang="zh-CN" altLang="en-US" sz="1400" dirty="0">
                <a:solidFill>
                  <a:schemeClr val="tx1">
                    <a:lumMod val="65000"/>
                    <a:lumOff val="35000"/>
                  </a:schemeClr>
                </a:solidFill>
              </a:rPr>
              <a:t>机器码在被浏览器解析执行前，</a:t>
            </a:r>
            <a:r>
              <a:rPr lang="en-US" altLang="zh-CN" sz="1400" dirty="0" err="1">
                <a:solidFill>
                  <a:schemeClr val="tx1">
                    <a:lumMod val="65000"/>
                    <a:lumOff val="35000"/>
                  </a:schemeClr>
                </a:solidFill>
              </a:rPr>
              <a:t>V8</a:t>
            </a:r>
            <a:r>
              <a:rPr lang="zh-CN" altLang="en-US" sz="1400" dirty="0">
                <a:solidFill>
                  <a:schemeClr val="tx1">
                    <a:lumMod val="65000"/>
                    <a:lumOff val="35000"/>
                  </a:schemeClr>
                </a:solidFill>
              </a:rPr>
              <a:t>引擎会检验之前的假设是否成立。成立则浏览器直接解析执行经过优化生成的机器码；不成立则优化编译器会开始进行一个名为“去优化”的过程。将代码的编译流程重新“交回”到基线编译器的手上。基线编译器会重新编译这些</a:t>
            </a:r>
            <a:r>
              <a:rPr lang="en-US" altLang="zh-CN" sz="1400" dirty="0" err="1">
                <a:solidFill>
                  <a:schemeClr val="tx1">
                    <a:lumMod val="65000"/>
                    <a:lumOff val="35000"/>
                  </a:schemeClr>
                </a:solidFill>
              </a:rPr>
              <a:t>JS</a:t>
            </a:r>
            <a:r>
              <a:rPr lang="zh-CN" altLang="en-US" sz="1400" dirty="0">
                <a:solidFill>
                  <a:schemeClr val="tx1">
                    <a:lumMod val="65000"/>
                    <a:lumOff val="35000"/>
                  </a:schemeClr>
                </a:solidFill>
              </a:rPr>
              <a:t>代码，同时</a:t>
            </a:r>
            <a:r>
              <a:rPr lang="zh-CN" altLang="en-US" sz="1400" dirty="0" smtClean="0">
                <a:solidFill>
                  <a:schemeClr val="tx1">
                    <a:lumMod val="65000"/>
                    <a:lumOff val="35000"/>
                  </a:schemeClr>
                </a:solidFill>
              </a:rPr>
              <a:t>生成未优化</a:t>
            </a:r>
            <a:r>
              <a:rPr lang="zh-CN" altLang="en-US" sz="1400" dirty="0">
                <a:solidFill>
                  <a:schemeClr val="tx1">
                    <a:lumMod val="65000"/>
                    <a:lumOff val="35000"/>
                  </a:schemeClr>
                </a:solidFill>
              </a:rPr>
              <a:t>的机器码，最后让浏览器解析执行。而之前优化编译器生成的那部分错误的优化机器码便会被直接舍弃。</a:t>
            </a:r>
          </a:p>
        </p:txBody>
      </p:sp>
      <p:cxnSp>
        <p:nvCxnSpPr>
          <p:cNvPr id="39" name="Straight Connector 23">
            <a:extLst>
              <a:ext uri="{FF2B5EF4-FFF2-40B4-BE49-F238E27FC236}">
                <a16:creationId xmlns="" xmlns:a16="http://schemas.microsoft.com/office/drawing/2014/main" id="{5BEED2F7-A446-4456-9B6A-CC081A34D342}"/>
              </a:ext>
            </a:extLst>
          </p:cNvPr>
          <p:cNvCxnSpPr>
            <a:cxnSpLocks/>
          </p:cNvCxnSpPr>
          <p:nvPr/>
        </p:nvCxnSpPr>
        <p:spPr>
          <a:xfrm>
            <a:off x="1188890" y="3201648"/>
            <a:ext cx="9814218" cy="0"/>
          </a:xfrm>
          <a:prstGeom prst="line">
            <a:avLst/>
          </a:prstGeom>
          <a:ln w="1905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0" name="矩形 9">
            <a:extLst>
              <a:ext uri="{FF2B5EF4-FFF2-40B4-BE49-F238E27FC236}">
                <a16:creationId xmlns="" xmlns:a16="http://schemas.microsoft.com/office/drawing/2014/main" id="{62583DE2-3D74-4115-BB6E-0E4F16C25F9F}"/>
              </a:ext>
            </a:extLst>
          </p:cNvPr>
          <p:cNvSpPr/>
          <p:nvPr/>
        </p:nvSpPr>
        <p:spPr>
          <a:xfrm>
            <a:off x="1131743" y="1205669"/>
            <a:ext cx="4926159" cy="369332"/>
          </a:xfrm>
          <a:prstGeom prst="rect">
            <a:avLst/>
          </a:prstGeom>
        </p:spPr>
        <p:txBody>
          <a:bodyPr wrap="square">
            <a:spAutoFit/>
          </a:bodyPr>
          <a:lstStyle/>
          <a:p>
            <a:r>
              <a:rPr lang="zh-CN" altLang="en-US" dirty="0" smtClean="0">
                <a:solidFill>
                  <a:schemeClr val="tx1">
                    <a:lumMod val="65000"/>
                    <a:lumOff val="35000"/>
                  </a:schemeClr>
                </a:solidFill>
              </a:rPr>
              <a:t>优化与去优化</a:t>
            </a:r>
            <a:endParaRPr lang="zh-CN" altLang="en-US" dirty="0">
              <a:solidFill>
                <a:schemeClr val="tx1">
                  <a:lumMod val="95000"/>
                  <a:lumOff val="5000"/>
                </a:schemeClr>
              </a:solidFill>
            </a:endParaRPr>
          </a:p>
        </p:txBody>
      </p:sp>
    </p:spTree>
    <p:extLst>
      <p:ext uri="{BB962C8B-B14F-4D97-AF65-F5344CB8AC3E}">
        <p14:creationId xmlns:p14="http://schemas.microsoft.com/office/powerpoint/2010/main" val="10636806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 xmlns:a16="http://schemas.microsoft.com/office/drawing/2014/main" id="{B46C681F-AAB6-4F5B-8AFC-3BA736E351E7}"/>
              </a:ext>
            </a:extLst>
          </p:cNvPr>
          <p:cNvPicPr>
            <a:picLocks noChangeAspect="1"/>
          </p:cNvPicPr>
          <p:nvPr/>
        </p:nvPicPr>
        <p:blipFill rotWithShape="1">
          <a:blip r:embed="rId2">
            <a:extLst>
              <a:ext uri="{28A0092B-C50C-407E-A947-70E740481C1C}">
                <a14:useLocalDpi xmlns:a14="http://schemas.microsoft.com/office/drawing/2010/main" val="0"/>
              </a:ext>
            </a:extLst>
          </a:blip>
          <a:srcRect l="1393" t="19505" r="6819" b="9293"/>
          <a:stretch/>
        </p:blipFill>
        <p:spPr>
          <a:xfrm>
            <a:off x="0" y="0"/>
            <a:ext cx="12192000" cy="6858000"/>
          </a:xfrm>
          <a:prstGeom prst="rect">
            <a:avLst/>
          </a:prstGeom>
        </p:spPr>
      </p:pic>
      <p:sp>
        <p:nvSpPr>
          <p:cNvPr id="6" name="矩形 5">
            <a:extLst>
              <a:ext uri="{FF2B5EF4-FFF2-40B4-BE49-F238E27FC236}">
                <a16:creationId xmlns="" xmlns:a16="http://schemas.microsoft.com/office/drawing/2014/main" id="{253E843C-1639-48CA-A820-A7730C8B3B27}"/>
              </a:ext>
            </a:extLst>
          </p:cNvPr>
          <p:cNvSpPr/>
          <p:nvPr/>
        </p:nvSpPr>
        <p:spPr>
          <a:xfrm>
            <a:off x="349956" y="301978"/>
            <a:ext cx="11492089" cy="6254045"/>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 xmlns:a16="http://schemas.microsoft.com/office/drawing/2014/main" id="{4EB80E67-1CA9-4FC2-B79F-756B9CD30E1C}"/>
              </a:ext>
            </a:extLst>
          </p:cNvPr>
          <p:cNvSpPr txBox="1"/>
          <p:nvPr/>
        </p:nvSpPr>
        <p:spPr>
          <a:xfrm>
            <a:off x="1072173" y="225825"/>
            <a:ext cx="2113079" cy="646331"/>
          </a:xfrm>
          <a:prstGeom prst="rect">
            <a:avLst/>
          </a:prstGeom>
          <a:noFill/>
        </p:spPr>
        <p:txBody>
          <a:bodyPr wrap="none" rtlCol="0">
            <a:spAutoFit/>
            <a:scene3d>
              <a:camera prst="orthographicFront"/>
              <a:lightRig rig="threePt" dir="t"/>
            </a:scene3d>
            <a:sp3d contourW="12700"/>
          </a:bodyPr>
          <a:lstStyle/>
          <a:p>
            <a:pPr>
              <a:lnSpc>
                <a:spcPct val="150000"/>
              </a:lnSpc>
            </a:pPr>
            <a:r>
              <a:rPr lang="en-US" altLang="zh-CN" sz="2400" dirty="0" err="1"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V8</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引擎的进化</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8" name="矩形 7">
            <a:extLst>
              <a:ext uri="{FF2B5EF4-FFF2-40B4-BE49-F238E27FC236}">
                <a16:creationId xmlns="" xmlns:a16="http://schemas.microsoft.com/office/drawing/2014/main" id="{3671ED26-11C6-48F5-8FBE-9C16F9C49B8B}"/>
              </a:ext>
            </a:extLst>
          </p:cNvPr>
          <p:cNvSpPr/>
          <p:nvPr/>
        </p:nvSpPr>
        <p:spPr>
          <a:xfrm>
            <a:off x="1072173" y="692644"/>
            <a:ext cx="3664771" cy="302262"/>
          </a:xfrm>
          <a:prstGeom prst="rect">
            <a:avLst/>
          </a:prstGeom>
        </p:spPr>
        <p:txBody>
          <a:bodyPr wrap="square">
            <a:spAutoFit/>
          </a:bodyPr>
          <a:lstStyle/>
          <a:p>
            <a:pPr>
              <a:lnSpc>
                <a:spcPct val="200000"/>
              </a:lnSpc>
              <a:spcAft>
                <a:spcPts val="1000"/>
              </a:spcAft>
            </a:pPr>
            <a:r>
              <a:rPr lang="en-US" altLang="zh-CN" sz="800" kern="0" dirty="0">
                <a:solidFill>
                  <a:schemeClr val="tx1">
                    <a:lumMod val="65000"/>
                    <a:lumOff val="35000"/>
                  </a:schemeClr>
                </a:solidFill>
                <a:latin typeface="微软雅黑" panose="020B0503020204020204" pitchFamily="34" charset="-122"/>
                <a:ea typeface="微软雅黑" panose="020B0503020204020204" pitchFamily="34" charset="-122"/>
              </a:rPr>
              <a:t>Evolution of the </a:t>
            </a:r>
            <a:r>
              <a:rPr lang="en-US" altLang="zh-CN" sz="800" kern="0" dirty="0" err="1">
                <a:solidFill>
                  <a:schemeClr val="tx1">
                    <a:lumMod val="65000"/>
                    <a:lumOff val="35000"/>
                  </a:schemeClr>
                </a:solidFill>
                <a:latin typeface="微软雅黑" panose="020B0503020204020204" pitchFamily="34" charset="-122"/>
                <a:ea typeface="微软雅黑" panose="020B0503020204020204" pitchFamily="34" charset="-122"/>
              </a:rPr>
              <a:t>V8</a:t>
            </a:r>
            <a:r>
              <a:rPr lang="en-US" altLang="zh-CN" sz="800" kern="0" dirty="0">
                <a:solidFill>
                  <a:schemeClr val="tx1">
                    <a:lumMod val="65000"/>
                    <a:lumOff val="35000"/>
                  </a:schemeClr>
                </a:solidFill>
                <a:latin typeface="微软雅黑" panose="020B0503020204020204" pitchFamily="34" charset="-122"/>
                <a:ea typeface="微软雅黑" panose="020B0503020204020204" pitchFamily="34" charset="-122"/>
              </a:rPr>
              <a:t> engine</a:t>
            </a:r>
          </a:p>
        </p:txBody>
      </p:sp>
      <p:sp>
        <p:nvSpPr>
          <p:cNvPr id="9" name="椭圆 8">
            <a:extLst>
              <a:ext uri="{FF2B5EF4-FFF2-40B4-BE49-F238E27FC236}">
                <a16:creationId xmlns="" xmlns:a16="http://schemas.microsoft.com/office/drawing/2014/main" id="{D78E37E5-2626-438D-864D-E5B527C6F184}"/>
              </a:ext>
            </a:extLst>
          </p:cNvPr>
          <p:cNvSpPr/>
          <p:nvPr/>
        </p:nvSpPr>
        <p:spPr>
          <a:xfrm>
            <a:off x="435357" y="380498"/>
            <a:ext cx="587829" cy="587829"/>
          </a:xfrm>
          <a:prstGeom prst="ellipse">
            <a:avLst/>
          </a:prstGeom>
          <a:solidFill>
            <a:srgbClr val="F9D2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rPr>
              <a:t>02</a:t>
            </a:r>
            <a:endPar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 xmlns:a16="http://schemas.microsoft.com/office/drawing/2014/main" id="{62583DE2-3D74-4115-BB6E-0E4F16C25F9F}"/>
              </a:ext>
            </a:extLst>
          </p:cNvPr>
          <p:cNvSpPr/>
          <p:nvPr/>
        </p:nvSpPr>
        <p:spPr>
          <a:xfrm>
            <a:off x="1188891" y="1744666"/>
            <a:ext cx="4926159" cy="369332"/>
          </a:xfrm>
          <a:prstGeom prst="rect">
            <a:avLst/>
          </a:prstGeom>
        </p:spPr>
        <p:txBody>
          <a:bodyPr wrap="square">
            <a:spAutoFit/>
          </a:bodyPr>
          <a:lstStyle/>
          <a:p>
            <a:r>
              <a:rPr lang="zh-CN" altLang="en-US" dirty="0">
                <a:solidFill>
                  <a:schemeClr val="tx1">
                    <a:lumMod val="65000"/>
                    <a:lumOff val="35000"/>
                  </a:schemeClr>
                </a:solidFill>
              </a:rPr>
              <a:t>老的</a:t>
            </a:r>
            <a:r>
              <a:rPr lang="en-US" altLang="zh-CN" dirty="0" err="1">
                <a:solidFill>
                  <a:schemeClr val="tx1">
                    <a:lumMod val="65000"/>
                    <a:lumOff val="35000"/>
                  </a:schemeClr>
                </a:solidFill>
              </a:rPr>
              <a:t>V8</a:t>
            </a:r>
            <a:r>
              <a:rPr lang="zh-CN" altLang="en-US" dirty="0">
                <a:solidFill>
                  <a:schemeClr val="tx1">
                    <a:lumMod val="65000"/>
                    <a:lumOff val="35000"/>
                  </a:schemeClr>
                </a:solidFill>
              </a:rPr>
              <a:t>引擎弊端</a:t>
            </a:r>
            <a:endParaRPr lang="zh-CN" altLang="en-US" dirty="0">
              <a:solidFill>
                <a:schemeClr val="tx1">
                  <a:lumMod val="95000"/>
                  <a:lumOff val="5000"/>
                </a:schemeClr>
              </a:solidFill>
            </a:endParaRPr>
          </a:p>
        </p:txBody>
      </p:sp>
      <p:sp>
        <p:nvSpPr>
          <p:cNvPr id="12" name="文本框 11">
            <a:extLst>
              <a:ext uri="{FF2B5EF4-FFF2-40B4-BE49-F238E27FC236}">
                <a16:creationId xmlns="" xmlns:a16="http://schemas.microsoft.com/office/drawing/2014/main" id="{A1626FAD-3CDB-42DE-BBDD-7BAFBB397A92}"/>
              </a:ext>
            </a:extLst>
          </p:cNvPr>
          <p:cNvSpPr txBox="1"/>
          <p:nvPr/>
        </p:nvSpPr>
        <p:spPr>
          <a:xfrm>
            <a:off x="1188891" y="2733510"/>
            <a:ext cx="9814218" cy="1998496"/>
          </a:xfrm>
          <a:prstGeom prst="rect">
            <a:avLst/>
          </a:prstGeom>
          <a:noFill/>
        </p:spPr>
        <p:txBody>
          <a:bodyPr wrap="square" rtlCol="0">
            <a:spAutoFit/>
          </a:bodyPr>
          <a:lstStyle/>
          <a:p>
            <a:pPr>
              <a:lnSpc>
                <a:spcPct val="150000"/>
              </a:lnSpc>
            </a:pPr>
            <a:r>
              <a:rPr lang="zh-CN" altLang="en-US" sz="1400" dirty="0">
                <a:solidFill>
                  <a:schemeClr val="tx1">
                    <a:lumMod val="65000"/>
                    <a:lumOff val="35000"/>
                  </a:schemeClr>
                </a:solidFill>
              </a:rPr>
              <a:t>以上便是老的</a:t>
            </a:r>
            <a:r>
              <a:rPr lang="en-US" altLang="zh-CN" sz="1400" dirty="0" err="1">
                <a:solidFill>
                  <a:schemeClr val="tx1">
                    <a:lumMod val="65000"/>
                    <a:lumOff val="35000"/>
                  </a:schemeClr>
                </a:solidFill>
              </a:rPr>
              <a:t>V8</a:t>
            </a:r>
            <a:r>
              <a:rPr lang="zh-CN" altLang="en-US" sz="1400" dirty="0">
                <a:solidFill>
                  <a:schemeClr val="tx1">
                    <a:lumMod val="65000"/>
                    <a:lumOff val="35000"/>
                  </a:schemeClr>
                </a:solidFill>
              </a:rPr>
              <a:t>引擎的编译流程。随着</a:t>
            </a:r>
            <a:r>
              <a:rPr lang="en-US" altLang="zh-CN" sz="1400" dirty="0">
                <a:solidFill>
                  <a:schemeClr val="tx1">
                    <a:lumMod val="65000"/>
                    <a:lumOff val="35000"/>
                  </a:schemeClr>
                </a:solidFill>
              </a:rPr>
              <a:t>Web</a:t>
            </a:r>
            <a:r>
              <a:rPr lang="zh-CN" altLang="en-US" sz="1400" dirty="0">
                <a:solidFill>
                  <a:schemeClr val="tx1">
                    <a:lumMod val="65000"/>
                    <a:lumOff val="35000"/>
                  </a:schemeClr>
                </a:solidFill>
              </a:rPr>
              <a:t>应用的规模越来越大，</a:t>
            </a:r>
            <a:r>
              <a:rPr lang="en-US" altLang="zh-CN" sz="1400" dirty="0" err="1">
                <a:solidFill>
                  <a:schemeClr val="tx1">
                    <a:lumMod val="65000"/>
                    <a:lumOff val="35000"/>
                  </a:schemeClr>
                </a:solidFill>
              </a:rPr>
              <a:t>V8</a:t>
            </a:r>
            <a:r>
              <a:rPr lang="zh-CN" altLang="en-US" sz="1400" dirty="0">
                <a:solidFill>
                  <a:schemeClr val="tx1">
                    <a:lumMod val="65000"/>
                    <a:lumOff val="35000"/>
                  </a:schemeClr>
                </a:solidFill>
              </a:rPr>
              <a:t>的这种编译器架构模式的问题逐渐凸显：</a:t>
            </a:r>
          </a:p>
          <a:p>
            <a:pPr>
              <a:lnSpc>
                <a:spcPct val="150000"/>
              </a:lnSpc>
            </a:pPr>
            <a:r>
              <a:rPr lang="en-US" altLang="zh-CN" sz="1400" dirty="0" smtClean="0">
                <a:solidFill>
                  <a:schemeClr val="tx1">
                    <a:lumMod val="65000"/>
                    <a:lumOff val="35000"/>
                  </a:schemeClr>
                </a:solidFill>
              </a:rPr>
              <a:t>1</a:t>
            </a:r>
            <a:r>
              <a:rPr lang="zh-CN" altLang="en-US" sz="1400" dirty="0" smtClean="0">
                <a:solidFill>
                  <a:schemeClr val="tx1">
                    <a:lumMod val="65000"/>
                    <a:lumOff val="35000"/>
                  </a:schemeClr>
                </a:solidFill>
              </a:rPr>
              <a:t>、</a:t>
            </a:r>
            <a:r>
              <a:rPr lang="en-US" altLang="zh-CN" sz="1400" dirty="0" smtClean="0">
                <a:solidFill>
                  <a:schemeClr val="tx1">
                    <a:lumMod val="65000"/>
                    <a:lumOff val="35000"/>
                  </a:schemeClr>
                </a:solidFill>
              </a:rPr>
              <a:t>Full-</a:t>
            </a:r>
            <a:r>
              <a:rPr lang="en-US" altLang="zh-CN" sz="1400" dirty="0" err="1" smtClean="0">
                <a:solidFill>
                  <a:schemeClr val="tx1">
                    <a:lumMod val="65000"/>
                    <a:lumOff val="35000"/>
                  </a:schemeClr>
                </a:solidFill>
              </a:rPr>
              <a:t>codegen</a:t>
            </a:r>
            <a:r>
              <a:rPr lang="zh-CN" altLang="en-US" sz="1400" dirty="0">
                <a:solidFill>
                  <a:schemeClr val="tx1">
                    <a:lumMod val="65000"/>
                    <a:lumOff val="35000"/>
                  </a:schemeClr>
                </a:solidFill>
              </a:rPr>
              <a:t>基线编译器在处理</a:t>
            </a:r>
            <a:r>
              <a:rPr lang="en-US" altLang="zh-CN" sz="1400" dirty="0">
                <a:solidFill>
                  <a:schemeClr val="tx1">
                    <a:lumMod val="65000"/>
                    <a:lumOff val="35000"/>
                  </a:schemeClr>
                </a:solidFill>
              </a:rPr>
              <a:t>TL</a:t>
            </a:r>
            <a:r>
              <a:rPr lang="zh-CN" altLang="en-US" sz="1400" dirty="0">
                <a:solidFill>
                  <a:schemeClr val="tx1">
                    <a:lumMod val="65000"/>
                    <a:lumOff val="35000"/>
                  </a:schemeClr>
                </a:solidFill>
              </a:rPr>
              <a:t>代码时产生的机器码大量占用</a:t>
            </a:r>
            <a:r>
              <a:rPr lang="en-US" altLang="zh-CN" sz="1400" dirty="0" err="1">
                <a:solidFill>
                  <a:schemeClr val="tx1">
                    <a:lumMod val="65000"/>
                    <a:lumOff val="35000"/>
                  </a:schemeClr>
                </a:solidFill>
              </a:rPr>
              <a:t>V8</a:t>
            </a:r>
            <a:r>
              <a:rPr lang="zh-CN" altLang="en-US" sz="1400" dirty="0">
                <a:solidFill>
                  <a:schemeClr val="tx1">
                    <a:lumMod val="65000"/>
                    <a:lumOff val="35000"/>
                  </a:schemeClr>
                </a:solidFill>
              </a:rPr>
              <a:t>的堆内存。</a:t>
            </a:r>
          </a:p>
          <a:p>
            <a:pPr>
              <a:lnSpc>
                <a:spcPct val="150000"/>
              </a:lnSpc>
            </a:pPr>
            <a:r>
              <a:rPr lang="en-US" altLang="zh-CN" sz="1400" dirty="0" smtClean="0">
                <a:solidFill>
                  <a:schemeClr val="tx1">
                    <a:lumMod val="65000"/>
                    <a:lumOff val="35000"/>
                  </a:schemeClr>
                </a:solidFill>
              </a:rPr>
              <a:t>2</a:t>
            </a:r>
            <a:r>
              <a:rPr lang="zh-CN" altLang="en-US" sz="1400" dirty="0" smtClean="0">
                <a:solidFill>
                  <a:schemeClr val="tx1">
                    <a:lumMod val="65000"/>
                    <a:lumOff val="35000"/>
                  </a:schemeClr>
                </a:solidFill>
              </a:rPr>
              <a:t>、</a:t>
            </a:r>
            <a:r>
              <a:rPr lang="en-US" altLang="zh-CN" sz="1400" dirty="0" err="1" smtClean="0">
                <a:solidFill>
                  <a:schemeClr val="tx1">
                    <a:lumMod val="65000"/>
                    <a:lumOff val="35000"/>
                  </a:schemeClr>
                </a:solidFill>
              </a:rPr>
              <a:t>V8</a:t>
            </a:r>
            <a:r>
              <a:rPr lang="zh-CN" altLang="en-US" sz="1400" dirty="0">
                <a:solidFill>
                  <a:schemeClr val="tx1">
                    <a:lumMod val="65000"/>
                    <a:lumOff val="35000"/>
                  </a:schemeClr>
                </a:solidFill>
              </a:rPr>
              <a:t>的编译器链路在解析和执行</a:t>
            </a:r>
            <a:r>
              <a:rPr lang="en-US" altLang="zh-CN" sz="1400" dirty="0" err="1">
                <a:solidFill>
                  <a:schemeClr val="tx1">
                    <a:lumMod val="65000"/>
                    <a:lumOff val="35000"/>
                  </a:schemeClr>
                </a:solidFill>
              </a:rPr>
              <a:t>JS</a:t>
            </a:r>
            <a:r>
              <a:rPr lang="zh-CN" altLang="en-US" sz="1400" dirty="0">
                <a:solidFill>
                  <a:schemeClr val="tx1">
                    <a:lumMod val="65000"/>
                    <a:lumOff val="35000"/>
                  </a:schemeClr>
                </a:solidFill>
              </a:rPr>
              <a:t>代码的整个时间线</a:t>
            </a:r>
            <a:r>
              <a:rPr lang="en-US" altLang="zh-CN" sz="1400" dirty="0">
                <a:solidFill>
                  <a:schemeClr val="tx1">
                    <a:lumMod val="65000"/>
                    <a:lumOff val="35000"/>
                  </a:schemeClr>
                </a:solidFill>
              </a:rPr>
              <a:t>(Startup Time)</a:t>
            </a:r>
            <a:r>
              <a:rPr lang="zh-CN" altLang="en-US" sz="1400" dirty="0">
                <a:solidFill>
                  <a:schemeClr val="tx1">
                    <a:lumMod val="65000"/>
                    <a:lumOff val="35000"/>
                  </a:schemeClr>
                </a:solidFill>
              </a:rPr>
              <a:t>上，有近三分之一的时间被</a:t>
            </a:r>
            <a:r>
              <a:rPr lang="en-US" altLang="zh-CN" sz="1400" dirty="0">
                <a:solidFill>
                  <a:schemeClr val="tx1">
                    <a:lumMod val="65000"/>
                    <a:lumOff val="35000"/>
                  </a:schemeClr>
                </a:solidFill>
              </a:rPr>
              <a:t>Paring</a:t>
            </a:r>
            <a:r>
              <a:rPr lang="zh-CN" altLang="en-US" sz="1400" dirty="0">
                <a:solidFill>
                  <a:schemeClr val="tx1">
                    <a:lumMod val="65000"/>
                    <a:lumOff val="35000"/>
                  </a:schemeClr>
                </a:solidFill>
              </a:rPr>
              <a:t>和</a:t>
            </a:r>
            <a:r>
              <a:rPr lang="en-US" altLang="zh-CN" sz="1400" dirty="0">
                <a:solidFill>
                  <a:schemeClr val="tx1">
                    <a:lumMod val="65000"/>
                    <a:lumOff val="35000"/>
                  </a:schemeClr>
                </a:solidFill>
              </a:rPr>
              <a:t>Compiling</a:t>
            </a:r>
            <a:r>
              <a:rPr lang="zh-CN" altLang="en-US" sz="1400" dirty="0">
                <a:solidFill>
                  <a:schemeClr val="tx1">
                    <a:lumMod val="65000"/>
                    <a:lumOff val="35000"/>
                  </a:schemeClr>
                </a:solidFill>
              </a:rPr>
              <a:t>占据。</a:t>
            </a:r>
          </a:p>
          <a:p>
            <a:pPr>
              <a:lnSpc>
                <a:spcPct val="150000"/>
              </a:lnSpc>
            </a:pPr>
            <a:r>
              <a:rPr lang="zh-CN" altLang="en-US" sz="1400" dirty="0">
                <a:solidFill>
                  <a:schemeClr val="tx1">
                    <a:lumMod val="65000"/>
                    <a:lumOff val="35000"/>
                  </a:schemeClr>
                </a:solidFill>
              </a:rPr>
              <a:t>对同一段代码的多次</a:t>
            </a:r>
            <a:r>
              <a:rPr lang="en-US" altLang="zh-CN" sz="1400" dirty="0" err="1">
                <a:solidFill>
                  <a:schemeClr val="tx1">
                    <a:lumMod val="65000"/>
                    <a:lumOff val="35000"/>
                  </a:schemeClr>
                </a:solidFill>
              </a:rPr>
              <a:t>Pasing</a:t>
            </a:r>
            <a:r>
              <a:rPr lang="zh-CN" altLang="en-US" sz="1400" dirty="0">
                <a:solidFill>
                  <a:schemeClr val="tx1">
                    <a:lumMod val="65000"/>
                    <a:lumOff val="35000"/>
                  </a:schemeClr>
                </a:solidFill>
              </a:rPr>
              <a:t>大大降低了</a:t>
            </a:r>
            <a:r>
              <a:rPr lang="en-US" altLang="zh-CN" sz="1400" dirty="0" err="1">
                <a:solidFill>
                  <a:schemeClr val="tx1">
                    <a:lumMod val="65000"/>
                    <a:lumOff val="35000"/>
                  </a:schemeClr>
                </a:solidFill>
              </a:rPr>
              <a:t>V8</a:t>
            </a:r>
            <a:r>
              <a:rPr lang="zh-CN" altLang="en-US" sz="1400" dirty="0">
                <a:solidFill>
                  <a:schemeClr val="tx1">
                    <a:lumMod val="65000"/>
                    <a:lumOff val="35000"/>
                  </a:schemeClr>
                </a:solidFill>
              </a:rPr>
              <a:t>的处理效率</a:t>
            </a:r>
            <a:r>
              <a:rPr lang="en-US" altLang="zh-CN" sz="1400" dirty="0">
                <a:solidFill>
                  <a:schemeClr val="tx1">
                    <a:lumMod val="65000"/>
                    <a:lumOff val="35000"/>
                  </a:schemeClr>
                </a:solidFill>
              </a:rPr>
              <a:t>(Pre-Parsing,</a:t>
            </a:r>
            <a:r>
              <a:rPr lang="zh-CN" altLang="en-US" sz="1400" dirty="0">
                <a:solidFill>
                  <a:schemeClr val="tx1">
                    <a:lumMod val="65000"/>
                    <a:lumOff val="35000"/>
                  </a:schemeClr>
                </a:solidFill>
              </a:rPr>
              <a:t>基线编译器的</a:t>
            </a:r>
            <a:r>
              <a:rPr lang="en-US" altLang="zh-CN" sz="1400" dirty="0">
                <a:solidFill>
                  <a:schemeClr val="tx1">
                    <a:lumMod val="65000"/>
                    <a:lumOff val="35000"/>
                  </a:schemeClr>
                </a:solidFill>
              </a:rPr>
              <a:t>Full-Parsing,</a:t>
            </a:r>
            <a:r>
              <a:rPr lang="zh-CN" altLang="en-US" sz="1400" dirty="0">
                <a:solidFill>
                  <a:schemeClr val="tx1">
                    <a:lumMod val="65000"/>
                    <a:lumOff val="35000"/>
                  </a:schemeClr>
                </a:solidFill>
              </a:rPr>
              <a:t>优化编译器的</a:t>
            </a:r>
            <a:r>
              <a:rPr lang="en-US" altLang="zh-CN" sz="1400" dirty="0">
                <a:solidFill>
                  <a:schemeClr val="tx1">
                    <a:lumMod val="65000"/>
                    <a:lumOff val="35000"/>
                  </a:schemeClr>
                </a:solidFill>
              </a:rPr>
              <a:t>Full-Parsing)</a:t>
            </a:r>
            <a:r>
              <a:rPr lang="zh-CN" altLang="en-US" sz="1400" dirty="0">
                <a:solidFill>
                  <a:schemeClr val="tx1">
                    <a:lumMod val="65000"/>
                    <a:lumOff val="35000"/>
                  </a:schemeClr>
                </a:solidFill>
              </a:rPr>
              <a:t>。</a:t>
            </a:r>
          </a:p>
          <a:p>
            <a:pPr>
              <a:lnSpc>
                <a:spcPct val="150000"/>
              </a:lnSpc>
            </a:pPr>
            <a:r>
              <a:rPr lang="en-US" altLang="zh-CN" sz="1400" dirty="0" err="1">
                <a:solidFill>
                  <a:schemeClr val="tx1">
                    <a:lumMod val="65000"/>
                    <a:lumOff val="35000"/>
                  </a:schemeClr>
                </a:solidFill>
              </a:rPr>
              <a:t>V8</a:t>
            </a:r>
            <a:r>
              <a:rPr lang="zh-CN" altLang="en-US" sz="1400" dirty="0">
                <a:solidFill>
                  <a:schemeClr val="tx1">
                    <a:lumMod val="65000"/>
                    <a:lumOff val="35000"/>
                  </a:schemeClr>
                </a:solidFill>
              </a:rPr>
              <a:t>也提供了一些比较“</a:t>
            </a:r>
            <a:r>
              <a:rPr lang="en-US" altLang="zh-CN" sz="1400" dirty="0">
                <a:solidFill>
                  <a:schemeClr val="tx1">
                    <a:lumMod val="65000"/>
                    <a:lumOff val="35000"/>
                  </a:schemeClr>
                </a:solidFill>
              </a:rPr>
              <a:t>Hack”</a:t>
            </a:r>
            <a:r>
              <a:rPr lang="zh-CN" altLang="en-US" sz="1400" dirty="0">
                <a:solidFill>
                  <a:schemeClr val="tx1">
                    <a:lumMod val="65000"/>
                    <a:lumOff val="35000"/>
                  </a:schemeClr>
                </a:solidFill>
              </a:rPr>
              <a:t>的方式来避免多余的</a:t>
            </a:r>
            <a:r>
              <a:rPr lang="en-US" altLang="zh-CN" sz="1400" dirty="0">
                <a:solidFill>
                  <a:schemeClr val="tx1">
                    <a:lumMod val="65000"/>
                    <a:lumOff val="35000"/>
                  </a:schemeClr>
                </a:solidFill>
              </a:rPr>
              <a:t>Pre-parsing</a:t>
            </a:r>
            <a:r>
              <a:rPr lang="zh-CN" altLang="en-US" sz="1400" dirty="0">
                <a:solidFill>
                  <a:schemeClr val="tx1">
                    <a:lumMod val="65000"/>
                    <a:lumOff val="35000"/>
                  </a:schemeClr>
                </a:solidFill>
              </a:rPr>
              <a:t>过程</a:t>
            </a:r>
            <a:r>
              <a:rPr lang="en-US" altLang="zh-CN" sz="1400" dirty="0">
                <a:solidFill>
                  <a:schemeClr val="tx1">
                    <a:lumMod val="65000"/>
                    <a:lumOff val="35000"/>
                  </a:schemeClr>
                </a:solidFill>
              </a:rPr>
              <a:t>——</a:t>
            </a:r>
            <a:r>
              <a:rPr lang="en-US" altLang="zh-CN" sz="1400" dirty="0" err="1">
                <a:solidFill>
                  <a:schemeClr val="tx1">
                    <a:lumMod val="65000"/>
                    <a:lumOff val="35000"/>
                  </a:schemeClr>
                </a:solidFill>
              </a:rPr>
              <a:t>IIFE</a:t>
            </a:r>
            <a:r>
              <a:rPr lang="en-US" altLang="zh-CN" sz="1400" dirty="0">
                <a:solidFill>
                  <a:schemeClr val="tx1">
                    <a:lumMod val="65000"/>
                    <a:lumOff val="35000"/>
                  </a:schemeClr>
                </a:solidFill>
              </a:rPr>
              <a:t>(</a:t>
            </a:r>
            <a:r>
              <a:rPr lang="zh-CN" altLang="en-US" sz="1400" dirty="0">
                <a:solidFill>
                  <a:schemeClr val="tx1">
                    <a:lumMod val="65000"/>
                    <a:lumOff val="35000"/>
                  </a:schemeClr>
                </a:solidFill>
              </a:rPr>
              <a:t>立即执行函数表达式</a:t>
            </a:r>
            <a:r>
              <a:rPr lang="en-US" altLang="zh-CN" sz="1400" dirty="0">
                <a:solidFill>
                  <a:schemeClr val="tx1">
                    <a:lumMod val="65000"/>
                    <a:lumOff val="35000"/>
                  </a:schemeClr>
                </a:solidFill>
              </a:rPr>
              <a:t>)</a:t>
            </a:r>
            <a:r>
              <a:rPr lang="zh-CN" altLang="en-US" sz="1400" dirty="0">
                <a:solidFill>
                  <a:schemeClr val="tx1">
                    <a:lumMod val="65000"/>
                    <a:lumOff val="35000"/>
                  </a:schemeClr>
                </a:solidFill>
              </a:rPr>
              <a:t>形式的代码。强制让</a:t>
            </a:r>
            <a:r>
              <a:rPr lang="en-US" altLang="zh-CN" sz="1400" dirty="0" err="1">
                <a:solidFill>
                  <a:schemeClr val="tx1">
                    <a:lumMod val="65000"/>
                    <a:lumOff val="35000"/>
                  </a:schemeClr>
                </a:solidFill>
              </a:rPr>
              <a:t>V8</a:t>
            </a:r>
            <a:r>
              <a:rPr lang="zh-CN" altLang="en-US" sz="1400" dirty="0">
                <a:solidFill>
                  <a:schemeClr val="tx1">
                    <a:lumMod val="65000"/>
                    <a:lumOff val="35000"/>
                  </a:schemeClr>
                </a:solidFill>
              </a:rPr>
              <a:t>省略对</a:t>
            </a:r>
            <a:r>
              <a:rPr lang="en-US" altLang="zh-CN" sz="1400" dirty="0" err="1">
                <a:solidFill>
                  <a:schemeClr val="tx1">
                    <a:lumMod val="65000"/>
                    <a:lumOff val="35000"/>
                  </a:schemeClr>
                </a:solidFill>
              </a:rPr>
              <a:t>IIFE</a:t>
            </a:r>
            <a:r>
              <a:rPr lang="zh-CN" altLang="en-US" sz="1400" dirty="0">
                <a:solidFill>
                  <a:schemeClr val="tx1">
                    <a:lumMod val="65000"/>
                    <a:lumOff val="35000"/>
                  </a:schemeClr>
                </a:solidFill>
              </a:rPr>
              <a:t>内部代码的</a:t>
            </a:r>
            <a:r>
              <a:rPr lang="en-US" altLang="zh-CN" sz="1400" dirty="0">
                <a:solidFill>
                  <a:schemeClr val="tx1">
                    <a:lumMod val="65000"/>
                    <a:lumOff val="35000"/>
                  </a:schemeClr>
                </a:solidFill>
              </a:rPr>
              <a:t>Pre-parsing</a:t>
            </a:r>
            <a:r>
              <a:rPr lang="zh-CN" altLang="en-US" sz="1400" dirty="0">
                <a:solidFill>
                  <a:schemeClr val="tx1">
                    <a:lumMod val="65000"/>
                    <a:lumOff val="35000"/>
                  </a:schemeClr>
                </a:solidFill>
              </a:rPr>
              <a:t>过程。</a:t>
            </a:r>
          </a:p>
        </p:txBody>
      </p:sp>
    </p:spTree>
    <p:extLst>
      <p:ext uri="{BB962C8B-B14F-4D97-AF65-F5344CB8AC3E}">
        <p14:creationId xmlns:p14="http://schemas.microsoft.com/office/powerpoint/2010/main" val="14242116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 xmlns:a16="http://schemas.microsoft.com/office/drawing/2014/main" id="{B46C681F-AAB6-4F5B-8AFC-3BA736E351E7}"/>
              </a:ext>
            </a:extLst>
          </p:cNvPr>
          <p:cNvPicPr>
            <a:picLocks noChangeAspect="1"/>
          </p:cNvPicPr>
          <p:nvPr/>
        </p:nvPicPr>
        <p:blipFill rotWithShape="1">
          <a:blip r:embed="rId2">
            <a:extLst>
              <a:ext uri="{28A0092B-C50C-407E-A947-70E740481C1C}">
                <a14:useLocalDpi xmlns:a14="http://schemas.microsoft.com/office/drawing/2010/main" val="0"/>
              </a:ext>
            </a:extLst>
          </a:blip>
          <a:srcRect l="1393" t="19505" r="6819" b="9293"/>
          <a:stretch/>
        </p:blipFill>
        <p:spPr>
          <a:xfrm>
            <a:off x="0" y="0"/>
            <a:ext cx="12192000" cy="6858000"/>
          </a:xfrm>
          <a:prstGeom prst="rect">
            <a:avLst/>
          </a:prstGeom>
        </p:spPr>
      </p:pic>
      <p:sp>
        <p:nvSpPr>
          <p:cNvPr id="6" name="矩形 5">
            <a:extLst>
              <a:ext uri="{FF2B5EF4-FFF2-40B4-BE49-F238E27FC236}">
                <a16:creationId xmlns="" xmlns:a16="http://schemas.microsoft.com/office/drawing/2014/main" id="{253E843C-1639-48CA-A820-A7730C8B3B27}"/>
              </a:ext>
            </a:extLst>
          </p:cNvPr>
          <p:cNvSpPr/>
          <p:nvPr/>
        </p:nvSpPr>
        <p:spPr>
          <a:xfrm>
            <a:off x="349956" y="301978"/>
            <a:ext cx="11492089" cy="6254045"/>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 xmlns:a16="http://schemas.microsoft.com/office/drawing/2014/main" id="{4EB80E67-1CA9-4FC2-B79F-756B9CD30E1C}"/>
              </a:ext>
            </a:extLst>
          </p:cNvPr>
          <p:cNvSpPr txBox="1"/>
          <p:nvPr/>
        </p:nvSpPr>
        <p:spPr>
          <a:xfrm>
            <a:off x="1072173" y="225825"/>
            <a:ext cx="2113079" cy="646331"/>
          </a:xfrm>
          <a:prstGeom prst="rect">
            <a:avLst/>
          </a:prstGeom>
          <a:noFill/>
        </p:spPr>
        <p:txBody>
          <a:bodyPr wrap="none" rtlCol="0">
            <a:spAutoFit/>
            <a:scene3d>
              <a:camera prst="orthographicFront"/>
              <a:lightRig rig="threePt" dir="t"/>
            </a:scene3d>
            <a:sp3d contourW="12700"/>
          </a:bodyPr>
          <a:lstStyle/>
          <a:p>
            <a:pPr>
              <a:lnSpc>
                <a:spcPct val="150000"/>
              </a:lnSpc>
            </a:pPr>
            <a:r>
              <a:rPr lang="en-US" altLang="zh-CN" sz="2400" dirty="0" err="1"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V8</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引擎的进化</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8" name="矩形 7">
            <a:extLst>
              <a:ext uri="{FF2B5EF4-FFF2-40B4-BE49-F238E27FC236}">
                <a16:creationId xmlns="" xmlns:a16="http://schemas.microsoft.com/office/drawing/2014/main" id="{3671ED26-11C6-48F5-8FBE-9C16F9C49B8B}"/>
              </a:ext>
            </a:extLst>
          </p:cNvPr>
          <p:cNvSpPr/>
          <p:nvPr/>
        </p:nvSpPr>
        <p:spPr>
          <a:xfrm>
            <a:off x="1072173" y="692644"/>
            <a:ext cx="3664771" cy="302262"/>
          </a:xfrm>
          <a:prstGeom prst="rect">
            <a:avLst/>
          </a:prstGeom>
        </p:spPr>
        <p:txBody>
          <a:bodyPr wrap="square">
            <a:spAutoFit/>
          </a:bodyPr>
          <a:lstStyle/>
          <a:p>
            <a:pPr>
              <a:lnSpc>
                <a:spcPct val="200000"/>
              </a:lnSpc>
              <a:spcAft>
                <a:spcPts val="1000"/>
              </a:spcAft>
            </a:pPr>
            <a:r>
              <a:rPr lang="en-US" altLang="zh-CN" sz="800" kern="0" dirty="0">
                <a:solidFill>
                  <a:schemeClr val="tx1">
                    <a:lumMod val="65000"/>
                    <a:lumOff val="35000"/>
                  </a:schemeClr>
                </a:solidFill>
                <a:latin typeface="微软雅黑" panose="020B0503020204020204" pitchFamily="34" charset="-122"/>
                <a:ea typeface="微软雅黑" panose="020B0503020204020204" pitchFamily="34" charset="-122"/>
              </a:rPr>
              <a:t>Evolution of the </a:t>
            </a:r>
            <a:r>
              <a:rPr lang="en-US" altLang="zh-CN" sz="800" kern="0" dirty="0" err="1">
                <a:solidFill>
                  <a:schemeClr val="tx1">
                    <a:lumMod val="65000"/>
                    <a:lumOff val="35000"/>
                  </a:schemeClr>
                </a:solidFill>
                <a:latin typeface="微软雅黑" panose="020B0503020204020204" pitchFamily="34" charset="-122"/>
                <a:ea typeface="微软雅黑" panose="020B0503020204020204" pitchFamily="34" charset="-122"/>
              </a:rPr>
              <a:t>V8</a:t>
            </a:r>
            <a:r>
              <a:rPr lang="en-US" altLang="zh-CN" sz="800" kern="0" dirty="0">
                <a:solidFill>
                  <a:schemeClr val="tx1">
                    <a:lumMod val="65000"/>
                    <a:lumOff val="35000"/>
                  </a:schemeClr>
                </a:solidFill>
                <a:latin typeface="微软雅黑" panose="020B0503020204020204" pitchFamily="34" charset="-122"/>
                <a:ea typeface="微软雅黑" panose="020B0503020204020204" pitchFamily="34" charset="-122"/>
              </a:rPr>
              <a:t> engine</a:t>
            </a:r>
          </a:p>
        </p:txBody>
      </p:sp>
      <p:sp>
        <p:nvSpPr>
          <p:cNvPr id="9" name="椭圆 8">
            <a:extLst>
              <a:ext uri="{FF2B5EF4-FFF2-40B4-BE49-F238E27FC236}">
                <a16:creationId xmlns="" xmlns:a16="http://schemas.microsoft.com/office/drawing/2014/main" id="{D78E37E5-2626-438D-864D-E5B527C6F184}"/>
              </a:ext>
            </a:extLst>
          </p:cNvPr>
          <p:cNvSpPr/>
          <p:nvPr/>
        </p:nvSpPr>
        <p:spPr>
          <a:xfrm>
            <a:off x="435357" y="380498"/>
            <a:ext cx="587829" cy="587829"/>
          </a:xfrm>
          <a:prstGeom prst="ellipse">
            <a:avLst/>
          </a:prstGeom>
          <a:solidFill>
            <a:srgbClr val="F9D2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rPr>
              <a:t>02</a:t>
            </a:r>
            <a:endPar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5252" y="809804"/>
            <a:ext cx="6325483" cy="3048425"/>
          </a:xfrm>
          <a:prstGeom prst="rect">
            <a:avLst/>
          </a:prstGeom>
        </p:spPr>
      </p:pic>
      <p:sp>
        <p:nvSpPr>
          <p:cNvPr id="13" name="文本框 12">
            <a:extLst>
              <a:ext uri="{FF2B5EF4-FFF2-40B4-BE49-F238E27FC236}">
                <a16:creationId xmlns="" xmlns:a16="http://schemas.microsoft.com/office/drawing/2014/main" id="{A1626FAD-3CDB-42DE-BBDD-7BAFBB397A92}"/>
              </a:ext>
            </a:extLst>
          </p:cNvPr>
          <p:cNvSpPr txBox="1"/>
          <p:nvPr/>
        </p:nvSpPr>
        <p:spPr>
          <a:xfrm>
            <a:off x="1188890" y="3636739"/>
            <a:ext cx="9814218" cy="2677656"/>
          </a:xfrm>
          <a:prstGeom prst="rect">
            <a:avLst/>
          </a:prstGeom>
          <a:noFill/>
        </p:spPr>
        <p:txBody>
          <a:bodyPr wrap="square" rtlCol="0">
            <a:spAutoFit/>
          </a:bodyPr>
          <a:lstStyle/>
          <a:p>
            <a:pPr>
              <a:lnSpc>
                <a:spcPct val="150000"/>
              </a:lnSpc>
            </a:pPr>
            <a:r>
              <a:rPr lang="zh-CN" altLang="en-US" sz="1400" dirty="0">
                <a:solidFill>
                  <a:schemeClr val="tx1">
                    <a:lumMod val="65000"/>
                    <a:lumOff val="35000"/>
                  </a:schemeClr>
                </a:solidFill>
              </a:rPr>
              <a:t>鉴于老版本</a:t>
            </a:r>
            <a:r>
              <a:rPr lang="en-US" altLang="zh-CN" sz="1400" dirty="0" err="1">
                <a:solidFill>
                  <a:schemeClr val="tx1">
                    <a:lumMod val="65000"/>
                    <a:lumOff val="35000"/>
                  </a:schemeClr>
                </a:solidFill>
              </a:rPr>
              <a:t>V8</a:t>
            </a:r>
            <a:r>
              <a:rPr lang="zh-CN" altLang="en-US" sz="1400" dirty="0">
                <a:solidFill>
                  <a:schemeClr val="tx1">
                    <a:lumMod val="65000"/>
                    <a:lumOff val="35000"/>
                  </a:schemeClr>
                </a:solidFill>
              </a:rPr>
              <a:t>存在的问题，</a:t>
            </a:r>
            <a:r>
              <a:rPr lang="en-US" altLang="zh-CN" sz="1400" dirty="0">
                <a:solidFill>
                  <a:schemeClr val="tx1">
                    <a:lumMod val="65000"/>
                    <a:lumOff val="35000"/>
                  </a:schemeClr>
                </a:solidFill>
              </a:rPr>
              <a:t>Google</a:t>
            </a:r>
            <a:r>
              <a:rPr lang="zh-CN" altLang="en-US" sz="1400" dirty="0">
                <a:solidFill>
                  <a:schemeClr val="tx1">
                    <a:lumMod val="65000"/>
                    <a:lumOff val="35000"/>
                  </a:schemeClr>
                </a:solidFill>
              </a:rPr>
              <a:t>自</a:t>
            </a:r>
            <a:r>
              <a:rPr lang="en-US" altLang="zh-CN" sz="1400" dirty="0" err="1">
                <a:solidFill>
                  <a:schemeClr val="tx1">
                    <a:lumMod val="65000"/>
                    <a:lumOff val="35000"/>
                  </a:schemeClr>
                </a:solidFill>
              </a:rPr>
              <a:t>Chrome58</a:t>
            </a:r>
            <a:r>
              <a:rPr lang="zh-CN" altLang="en-US" sz="1400" dirty="0">
                <a:solidFill>
                  <a:schemeClr val="tx1">
                    <a:lumMod val="65000"/>
                    <a:lumOff val="35000"/>
                  </a:schemeClr>
                </a:solidFill>
              </a:rPr>
              <a:t>版本开始，对</a:t>
            </a:r>
            <a:r>
              <a:rPr lang="en-US" altLang="zh-CN" sz="1400" dirty="0" err="1">
                <a:solidFill>
                  <a:schemeClr val="tx1">
                    <a:lumMod val="65000"/>
                    <a:lumOff val="35000"/>
                  </a:schemeClr>
                </a:solidFill>
              </a:rPr>
              <a:t>V8</a:t>
            </a:r>
            <a:r>
              <a:rPr lang="zh-CN" altLang="en-US" sz="1400" dirty="0">
                <a:solidFill>
                  <a:schemeClr val="tx1">
                    <a:lumMod val="65000"/>
                    <a:lumOff val="35000"/>
                  </a:schemeClr>
                </a:solidFill>
              </a:rPr>
              <a:t>引擎的编译器链路进行了改进和优化。</a:t>
            </a:r>
          </a:p>
          <a:p>
            <a:pPr>
              <a:lnSpc>
                <a:spcPct val="150000"/>
              </a:lnSpc>
            </a:pPr>
            <a:r>
              <a:rPr lang="zh-CN" altLang="en-US" sz="1400" dirty="0">
                <a:solidFill>
                  <a:schemeClr val="tx1">
                    <a:lumMod val="65000"/>
                    <a:lumOff val="35000"/>
                  </a:schemeClr>
                </a:solidFill>
              </a:rPr>
              <a:t>在</a:t>
            </a:r>
            <a:r>
              <a:rPr lang="en-US" altLang="zh-CN" sz="1400" dirty="0" err="1">
                <a:solidFill>
                  <a:schemeClr val="tx1">
                    <a:lumMod val="65000"/>
                    <a:lumOff val="35000"/>
                  </a:schemeClr>
                </a:solidFill>
              </a:rPr>
              <a:t>V8</a:t>
            </a:r>
            <a:r>
              <a:rPr lang="zh-CN" altLang="en-US" sz="1400" dirty="0">
                <a:solidFill>
                  <a:schemeClr val="tx1">
                    <a:lumMod val="65000"/>
                    <a:lumOff val="35000"/>
                  </a:schemeClr>
                </a:solidFill>
              </a:rPr>
              <a:t>团队所！希！望！的全新的</a:t>
            </a:r>
            <a:r>
              <a:rPr lang="en-US" altLang="zh-CN" sz="1400" dirty="0" err="1">
                <a:solidFill>
                  <a:schemeClr val="tx1">
                    <a:lumMod val="65000"/>
                    <a:lumOff val="35000"/>
                  </a:schemeClr>
                </a:solidFill>
              </a:rPr>
              <a:t>V8</a:t>
            </a:r>
            <a:r>
              <a:rPr lang="zh-CN" altLang="en-US" sz="1400" dirty="0">
                <a:solidFill>
                  <a:schemeClr val="tx1">
                    <a:lumMod val="65000"/>
                    <a:lumOff val="35000"/>
                  </a:schemeClr>
                </a:solidFill>
              </a:rPr>
              <a:t>引擎的编译器链路里，新加入了一个名为“</a:t>
            </a:r>
            <a:r>
              <a:rPr lang="en-US" altLang="zh-CN" sz="1400" dirty="0">
                <a:solidFill>
                  <a:schemeClr val="tx1">
                    <a:lumMod val="65000"/>
                    <a:lumOff val="35000"/>
                  </a:schemeClr>
                </a:solidFill>
              </a:rPr>
              <a:t>Ignition”</a:t>
            </a:r>
            <a:r>
              <a:rPr lang="zh-CN" altLang="en-US" sz="1400" dirty="0">
                <a:solidFill>
                  <a:schemeClr val="tx1">
                    <a:lumMod val="65000"/>
                    <a:lumOff val="35000"/>
                  </a:schemeClr>
                </a:solidFill>
              </a:rPr>
              <a:t>的解释器，同时去掉了</a:t>
            </a:r>
            <a:r>
              <a:rPr lang="en-US" altLang="zh-CN" sz="1400" dirty="0">
                <a:solidFill>
                  <a:schemeClr val="tx1">
                    <a:lumMod val="65000"/>
                    <a:lumOff val="35000"/>
                  </a:schemeClr>
                </a:solidFill>
              </a:rPr>
              <a:t>Full-</a:t>
            </a:r>
            <a:r>
              <a:rPr lang="en-US" altLang="zh-CN" sz="1400" dirty="0" err="1">
                <a:solidFill>
                  <a:schemeClr val="tx1">
                    <a:lumMod val="65000"/>
                    <a:lumOff val="35000"/>
                  </a:schemeClr>
                </a:solidFill>
              </a:rPr>
              <a:t>codegen</a:t>
            </a:r>
            <a:r>
              <a:rPr lang="zh-CN" altLang="en-US" sz="1400" dirty="0">
                <a:solidFill>
                  <a:schemeClr val="tx1">
                    <a:lumMod val="65000"/>
                    <a:lumOff val="35000"/>
                  </a:schemeClr>
                </a:solidFill>
              </a:rPr>
              <a:t>基线编译器和</a:t>
            </a:r>
            <a:r>
              <a:rPr lang="en-US" altLang="zh-CN" sz="1400" dirty="0">
                <a:solidFill>
                  <a:schemeClr val="tx1">
                    <a:lumMod val="65000"/>
                    <a:lumOff val="35000"/>
                  </a:schemeClr>
                </a:solidFill>
              </a:rPr>
              <a:t>Crankshaft</a:t>
            </a:r>
            <a:r>
              <a:rPr lang="zh-CN" altLang="en-US" sz="1400" dirty="0">
                <a:solidFill>
                  <a:schemeClr val="tx1">
                    <a:lumMod val="65000"/>
                    <a:lumOff val="35000"/>
                  </a:schemeClr>
                </a:solidFill>
              </a:rPr>
              <a:t>优化编译器</a:t>
            </a:r>
            <a:r>
              <a:rPr lang="zh-CN" altLang="en-US" sz="1400" dirty="0" smtClean="0">
                <a:solidFill>
                  <a:schemeClr val="tx1">
                    <a:lumMod val="65000"/>
                    <a:lumOff val="35000"/>
                  </a:schemeClr>
                </a:solidFill>
              </a:rPr>
              <a:t>。</a:t>
            </a:r>
            <a:endParaRPr lang="zh-CN" altLang="en-US" sz="1400" dirty="0">
              <a:solidFill>
                <a:schemeClr val="tx1">
                  <a:lumMod val="65000"/>
                  <a:lumOff val="35000"/>
                </a:schemeClr>
              </a:solidFill>
            </a:endParaRPr>
          </a:p>
          <a:p>
            <a:pPr>
              <a:lnSpc>
                <a:spcPct val="150000"/>
              </a:lnSpc>
            </a:pPr>
            <a:r>
              <a:rPr lang="en-US" altLang="zh-CN" sz="1400" dirty="0">
                <a:solidFill>
                  <a:schemeClr val="tx1">
                    <a:lumMod val="65000"/>
                    <a:lumOff val="35000"/>
                  </a:schemeClr>
                </a:solidFill>
              </a:rPr>
              <a:t>Ignition</a:t>
            </a:r>
            <a:r>
              <a:rPr lang="zh-CN" altLang="en-US" sz="1400" dirty="0">
                <a:solidFill>
                  <a:schemeClr val="tx1">
                    <a:lumMod val="65000"/>
                    <a:lumOff val="35000"/>
                  </a:schemeClr>
                </a:solidFill>
              </a:rPr>
              <a:t>解释器会根据</a:t>
            </a:r>
            <a:r>
              <a:rPr lang="en-US" altLang="zh-CN" sz="1400" dirty="0">
                <a:solidFill>
                  <a:schemeClr val="tx1">
                    <a:lumMod val="65000"/>
                    <a:lumOff val="35000"/>
                  </a:schemeClr>
                </a:solidFill>
              </a:rPr>
              <a:t>Parser</a:t>
            </a:r>
            <a:r>
              <a:rPr lang="zh-CN" altLang="en-US" sz="1400" dirty="0">
                <a:solidFill>
                  <a:schemeClr val="tx1">
                    <a:lumMod val="65000"/>
                    <a:lumOff val="35000"/>
                  </a:schemeClr>
                </a:solidFill>
              </a:rPr>
              <a:t>传递过来的</a:t>
            </a:r>
            <a:r>
              <a:rPr lang="en-US" altLang="zh-CN" sz="1400" dirty="0">
                <a:solidFill>
                  <a:schemeClr val="tx1">
                    <a:lumMod val="65000"/>
                    <a:lumOff val="35000"/>
                  </a:schemeClr>
                </a:solidFill>
              </a:rPr>
              <a:t>AST</a:t>
            </a:r>
            <a:r>
              <a:rPr lang="zh-CN" altLang="en-US" sz="1400" dirty="0">
                <a:solidFill>
                  <a:schemeClr val="tx1">
                    <a:lumMod val="65000"/>
                    <a:lumOff val="35000"/>
                  </a:schemeClr>
                </a:solidFill>
              </a:rPr>
              <a:t>直接生成对应的</a:t>
            </a:r>
            <a:r>
              <a:rPr lang="zh-CN" altLang="en-US" sz="1400" dirty="0" smtClean="0">
                <a:solidFill>
                  <a:schemeClr val="tx1">
                    <a:lumMod val="65000"/>
                    <a:lumOff val="35000"/>
                  </a:schemeClr>
                </a:solidFill>
              </a:rPr>
              <a:t>“字节码</a:t>
            </a:r>
            <a:r>
              <a:rPr lang="en-US" altLang="zh-CN" sz="1400" dirty="0" smtClean="0">
                <a:solidFill>
                  <a:schemeClr val="tx1">
                    <a:lumMod val="65000"/>
                    <a:lumOff val="35000"/>
                  </a:schemeClr>
                </a:solidFill>
              </a:rPr>
              <a:t>(Bytecode</a:t>
            </a:r>
            <a:r>
              <a:rPr lang="en-US" altLang="zh-CN" sz="1400" dirty="0">
                <a:solidFill>
                  <a:schemeClr val="tx1">
                    <a:lumMod val="65000"/>
                    <a:lumOff val="35000"/>
                  </a:schemeClr>
                </a:solidFill>
              </a:rPr>
              <a:t>)”</a:t>
            </a:r>
            <a:r>
              <a:rPr lang="zh-CN" altLang="en-US" sz="1400" dirty="0" smtClean="0">
                <a:solidFill>
                  <a:schemeClr val="tx1">
                    <a:lumMod val="65000"/>
                    <a:lumOff val="35000"/>
                  </a:schemeClr>
                </a:solidFill>
              </a:rPr>
              <a:t>数据结构。</a:t>
            </a:r>
            <a:r>
              <a:rPr lang="zh-CN" altLang="en-US" sz="1400" dirty="0">
                <a:solidFill>
                  <a:schemeClr val="tx1">
                    <a:lumMod val="65000"/>
                    <a:lumOff val="35000"/>
                  </a:schemeClr>
                </a:solidFill>
              </a:rPr>
              <a:t>字节</a:t>
            </a:r>
            <a:r>
              <a:rPr lang="zh-CN" altLang="en-US" sz="1400" dirty="0" smtClean="0">
                <a:solidFill>
                  <a:schemeClr val="tx1">
                    <a:lumMod val="65000"/>
                    <a:lumOff val="35000"/>
                  </a:schemeClr>
                </a:solidFill>
              </a:rPr>
              <a:t>码本</a:t>
            </a:r>
            <a:r>
              <a:rPr lang="zh-CN" altLang="en-US" sz="1400" dirty="0">
                <a:solidFill>
                  <a:schemeClr val="tx1">
                    <a:lumMod val="65000"/>
                    <a:lumOff val="35000"/>
                  </a:schemeClr>
                </a:solidFill>
              </a:rPr>
              <a:t>身是一种机器码形式的抽象，他的信息密度更高，所以相比基线编译器生成未经优化的</a:t>
            </a:r>
            <a:r>
              <a:rPr lang="zh-CN" altLang="en-US" sz="1400" dirty="0" smtClean="0">
                <a:solidFill>
                  <a:schemeClr val="tx1">
                    <a:lumMod val="65000"/>
                    <a:lumOff val="35000"/>
                  </a:schemeClr>
                </a:solidFill>
              </a:rPr>
              <a:t>机器码速度</a:t>
            </a:r>
            <a:r>
              <a:rPr lang="zh-CN" altLang="en-US" sz="1400" dirty="0">
                <a:solidFill>
                  <a:schemeClr val="tx1">
                    <a:lumMod val="65000"/>
                    <a:lumOff val="35000"/>
                  </a:schemeClr>
                </a:solidFill>
              </a:rPr>
              <a:t>更快</a:t>
            </a:r>
            <a:r>
              <a:rPr lang="zh-CN" altLang="en-US" sz="1400" dirty="0" smtClean="0">
                <a:solidFill>
                  <a:schemeClr val="tx1">
                    <a:lumMod val="65000"/>
                    <a:lumOff val="35000"/>
                  </a:schemeClr>
                </a:solidFill>
              </a:rPr>
              <a:t>，体积更</a:t>
            </a:r>
            <a:r>
              <a:rPr lang="zh-CN" altLang="en-US" sz="1400" dirty="0">
                <a:solidFill>
                  <a:schemeClr val="tx1">
                    <a:lumMod val="65000"/>
                    <a:lumOff val="35000"/>
                  </a:schemeClr>
                </a:solidFill>
              </a:rPr>
              <a:t>小，占用堆内存更少</a:t>
            </a:r>
            <a:r>
              <a:rPr lang="zh-CN" altLang="en-US" sz="1400" dirty="0" smtClean="0">
                <a:solidFill>
                  <a:schemeClr val="tx1">
                    <a:lumMod val="65000"/>
                    <a:lumOff val="35000"/>
                  </a:schemeClr>
                </a:solidFill>
              </a:rPr>
              <a:t>。</a:t>
            </a:r>
            <a:endParaRPr lang="zh-CN" altLang="en-US" sz="1400" dirty="0">
              <a:solidFill>
                <a:schemeClr val="tx1">
                  <a:lumMod val="65000"/>
                  <a:lumOff val="35000"/>
                </a:schemeClr>
              </a:solidFill>
            </a:endParaRPr>
          </a:p>
          <a:p>
            <a:pPr>
              <a:lnSpc>
                <a:spcPct val="150000"/>
              </a:lnSpc>
            </a:pPr>
            <a:r>
              <a:rPr lang="zh-CN" altLang="en-US" sz="1400" dirty="0" smtClean="0">
                <a:solidFill>
                  <a:schemeClr val="tx1">
                    <a:lumMod val="65000"/>
                    <a:lumOff val="35000"/>
                  </a:schemeClr>
                </a:solidFill>
              </a:rPr>
              <a:t>这些</a:t>
            </a:r>
            <a:r>
              <a:rPr lang="zh-CN" altLang="en-US" sz="1400" dirty="0">
                <a:solidFill>
                  <a:schemeClr val="tx1">
                    <a:lumMod val="65000"/>
                    <a:lumOff val="35000"/>
                  </a:schemeClr>
                </a:solidFill>
              </a:rPr>
              <a:t>字节</a:t>
            </a:r>
            <a:r>
              <a:rPr lang="zh-CN" altLang="en-US" sz="1400" dirty="0" smtClean="0">
                <a:solidFill>
                  <a:schemeClr val="tx1">
                    <a:lumMod val="65000"/>
                    <a:lumOff val="35000"/>
                  </a:schemeClr>
                </a:solidFill>
              </a:rPr>
              <a:t>码</a:t>
            </a:r>
            <a:r>
              <a:rPr lang="zh-CN" altLang="en-US" sz="1400" dirty="0">
                <a:solidFill>
                  <a:schemeClr val="tx1">
                    <a:lumMod val="65000"/>
                    <a:lumOff val="35000"/>
                  </a:schemeClr>
                </a:solidFill>
              </a:rPr>
              <a:t>一部分会直接被</a:t>
            </a:r>
            <a:r>
              <a:rPr lang="en-US" altLang="zh-CN" sz="1400" dirty="0">
                <a:solidFill>
                  <a:schemeClr val="tx1">
                    <a:lumMod val="65000"/>
                    <a:lumOff val="35000"/>
                  </a:schemeClr>
                </a:solidFill>
              </a:rPr>
              <a:t>Ignition</a:t>
            </a:r>
            <a:r>
              <a:rPr lang="zh-CN" altLang="en-US" sz="1400" dirty="0">
                <a:solidFill>
                  <a:schemeClr val="tx1">
                    <a:lumMod val="65000"/>
                    <a:lumOff val="35000"/>
                  </a:schemeClr>
                </a:solidFill>
              </a:rPr>
              <a:t>直接高效的解释执行，另一部分会送往</a:t>
            </a:r>
            <a:r>
              <a:rPr lang="en-US" altLang="zh-CN" sz="1400" dirty="0" err="1">
                <a:solidFill>
                  <a:schemeClr val="tx1">
                    <a:lumMod val="65000"/>
                    <a:lumOff val="35000"/>
                  </a:schemeClr>
                </a:solidFill>
              </a:rPr>
              <a:t>TurboFan</a:t>
            </a:r>
            <a:r>
              <a:rPr lang="zh-CN" altLang="en-US" sz="1400" dirty="0">
                <a:solidFill>
                  <a:schemeClr val="tx1">
                    <a:lumMod val="65000"/>
                    <a:lumOff val="35000"/>
                  </a:schemeClr>
                </a:solidFill>
              </a:rPr>
              <a:t>的“图”生成器等待进一步优化。类似的，如果优化假设不成立，</a:t>
            </a:r>
            <a:r>
              <a:rPr lang="en-US" altLang="zh-CN" sz="1400" dirty="0" err="1">
                <a:solidFill>
                  <a:schemeClr val="tx1">
                    <a:lumMod val="65000"/>
                    <a:lumOff val="35000"/>
                  </a:schemeClr>
                </a:solidFill>
              </a:rPr>
              <a:t>TurboFan</a:t>
            </a:r>
            <a:r>
              <a:rPr lang="zh-CN" altLang="en-US" sz="1400" dirty="0">
                <a:solidFill>
                  <a:schemeClr val="tx1">
                    <a:lumMod val="65000"/>
                    <a:lumOff val="35000"/>
                  </a:schemeClr>
                </a:solidFill>
              </a:rPr>
              <a:t>生成的优化后的机器码会被直接舍弃，编译流程会再次返回到</a:t>
            </a:r>
            <a:r>
              <a:rPr lang="en-US" altLang="zh-CN" sz="1400" dirty="0">
                <a:solidFill>
                  <a:schemeClr val="tx1">
                    <a:lumMod val="65000"/>
                    <a:lumOff val="35000"/>
                  </a:schemeClr>
                </a:solidFill>
              </a:rPr>
              <a:t>Ignition</a:t>
            </a:r>
            <a:r>
              <a:rPr lang="zh-CN" altLang="en-US" sz="1400" dirty="0">
                <a:solidFill>
                  <a:schemeClr val="tx1">
                    <a:lumMod val="65000"/>
                    <a:lumOff val="35000"/>
                  </a:schemeClr>
                </a:solidFill>
              </a:rPr>
              <a:t>解释器</a:t>
            </a:r>
            <a:r>
              <a:rPr lang="zh-CN" altLang="en-US" sz="1400" dirty="0" smtClean="0">
                <a:solidFill>
                  <a:schemeClr val="tx1">
                    <a:lumMod val="65000"/>
                    <a:lumOff val="35000"/>
                  </a:schemeClr>
                </a:solidFill>
              </a:rPr>
              <a:t>。</a:t>
            </a:r>
            <a:endParaRPr lang="zh-CN" altLang="en-US" sz="1400" dirty="0">
              <a:solidFill>
                <a:schemeClr val="tx1">
                  <a:lumMod val="65000"/>
                  <a:lumOff val="35000"/>
                </a:schemeClr>
              </a:solidFill>
            </a:endParaRPr>
          </a:p>
          <a:p>
            <a:pPr>
              <a:lnSpc>
                <a:spcPct val="150000"/>
              </a:lnSpc>
            </a:pPr>
            <a:r>
              <a:rPr lang="zh-CN" altLang="en-US" sz="1400" dirty="0">
                <a:solidFill>
                  <a:schemeClr val="tx1">
                    <a:lumMod val="65000"/>
                    <a:lumOff val="35000"/>
                  </a:schemeClr>
                </a:solidFill>
              </a:rPr>
              <a:t>新的编译链路使</a:t>
            </a:r>
            <a:r>
              <a:rPr lang="en-US" altLang="zh-CN" sz="1400" dirty="0" err="1">
                <a:solidFill>
                  <a:schemeClr val="tx1">
                    <a:lumMod val="65000"/>
                    <a:lumOff val="35000"/>
                  </a:schemeClr>
                </a:solidFill>
              </a:rPr>
              <a:t>V8</a:t>
            </a:r>
            <a:r>
              <a:rPr lang="zh-CN" altLang="en-US" sz="1400" dirty="0">
                <a:solidFill>
                  <a:schemeClr val="tx1">
                    <a:lumMod val="65000"/>
                    <a:lumOff val="35000"/>
                  </a:schemeClr>
                </a:solidFill>
              </a:rPr>
              <a:t>整体架构的复杂度大幅降低，仅一次</a:t>
            </a:r>
            <a:r>
              <a:rPr lang="en-US" altLang="zh-CN" sz="1400" dirty="0">
                <a:solidFill>
                  <a:schemeClr val="tx1">
                    <a:lumMod val="65000"/>
                    <a:lumOff val="35000"/>
                  </a:schemeClr>
                </a:solidFill>
              </a:rPr>
              <a:t>Parsing</a:t>
            </a:r>
            <a:r>
              <a:rPr lang="zh-CN" altLang="en-US" sz="1400" dirty="0" smtClean="0">
                <a:solidFill>
                  <a:schemeClr val="tx1">
                    <a:lumMod val="65000"/>
                    <a:lumOff val="35000"/>
                  </a:schemeClr>
                </a:solidFill>
              </a:rPr>
              <a:t>过程，运行</a:t>
            </a:r>
            <a:r>
              <a:rPr lang="zh-CN" altLang="en-US" sz="1400" dirty="0">
                <a:solidFill>
                  <a:schemeClr val="tx1">
                    <a:lumMod val="65000"/>
                    <a:lumOff val="35000"/>
                  </a:schemeClr>
                </a:solidFill>
              </a:rPr>
              <a:t>更加高效，同时也解决了大量耗费堆内存的问题。</a:t>
            </a:r>
          </a:p>
        </p:txBody>
      </p:sp>
    </p:spTree>
    <p:extLst>
      <p:ext uri="{BB962C8B-B14F-4D97-AF65-F5344CB8AC3E}">
        <p14:creationId xmlns:p14="http://schemas.microsoft.com/office/powerpoint/2010/main" val="24260296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 xmlns:a16="http://schemas.microsoft.com/office/drawing/2014/main" id="{B46C681F-AAB6-4F5B-8AFC-3BA736E351E7}"/>
              </a:ext>
            </a:extLst>
          </p:cNvPr>
          <p:cNvPicPr>
            <a:picLocks noChangeAspect="1"/>
          </p:cNvPicPr>
          <p:nvPr/>
        </p:nvPicPr>
        <p:blipFill rotWithShape="1">
          <a:blip r:embed="rId2">
            <a:extLst>
              <a:ext uri="{28A0092B-C50C-407E-A947-70E740481C1C}">
                <a14:useLocalDpi xmlns:a14="http://schemas.microsoft.com/office/drawing/2010/main" val="0"/>
              </a:ext>
            </a:extLst>
          </a:blip>
          <a:srcRect l="1393" t="19505" r="6819" b="9293"/>
          <a:stretch/>
        </p:blipFill>
        <p:spPr>
          <a:xfrm>
            <a:off x="0" y="0"/>
            <a:ext cx="12192000" cy="6858000"/>
          </a:xfrm>
          <a:prstGeom prst="rect">
            <a:avLst/>
          </a:prstGeom>
        </p:spPr>
      </p:pic>
      <p:grpSp>
        <p:nvGrpSpPr>
          <p:cNvPr id="8" name="组合 7">
            <a:extLst>
              <a:ext uri="{FF2B5EF4-FFF2-40B4-BE49-F238E27FC236}">
                <a16:creationId xmlns="" xmlns:a16="http://schemas.microsoft.com/office/drawing/2014/main" id="{A0313F95-9A23-4360-B41F-E077F9030F23}"/>
              </a:ext>
            </a:extLst>
          </p:cNvPr>
          <p:cNvGrpSpPr/>
          <p:nvPr/>
        </p:nvGrpSpPr>
        <p:grpSpPr>
          <a:xfrm>
            <a:off x="5364522" y="1300860"/>
            <a:ext cx="4452893" cy="745302"/>
            <a:chOff x="5906432" y="1333899"/>
            <a:chExt cx="4452893" cy="745302"/>
          </a:xfrm>
        </p:grpSpPr>
        <p:sp>
          <p:nvSpPr>
            <p:cNvPr id="10" name="文本框 9">
              <a:extLst>
                <a:ext uri="{FF2B5EF4-FFF2-40B4-BE49-F238E27FC236}">
                  <a16:creationId xmlns="" xmlns:a16="http://schemas.microsoft.com/office/drawing/2014/main" id="{AE0F80F8-99AE-4388-885D-41041930C378}"/>
                </a:ext>
              </a:extLst>
            </p:cNvPr>
            <p:cNvSpPr txBox="1"/>
            <p:nvPr/>
          </p:nvSpPr>
          <p:spPr>
            <a:xfrm>
              <a:off x="6232888" y="1333899"/>
              <a:ext cx="3101957" cy="646331"/>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zh-CN" altLang="en-US" sz="2400" dirty="0">
                  <a:solidFill>
                    <a:schemeClr val="tx1">
                      <a:lumMod val="85000"/>
                      <a:lumOff val="15000"/>
                    </a:schemeClr>
                  </a:solidFill>
                  <a:latin typeface="方正清刻本悦宋简体" panose="02000000000000000000" pitchFamily="2" charset="-122"/>
                  <a:ea typeface="方正清刻本悦宋简体" panose="02000000000000000000" pitchFamily="2" charset="-122"/>
                  <a:cs typeface="+mn-ea"/>
                  <a:sym typeface="+mn-lt"/>
                </a:rPr>
                <a:t>浏览器性能知识</a:t>
              </a:r>
            </a:p>
          </p:txBody>
        </p:sp>
        <p:sp>
          <p:nvSpPr>
            <p:cNvPr id="11" name="矩形 10">
              <a:extLst>
                <a:ext uri="{FF2B5EF4-FFF2-40B4-BE49-F238E27FC236}">
                  <a16:creationId xmlns="" xmlns:a16="http://schemas.microsoft.com/office/drawing/2014/main" id="{66F24D05-93F4-47F6-8D44-7E1DC1715A6F}"/>
                </a:ext>
              </a:extLst>
            </p:cNvPr>
            <p:cNvSpPr/>
            <p:nvPr/>
          </p:nvSpPr>
          <p:spPr>
            <a:xfrm>
              <a:off x="6694554" y="1750712"/>
              <a:ext cx="3664771" cy="328489"/>
            </a:xfrm>
            <a:prstGeom prst="rect">
              <a:avLst/>
            </a:prstGeom>
          </p:spPr>
          <p:txBody>
            <a:bodyPr wrap="square">
              <a:spAutoFit/>
            </a:bodyPr>
            <a:lstStyle/>
            <a:p>
              <a:pPr>
                <a:lnSpc>
                  <a:spcPct val="200000"/>
                </a:lnSpc>
                <a:spcAft>
                  <a:spcPts val="1000"/>
                </a:spcAft>
              </a:pPr>
              <a:r>
                <a:rPr lang="en-US" altLang="zh-CN" sz="900" kern="0" dirty="0">
                  <a:solidFill>
                    <a:schemeClr val="tx1">
                      <a:lumMod val="85000"/>
                      <a:lumOff val="15000"/>
                    </a:schemeClr>
                  </a:solidFill>
                  <a:latin typeface="微软雅黑" panose="020B0503020204020204" pitchFamily="34" charset="-122"/>
                  <a:ea typeface="微软雅黑" panose="020B0503020204020204" pitchFamily="34" charset="-122"/>
                </a:rPr>
                <a:t>Browser Performance knowledge</a:t>
              </a:r>
            </a:p>
          </p:txBody>
        </p:sp>
        <p:sp>
          <p:nvSpPr>
            <p:cNvPr id="12" name="椭圆 11">
              <a:extLst>
                <a:ext uri="{FF2B5EF4-FFF2-40B4-BE49-F238E27FC236}">
                  <a16:creationId xmlns="" xmlns:a16="http://schemas.microsoft.com/office/drawing/2014/main" id="{EF77D195-07EF-495F-9EC5-9D39CC176748}"/>
                </a:ext>
              </a:extLst>
            </p:cNvPr>
            <p:cNvSpPr/>
            <p:nvPr/>
          </p:nvSpPr>
          <p:spPr>
            <a:xfrm>
              <a:off x="5906432" y="1498144"/>
              <a:ext cx="581057" cy="581057"/>
            </a:xfrm>
            <a:prstGeom prst="ellipse">
              <a:avLst/>
            </a:prstGeom>
            <a:solidFill>
              <a:srgbClr val="F9D2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latin typeface="微软雅黑" panose="020B0503020204020204" pitchFamily="34" charset="-122"/>
                  <a:ea typeface="微软雅黑" panose="020B0503020204020204" pitchFamily="34" charset="-122"/>
                </a:rPr>
                <a:t>01</a:t>
              </a:r>
              <a:endParaRPr lang="zh-CN" altLang="en-US" sz="1400" dirty="0">
                <a:solidFill>
                  <a:schemeClr val="tx1"/>
                </a:solidFill>
                <a:latin typeface="微软雅黑" panose="020B0503020204020204" pitchFamily="34" charset="-122"/>
                <a:ea typeface="微软雅黑" panose="020B0503020204020204" pitchFamily="34" charset="-122"/>
              </a:endParaRPr>
            </a:p>
          </p:txBody>
        </p:sp>
      </p:grpSp>
      <p:grpSp>
        <p:nvGrpSpPr>
          <p:cNvPr id="14" name="组合 13">
            <a:extLst>
              <a:ext uri="{FF2B5EF4-FFF2-40B4-BE49-F238E27FC236}">
                <a16:creationId xmlns="" xmlns:a16="http://schemas.microsoft.com/office/drawing/2014/main" id="{D0B16B34-75F5-43F1-B8DE-EE551411E2DF}"/>
              </a:ext>
            </a:extLst>
          </p:cNvPr>
          <p:cNvGrpSpPr/>
          <p:nvPr/>
        </p:nvGrpSpPr>
        <p:grpSpPr>
          <a:xfrm>
            <a:off x="5364522" y="2409724"/>
            <a:ext cx="4452893" cy="745302"/>
            <a:chOff x="5906432" y="1333899"/>
            <a:chExt cx="4452893" cy="745302"/>
          </a:xfrm>
        </p:grpSpPr>
        <p:sp>
          <p:nvSpPr>
            <p:cNvPr id="15" name="文本框 14">
              <a:extLst>
                <a:ext uri="{FF2B5EF4-FFF2-40B4-BE49-F238E27FC236}">
                  <a16:creationId xmlns="" xmlns:a16="http://schemas.microsoft.com/office/drawing/2014/main" id="{F5468439-5D52-46DB-96B8-117E531173AB}"/>
                </a:ext>
              </a:extLst>
            </p:cNvPr>
            <p:cNvSpPr txBox="1"/>
            <p:nvPr/>
          </p:nvSpPr>
          <p:spPr>
            <a:xfrm>
              <a:off x="6381166" y="1333899"/>
              <a:ext cx="2504211" cy="646331"/>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en-US" altLang="zh-CN" sz="2400" dirty="0" err="1">
                  <a:solidFill>
                    <a:schemeClr val="tx1">
                      <a:lumMod val="85000"/>
                      <a:lumOff val="15000"/>
                    </a:schemeClr>
                  </a:solidFill>
                  <a:latin typeface="方正清刻本悦宋简体" panose="02000000000000000000" pitchFamily="2" charset="-122"/>
                  <a:ea typeface="方正清刻本悦宋简体" panose="02000000000000000000" pitchFamily="2" charset="-122"/>
                  <a:cs typeface="+mn-ea"/>
                  <a:sym typeface="+mn-lt"/>
                </a:rPr>
                <a:t>V8</a:t>
              </a:r>
              <a:r>
                <a:rPr lang="zh-CN" altLang="en-US" sz="2400" dirty="0">
                  <a:solidFill>
                    <a:schemeClr val="tx1">
                      <a:lumMod val="85000"/>
                      <a:lumOff val="15000"/>
                    </a:schemeClr>
                  </a:solidFill>
                  <a:latin typeface="方正清刻本悦宋简体" panose="02000000000000000000" pitchFamily="2" charset="-122"/>
                  <a:ea typeface="方正清刻本悦宋简体" panose="02000000000000000000" pitchFamily="2" charset="-122"/>
                  <a:cs typeface="+mn-ea"/>
                  <a:sym typeface="+mn-lt"/>
                </a:rPr>
                <a:t>引擎的进化</a:t>
              </a:r>
              <a:endParaRPr lang="en-US" altLang="zh-CN" sz="2400" dirty="0">
                <a:solidFill>
                  <a:schemeClr val="tx1">
                    <a:lumMod val="85000"/>
                    <a:lumOff val="15000"/>
                  </a:schemeClr>
                </a:solidFill>
                <a:latin typeface="方正清刻本悦宋简体" panose="02000000000000000000" pitchFamily="2" charset="-122"/>
                <a:ea typeface="方正清刻本悦宋简体" panose="02000000000000000000" pitchFamily="2" charset="-122"/>
                <a:cs typeface="+mn-ea"/>
                <a:sym typeface="+mn-lt"/>
              </a:endParaRPr>
            </a:p>
          </p:txBody>
        </p:sp>
        <p:sp>
          <p:nvSpPr>
            <p:cNvPr id="16" name="矩形 15">
              <a:extLst>
                <a:ext uri="{FF2B5EF4-FFF2-40B4-BE49-F238E27FC236}">
                  <a16:creationId xmlns="" xmlns:a16="http://schemas.microsoft.com/office/drawing/2014/main" id="{ED06D467-CDDD-4D19-8BCF-E9B6515FBA79}"/>
                </a:ext>
              </a:extLst>
            </p:cNvPr>
            <p:cNvSpPr/>
            <p:nvPr/>
          </p:nvSpPr>
          <p:spPr>
            <a:xfrm>
              <a:off x="6694554" y="1750712"/>
              <a:ext cx="3664771" cy="327526"/>
            </a:xfrm>
            <a:prstGeom prst="rect">
              <a:avLst/>
            </a:prstGeom>
          </p:spPr>
          <p:txBody>
            <a:bodyPr wrap="square">
              <a:spAutoFit/>
            </a:bodyPr>
            <a:lstStyle/>
            <a:p>
              <a:pPr>
                <a:lnSpc>
                  <a:spcPct val="200000"/>
                </a:lnSpc>
                <a:spcAft>
                  <a:spcPts val="1000"/>
                </a:spcAft>
              </a:pPr>
              <a:r>
                <a:rPr lang="en-US" altLang="zh-CN" sz="900" kern="0" dirty="0">
                  <a:solidFill>
                    <a:schemeClr val="tx1">
                      <a:lumMod val="65000"/>
                      <a:lumOff val="35000"/>
                    </a:schemeClr>
                  </a:solidFill>
                  <a:latin typeface="微软雅黑" panose="020B0503020204020204" pitchFamily="34" charset="-122"/>
                  <a:ea typeface="微软雅黑" panose="020B0503020204020204" pitchFamily="34" charset="-122"/>
                </a:rPr>
                <a:t>Evolution of the </a:t>
              </a:r>
              <a:r>
                <a:rPr lang="en-US" altLang="zh-CN" sz="900" kern="0" dirty="0" err="1">
                  <a:solidFill>
                    <a:schemeClr val="tx1">
                      <a:lumMod val="65000"/>
                      <a:lumOff val="35000"/>
                    </a:schemeClr>
                  </a:solidFill>
                  <a:latin typeface="微软雅黑" panose="020B0503020204020204" pitchFamily="34" charset="-122"/>
                  <a:ea typeface="微软雅黑" panose="020B0503020204020204" pitchFamily="34" charset="-122"/>
                </a:rPr>
                <a:t>V8</a:t>
              </a:r>
              <a:r>
                <a:rPr lang="en-US" altLang="zh-CN" sz="900" kern="0" dirty="0">
                  <a:solidFill>
                    <a:schemeClr val="tx1">
                      <a:lumMod val="65000"/>
                      <a:lumOff val="35000"/>
                    </a:schemeClr>
                  </a:solidFill>
                  <a:latin typeface="微软雅黑" panose="020B0503020204020204" pitchFamily="34" charset="-122"/>
                  <a:ea typeface="微软雅黑" panose="020B0503020204020204" pitchFamily="34" charset="-122"/>
                </a:rPr>
                <a:t> engine</a:t>
              </a:r>
            </a:p>
          </p:txBody>
        </p:sp>
        <p:sp>
          <p:nvSpPr>
            <p:cNvPr id="17" name="椭圆 16">
              <a:extLst>
                <a:ext uri="{FF2B5EF4-FFF2-40B4-BE49-F238E27FC236}">
                  <a16:creationId xmlns="" xmlns:a16="http://schemas.microsoft.com/office/drawing/2014/main" id="{0283DBBF-5FE8-422A-8E55-03235F4FEE3F}"/>
                </a:ext>
              </a:extLst>
            </p:cNvPr>
            <p:cNvSpPr/>
            <p:nvPr/>
          </p:nvSpPr>
          <p:spPr>
            <a:xfrm>
              <a:off x="5906432" y="1498144"/>
              <a:ext cx="581057" cy="581057"/>
            </a:xfrm>
            <a:prstGeom prst="ellipse">
              <a:avLst/>
            </a:prstGeom>
            <a:solidFill>
              <a:srgbClr val="709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solidFill>
                  <a:latin typeface="微软雅黑" panose="020B0503020204020204" pitchFamily="34" charset="-122"/>
                  <a:ea typeface="微软雅黑" panose="020B0503020204020204" pitchFamily="34" charset="-122"/>
                </a:rPr>
                <a:t>02</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grpSp>
        <p:nvGrpSpPr>
          <p:cNvPr id="18" name="组合 17">
            <a:extLst>
              <a:ext uri="{FF2B5EF4-FFF2-40B4-BE49-F238E27FC236}">
                <a16:creationId xmlns="" xmlns:a16="http://schemas.microsoft.com/office/drawing/2014/main" id="{6DB161F0-98EA-4687-AF8B-99143402AD0E}"/>
              </a:ext>
            </a:extLst>
          </p:cNvPr>
          <p:cNvGrpSpPr/>
          <p:nvPr/>
        </p:nvGrpSpPr>
        <p:grpSpPr>
          <a:xfrm>
            <a:off x="5364522" y="3518588"/>
            <a:ext cx="4452893" cy="745302"/>
            <a:chOff x="5906432" y="1333899"/>
            <a:chExt cx="4452893" cy="745302"/>
          </a:xfrm>
        </p:grpSpPr>
        <p:sp>
          <p:nvSpPr>
            <p:cNvPr id="19" name="文本框 18">
              <a:extLst>
                <a:ext uri="{FF2B5EF4-FFF2-40B4-BE49-F238E27FC236}">
                  <a16:creationId xmlns="" xmlns:a16="http://schemas.microsoft.com/office/drawing/2014/main" id="{4567BAFD-5411-4E94-8B2A-7157206A1AD2}"/>
                </a:ext>
              </a:extLst>
            </p:cNvPr>
            <p:cNvSpPr txBox="1"/>
            <p:nvPr/>
          </p:nvSpPr>
          <p:spPr>
            <a:xfrm>
              <a:off x="5919502" y="1333899"/>
              <a:ext cx="4305251" cy="646331"/>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en-US" altLang="zh-CN" sz="2400" dirty="0" err="1">
                  <a:solidFill>
                    <a:schemeClr val="tx1">
                      <a:lumMod val="85000"/>
                      <a:lumOff val="15000"/>
                    </a:schemeClr>
                  </a:solidFill>
                  <a:latin typeface="方正清刻本悦宋简体" panose="02000000000000000000" pitchFamily="2" charset="-122"/>
                  <a:ea typeface="方正清刻本悦宋简体" panose="02000000000000000000" pitchFamily="2" charset="-122"/>
                  <a:cs typeface="+mn-ea"/>
                  <a:sym typeface="+mn-lt"/>
                </a:rPr>
                <a:t>WebAssembly</a:t>
              </a:r>
              <a:r>
                <a:rPr lang="zh-CN" altLang="en-US" sz="2400" dirty="0">
                  <a:solidFill>
                    <a:schemeClr val="tx1">
                      <a:lumMod val="85000"/>
                      <a:lumOff val="15000"/>
                    </a:schemeClr>
                  </a:solidFill>
                  <a:latin typeface="方正清刻本悦宋简体" panose="02000000000000000000" pitchFamily="2" charset="-122"/>
                  <a:ea typeface="方正清刻本悦宋简体" panose="02000000000000000000" pitchFamily="2" charset="-122"/>
                  <a:cs typeface="+mn-ea"/>
                  <a:sym typeface="+mn-lt"/>
                </a:rPr>
                <a:t>出现之前</a:t>
              </a:r>
              <a:endParaRPr lang="en-US" altLang="zh-CN" sz="2400" dirty="0">
                <a:solidFill>
                  <a:schemeClr val="tx1">
                    <a:lumMod val="85000"/>
                    <a:lumOff val="15000"/>
                  </a:schemeClr>
                </a:solidFill>
                <a:latin typeface="方正清刻本悦宋简体" panose="02000000000000000000" pitchFamily="2" charset="-122"/>
                <a:ea typeface="方正清刻本悦宋简体" panose="02000000000000000000" pitchFamily="2" charset="-122"/>
                <a:cs typeface="+mn-ea"/>
                <a:sym typeface="+mn-lt"/>
              </a:endParaRPr>
            </a:p>
          </p:txBody>
        </p:sp>
        <p:sp>
          <p:nvSpPr>
            <p:cNvPr id="20" name="矩形 19">
              <a:extLst>
                <a:ext uri="{FF2B5EF4-FFF2-40B4-BE49-F238E27FC236}">
                  <a16:creationId xmlns="" xmlns:a16="http://schemas.microsoft.com/office/drawing/2014/main" id="{51CD6693-631B-4805-B319-8530DCD9684F}"/>
                </a:ext>
              </a:extLst>
            </p:cNvPr>
            <p:cNvSpPr/>
            <p:nvPr/>
          </p:nvSpPr>
          <p:spPr>
            <a:xfrm>
              <a:off x="6694554" y="1750712"/>
              <a:ext cx="3664771" cy="327526"/>
            </a:xfrm>
            <a:prstGeom prst="rect">
              <a:avLst/>
            </a:prstGeom>
          </p:spPr>
          <p:txBody>
            <a:bodyPr wrap="square">
              <a:spAutoFit/>
            </a:bodyPr>
            <a:lstStyle/>
            <a:p>
              <a:pPr>
                <a:lnSpc>
                  <a:spcPct val="200000"/>
                </a:lnSpc>
                <a:spcAft>
                  <a:spcPts val="1000"/>
                </a:spcAft>
              </a:pPr>
              <a:r>
                <a:rPr lang="en-US" altLang="zh-CN" sz="900" kern="0" dirty="0">
                  <a:solidFill>
                    <a:schemeClr val="tx1">
                      <a:lumMod val="65000"/>
                      <a:lumOff val="35000"/>
                    </a:schemeClr>
                  </a:solidFill>
                  <a:latin typeface="微软雅黑" panose="020B0503020204020204" pitchFamily="34" charset="-122"/>
                  <a:ea typeface="微软雅黑" panose="020B0503020204020204" pitchFamily="34" charset="-122"/>
                </a:rPr>
                <a:t>Before the </a:t>
              </a:r>
              <a:r>
                <a:rPr lang="en-US" altLang="zh-CN" sz="900" kern="0" dirty="0" err="1">
                  <a:solidFill>
                    <a:schemeClr val="tx1">
                      <a:lumMod val="65000"/>
                      <a:lumOff val="35000"/>
                    </a:schemeClr>
                  </a:solidFill>
                  <a:latin typeface="微软雅黑" panose="020B0503020204020204" pitchFamily="34" charset="-122"/>
                  <a:ea typeface="微软雅黑" panose="020B0503020204020204" pitchFamily="34" charset="-122"/>
                </a:rPr>
                <a:t>WebAssembly</a:t>
              </a:r>
              <a:endParaRPr lang="en-US" altLang="zh-CN" sz="900"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1" name="椭圆 20">
              <a:extLst>
                <a:ext uri="{FF2B5EF4-FFF2-40B4-BE49-F238E27FC236}">
                  <a16:creationId xmlns="" xmlns:a16="http://schemas.microsoft.com/office/drawing/2014/main" id="{BCD5A71C-CD49-4190-8BCC-CAAC18F0DC81}"/>
                </a:ext>
              </a:extLst>
            </p:cNvPr>
            <p:cNvSpPr/>
            <p:nvPr/>
          </p:nvSpPr>
          <p:spPr>
            <a:xfrm>
              <a:off x="5906432" y="1498144"/>
              <a:ext cx="581057" cy="581057"/>
            </a:xfrm>
            <a:prstGeom prst="ellipse">
              <a:avLst/>
            </a:prstGeom>
            <a:solidFill>
              <a:srgbClr val="F9D2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latin typeface="微软雅黑" panose="020B0503020204020204" pitchFamily="34" charset="-122"/>
                  <a:ea typeface="微软雅黑" panose="020B0503020204020204" pitchFamily="34" charset="-122"/>
                </a:rPr>
                <a:t>03</a:t>
              </a:r>
              <a:endParaRPr lang="zh-CN" altLang="en-US" sz="1400" dirty="0">
                <a:solidFill>
                  <a:schemeClr val="tx1"/>
                </a:solidFill>
                <a:latin typeface="微软雅黑" panose="020B0503020204020204" pitchFamily="34" charset="-122"/>
                <a:ea typeface="微软雅黑" panose="020B0503020204020204" pitchFamily="34" charset="-122"/>
              </a:endParaRPr>
            </a:p>
          </p:txBody>
        </p:sp>
      </p:grpSp>
      <p:grpSp>
        <p:nvGrpSpPr>
          <p:cNvPr id="22" name="组合 21">
            <a:extLst>
              <a:ext uri="{FF2B5EF4-FFF2-40B4-BE49-F238E27FC236}">
                <a16:creationId xmlns="" xmlns:a16="http://schemas.microsoft.com/office/drawing/2014/main" id="{F3CD6CE1-1F99-439F-80BD-69615E3D47B1}"/>
              </a:ext>
            </a:extLst>
          </p:cNvPr>
          <p:cNvGrpSpPr/>
          <p:nvPr/>
        </p:nvGrpSpPr>
        <p:grpSpPr>
          <a:xfrm>
            <a:off x="5364522" y="4627452"/>
            <a:ext cx="4452893" cy="745302"/>
            <a:chOff x="5906432" y="1333899"/>
            <a:chExt cx="4452893" cy="745302"/>
          </a:xfrm>
        </p:grpSpPr>
        <p:sp>
          <p:nvSpPr>
            <p:cNvPr id="23" name="文本框 22">
              <a:extLst>
                <a:ext uri="{FF2B5EF4-FFF2-40B4-BE49-F238E27FC236}">
                  <a16:creationId xmlns="" xmlns:a16="http://schemas.microsoft.com/office/drawing/2014/main" id="{C53BF714-8D8D-47C6-B771-1ECA2D490B8B}"/>
                </a:ext>
              </a:extLst>
            </p:cNvPr>
            <p:cNvSpPr txBox="1"/>
            <p:nvPr/>
          </p:nvSpPr>
          <p:spPr>
            <a:xfrm>
              <a:off x="5919501" y="1333899"/>
              <a:ext cx="4305251" cy="646331"/>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en-US" altLang="zh-CN" sz="2400" dirty="0" err="1"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cs typeface="+mn-ea"/>
                  <a:sym typeface="+mn-lt"/>
                </a:rPr>
                <a:t>WebAssembly</a:t>
              </a:r>
              <a:r>
                <a:rPr lang="zh-CN" altLang="en-US" sz="2400"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cs typeface="+mn-ea"/>
                  <a:sym typeface="+mn-lt"/>
                </a:rPr>
                <a:t>原理解析</a:t>
              </a:r>
              <a:endParaRPr lang="en-US" altLang="zh-CN" sz="2400" dirty="0">
                <a:solidFill>
                  <a:schemeClr val="tx1">
                    <a:lumMod val="85000"/>
                    <a:lumOff val="15000"/>
                  </a:schemeClr>
                </a:solidFill>
                <a:latin typeface="方正清刻本悦宋简体" panose="02000000000000000000" pitchFamily="2" charset="-122"/>
                <a:ea typeface="方正清刻本悦宋简体" panose="02000000000000000000" pitchFamily="2" charset="-122"/>
                <a:cs typeface="+mn-ea"/>
                <a:sym typeface="+mn-lt"/>
              </a:endParaRPr>
            </a:p>
          </p:txBody>
        </p:sp>
        <p:sp>
          <p:nvSpPr>
            <p:cNvPr id="24" name="矩形 23">
              <a:extLst>
                <a:ext uri="{FF2B5EF4-FFF2-40B4-BE49-F238E27FC236}">
                  <a16:creationId xmlns="" xmlns:a16="http://schemas.microsoft.com/office/drawing/2014/main" id="{D1618A17-C720-4C69-98A5-5847DC8D1D55}"/>
                </a:ext>
              </a:extLst>
            </p:cNvPr>
            <p:cNvSpPr/>
            <p:nvPr/>
          </p:nvSpPr>
          <p:spPr>
            <a:xfrm>
              <a:off x="6694554" y="1750712"/>
              <a:ext cx="3664771" cy="327526"/>
            </a:xfrm>
            <a:prstGeom prst="rect">
              <a:avLst/>
            </a:prstGeom>
          </p:spPr>
          <p:txBody>
            <a:bodyPr wrap="square">
              <a:spAutoFit/>
            </a:bodyPr>
            <a:lstStyle/>
            <a:p>
              <a:pPr>
                <a:lnSpc>
                  <a:spcPct val="200000"/>
                </a:lnSpc>
                <a:spcAft>
                  <a:spcPts val="1000"/>
                </a:spcAft>
              </a:pPr>
              <a:r>
                <a:rPr lang="en-US" altLang="zh-CN" sz="900" kern="0" dirty="0">
                  <a:solidFill>
                    <a:schemeClr val="tx1">
                      <a:lumMod val="65000"/>
                      <a:lumOff val="35000"/>
                    </a:schemeClr>
                  </a:solidFill>
                  <a:latin typeface="微软雅黑" panose="020B0503020204020204" pitchFamily="34" charset="-122"/>
                  <a:ea typeface="微软雅黑" panose="020B0503020204020204" pitchFamily="34" charset="-122"/>
                </a:rPr>
                <a:t>The principle of analytic</a:t>
              </a:r>
            </a:p>
          </p:txBody>
        </p:sp>
        <p:sp>
          <p:nvSpPr>
            <p:cNvPr id="25" name="椭圆 24">
              <a:extLst>
                <a:ext uri="{FF2B5EF4-FFF2-40B4-BE49-F238E27FC236}">
                  <a16:creationId xmlns="" xmlns:a16="http://schemas.microsoft.com/office/drawing/2014/main" id="{3B7F3B47-3A95-418B-998A-3234768661E8}"/>
                </a:ext>
              </a:extLst>
            </p:cNvPr>
            <p:cNvSpPr/>
            <p:nvPr/>
          </p:nvSpPr>
          <p:spPr>
            <a:xfrm>
              <a:off x="5906432" y="1498144"/>
              <a:ext cx="581057" cy="581057"/>
            </a:xfrm>
            <a:prstGeom prst="ellipse">
              <a:avLst/>
            </a:prstGeom>
            <a:solidFill>
              <a:srgbClr val="709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solidFill>
                  <a:latin typeface="微软雅黑" panose="020B0503020204020204" pitchFamily="34" charset="-122"/>
                  <a:ea typeface="微软雅黑" panose="020B0503020204020204" pitchFamily="34" charset="-122"/>
                </a:rPr>
                <a:t>04</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sp>
        <p:nvSpPr>
          <p:cNvPr id="29" name="矩形 247">
            <a:extLst>
              <a:ext uri="{FF2B5EF4-FFF2-40B4-BE49-F238E27FC236}">
                <a16:creationId xmlns="" xmlns:a16="http://schemas.microsoft.com/office/drawing/2014/main" id="{D5550D9B-917C-4D2C-89C2-53FF1FB39D08}"/>
              </a:ext>
            </a:extLst>
          </p:cNvPr>
          <p:cNvSpPr>
            <a:spLocks noChangeArrowheads="1"/>
          </p:cNvSpPr>
          <p:nvPr/>
        </p:nvSpPr>
        <p:spPr bwMode="auto">
          <a:xfrm>
            <a:off x="1968060" y="2237020"/>
            <a:ext cx="972102"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kumimoji="0" lang="zh-CN" altLang="en-US" sz="5400" dirty="0">
                <a:latin typeface="方正清刻本悦宋简体" panose="02000000000000000000" pitchFamily="2" charset="-122"/>
                <a:ea typeface="方正清刻本悦宋简体" panose="02000000000000000000" pitchFamily="2" charset="-122"/>
              </a:rPr>
              <a:t>目录</a:t>
            </a:r>
          </a:p>
        </p:txBody>
      </p:sp>
      <p:sp>
        <p:nvSpPr>
          <p:cNvPr id="30" name="矩形 248">
            <a:extLst>
              <a:ext uri="{FF2B5EF4-FFF2-40B4-BE49-F238E27FC236}">
                <a16:creationId xmlns="" xmlns:a16="http://schemas.microsoft.com/office/drawing/2014/main" id="{5990DA23-7CFB-4D81-B4AD-C12DC7750E9C}"/>
              </a:ext>
            </a:extLst>
          </p:cNvPr>
          <p:cNvSpPr>
            <a:spLocks noChangeArrowheads="1"/>
          </p:cNvSpPr>
          <p:nvPr/>
        </p:nvSpPr>
        <p:spPr bwMode="auto">
          <a:xfrm>
            <a:off x="2682069" y="4242064"/>
            <a:ext cx="197041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r>
              <a:rPr kumimoji="0" lang="en-US" altLang="zh-CN" sz="5400" dirty="0">
                <a:latin typeface="方正清刻本悦宋简体" panose="02000000000000000000" pitchFamily="2" charset="-122"/>
                <a:ea typeface="方正清刻本悦宋简体" panose="02000000000000000000" pitchFamily="2" charset="-122"/>
              </a:rPr>
              <a:t>C</a:t>
            </a:r>
            <a:r>
              <a:rPr kumimoji="0" lang="en-US" altLang="zh-CN" sz="2800" dirty="0">
                <a:latin typeface="方正清刻本悦宋简体" panose="02000000000000000000" pitchFamily="2" charset="-122"/>
                <a:ea typeface="方正清刻本悦宋简体" panose="02000000000000000000" pitchFamily="2" charset="-122"/>
              </a:rPr>
              <a:t>ONTENTS</a:t>
            </a:r>
            <a:endParaRPr kumimoji="0" lang="zh-CN" altLang="en-US" sz="4400" dirty="0">
              <a:latin typeface="方正清刻本悦宋简体" panose="02000000000000000000" pitchFamily="2" charset="-122"/>
              <a:ea typeface="方正清刻本悦宋简体" panose="02000000000000000000" pitchFamily="2" charset="-122"/>
            </a:endParaRPr>
          </a:p>
        </p:txBody>
      </p:sp>
      <p:cxnSp>
        <p:nvCxnSpPr>
          <p:cNvPr id="31" name="直接连接符 30">
            <a:extLst>
              <a:ext uri="{FF2B5EF4-FFF2-40B4-BE49-F238E27FC236}">
                <a16:creationId xmlns="" xmlns:a16="http://schemas.microsoft.com/office/drawing/2014/main" id="{450E6C48-6C9E-431E-B38B-A32683CB6D2D}"/>
              </a:ext>
            </a:extLst>
          </p:cNvPr>
          <p:cNvCxnSpPr>
            <a:cxnSpLocks/>
          </p:cNvCxnSpPr>
          <p:nvPr/>
        </p:nvCxnSpPr>
        <p:spPr>
          <a:xfrm flipH="1">
            <a:off x="2264905" y="3651806"/>
            <a:ext cx="834712" cy="985256"/>
          </a:xfrm>
          <a:prstGeom prst="line">
            <a:avLst/>
          </a:prstGeom>
          <a:ln>
            <a:solidFill>
              <a:srgbClr val="7091C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5097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 xmlns:a16="http://schemas.microsoft.com/office/drawing/2014/main" id="{B46C681F-AAB6-4F5B-8AFC-3BA736E351E7}"/>
              </a:ext>
            </a:extLst>
          </p:cNvPr>
          <p:cNvPicPr>
            <a:picLocks noChangeAspect="1"/>
          </p:cNvPicPr>
          <p:nvPr/>
        </p:nvPicPr>
        <p:blipFill rotWithShape="1">
          <a:blip r:embed="rId2">
            <a:extLst>
              <a:ext uri="{28A0092B-C50C-407E-A947-70E740481C1C}">
                <a14:useLocalDpi xmlns:a14="http://schemas.microsoft.com/office/drawing/2010/main" val="0"/>
              </a:ext>
            </a:extLst>
          </a:blip>
          <a:srcRect l="1393" t="19505" r="6819" b="9293"/>
          <a:stretch/>
        </p:blipFill>
        <p:spPr>
          <a:xfrm>
            <a:off x="0" y="0"/>
            <a:ext cx="12192000" cy="6858000"/>
          </a:xfrm>
          <a:prstGeom prst="rect">
            <a:avLst/>
          </a:prstGeom>
        </p:spPr>
      </p:pic>
      <p:sp>
        <p:nvSpPr>
          <p:cNvPr id="6" name="矩形 5">
            <a:extLst>
              <a:ext uri="{FF2B5EF4-FFF2-40B4-BE49-F238E27FC236}">
                <a16:creationId xmlns="" xmlns:a16="http://schemas.microsoft.com/office/drawing/2014/main" id="{253E843C-1639-48CA-A820-A7730C8B3B27}"/>
              </a:ext>
            </a:extLst>
          </p:cNvPr>
          <p:cNvSpPr/>
          <p:nvPr/>
        </p:nvSpPr>
        <p:spPr>
          <a:xfrm>
            <a:off x="349956" y="301978"/>
            <a:ext cx="11492089" cy="6254045"/>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 xmlns:a16="http://schemas.microsoft.com/office/drawing/2014/main" id="{4EB80E67-1CA9-4FC2-B79F-756B9CD30E1C}"/>
              </a:ext>
            </a:extLst>
          </p:cNvPr>
          <p:cNvSpPr txBox="1"/>
          <p:nvPr/>
        </p:nvSpPr>
        <p:spPr>
          <a:xfrm>
            <a:off x="1072173" y="225825"/>
            <a:ext cx="2113079" cy="646331"/>
          </a:xfrm>
          <a:prstGeom prst="rect">
            <a:avLst/>
          </a:prstGeom>
          <a:noFill/>
        </p:spPr>
        <p:txBody>
          <a:bodyPr wrap="none" rtlCol="0">
            <a:spAutoFit/>
            <a:scene3d>
              <a:camera prst="orthographicFront"/>
              <a:lightRig rig="threePt" dir="t"/>
            </a:scene3d>
            <a:sp3d contourW="12700"/>
          </a:bodyPr>
          <a:lstStyle/>
          <a:p>
            <a:pPr>
              <a:lnSpc>
                <a:spcPct val="150000"/>
              </a:lnSpc>
            </a:pPr>
            <a:r>
              <a:rPr lang="en-US" altLang="zh-CN" sz="2400" dirty="0" err="1"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V8</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引擎的进化</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8" name="矩形 7">
            <a:extLst>
              <a:ext uri="{FF2B5EF4-FFF2-40B4-BE49-F238E27FC236}">
                <a16:creationId xmlns="" xmlns:a16="http://schemas.microsoft.com/office/drawing/2014/main" id="{3671ED26-11C6-48F5-8FBE-9C16F9C49B8B}"/>
              </a:ext>
            </a:extLst>
          </p:cNvPr>
          <p:cNvSpPr/>
          <p:nvPr/>
        </p:nvSpPr>
        <p:spPr>
          <a:xfrm>
            <a:off x="1072173" y="692644"/>
            <a:ext cx="3664771" cy="302262"/>
          </a:xfrm>
          <a:prstGeom prst="rect">
            <a:avLst/>
          </a:prstGeom>
        </p:spPr>
        <p:txBody>
          <a:bodyPr wrap="square">
            <a:spAutoFit/>
          </a:bodyPr>
          <a:lstStyle/>
          <a:p>
            <a:pPr>
              <a:lnSpc>
                <a:spcPct val="200000"/>
              </a:lnSpc>
              <a:spcAft>
                <a:spcPts val="1000"/>
              </a:spcAft>
            </a:pPr>
            <a:r>
              <a:rPr lang="en-US" altLang="zh-CN" sz="800" kern="0" dirty="0">
                <a:solidFill>
                  <a:schemeClr val="tx1">
                    <a:lumMod val="65000"/>
                    <a:lumOff val="35000"/>
                  </a:schemeClr>
                </a:solidFill>
                <a:latin typeface="微软雅黑" panose="020B0503020204020204" pitchFamily="34" charset="-122"/>
                <a:ea typeface="微软雅黑" panose="020B0503020204020204" pitchFamily="34" charset="-122"/>
              </a:rPr>
              <a:t>Evolution of the </a:t>
            </a:r>
            <a:r>
              <a:rPr lang="en-US" altLang="zh-CN" sz="800" kern="0" dirty="0" err="1">
                <a:solidFill>
                  <a:schemeClr val="tx1">
                    <a:lumMod val="65000"/>
                    <a:lumOff val="35000"/>
                  </a:schemeClr>
                </a:solidFill>
                <a:latin typeface="微软雅黑" panose="020B0503020204020204" pitchFamily="34" charset="-122"/>
                <a:ea typeface="微软雅黑" panose="020B0503020204020204" pitchFamily="34" charset="-122"/>
              </a:rPr>
              <a:t>V8</a:t>
            </a:r>
            <a:r>
              <a:rPr lang="en-US" altLang="zh-CN" sz="800" kern="0" dirty="0">
                <a:solidFill>
                  <a:schemeClr val="tx1">
                    <a:lumMod val="65000"/>
                    <a:lumOff val="35000"/>
                  </a:schemeClr>
                </a:solidFill>
                <a:latin typeface="微软雅黑" panose="020B0503020204020204" pitchFamily="34" charset="-122"/>
                <a:ea typeface="微软雅黑" panose="020B0503020204020204" pitchFamily="34" charset="-122"/>
              </a:rPr>
              <a:t> engine</a:t>
            </a:r>
          </a:p>
        </p:txBody>
      </p:sp>
      <p:sp>
        <p:nvSpPr>
          <p:cNvPr id="9" name="椭圆 8">
            <a:extLst>
              <a:ext uri="{FF2B5EF4-FFF2-40B4-BE49-F238E27FC236}">
                <a16:creationId xmlns="" xmlns:a16="http://schemas.microsoft.com/office/drawing/2014/main" id="{D78E37E5-2626-438D-864D-E5B527C6F184}"/>
              </a:ext>
            </a:extLst>
          </p:cNvPr>
          <p:cNvSpPr/>
          <p:nvPr/>
        </p:nvSpPr>
        <p:spPr>
          <a:xfrm>
            <a:off x="435357" y="380498"/>
            <a:ext cx="587829" cy="587829"/>
          </a:xfrm>
          <a:prstGeom prst="ellipse">
            <a:avLst/>
          </a:prstGeom>
          <a:solidFill>
            <a:srgbClr val="F9D2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rPr>
              <a:t>02</a:t>
            </a:r>
            <a:endPar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7510" y="948309"/>
            <a:ext cx="8526065" cy="3019846"/>
          </a:xfrm>
          <a:prstGeom prst="rect">
            <a:avLst/>
          </a:prstGeom>
        </p:spPr>
      </p:pic>
      <p:sp>
        <p:nvSpPr>
          <p:cNvPr id="12" name="文本框 11">
            <a:extLst>
              <a:ext uri="{FF2B5EF4-FFF2-40B4-BE49-F238E27FC236}">
                <a16:creationId xmlns="" xmlns:a16="http://schemas.microsoft.com/office/drawing/2014/main" id="{A1626FAD-3CDB-42DE-BBDD-7BAFBB397A92}"/>
              </a:ext>
            </a:extLst>
          </p:cNvPr>
          <p:cNvSpPr txBox="1"/>
          <p:nvPr/>
        </p:nvSpPr>
        <p:spPr>
          <a:xfrm>
            <a:off x="1188890" y="3873503"/>
            <a:ext cx="9814218" cy="2354491"/>
          </a:xfrm>
          <a:prstGeom prst="rect">
            <a:avLst/>
          </a:prstGeom>
          <a:noFill/>
        </p:spPr>
        <p:txBody>
          <a:bodyPr wrap="square" rtlCol="0">
            <a:spAutoFit/>
          </a:bodyPr>
          <a:lstStyle/>
          <a:p>
            <a:pPr>
              <a:lnSpc>
                <a:spcPct val="150000"/>
              </a:lnSpc>
            </a:pPr>
            <a:r>
              <a:rPr lang="zh-CN" altLang="en-US" sz="1400" dirty="0">
                <a:solidFill>
                  <a:schemeClr val="tx1">
                    <a:lumMod val="65000"/>
                    <a:lumOff val="35000"/>
                  </a:schemeClr>
                </a:solidFill>
              </a:rPr>
              <a:t>但！实！际！上，链路架构升级并不是一蹴而就的</a:t>
            </a:r>
            <a:r>
              <a:rPr lang="zh-CN" altLang="en-US" sz="1400" dirty="0" smtClean="0">
                <a:solidFill>
                  <a:schemeClr val="tx1">
                    <a:lumMod val="65000"/>
                    <a:lumOff val="35000"/>
                  </a:schemeClr>
                </a:solidFill>
              </a:rPr>
              <a:t>。由于</a:t>
            </a:r>
            <a:r>
              <a:rPr lang="en-US" altLang="zh-CN" sz="1400" dirty="0" err="1">
                <a:solidFill>
                  <a:schemeClr val="tx1">
                    <a:lumMod val="65000"/>
                    <a:lumOff val="35000"/>
                  </a:schemeClr>
                </a:solidFill>
              </a:rPr>
              <a:t>TurboFan</a:t>
            </a:r>
            <a:r>
              <a:rPr lang="zh-CN" altLang="en-US" sz="1400" dirty="0">
                <a:solidFill>
                  <a:schemeClr val="tx1">
                    <a:lumMod val="65000"/>
                    <a:lumOff val="35000"/>
                  </a:schemeClr>
                </a:solidFill>
              </a:rPr>
              <a:t>优化编译器本身的处理性能并不足以支撑整个</a:t>
            </a:r>
            <a:r>
              <a:rPr lang="en-US" altLang="zh-CN" sz="1400" dirty="0" err="1">
                <a:solidFill>
                  <a:schemeClr val="tx1">
                    <a:lumMod val="65000"/>
                    <a:lumOff val="35000"/>
                  </a:schemeClr>
                </a:solidFill>
              </a:rPr>
              <a:t>V8</a:t>
            </a:r>
            <a:r>
              <a:rPr lang="zh-CN" altLang="en-US" sz="1400" dirty="0">
                <a:solidFill>
                  <a:schemeClr val="tx1">
                    <a:lumMod val="65000"/>
                    <a:lumOff val="35000"/>
                  </a:schemeClr>
                </a:solidFill>
              </a:rPr>
              <a:t>链路对</a:t>
            </a:r>
            <a:r>
              <a:rPr lang="en-US" altLang="zh-CN" sz="1400" dirty="0" err="1">
                <a:solidFill>
                  <a:schemeClr val="tx1">
                    <a:lumMod val="65000"/>
                    <a:lumOff val="35000"/>
                  </a:schemeClr>
                </a:solidFill>
              </a:rPr>
              <a:t>JS</a:t>
            </a:r>
            <a:r>
              <a:rPr lang="zh-CN" altLang="en-US" sz="1400" dirty="0">
                <a:solidFill>
                  <a:schemeClr val="tx1">
                    <a:lumMod val="65000"/>
                    <a:lumOff val="35000"/>
                  </a:schemeClr>
                </a:solidFill>
              </a:rPr>
              <a:t>的优化，因此不得不把</a:t>
            </a:r>
            <a:r>
              <a:rPr lang="en-US" altLang="zh-CN" sz="1400" dirty="0">
                <a:solidFill>
                  <a:schemeClr val="tx1">
                    <a:lumMod val="65000"/>
                    <a:lumOff val="35000"/>
                  </a:schemeClr>
                </a:solidFill>
              </a:rPr>
              <a:t>Crankshaft</a:t>
            </a:r>
            <a:r>
              <a:rPr lang="zh-CN" altLang="en-US" sz="1400" dirty="0">
                <a:solidFill>
                  <a:schemeClr val="tx1">
                    <a:lumMod val="65000"/>
                    <a:lumOff val="35000"/>
                  </a:schemeClr>
                </a:solidFill>
              </a:rPr>
              <a:t>优化编译器重新加回到链路中。另一方面，由于</a:t>
            </a:r>
            <a:r>
              <a:rPr lang="en-US" altLang="zh-CN" sz="1400" dirty="0">
                <a:solidFill>
                  <a:schemeClr val="tx1">
                    <a:lumMod val="65000"/>
                    <a:lumOff val="35000"/>
                  </a:schemeClr>
                </a:solidFill>
              </a:rPr>
              <a:t>Crankshaft</a:t>
            </a:r>
            <a:r>
              <a:rPr lang="zh-CN" altLang="en-US" sz="1400" dirty="0">
                <a:solidFill>
                  <a:schemeClr val="tx1">
                    <a:lumMod val="65000"/>
                    <a:lumOff val="35000"/>
                  </a:schemeClr>
                </a:solidFill>
              </a:rPr>
              <a:t>本身没有可以</a:t>
            </a:r>
            <a:r>
              <a:rPr lang="zh-CN" altLang="en-US" sz="1400" dirty="0" smtClean="0">
                <a:solidFill>
                  <a:schemeClr val="tx1">
                    <a:lumMod val="65000"/>
                    <a:lumOff val="35000"/>
                  </a:schemeClr>
                </a:solidFill>
              </a:rPr>
              <a:t>处理字节码</a:t>
            </a:r>
            <a:r>
              <a:rPr lang="zh-CN" altLang="en-US" sz="1400" dirty="0">
                <a:solidFill>
                  <a:schemeClr val="tx1">
                    <a:lumMod val="65000"/>
                    <a:lumOff val="35000"/>
                  </a:schemeClr>
                </a:solidFill>
              </a:rPr>
              <a:t>的编译器前端，因此</a:t>
            </a:r>
            <a:r>
              <a:rPr lang="en-US" altLang="zh-CN" sz="1400" dirty="0">
                <a:solidFill>
                  <a:schemeClr val="tx1">
                    <a:lumMod val="65000"/>
                    <a:lumOff val="35000"/>
                  </a:schemeClr>
                </a:solidFill>
              </a:rPr>
              <a:t>Crankshaft</a:t>
            </a:r>
            <a:r>
              <a:rPr lang="zh-CN" altLang="en-US" sz="1400" dirty="0">
                <a:solidFill>
                  <a:schemeClr val="tx1">
                    <a:lumMod val="65000"/>
                    <a:lumOff val="35000"/>
                  </a:schemeClr>
                </a:solidFill>
              </a:rPr>
              <a:t>的去优化过程仍需要把部分代码交给到</a:t>
            </a:r>
            <a:r>
              <a:rPr lang="en-US" altLang="zh-CN" sz="1400" dirty="0">
                <a:solidFill>
                  <a:schemeClr val="tx1">
                    <a:lumMod val="65000"/>
                    <a:lumOff val="35000"/>
                  </a:schemeClr>
                </a:solidFill>
              </a:rPr>
              <a:t>Full-</a:t>
            </a:r>
            <a:r>
              <a:rPr lang="en-US" altLang="zh-CN" sz="1400" dirty="0" err="1">
                <a:solidFill>
                  <a:schemeClr val="tx1">
                    <a:lumMod val="65000"/>
                    <a:lumOff val="35000"/>
                  </a:schemeClr>
                </a:solidFill>
              </a:rPr>
              <a:t>codegen</a:t>
            </a:r>
            <a:r>
              <a:rPr lang="zh-CN" altLang="en-US" sz="1400" dirty="0">
                <a:solidFill>
                  <a:schemeClr val="tx1">
                    <a:lumMod val="65000"/>
                    <a:lumOff val="35000"/>
                  </a:schemeClr>
                </a:solidFill>
              </a:rPr>
              <a:t>基线编译器，所以</a:t>
            </a:r>
            <a:r>
              <a:rPr lang="en-US" altLang="zh-CN" sz="1400" dirty="0">
                <a:solidFill>
                  <a:schemeClr val="tx1">
                    <a:lumMod val="65000"/>
                    <a:lumOff val="35000"/>
                  </a:schemeClr>
                </a:solidFill>
              </a:rPr>
              <a:t>Full-</a:t>
            </a:r>
            <a:r>
              <a:rPr lang="en-US" altLang="zh-CN" sz="1400" dirty="0" err="1">
                <a:solidFill>
                  <a:schemeClr val="tx1">
                    <a:lumMod val="65000"/>
                    <a:lumOff val="35000"/>
                  </a:schemeClr>
                </a:solidFill>
              </a:rPr>
              <a:t>codegen</a:t>
            </a:r>
            <a:r>
              <a:rPr lang="zh-CN" altLang="en-US" sz="1400" dirty="0">
                <a:solidFill>
                  <a:schemeClr val="tx1">
                    <a:lumMod val="65000"/>
                    <a:lumOff val="35000"/>
                  </a:schemeClr>
                </a:solidFill>
              </a:rPr>
              <a:t>也被重新加回到链路中</a:t>
            </a:r>
            <a:r>
              <a:rPr lang="zh-CN" altLang="en-US" sz="1400" dirty="0" smtClean="0">
                <a:solidFill>
                  <a:schemeClr val="tx1">
                    <a:lumMod val="65000"/>
                    <a:lumOff val="35000"/>
                  </a:schemeClr>
                </a:solidFill>
              </a:rPr>
              <a:t>。</a:t>
            </a:r>
            <a:endParaRPr lang="en-US" altLang="zh-CN" sz="1400" dirty="0">
              <a:solidFill>
                <a:schemeClr val="tx1">
                  <a:lumMod val="65000"/>
                  <a:lumOff val="35000"/>
                </a:schemeClr>
              </a:solidFill>
            </a:endParaRPr>
          </a:p>
          <a:p>
            <a:pPr>
              <a:lnSpc>
                <a:spcPct val="150000"/>
              </a:lnSpc>
            </a:pPr>
            <a:r>
              <a:rPr lang="zh-CN" altLang="en-US" sz="1400" dirty="0">
                <a:solidFill>
                  <a:schemeClr val="tx1">
                    <a:lumMod val="65000"/>
                    <a:lumOff val="35000"/>
                  </a:schemeClr>
                </a:solidFill>
              </a:rPr>
              <a:t>可见，随着</a:t>
            </a:r>
            <a:r>
              <a:rPr lang="en-US" altLang="zh-CN" sz="1400" dirty="0">
                <a:solidFill>
                  <a:schemeClr val="tx1">
                    <a:lumMod val="65000"/>
                    <a:lumOff val="35000"/>
                  </a:schemeClr>
                </a:solidFill>
              </a:rPr>
              <a:t>Web</a:t>
            </a:r>
            <a:r>
              <a:rPr lang="zh-CN" altLang="en-US" sz="1400" dirty="0">
                <a:solidFill>
                  <a:schemeClr val="tx1">
                    <a:lumMod val="65000"/>
                    <a:lumOff val="35000"/>
                  </a:schemeClr>
                </a:solidFill>
              </a:rPr>
              <a:t>应用的规模不断增大，</a:t>
            </a:r>
            <a:r>
              <a:rPr lang="en-US" altLang="zh-CN" sz="1400" dirty="0" err="1">
                <a:solidFill>
                  <a:schemeClr val="tx1">
                    <a:lumMod val="65000"/>
                    <a:lumOff val="35000"/>
                  </a:schemeClr>
                </a:solidFill>
              </a:rPr>
              <a:t>V8</a:t>
            </a:r>
            <a:r>
              <a:rPr lang="zh-CN" altLang="en-US" sz="1400" dirty="0">
                <a:solidFill>
                  <a:schemeClr val="tx1">
                    <a:lumMod val="65000"/>
                    <a:lumOff val="35000"/>
                  </a:schemeClr>
                </a:solidFill>
              </a:rPr>
              <a:t>引擎需要不断进行升级来提升自己处理</a:t>
            </a:r>
            <a:r>
              <a:rPr lang="en-US" altLang="zh-CN" sz="1400" dirty="0" err="1">
                <a:solidFill>
                  <a:schemeClr val="tx1">
                    <a:lumMod val="65000"/>
                    <a:lumOff val="35000"/>
                  </a:schemeClr>
                </a:solidFill>
              </a:rPr>
              <a:t>JS</a:t>
            </a:r>
            <a:r>
              <a:rPr lang="zh-CN" altLang="en-US" sz="1400" dirty="0">
                <a:solidFill>
                  <a:schemeClr val="tx1">
                    <a:lumMod val="65000"/>
                    <a:lumOff val="35000"/>
                  </a:schemeClr>
                </a:solidFill>
              </a:rPr>
              <a:t>的能力。但每次升级需要的时间却和</a:t>
            </a:r>
            <a:r>
              <a:rPr lang="en-US" altLang="zh-CN" sz="1400" dirty="0">
                <a:solidFill>
                  <a:schemeClr val="tx1">
                    <a:lumMod val="65000"/>
                    <a:lumOff val="35000"/>
                  </a:schemeClr>
                </a:solidFill>
              </a:rPr>
              <a:t>Web</a:t>
            </a:r>
            <a:r>
              <a:rPr lang="zh-CN" altLang="en-US" sz="1400" dirty="0">
                <a:solidFill>
                  <a:schemeClr val="tx1">
                    <a:lumMod val="65000"/>
                    <a:lumOff val="35000"/>
                  </a:schemeClr>
                </a:solidFill>
              </a:rPr>
              <a:t>应用复杂化的周期不成正比。并且</a:t>
            </a:r>
            <a:r>
              <a:rPr lang="en-US" altLang="zh-CN" sz="1400" dirty="0" err="1">
                <a:solidFill>
                  <a:schemeClr val="tx1">
                    <a:lumMod val="65000"/>
                    <a:lumOff val="35000"/>
                  </a:schemeClr>
                </a:solidFill>
              </a:rPr>
              <a:t>V8</a:t>
            </a:r>
            <a:r>
              <a:rPr lang="zh-CN" altLang="en-US" sz="1400" dirty="0">
                <a:solidFill>
                  <a:schemeClr val="tx1">
                    <a:lumMod val="65000"/>
                    <a:lumOff val="35000"/>
                  </a:schemeClr>
                </a:solidFill>
              </a:rPr>
              <a:t>引擎所存在的问题并不是其独有的。包括</a:t>
            </a:r>
            <a:r>
              <a:rPr lang="en-US" altLang="zh-CN" sz="1400" dirty="0" err="1">
                <a:solidFill>
                  <a:schemeClr val="tx1">
                    <a:lumMod val="65000"/>
                    <a:lumOff val="35000"/>
                  </a:schemeClr>
                </a:solidFill>
              </a:rPr>
              <a:t>SpiderMonkey</a:t>
            </a:r>
            <a:r>
              <a:rPr lang="zh-CN" altLang="en-US" sz="1400" dirty="0">
                <a:solidFill>
                  <a:schemeClr val="tx1">
                    <a:lumMod val="65000"/>
                    <a:lumOff val="35000"/>
                  </a:schemeClr>
                </a:solidFill>
              </a:rPr>
              <a:t>和</a:t>
            </a:r>
            <a:r>
              <a:rPr lang="en-US" altLang="zh-CN" sz="1400" dirty="0" err="1">
                <a:solidFill>
                  <a:schemeClr val="tx1">
                    <a:lumMod val="65000"/>
                    <a:lumOff val="35000"/>
                  </a:schemeClr>
                </a:solidFill>
              </a:rPr>
              <a:t>JavaScriptCode</a:t>
            </a:r>
            <a:r>
              <a:rPr lang="zh-CN" altLang="en-US" sz="1400" dirty="0">
                <a:solidFill>
                  <a:schemeClr val="tx1">
                    <a:lumMod val="65000"/>
                    <a:lumOff val="35000"/>
                  </a:schemeClr>
                </a:solidFill>
              </a:rPr>
              <a:t>等在内的这些常见的</a:t>
            </a:r>
            <a:r>
              <a:rPr lang="en-US" altLang="zh-CN" sz="1400" dirty="0" err="1">
                <a:solidFill>
                  <a:schemeClr val="tx1">
                    <a:lumMod val="65000"/>
                    <a:lumOff val="35000"/>
                  </a:schemeClr>
                </a:solidFill>
              </a:rPr>
              <a:t>JS</a:t>
            </a:r>
            <a:r>
              <a:rPr lang="zh-CN" altLang="en-US" sz="1400" dirty="0" smtClean="0">
                <a:solidFill>
                  <a:schemeClr val="tx1">
                    <a:lumMod val="65000"/>
                    <a:lumOff val="35000"/>
                  </a:schemeClr>
                </a:solidFill>
              </a:rPr>
              <a:t>引擎均存在</a:t>
            </a:r>
            <a:r>
              <a:rPr lang="zh-CN" altLang="en-US" sz="1400" dirty="0">
                <a:solidFill>
                  <a:schemeClr val="tx1">
                    <a:lumMod val="65000"/>
                    <a:lumOff val="35000"/>
                  </a:schemeClr>
                </a:solidFill>
              </a:rPr>
              <a:t>类似的问题。</a:t>
            </a:r>
          </a:p>
        </p:txBody>
      </p:sp>
    </p:spTree>
    <p:extLst>
      <p:ext uri="{BB962C8B-B14F-4D97-AF65-F5344CB8AC3E}">
        <p14:creationId xmlns:p14="http://schemas.microsoft.com/office/powerpoint/2010/main" val="9817578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 xmlns:a16="http://schemas.microsoft.com/office/drawing/2014/main" id="{B46C681F-AAB6-4F5B-8AFC-3BA736E351E7}"/>
              </a:ext>
            </a:extLst>
          </p:cNvPr>
          <p:cNvPicPr>
            <a:picLocks noChangeAspect="1"/>
          </p:cNvPicPr>
          <p:nvPr/>
        </p:nvPicPr>
        <p:blipFill rotWithShape="1">
          <a:blip r:embed="rId2">
            <a:extLst>
              <a:ext uri="{28A0092B-C50C-407E-A947-70E740481C1C}">
                <a14:useLocalDpi xmlns:a14="http://schemas.microsoft.com/office/drawing/2010/main" val="0"/>
              </a:ext>
            </a:extLst>
          </a:blip>
          <a:srcRect l="1393" t="19505" r="6819" b="9293"/>
          <a:stretch/>
        </p:blipFill>
        <p:spPr>
          <a:xfrm>
            <a:off x="0" y="0"/>
            <a:ext cx="12192000" cy="6858000"/>
          </a:xfrm>
          <a:prstGeom prst="rect">
            <a:avLst/>
          </a:prstGeom>
        </p:spPr>
      </p:pic>
      <p:sp>
        <p:nvSpPr>
          <p:cNvPr id="26" name="矩形 25">
            <a:extLst>
              <a:ext uri="{FF2B5EF4-FFF2-40B4-BE49-F238E27FC236}">
                <a16:creationId xmlns="" xmlns:a16="http://schemas.microsoft.com/office/drawing/2014/main" id="{54D728E8-21F1-413B-BCFF-659D6E17140C}"/>
              </a:ext>
            </a:extLst>
          </p:cNvPr>
          <p:cNvSpPr/>
          <p:nvPr/>
        </p:nvSpPr>
        <p:spPr>
          <a:xfrm>
            <a:off x="3746639" y="3949024"/>
            <a:ext cx="4698722" cy="369332"/>
          </a:xfrm>
          <a:prstGeom prst="rect">
            <a:avLst/>
          </a:prstGeom>
        </p:spPr>
        <p:txBody>
          <a:bodyPr wrap="square">
            <a:spAutoFit/>
          </a:bodyPr>
          <a:lstStyle/>
          <a:p>
            <a:pPr algn="ctr">
              <a:lnSpc>
                <a:spcPct val="150000"/>
              </a:lnSpc>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失落的</a:t>
            </a:r>
            <a:r>
              <a:rPr lang="en-US" altLang="zh-CN" sz="1200" dirty="0" err="1" smtClean="0">
                <a:solidFill>
                  <a:schemeClr val="tx1">
                    <a:lumMod val="85000"/>
                    <a:lumOff val="15000"/>
                  </a:schemeClr>
                </a:solidFill>
                <a:latin typeface="微软雅黑" panose="020B0503020204020204" pitchFamily="34" charset="-122"/>
                <a:ea typeface="微软雅黑" panose="020B0503020204020204" pitchFamily="34" charset="-122"/>
              </a:rPr>
              <a:t>ASM.js</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；古老的</a:t>
            </a:r>
            <a:r>
              <a:rPr lang="en-US" altLang="zh-CN" sz="1200" dirty="0" err="1">
                <a:solidFill>
                  <a:schemeClr val="tx1">
                    <a:lumMod val="85000"/>
                    <a:lumOff val="15000"/>
                  </a:schemeClr>
                </a:solidFill>
                <a:latin typeface="微软雅黑" panose="020B0503020204020204" pitchFamily="34" charset="-122"/>
                <a:ea typeface="微软雅黑" panose="020B0503020204020204" pitchFamily="34" charset="-122"/>
              </a:rPr>
              <a:t>NaCl</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与</a:t>
            </a:r>
            <a:r>
              <a:rPr lang="en-US" altLang="zh-CN" sz="1200" dirty="0" err="1">
                <a:solidFill>
                  <a:schemeClr val="tx1">
                    <a:lumMod val="85000"/>
                    <a:lumOff val="15000"/>
                  </a:schemeClr>
                </a:solidFill>
                <a:latin typeface="微软雅黑" panose="020B0503020204020204" pitchFamily="34" charset="-122"/>
                <a:ea typeface="微软雅黑" panose="020B0503020204020204" pitchFamily="34" charset="-122"/>
              </a:rPr>
              <a:t>PNaCl</a:t>
            </a:r>
            <a:endPar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7" name="文本框 26">
            <a:extLst>
              <a:ext uri="{FF2B5EF4-FFF2-40B4-BE49-F238E27FC236}">
                <a16:creationId xmlns="" xmlns:a16="http://schemas.microsoft.com/office/drawing/2014/main" id="{80397FA2-5E37-4AD0-A729-B7AC78414672}"/>
              </a:ext>
            </a:extLst>
          </p:cNvPr>
          <p:cNvSpPr txBox="1"/>
          <p:nvPr/>
        </p:nvSpPr>
        <p:spPr>
          <a:xfrm>
            <a:off x="3918170" y="2902438"/>
            <a:ext cx="4355680" cy="823495"/>
          </a:xfrm>
          <a:prstGeom prst="rect">
            <a:avLst/>
          </a:prstGeom>
          <a:noFill/>
        </p:spPr>
        <p:txBody>
          <a:bodyPr wrap="none" rtlCol="0">
            <a:spAutoFit/>
            <a:scene3d>
              <a:camera prst="orthographicFront"/>
              <a:lightRig rig="threePt" dir="t"/>
            </a:scene3d>
            <a:sp3d contourW="12700"/>
          </a:bodyPr>
          <a:lstStyle/>
          <a:p>
            <a:pPr algn="ctr">
              <a:lnSpc>
                <a:spcPct val="150000"/>
              </a:lnSpc>
            </a:pPr>
            <a:r>
              <a:rPr lang="en-US" altLang="zh-CN" sz="3600" dirty="0" err="1"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cs typeface="+mn-ea"/>
                <a:sym typeface="+mn-lt"/>
              </a:rPr>
              <a:t>WebAssembly</a:t>
            </a:r>
            <a:r>
              <a:rPr lang="zh-CN" altLang="en-US" sz="3600"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cs typeface="+mn-ea"/>
                <a:sym typeface="+mn-lt"/>
              </a:rPr>
              <a:t>出现之前</a:t>
            </a:r>
            <a:endParaRPr lang="en-US" altLang="zh-CN" sz="3600" dirty="0">
              <a:solidFill>
                <a:schemeClr val="tx1">
                  <a:lumMod val="85000"/>
                  <a:lumOff val="15000"/>
                </a:schemeClr>
              </a:solidFill>
              <a:latin typeface="方正清刻本悦宋简体" panose="02000000000000000000" pitchFamily="2" charset="-122"/>
              <a:ea typeface="方正清刻本悦宋简体" panose="02000000000000000000" pitchFamily="2" charset="-122"/>
              <a:cs typeface="+mn-ea"/>
              <a:sym typeface="+mn-lt"/>
            </a:endParaRPr>
          </a:p>
        </p:txBody>
      </p:sp>
      <p:sp>
        <p:nvSpPr>
          <p:cNvPr id="28" name="文本框 27">
            <a:extLst>
              <a:ext uri="{FF2B5EF4-FFF2-40B4-BE49-F238E27FC236}">
                <a16:creationId xmlns="" xmlns:a16="http://schemas.microsoft.com/office/drawing/2014/main" id="{BBD64E76-4415-4A49-88A4-0584F5E634E2}"/>
              </a:ext>
            </a:extLst>
          </p:cNvPr>
          <p:cNvSpPr txBox="1"/>
          <p:nvPr/>
        </p:nvSpPr>
        <p:spPr>
          <a:xfrm>
            <a:off x="3226904" y="2146912"/>
            <a:ext cx="5738192" cy="923330"/>
          </a:xfrm>
          <a:prstGeom prst="rect">
            <a:avLst/>
          </a:prstGeom>
          <a:noFill/>
        </p:spPr>
        <p:txBody>
          <a:bodyPr wrap="square" rtlCol="0">
            <a:spAutoFit/>
          </a:bodyPr>
          <a:lstStyle/>
          <a:p>
            <a:pPr algn="ctr"/>
            <a:r>
              <a:rPr lang="en-US" altLang="zh-CN" sz="5400" dirty="0">
                <a:solidFill>
                  <a:schemeClr val="tx1">
                    <a:lumMod val="85000"/>
                    <a:lumOff val="15000"/>
                  </a:schemeClr>
                </a:solidFill>
                <a:latin typeface="方正清刻本悦宋简体" panose="02000000000000000000" pitchFamily="2" charset="-122"/>
                <a:ea typeface="方正清刻本悦宋简体" panose="02000000000000000000" pitchFamily="2" charset="-122"/>
              </a:rPr>
              <a:t>PART 03</a:t>
            </a:r>
            <a:endParaRPr lang="zh-CN" altLang="en-US" sz="5400" dirty="0">
              <a:solidFill>
                <a:schemeClr val="tx1">
                  <a:lumMod val="85000"/>
                  <a:lumOff val="15000"/>
                </a:schemeClr>
              </a:solidFill>
              <a:latin typeface="方正清刻本悦宋简体" panose="02000000000000000000" pitchFamily="2" charset="-122"/>
              <a:ea typeface="方正清刻本悦宋简体" panose="02000000000000000000" pitchFamily="2" charset="-122"/>
            </a:endParaRPr>
          </a:p>
        </p:txBody>
      </p:sp>
    </p:spTree>
    <p:extLst>
      <p:ext uri="{BB962C8B-B14F-4D97-AF65-F5344CB8AC3E}">
        <p14:creationId xmlns:p14="http://schemas.microsoft.com/office/powerpoint/2010/main" val="21638880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 xmlns:a16="http://schemas.microsoft.com/office/drawing/2014/main" id="{B46C681F-AAB6-4F5B-8AFC-3BA736E351E7}"/>
              </a:ext>
            </a:extLst>
          </p:cNvPr>
          <p:cNvPicPr>
            <a:picLocks noChangeAspect="1"/>
          </p:cNvPicPr>
          <p:nvPr/>
        </p:nvPicPr>
        <p:blipFill rotWithShape="1">
          <a:blip r:embed="rId2">
            <a:extLst>
              <a:ext uri="{28A0092B-C50C-407E-A947-70E740481C1C}">
                <a14:useLocalDpi xmlns:a14="http://schemas.microsoft.com/office/drawing/2010/main" val="0"/>
              </a:ext>
            </a:extLst>
          </a:blip>
          <a:srcRect l="1393" t="19505" r="6819" b="9293"/>
          <a:stretch/>
        </p:blipFill>
        <p:spPr>
          <a:xfrm>
            <a:off x="0" y="0"/>
            <a:ext cx="12192000" cy="6858000"/>
          </a:xfrm>
          <a:prstGeom prst="rect">
            <a:avLst/>
          </a:prstGeom>
        </p:spPr>
      </p:pic>
      <p:sp>
        <p:nvSpPr>
          <p:cNvPr id="6" name="矩形 5">
            <a:extLst>
              <a:ext uri="{FF2B5EF4-FFF2-40B4-BE49-F238E27FC236}">
                <a16:creationId xmlns="" xmlns:a16="http://schemas.microsoft.com/office/drawing/2014/main" id="{253E843C-1639-48CA-A820-A7730C8B3B27}"/>
              </a:ext>
            </a:extLst>
          </p:cNvPr>
          <p:cNvSpPr/>
          <p:nvPr/>
        </p:nvSpPr>
        <p:spPr>
          <a:xfrm>
            <a:off x="349956" y="301978"/>
            <a:ext cx="11492089" cy="6254045"/>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 xmlns:a16="http://schemas.microsoft.com/office/drawing/2014/main" id="{4EB80E67-1CA9-4FC2-B79F-756B9CD30E1C}"/>
              </a:ext>
            </a:extLst>
          </p:cNvPr>
          <p:cNvSpPr txBox="1"/>
          <p:nvPr/>
        </p:nvSpPr>
        <p:spPr>
          <a:xfrm>
            <a:off x="1072173" y="225825"/>
            <a:ext cx="2317173" cy="581057"/>
          </a:xfrm>
          <a:prstGeom prst="rect">
            <a:avLst/>
          </a:prstGeom>
          <a:noFill/>
        </p:spPr>
        <p:txBody>
          <a:bodyPr wrap="none" rtlCol="0">
            <a:spAutoFit/>
            <a:scene3d>
              <a:camera prst="orthographicFront"/>
              <a:lightRig rig="threePt" dir="t"/>
            </a:scene3d>
            <a:sp3d contourW="12700"/>
          </a:bodyPr>
          <a:lstStyle/>
          <a:p>
            <a:pPr>
              <a:lnSpc>
                <a:spcPct val="150000"/>
              </a:lnSpc>
            </a:pPr>
            <a:r>
              <a:rPr lang="en-US" altLang="zh-CN" sz="2400" dirty="0" err="1"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Wasm</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出现之前</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8" name="矩形 7">
            <a:extLst>
              <a:ext uri="{FF2B5EF4-FFF2-40B4-BE49-F238E27FC236}">
                <a16:creationId xmlns="" xmlns:a16="http://schemas.microsoft.com/office/drawing/2014/main" id="{3671ED26-11C6-48F5-8FBE-9C16F9C49B8B}"/>
              </a:ext>
            </a:extLst>
          </p:cNvPr>
          <p:cNvSpPr/>
          <p:nvPr/>
        </p:nvSpPr>
        <p:spPr>
          <a:xfrm>
            <a:off x="1072173" y="692644"/>
            <a:ext cx="3664771" cy="302262"/>
          </a:xfrm>
          <a:prstGeom prst="rect">
            <a:avLst/>
          </a:prstGeom>
        </p:spPr>
        <p:txBody>
          <a:bodyPr wrap="square">
            <a:spAutoFit/>
          </a:bodyPr>
          <a:lstStyle/>
          <a:p>
            <a:pPr>
              <a:lnSpc>
                <a:spcPct val="200000"/>
              </a:lnSpc>
              <a:spcAft>
                <a:spcPts val="1000"/>
              </a:spcAft>
            </a:pPr>
            <a:r>
              <a:rPr lang="en-US" altLang="zh-CN" sz="800" kern="0" dirty="0">
                <a:solidFill>
                  <a:schemeClr val="tx1">
                    <a:lumMod val="65000"/>
                    <a:lumOff val="35000"/>
                  </a:schemeClr>
                </a:solidFill>
                <a:latin typeface="微软雅黑" panose="020B0503020204020204" pitchFamily="34" charset="-122"/>
                <a:ea typeface="微软雅黑" panose="020B0503020204020204" pitchFamily="34" charset="-122"/>
              </a:rPr>
              <a:t>Before the </a:t>
            </a:r>
            <a:r>
              <a:rPr lang="en-US" altLang="zh-CN" sz="800" kern="0" dirty="0" err="1">
                <a:solidFill>
                  <a:schemeClr val="tx1">
                    <a:lumMod val="65000"/>
                    <a:lumOff val="35000"/>
                  </a:schemeClr>
                </a:solidFill>
                <a:latin typeface="微软雅黑" panose="020B0503020204020204" pitchFamily="34" charset="-122"/>
                <a:ea typeface="微软雅黑" panose="020B0503020204020204" pitchFamily="34" charset="-122"/>
              </a:rPr>
              <a:t>WebAssembly</a:t>
            </a:r>
            <a:endParaRPr lang="en-US" altLang="zh-CN" sz="800"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9" name="椭圆 8">
            <a:extLst>
              <a:ext uri="{FF2B5EF4-FFF2-40B4-BE49-F238E27FC236}">
                <a16:creationId xmlns="" xmlns:a16="http://schemas.microsoft.com/office/drawing/2014/main" id="{D78E37E5-2626-438D-864D-E5B527C6F184}"/>
              </a:ext>
            </a:extLst>
          </p:cNvPr>
          <p:cNvSpPr/>
          <p:nvPr/>
        </p:nvSpPr>
        <p:spPr>
          <a:xfrm>
            <a:off x="435357" y="380498"/>
            <a:ext cx="587829" cy="587829"/>
          </a:xfrm>
          <a:prstGeom prst="ellipse">
            <a:avLst/>
          </a:prstGeom>
          <a:solidFill>
            <a:srgbClr val="F9D2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rPr>
              <a:t>03</a:t>
            </a:r>
            <a:endPar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5" name="Bent Arrow 18">
            <a:extLst>
              <a:ext uri="{FF2B5EF4-FFF2-40B4-BE49-F238E27FC236}">
                <a16:creationId xmlns="" xmlns:a16="http://schemas.microsoft.com/office/drawing/2014/main" id="{DC595E1A-2D53-4934-B097-BF72ADB73DDC}"/>
              </a:ext>
            </a:extLst>
          </p:cNvPr>
          <p:cNvSpPr/>
          <p:nvPr/>
        </p:nvSpPr>
        <p:spPr>
          <a:xfrm>
            <a:off x="1047717" y="1597169"/>
            <a:ext cx="2428892" cy="1550916"/>
          </a:xfrm>
          <a:prstGeom prst="bentArrow">
            <a:avLst/>
          </a:prstGeom>
          <a:solidFill>
            <a:srgbClr val="7091C4"/>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id-ID" sz="3200">
              <a:solidFill>
                <a:schemeClr val="tx1"/>
              </a:solidFill>
            </a:endParaRPr>
          </a:p>
        </p:txBody>
      </p:sp>
      <p:sp>
        <p:nvSpPr>
          <p:cNvPr id="16" name="AutoShape 112">
            <a:extLst>
              <a:ext uri="{FF2B5EF4-FFF2-40B4-BE49-F238E27FC236}">
                <a16:creationId xmlns="" xmlns:a16="http://schemas.microsoft.com/office/drawing/2014/main" id="{319C3CF0-8F6A-4155-8D58-9A909F3A2CA7}"/>
              </a:ext>
            </a:extLst>
          </p:cNvPr>
          <p:cNvSpPr>
            <a:spLocks/>
          </p:cNvSpPr>
          <p:nvPr/>
        </p:nvSpPr>
        <p:spPr bwMode="auto">
          <a:xfrm>
            <a:off x="2000222" y="2291449"/>
            <a:ext cx="488067" cy="488901"/>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rgbClr val="7091C4"/>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7" name="Bent Arrow 20">
            <a:extLst>
              <a:ext uri="{FF2B5EF4-FFF2-40B4-BE49-F238E27FC236}">
                <a16:creationId xmlns="" xmlns:a16="http://schemas.microsoft.com/office/drawing/2014/main" id="{3A87A601-28E4-4997-8646-F9A9456C8B12}"/>
              </a:ext>
            </a:extLst>
          </p:cNvPr>
          <p:cNvSpPr/>
          <p:nvPr/>
        </p:nvSpPr>
        <p:spPr>
          <a:xfrm>
            <a:off x="8093528" y="902480"/>
            <a:ext cx="2428892" cy="1550916"/>
          </a:xfrm>
          <a:prstGeom prst="bentArrow">
            <a:avLst/>
          </a:prstGeom>
          <a:solidFill>
            <a:srgbClr val="7091C4"/>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id-ID" sz="3200">
              <a:solidFill>
                <a:schemeClr val="tx1"/>
              </a:solidFill>
            </a:endParaRPr>
          </a:p>
        </p:txBody>
      </p:sp>
      <p:grpSp>
        <p:nvGrpSpPr>
          <p:cNvPr id="18" name="Group 29">
            <a:extLst>
              <a:ext uri="{FF2B5EF4-FFF2-40B4-BE49-F238E27FC236}">
                <a16:creationId xmlns="" xmlns:a16="http://schemas.microsoft.com/office/drawing/2014/main" id="{1008AAF1-03AE-47C3-962C-721F5E683922}"/>
              </a:ext>
            </a:extLst>
          </p:cNvPr>
          <p:cNvGrpSpPr/>
          <p:nvPr/>
        </p:nvGrpSpPr>
        <p:grpSpPr>
          <a:xfrm>
            <a:off x="9141285" y="1537605"/>
            <a:ext cx="335391" cy="488901"/>
            <a:chOff x="2612963" y="2767277"/>
            <a:chExt cx="251543" cy="366676"/>
          </a:xfrm>
          <a:solidFill>
            <a:srgbClr val="7091C4"/>
          </a:solidFill>
        </p:grpSpPr>
        <p:sp>
          <p:nvSpPr>
            <p:cNvPr id="19" name="AutoShape 113">
              <a:extLst>
                <a:ext uri="{FF2B5EF4-FFF2-40B4-BE49-F238E27FC236}">
                  <a16:creationId xmlns="" xmlns:a16="http://schemas.microsoft.com/office/drawing/2014/main" id="{1E4D33AB-2E73-402F-9976-2BDDEAEC8A8A}"/>
                </a:ext>
              </a:extLst>
            </p:cNvPr>
            <p:cNvSpPr>
              <a:spLocks/>
            </p:cNvSpPr>
            <p:nvPr/>
          </p:nvSpPr>
          <p:spPr bwMode="auto">
            <a:xfrm>
              <a:off x="2612963" y="2767277"/>
              <a:ext cx="251543" cy="36667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20" name="AutoShape 114">
              <a:extLst>
                <a:ext uri="{FF2B5EF4-FFF2-40B4-BE49-F238E27FC236}">
                  <a16:creationId xmlns="" xmlns:a16="http://schemas.microsoft.com/office/drawing/2014/main" id="{48059FBD-9C76-41FE-9D59-621462DA4D1F}"/>
                </a:ext>
              </a:extLst>
            </p:cNvPr>
            <p:cNvSpPr>
              <a:spLocks/>
            </p:cNvSpPr>
            <p:nvPr/>
          </p:nvSpPr>
          <p:spPr bwMode="auto">
            <a:xfrm>
              <a:off x="2669904" y="2824844"/>
              <a:ext cx="74461" cy="744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grpSp>
      <p:sp>
        <p:nvSpPr>
          <p:cNvPr id="21" name="Bent Arrow 19">
            <a:extLst>
              <a:ext uri="{FF2B5EF4-FFF2-40B4-BE49-F238E27FC236}">
                <a16:creationId xmlns="" xmlns:a16="http://schemas.microsoft.com/office/drawing/2014/main" id="{85483E26-57C0-490F-B22C-CE3672DB9E38}"/>
              </a:ext>
            </a:extLst>
          </p:cNvPr>
          <p:cNvSpPr/>
          <p:nvPr/>
        </p:nvSpPr>
        <p:spPr>
          <a:xfrm>
            <a:off x="4562458" y="1202659"/>
            <a:ext cx="2428892" cy="1550916"/>
          </a:xfrm>
          <a:prstGeom prst="bentArrow">
            <a:avLst/>
          </a:prstGeom>
          <a:solidFill>
            <a:srgbClr val="F9D2DB"/>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id-ID" sz="3200" dirty="0">
              <a:solidFill>
                <a:schemeClr val="tx1"/>
              </a:solidFill>
            </a:endParaRPr>
          </a:p>
        </p:txBody>
      </p:sp>
      <p:sp>
        <p:nvSpPr>
          <p:cNvPr id="22" name="AutoShape 29">
            <a:extLst>
              <a:ext uri="{FF2B5EF4-FFF2-40B4-BE49-F238E27FC236}">
                <a16:creationId xmlns="" xmlns:a16="http://schemas.microsoft.com/office/drawing/2014/main" id="{A3B8707F-794F-46AB-9289-BE6F06A59BD3}"/>
              </a:ext>
            </a:extLst>
          </p:cNvPr>
          <p:cNvSpPr>
            <a:spLocks/>
          </p:cNvSpPr>
          <p:nvPr/>
        </p:nvSpPr>
        <p:spPr bwMode="auto">
          <a:xfrm>
            <a:off x="5467339" y="1883227"/>
            <a:ext cx="488068" cy="442181"/>
          </a:xfrm>
          <a:custGeom>
            <a:avLst/>
            <a:gdLst>
              <a:gd name="T0" fmla="+- 0 10736 439"/>
              <a:gd name="T1" fmla="*/ T0 w 20595"/>
              <a:gd name="T2" fmla="+- 0 10869 621"/>
              <a:gd name="T3" fmla="*/ 10869 h 20497"/>
              <a:gd name="T4" fmla="+- 0 10736 439"/>
              <a:gd name="T5" fmla="*/ T4 w 20595"/>
              <a:gd name="T6" fmla="+- 0 10869 621"/>
              <a:gd name="T7" fmla="*/ 10869 h 20497"/>
              <a:gd name="T8" fmla="+- 0 10736 439"/>
              <a:gd name="T9" fmla="*/ T8 w 20595"/>
              <a:gd name="T10" fmla="+- 0 10869 621"/>
              <a:gd name="T11" fmla="*/ 10869 h 20497"/>
              <a:gd name="T12" fmla="+- 0 10736 439"/>
              <a:gd name="T13" fmla="*/ T12 w 20595"/>
              <a:gd name="T14" fmla="+- 0 10869 621"/>
              <a:gd name="T15" fmla="*/ 10869 h 20497"/>
            </a:gdLst>
            <a:ahLst/>
            <a:cxnLst>
              <a:cxn ang="0">
                <a:pos x="T1" y="T3"/>
              </a:cxn>
              <a:cxn ang="0">
                <a:pos x="T5" y="T7"/>
              </a:cxn>
              <a:cxn ang="0">
                <a:pos x="T9" y="T11"/>
              </a:cxn>
              <a:cxn ang="0">
                <a:pos x="T13" y="T15"/>
              </a:cxn>
            </a:cxnLst>
            <a:rect l="0" t="0" r="r" b="b"/>
            <a:pathLst>
              <a:path w="20595" h="20497">
                <a:moveTo>
                  <a:pt x="18898" y="1863"/>
                </a:moveTo>
                <a:cubicBezTo>
                  <a:pt x="16636" y="-621"/>
                  <a:pt x="12968" y="-621"/>
                  <a:pt x="10707" y="1863"/>
                </a:cubicBezTo>
                <a:lnTo>
                  <a:pt x="1317" y="12053"/>
                </a:lnTo>
                <a:cubicBezTo>
                  <a:pt x="-439" y="13982"/>
                  <a:pt x="-439" y="17121"/>
                  <a:pt x="1317" y="19050"/>
                </a:cubicBezTo>
                <a:cubicBezTo>
                  <a:pt x="3073" y="20979"/>
                  <a:pt x="5931" y="20979"/>
                  <a:pt x="7687" y="19050"/>
                </a:cubicBezTo>
                <a:lnTo>
                  <a:pt x="17078" y="8860"/>
                </a:lnTo>
                <a:cubicBezTo>
                  <a:pt x="18335" y="7479"/>
                  <a:pt x="18335" y="5242"/>
                  <a:pt x="17078" y="3862"/>
                </a:cubicBezTo>
                <a:cubicBezTo>
                  <a:pt x="15821" y="2482"/>
                  <a:pt x="13783" y="2482"/>
                  <a:pt x="12527" y="3862"/>
                </a:cubicBezTo>
                <a:lnTo>
                  <a:pt x="5467" y="11614"/>
                </a:lnTo>
                <a:cubicBezTo>
                  <a:pt x="5216" y="11891"/>
                  <a:pt x="5216" y="12337"/>
                  <a:pt x="5467" y="12614"/>
                </a:cubicBezTo>
                <a:cubicBezTo>
                  <a:pt x="5719" y="12890"/>
                  <a:pt x="6126" y="12890"/>
                  <a:pt x="6378" y="12614"/>
                </a:cubicBezTo>
                <a:lnTo>
                  <a:pt x="13437" y="4861"/>
                </a:lnTo>
                <a:cubicBezTo>
                  <a:pt x="14190" y="4035"/>
                  <a:pt x="15414" y="4035"/>
                  <a:pt x="16167" y="4861"/>
                </a:cubicBezTo>
                <a:cubicBezTo>
                  <a:pt x="16920" y="5688"/>
                  <a:pt x="16920" y="7034"/>
                  <a:pt x="16167" y="7860"/>
                </a:cubicBezTo>
                <a:lnTo>
                  <a:pt x="6777" y="18050"/>
                </a:lnTo>
                <a:cubicBezTo>
                  <a:pt x="5520" y="19430"/>
                  <a:pt x="3484" y="19430"/>
                  <a:pt x="2227" y="18050"/>
                </a:cubicBezTo>
                <a:cubicBezTo>
                  <a:pt x="970" y="16670"/>
                  <a:pt x="970" y="14433"/>
                  <a:pt x="2227" y="13053"/>
                </a:cubicBezTo>
                <a:lnTo>
                  <a:pt x="11525" y="2963"/>
                </a:lnTo>
                <a:cubicBezTo>
                  <a:pt x="13285" y="1030"/>
                  <a:pt x="16139" y="1030"/>
                  <a:pt x="17896" y="2963"/>
                </a:cubicBezTo>
                <a:cubicBezTo>
                  <a:pt x="19657" y="4896"/>
                  <a:pt x="19657" y="8027"/>
                  <a:pt x="17897" y="9959"/>
                </a:cubicBezTo>
                <a:lnTo>
                  <a:pt x="10929" y="17611"/>
                </a:lnTo>
                <a:cubicBezTo>
                  <a:pt x="10677" y="17888"/>
                  <a:pt x="10677" y="18334"/>
                  <a:pt x="10929" y="18610"/>
                </a:cubicBezTo>
                <a:cubicBezTo>
                  <a:pt x="11181" y="18887"/>
                  <a:pt x="11588" y="18887"/>
                  <a:pt x="11839" y="18610"/>
                </a:cubicBezTo>
                <a:lnTo>
                  <a:pt x="18898" y="10859"/>
                </a:lnTo>
                <a:cubicBezTo>
                  <a:pt x="21160" y="8375"/>
                  <a:pt x="21160" y="4347"/>
                  <a:pt x="18898" y="1863"/>
                </a:cubicBezTo>
              </a:path>
            </a:pathLst>
          </a:custGeom>
          <a:solidFill>
            <a:srgbClr val="F9D2DB"/>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23" name="矩形 22">
            <a:extLst>
              <a:ext uri="{FF2B5EF4-FFF2-40B4-BE49-F238E27FC236}">
                <a16:creationId xmlns="" xmlns:a16="http://schemas.microsoft.com/office/drawing/2014/main" id="{B606869F-F3B7-465F-B129-4806C19ABDD3}"/>
              </a:ext>
            </a:extLst>
          </p:cNvPr>
          <p:cNvSpPr/>
          <p:nvPr/>
        </p:nvSpPr>
        <p:spPr>
          <a:xfrm>
            <a:off x="1900525" y="2784562"/>
            <a:ext cx="723275" cy="307777"/>
          </a:xfrm>
          <a:prstGeom prst="rect">
            <a:avLst/>
          </a:prstGeom>
        </p:spPr>
        <p:txBody>
          <a:bodyPr wrap="none">
            <a:spAutoFit/>
          </a:bodyPr>
          <a:lstStyle/>
          <a:p>
            <a:pPr algn="ctr"/>
            <a:r>
              <a:rPr lang="en-US" altLang="zh-CN" sz="1400" b="1" kern="0" dirty="0" err="1">
                <a:solidFill>
                  <a:schemeClr val="tx1">
                    <a:lumMod val="95000"/>
                    <a:lumOff val="5000"/>
                  </a:schemeClr>
                </a:solidFill>
                <a:latin typeface="微软雅黑 Light" panose="020B0502040204020203" pitchFamily="34" charset="-122"/>
                <a:ea typeface="微软雅黑 Light" panose="020B0502040204020203" pitchFamily="34" charset="-122"/>
              </a:rPr>
              <a:t>ASM.js</a:t>
            </a:r>
            <a:endParaRPr lang="en-US" altLang="zh-CN" sz="1400" b="1" kern="0" dirty="0">
              <a:solidFill>
                <a:schemeClr val="tx1">
                  <a:lumMod val="95000"/>
                  <a:lumOff val="5000"/>
                </a:schemeClr>
              </a:solidFill>
              <a:latin typeface="微软雅黑 Light" panose="020B0502040204020203" pitchFamily="34" charset="-122"/>
              <a:ea typeface="微软雅黑 Light" panose="020B0502040204020203" pitchFamily="34" charset="-122"/>
            </a:endParaRPr>
          </a:p>
        </p:txBody>
      </p:sp>
      <p:sp>
        <p:nvSpPr>
          <p:cNvPr id="24" name="矩形 23">
            <a:extLst>
              <a:ext uri="{FF2B5EF4-FFF2-40B4-BE49-F238E27FC236}">
                <a16:creationId xmlns="" xmlns:a16="http://schemas.microsoft.com/office/drawing/2014/main" id="{E99419F2-9ED3-4BF4-AFA4-E677A514F37C}"/>
              </a:ext>
            </a:extLst>
          </p:cNvPr>
          <p:cNvSpPr/>
          <p:nvPr/>
        </p:nvSpPr>
        <p:spPr>
          <a:xfrm>
            <a:off x="5471070" y="2330131"/>
            <a:ext cx="579005" cy="307777"/>
          </a:xfrm>
          <a:prstGeom prst="rect">
            <a:avLst/>
          </a:prstGeom>
        </p:spPr>
        <p:txBody>
          <a:bodyPr wrap="none">
            <a:spAutoFit/>
          </a:bodyPr>
          <a:lstStyle/>
          <a:p>
            <a:pPr algn="ctr"/>
            <a:r>
              <a:rPr lang="en-US" altLang="zh-CN" sz="1400" b="1" kern="0" dirty="0" err="1">
                <a:solidFill>
                  <a:schemeClr val="tx1">
                    <a:lumMod val="95000"/>
                    <a:lumOff val="5000"/>
                  </a:schemeClr>
                </a:solidFill>
                <a:latin typeface="微软雅黑 Light" panose="020B0502040204020203" pitchFamily="34" charset="-122"/>
                <a:ea typeface="微软雅黑 Light" panose="020B0502040204020203" pitchFamily="34" charset="-122"/>
              </a:rPr>
              <a:t>NaCl</a:t>
            </a:r>
            <a:endParaRPr lang="en-US" altLang="zh-CN" sz="1400" b="1" kern="0" dirty="0">
              <a:solidFill>
                <a:schemeClr val="tx1">
                  <a:lumMod val="95000"/>
                  <a:lumOff val="5000"/>
                </a:schemeClr>
              </a:solidFill>
              <a:latin typeface="微软雅黑 Light" panose="020B0502040204020203" pitchFamily="34" charset="-122"/>
              <a:ea typeface="微软雅黑 Light" panose="020B0502040204020203" pitchFamily="34" charset="-122"/>
            </a:endParaRPr>
          </a:p>
        </p:txBody>
      </p:sp>
      <p:sp>
        <p:nvSpPr>
          <p:cNvPr id="25" name="矩形 24">
            <a:extLst>
              <a:ext uri="{FF2B5EF4-FFF2-40B4-BE49-F238E27FC236}">
                <a16:creationId xmlns="" xmlns:a16="http://schemas.microsoft.com/office/drawing/2014/main" id="{8A18C866-ACD4-41A4-AFE5-E6A3A62632DD}"/>
              </a:ext>
            </a:extLst>
          </p:cNvPr>
          <p:cNvSpPr/>
          <p:nvPr/>
        </p:nvSpPr>
        <p:spPr>
          <a:xfrm>
            <a:off x="8974086" y="2028910"/>
            <a:ext cx="684803" cy="307777"/>
          </a:xfrm>
          <a:prstGeom prst="rect">
            <a:avLst/>
          </a:prstGeom>
        </p:spPr>
        <p:txBody>
          <a:bodyPr wrap="none">
            <a:spAutoFit/>
          </a:bodyPr>
          <a:lstStyle/>
          <a:p>
            <a:pPr algn="ctr"/>
            <a:r>
              <a:rPr lang="en-US" altLang="zh-CN" sz="1400" b="1" kern="0" dirty="0" err="1">
                <a:solidFill>
                  <a:schemeClr val="tx1">
                    <a:lumMod val="95000"/>
                    <a:lumOff val="5000"/>
                  </a:schemeClr>
                </a:solidFill>
                <a:latin typeface="微软雅黑 Light" panose="020B0502040204020203" pitchFamily="34" charset="-122"/>
                <a:ea typeface="微软雅黑 Light" panose="020B0502040204020203" pitchFamily="34" charset="-122"/>
              </a:rPr>
              <a:t>PNaCl</a:t>
            </a:r>
            <a:endParaRPr lang="en-US" altLang="zh-CN" sz="1400" b="1" kern="0" dirty="0">
              <a:solidFill>
                <a:schemeClr val="tx1">
                  <a:lumMod val="95000"/>
                  <a:lumOff val="5000"/>
                </a:schemeClr>
              </a:solidFill>
              <a:latin typeface="微软雅黑 Light" panose="020B0502040204020203" pitchFamily="34" charset="-122"/>
              <a:ea typeface="微软雅黑 Light" panose="020B0502040204020203" pitchFamily="34" charset="-122"/>
            </a:endParaRPr>
          </a:p>
        </p:txBody>
      </p:sp>
      <p:sp>
        <p:nvSpPr>
          <p:cNvPr id="27" name="文本框 26">
            <a:extLst>
              <a:ext uri="{FF2B5EF4-FFF2-40B4-BE49-F238E27FC236}">
                <a16:creationId xmlns="" xmlns:a16="http://schemas.microsoft.com/office/drawing/2014/main" id="{D0219C1A-B9B8-412E-B641-EECDF9A5D52B}"/>
              </a:ext>
            </a:extLst>
          </p:cNvPr>
          <p:cNvSpPr txBox="1"/>
          <p:nvPr/>
        </p:nvSpPr>
        <p:spPr>
          <a:xfrm>
            <a:off x="1161925" y="3161866"/>
            <a:ext cx="2273863" cy="3000821"/>
          </a:xfrm>
          <a:prstGeom prst="rect">
            <a:avLst/>
          </a:prstGeom>
          <a:noFill/>
        </p:spPr>
        <p:txBody>
          <a:bodyPr wrap="square" rtlCol="0">
            <a:spAutoFit/>
          </a:bodyPr>
          <a:lstStyle/>
          <a:p>
            <a:pPr algn="ctr">
              <a:lnSpc>
                <a:spcPct val="150000"/>
              </a:lnSpc>
            </a:pPr>
            <a:r>
              <a:rPr lang="en-US" altLang="zh-CN" sz="1050" dirty="0" err="1">
                <a:solidFill>
                  <a:schemeClr val="tx1">
                    <a:lumMod val="95000"/>
                    <a:lumOff val="5000"/>
                  </a:schemeClr>
                </a:solidFill>
              </a:rPr>
              <a:t>JS</a:t>
            </a:r>
            <a:r>
              <a:rPr lang="zh-CN" altLang="en-US" sz="1050" dirty="0">
                <a:solidFill>
                  <a:schemeClr val="tx1">
                    <a:lumMod val="95000"/>
                    <a:lumOff val="5000"/>
                  </a:schemeClr>
                </a:solidFill>
              </a:rPr>
              <a:t>的一个严格子集，是一种可用于编译器的底层级，高效的目标语言。</a:t>
            </a:r>
          </a:p>
          <a:p>
            <a:pPr algn="ctr">
              <a:lnSpc>
                <a:spcPct val="150000"/>
              </a:lnSpc>
            </a:pPr>
            <a:r>
              <a:rPr lang="en-US" altLang="zh-CN" sz="1050" dirty="0" err="1">
                <a:solidFill>
                  <a:schemeClr val="tx1">
                    <a:lumMod val="95000"/>
                    <a:lumOff val="5000"/>
                  </a:schemeClr>
                </a:solidFill>
              </a:rPr>
              <a:t>ASM.js</a:t>
            </a:r>
            <a:r>
              <a:rPr lang="zh-CN" altLang="en-US" sz="1050" dirty="0">
                <a:solidFill>
                  <a:schemeClr val="tx1">
                    <a:lumMod val="95000"/>
                    <a:lumOff val="5000"/>
                  </a:schemeClr>
                </a:solidFill>
              </a:rPr>
              <a:t>使用了一种叫做“</a:t>
            </a:r>
            <a:r>
              <a:rPr lang="en-US" altLang="zh-CN" sz="1050" dirty="0">
                <a:solidFill>
                  <a:schemeClr val="tx1">
                    <a:lumMod val="95000"/>
                    <a:lumOff val="5000"/>
                  </a:schemeClr>
                </a:solidFill>
              </a:rPr>
              <a:t>Annotation(</a:t>
            </a:r>
            <a:r>
              <a:rPr lang="zh-CN" altLang="en-US" sz="1050" dirty="0">
                <a:solidFill>
                  <a:schemeClr val="tx1">
                    <a:lumMod val="95000"/>
                    <a:lumOff val="5000"/>
                  </a:schemeClr>
                </a:solidFill>
              </a:rPr>
              <a:t>注解</a:t>
            </a:r>
            <a:r>
              <a:rPr lang="en-US" altLang="zh-CN" sz="1050" dirty="0">
                <a:solidFill>
                  <a:schemeClr val="tx1">
                    <a:lumMod val="95000"/>
                    <a:lumOff val="5000"/>
                  </a:schemeClr>
                </a:solidFill>
              </a:rPr>
              <a:t>)”</a:t>
            </a:r>
            <a:r>
              <a:rPr lang="zh-CN" altLang="en-US" sz="1050" dirty="0">
                <a:solidFill>
                  <a:schemeClr val="tx1">
                    <a:lumMod val="95000"/>
                    <a:lumOff val="5000"/>
                  </a:schemeClr>
                </a:solidFill>
              </a:rPr>
              <a:t>的变量类型声明方式来与</a:t>
            </a:r>
            <a:r>
              <a:rPr lang="en-US" altLang="zh-CN" sz="1050" dirty="0" err="1">
                <a:solidFill>
                  <a:schemeClr val="tx1">
                    <a:lumMod val="95000"/>
                    <a:lumOff val="5000"/>
                  </a:schemeClr>
                </a:solidFill>
              </a:rPr>
              <a:t>JS</a:t>
            </a:r>
            <a:r>
              <a:rPr lang="zh-CN" altLang="en-US" sz="1050" dirty="0">
                <a:solidFill>
                  <a:schemeClr val="tx1">
                    <a:lumMod val="95000"/>
                    <a:lumOff val="5000"/>
                  </a:schemeClr>
                </a:solidFill>
              </a:rPr>
              <a:t>引擎约定变量类型</a:t>
            </a:r>
            <a:r>
              <a:rPr lang="zh-CN" altLang="en-US" sz="1050" dirty="0" smtClean="0">
                <a:solidFill>
                  <a:schemeClr val="tx1">
                    <a:lumMod val="95000"/>
                    <a:lumOff val="5000"/>
                  </a:schemeClr>
                </a:solidFill>
              </a:rPr>
              <a:t>。</a:t>
            </a:r>
            <a:endParaRPr lang="en-US" altLang="zh-CN" sz="1050" dirty="0" smtClean="0">
              <a:solidFill>
                <a:schemeClr val="tx1">
                  <a:lumMod val="95000"/>
                  <a:lumOff val="5000"/>
                </a:schemeClr>
              </a:solidFill>
            </a:endParaRPr>
          </a:p>
          <a:p>
            <a:pPr algn="ctr">
              <a:lnSpc>
                <a:spcPct val="150000"/>
              </a:lnSpc>
            </a:pPr>
            <a:endParaRPr lang="zh-CN" altLang="en-US" sz="1050" dirty="0">
              <a:solidFill>
                <a:schemeClr val="tx1">
                  <a:lumMod val="95000"/>
                  <a:lumOff val="5000"/>
                </a:schemeClr>
              </a:solidFill>
            </a:endParaRPr>
          </a:p>
          <a:p>
            <a:pPr algn="ctr">
              <a:lnSpc>
                <a:spcPct val="150000"/>
              </a:lnSpc>
            </a:pPr>
            <a:r>
              <a:rPr lang="zh-CN" altLang="en-US" sz="1050" dirty="0">
                <a:solidFill>
                  <a:schemeClr val="tx1">
                    <a:lumMod val="95000"/>
                    <a:lumOff val="5000"/>
                  </a:schemeClr>
                </a:solidFill>
              </a:rPr>
              <a:t>但其应用场景大部分集中在对基于</a:t>
            </a:r>
            <a:r>
              <a:rPr lang="en-US" altLang="zh-CN" sz="1050" dirty="0">
                <a:solidFill>
                  <a:schemeClr val="tx1">
                    <a:lumMod val="95000"/>
                    <a:lumOff val="5000"/>
                  </a:schemeClr>
                </a:solidFill>
              </a:rPr>
              <a:t>Web</a:t>
            </a:r>
            <a:r>
              <a:rPr lang="zh-CN" altLang="en-US" sz="1050" dirty="0">
                <a:solidFill>
                  <a:schemeClr val="tx1">
                    <a:lumMod val="95000"/>
                    <a:lumOff val="5000"/>
                  </a:schemeClr>
                </a:solidFill>
              </a:rPr>
              <a:t>端的数值计算密集型应用的优化处理上。各大浏览器厂商对其标准的支持程度和实现方式也不尽相同。再加上其本身使用成本很高等原因，最终没能持续发展下去。</a:t>
            </a:r>
          </a:p>
        </p:txBody>
      </p:sp>
      <p:sp>
        <p:nvSpPr>
          <p:cNvPr id="28" name="文本框 27">
            <a:extLst>
              <a:ext uri="{FF2B5EF4-FFF2-40B4-BE49-F238E27FC236}">
                <a16:creationId xmlns="" xmlns:a16="http://schemas.microsoft.com/office/drawing/2014/main" id="{2F7955BE-A65C-402D-BBC7-23AE16B7A942}"/>
              </a:ext>
            </a:extLst>
          </p:cNvPr>
          <p:cNvSpPr txBox="1"/>
          <p:nvPr/>
        </p:nvSpPr>
        <p:spPr>
          <a:xfrm>
            <a:off x="4653532" y="2758298"/>
            <a:ext cx="2337817" cy="3485570"/>
          </a:xfrm>
          <a:prstGeom prst="rect">
            <a:avLst/>
          </a:prstGeom>
          <a:noFill/>
        </p:spPr>
        <p:txBody>
          <a:bodyPr wrap="square" rtlCol="0">
            <a:spAutoFit/>
          </a:bodyPr>
          <a:lstStyle/>
          <a:p>
            <a:pPr algn="ctr">
              <a:lnSpc>
                <a:spcPct val="150000"/>
              </a:lnSpc>
            </a:pPr>
            <a:r>
              <a:rPr lang="en-US" altLang="zh-CN" sz="1050" dirty="0" err="1">
                <a:solidFill>
                  <a:schemeClr val="tx1">
                    <a:lumMod val="95000"/>
                    <a:lumOff val="5000"/>
                  </a:schemeClr>
                </a:solidFill>
              </a:rPr>
              <a:t>NaCl</a:t>
            </a:r>
            <a:r>
              <a:rPr lang="zh-CN" altLang="en-US" sz="1050" dirty="0">
                <a:solidFill>
                  <a:schemeClr val="tx1">
                    <a:lumMod val="95000"/>
                    <a:lumOff val="5000"/>
                  </a:schemeClr>
                </a:solidFill>
              </a:rPr>
              <a:t>全称“</a:t>
            </a:r>
            <a:r>
              <a:rPr lang="en-US" altLang="zh-CN" sz="1050" dirty="0">
                <a:solidFill>
                  <a:schemeClr val="tx1">
                    <a:lumMod val="95000"/>
                    <a:lumOff val="5000"/>
                  </a:schemeClr>
                </a:solidFill>
              </a:rPr>
              <a:t>Google Native Client”</a:t>
            </a:r>
            <a:r>
              <a:rPr lang="zh-CN" altLang="en-US" sz="1050" dirty="0">
                <a:solidFill>
                  <a:schemeClr val="tx1">
                    <a:lumMod val="95000"/>
                    <a:lumOff val="5000"/>
                  </a:schemeClr>
                </a:solidFill>
              </a:rPr>
              <a:t>，是谷歌</a:t>
            </a:r>
            <a:r>
              <a:rPr lang="en-US" altLang="zh-CN" sz="1050" dirty="0">
                <a:solidFill>
                  <a:schemeClr val="tx1">
                    <a:lumMod val="95000"/>
                    <a:lumOff val="5000"/>
                  </a:schemeClr>
                </a:solidFill>
              </a:rPr>
              <a:t>Chrome</a:t>
            </a:r>
            <a:r>
              <a:rPr lang="zh-CN" altLang="en-US" sz="1050" dirty="0">
                <a:solidFill>
                  <a:schemeClr val="tx1">
                    <a:lumMod val="95000"/>
                    <a:lumOff val="5000"/>
                  </a:schemeClr>
                </a:solidFill>
              </a:rPr>
              <a:t>开发团队于</a:t>
            </a:r>
            <a:r>
              <a:rPr lang="en-US" altLang="zh-CN" sz="1050" dirty="0">
                <a:solidFill>
                  <a:schemeClr val="tx1">
                    <a:lumMod val="95000"/>
                    <a:lumOff val="5000"/>
                  </a:schemeClr>
                </a:solidFill>
              </a:rPr>
              <a:t>2011</a:t>
            </a:r>
            <a:r>
              <a:rPr lang="zh-CN" altLang="en-US" sz="1050" dirty="0">
                <a:solidFill>
                  <a:schemeClr val="tx1">
                    <a:lumMod val="95000"/>
                    <a:lumOff val="5000"/>
                  </a:schemeClr>
                </a:solidFill>
              </a:rPr>
              <a:t>年</a:t>
            </a:r>
            <a:r>
              <a:rPr lang="en-US" altLang="zh-CN" sz="1050" dirty="0">
                <a:solidFill>
                  <a:schemeClr val="tx1">
                    <a:lumMod val="95000"/>
                    <a:lumOff val="5000"/>
                  </a:schemeClr>
                </a:solidFill>
              </a:rPr>
              <a:t>8</a:t>
            </a:r>
            <a:r>
              <a:rPr lang="zh-CN" altLang="en-US" sz="1050" dirty="0">
                <a:solidFill>
                  <a:schemeClr val="tx1">
                    <a:lumMod val="95000"/>
                    <a:lumOff val="5000"/>
                  </a:schemeClr>
                </a:solidFill>
              </a:rPr>
              <a:t>月在</a:t>
            </a:r>
            <a:r>
              <a:rPr lang="en-US" altLang="zh-CN" sz="1050" dirty="0" err="1">
                <a:solidFill>
                  <a:schemeClr val="tx1">
                    <a:lumMod val="95000"/>
                    <a:lumOff val="5000"/>
                  </a:schemeClr>
                </a:solidFill>
              </a:rPr>
              <a:t>Chrome14</a:t>
            </a:r>
            <a:r>
              <a:rPr lang="zh-CN" altLang="en-US" sz="1050" dirty="0">
                <a:solidFill>
                  <a:schemeClr val="tx1">
                    <a:lumMod val="95000"/>
                    <a:lumOff val="5000"/>
                  </a:schemeClr>
                </a:solidFill>
              </a:rPr>
              <a:t>版本中发布的一项新技术，通过该技术可以让基于</a:t>
            </a:r>
            <a:r>
              <a:rPr lang="en-US" altLang="zh-CN" sz="1050" dirty="0">
                <a:solidFill>
                  <a:schemeClr val="tx1">
                    <a:lumMod val="95000"/>
                    <a:lumOff val="5000"/>
                  </a:schemeClr>
                </a:solidFill>
              </a:rPr>
              <a:t>C/C++</a:t>
            </a:r>
            <a:r>
              <a:rPr lang="zh-CN" altLang="en-US" sz="1050" dirty="0">
                <a:solidFill>
                  <a:schemeClr val="tx1">
                    <a:lumMod val="95000"/>
                    <a:lumOff val="5000"/>
                  </a:schemeClr>
                </a:solidFill>
              </a:rPr>
              <a:t>语言编写的应用程序安全高效的运行在浏览器端，并不依赖于用户所使用的具体操作系统类型</a:t>
            </a:r>
            <a:r>
              <a:rPr lang="zh-CN" altLang="en-US" sz="1050" dirty="0" smtClean="0">
                <a:solidFill>
                  <a:schemeClr val="tx1">
                    <a:lumMod val="95000"/>
                    <a:lumOff val="5000"/>
                  </a:schemeClr>
                </a:solidFill>
              </a:rPr>
              <a:t>。</a:t>
            </a:r>
            <a:endParaRPr lang="en-US" altLang="zh-CN" sz="1050" dirty="0" smtClean="0">
              <a:solidFill>
                <a:schemeClr val="tx1">
                  <a:lumMod val="95000"/>
                  <a:lumOff val="5000"/>
                </a:schemeClr>
              </a:solidFill>
            </a:endParaRPr>
          </a:p>
          <a:p>
            <a:pPr algn="ctr">
              <a:lnSpc>
                <a:spcPct val="150000"/>
              </a:lnSpc>
            </a:pPr>
            <a:endParaRPr lang="zh-CN" altLang="en-US" sz="1050" dirty="0">
              <a:solidFill>
                <a:schemeClr val="tx1">
                  <a:lumMod val="95000"/>
                  <a:lumOff val="5000"/>
                </a:schemeClr>
              </a:solidFill>
            </a:endParaRPr>
          </a:p>
          <a:p>
            <a:pPr algn="ctr">
              <a:lnSpc>
                <a:spcPct val="150000"/>
              </a:lnSpc>
            </a:pPr>
            <a:r>
              <a:rPr lang="zh-CN" altLang="en-US" sz="1050" dirty="0">
                <a:solidFill>
                  <a:schemeClr val="tx1">
                    <a:lumMod val="95000"/>
                    <a:lumOff val="5000"/>
                  </a:schemeClr>
                </a:solidFill>
              </a:rPr>
              <a:t>由于</a:t>
            </a:r>
            <a:r>
              <a:rPr lang="en-US" altLang="zh-CN" sz="1050" dirty="0" err="1">
                <a:solidFill>
                  <a:schemeClr val="tx1">
                    <a:lumMod val="95000"/>
                    <a:lumOff val="5000"/>
                  </a:schemeClr>
                </a:solidFill>
              </a:rPr>
              <a:t>NaCl</a:t>
            </a:r>
            <a:r>
              <a:rPr lang="zh-CN" altLang="en-US" sz="1050" dirty="0">
                <a:solidFill>
                  <a:schemeClr val="tx1">
                    <a:lumMod val="95000"/>
                    <a:lumOff val="5000"/>
                  </a:schemeClr>
                </a:solidFill>
              </a:rPr>
              <a:t>模块的平台独立性，导致</a:t>
            </a:r>
            <a:r>
              <a:rPr lang="en-US" altLang="zh-CN" sz="1050" dirty="0" err="1">
                <a:solidFill>
                  <a:schemeClr val="tx1">
                    <a:lumMod val="95000"/>
                    <a:lumOff val="5000"/>
                  </a:schemeClr>
                </a:solidFill>
              </a:rPr>
              <a:t>NaCl</a:t>
            </a:r>
            <a:r>
              <a:rPr lang="zh-CN" altLang="en-US" sz="1050" dirty="0">
                <a:solidFill>
                  <a:schemeClr val="tx1">
                    <a:lumMod val="95000"/>
                    <a:lumOff val="5000"/>
                  </a:schemeClr>
                </a:solidFill>
              </a:rPr>
              <a:t>应用在互联网上无法被自由分发。此外，由于</a:t>
            </a:r>
            <a:r>
              <a:rPr lang="en-US" altLang="zh-CN" sz="1050" dirty="0" err="1">
                <a:solidFill>
                  <a:schemeClr val="tx1">
                    <a:lumMod val="95000"/>
                    <a:lumOff val="5000"/>
                  </a:schemeClr>
                </a:solidFill>
              </a:rPr>
              <a:t>NaCl</a:t>
            </a:r>
            <a:r>
              <a:rPr lang="zh-CN" altLang="en-US" sz="1050" dirty="0">
                <a:solidFill>
                  <a:schemeClr val="tx1">
                    <a:lumMod val="95000"/>
                    <a:lumOff val="5000"/>
                  </a:schemeClr>
                </a:solidFill>
              </a:rPr>
              <a:t>模块本身不具有可移植性，</a:t>
            </a:r>
            <a:r>
              <a:rPr lang="en-US" altLang="zh-CN" sz="1050" dirty="0">
                <a:solidFill>
                  <a:schemeClr val="tx1">
                    <a:lumMod val="95000"/>
                    <a:lumOff val="5000"/>
                  </a:schemeClr>
                </a:solidFill>
              </a:rPr>
              <a:t>Chrome</a:t>
            </a:r>
            <a:r>
              <a:rPr lang="zh-CN" altLang="en-US" sz="1050" dirty="0">
                <a:solidFill>
                  <a:schemeClr val="tx1">
                    <a:lumMod val="95000"/>
                    <a:lumOff val="5000"/>
                  </a:schemeClr>
                </a:solidFill>
              </a:rPr>
              <a:t>官方规定只能将</a:t>
            </a:r>
            <a:r>
              <a:rPr lang="en-US" altLang="zh-CN" sz="1050" dirty="0" err="1">
                <a:solidFill>
                  <a:schemeClr val="tx1">
                    <a:lumMod val="95000"/>
                    <a:lumOff val="5000"/>
                  </a:schemeClr>
                </a:solidFill>
              </a:rPr>
              <a:t>NaCl</a:t>
            </a:r>
            <a:r>
              <a:rPr lang="zh-CN" altLang="en-US" sz="1050" dirty="0">
                <a:solidFill>
                  <a:schemeClr val="tx1">
                    <a:lumMod val="95000"/>
                    <a:lumOff val="5000"/>
                  </a:schemeClr>
                </a:solidFill>
              </a:rPr>
              <a:t>模块发布到</a:t>
            </a:r>
            <a:r>
              <a:rPr lang="en-US" altLang="zh-CN" sz="1050" dirty="0">
                <a:solidFill>
                  <a:schemeClr val="tx1">
                    <a:lumMod val="95000"/>
                    <a:lumOff val="5000"/>
                  </a:schemeClr>
                </a:solidFill>
              </a:rPr>
              <a:t>Chrome</a:t>
            </a:r>
            <a:r>
              <a:rPr lang="zh-CN" altLang="en-US" sz="1050" dirty="0">
                <a:solidFill>
                  <a:schemeClr val="tx1">
                    <a:lumMod val="95000"/>
                    <a:lumOff val="5000"/>
                  </a:schemeClr>
                </a:solidFill>
              </a:rPr>
              <a:t>网上商店。于是基于</a:t>
            </a:r>
            <a:r>
              <a:rPr lang="en-US" altLang="zh-CN" sz="1050" dirty="0" err="1">
                <a:solidFill>
                  <a:schemeClr val="tx1">
                    <a:lumMod val="95000"/>
                    <a:lumOff val="5000"/>
                  </a:schemeClr>
                </a:solidFill>
              </a:rPr>
              <a:t>NaCl</a:t>
            </a:r>
            <a:r>
              <a:rPr lang="zh-CN" altLang="en-US" sz="1050" dirty="0">
                <a:solidFill>
                  <a:schemeClr val="tx1">
                    <a:lumMod val="95000"/>
                    <a:lumOff val="5000"/>
                  </a:schemeClr>
                </a:solidFill>
              </a:rPr>
              <a:t>发展出了</a:t>
            </a:r>
            <a:r>
              <a:rPr lang="en-US" altLang="zh-CN" sz="1050" dirty="0" err="1">
                <a:solidFill>
                  <a:schemeClr val="tx1">
                    <a:lumMod val="95000"/>
                    <a:lumOff val="5000"/>
                  </a:schemeClr>
                </a:solidFill>
              </a:rPr>
              <a:t>PNaCl</a:t>
            </a:r>
            <a:r>
              <a:rPr lang="zh-CN" altLang="en-US" sz="1050" dirty="0">
                <a:solidFill>
                  <a:schemeClr val="tx1">
                    <a:lumMod val="95000"/>
                    <a:lumOff val="5000"/>
                  </a:schemeClr>
                </a:solidFill>
              </a:rPr>
              <a:t>。</a:t>
            </a:r>
          </a:p>
        </p:txBody>
      </p:sp>
      <p:sp>
        <p:nvSpPr>
          <p:cNvPr id="29" name="文本框 28">
            <a:extLst>
              <a:ext uri="{FF2B5EF4-FFF2-40B4-BE49-F238E27FC236}">
                <a16:creationId xmlns="" xmlns:a16="http://schemas.microsoft.com/office/drawing/2014/main" id="{608A9C9A-55FF-445A-85C8-F760BDE1F0D1}"/>
              </a:ext>
            </a:extLst>
          </p:cNvPr>
          <p:cNvSpPr txBox="1"/>
          <p:nvPr/>
        </p:nvSpPr>
        <p:spPr>
          <a:xfrm>
            <a:off x="8226347" y="2454946"/>
            <a:ext cx="2207609" cy="3243196"/>
          </a:xfrm>
          <a:prstGeom prst="rect">
            <a:avLst/>
          </a:prstGeom>
          <a:noFill/>
        </p:spPr>
        <p:txBody>
          <a:bodyPr wrap="square" rtlCol="0">
            <a:spAutoFit/>
          </a:bodyPr>
          <a:lstStyle/>
          <a:p>
            <a:pPr algn="ctr">
              <a:lnSpc>
                <a:spcPct val="150000"/>
              </a:lnSpc>
            </a:pPr>
            <a:r>
              <a:rPr lang="en-US" altLang="zh-CN" sz="1050" dirty="0" err="1">
                <a:solidFill>
                  <a:schemeClr val="tx1">
                    <a:lumMod val="95000"/>
                    <a:lumOff val="5000"/>
                  </a:schemeClr>
                </a:solidFill>
              </a:rPr>
              <a:t>PNaCl</a:t>
            </a:r>
            <a:r>
              <a:rPr lang="zh-CN" altLang="en-US" sz="1050" dirty="0">
                <a:solidFill>
                  <a:schemeClr val="tx1">
                    <a:lumMod val="95000"/>
                    <a:lumOff val="5000"/>
                  </a:schemeClr>
                </a:solidFill>
              </a:rPr>
              <a:t>全称“</a:t>
            </a:r>
            <a:r>
              <a:rPr lang="en-US" altLang="zh-CN" sz="1050" dirty="0">
                <a:solidFill>
                  <a:schemeClr val="tx1">
                    <a:lumMod val="95000"/>
                    <a:lumOff val="5000"/>
                  </a:schemeClr>
                </a:solidFill>
              </a:rPr>
              <a:t>Google Portable Native Client”</a:t>
            </a:r>
            <a:r>
              <a:rPr lang="zh-CN" altLang="en-US" sz="1050" dirty="0">
                <a:solidFill>
                  <a:schemeClr val="tx1">
                    <a:lumMod val="95000"/>
                    <a:lumOff val="5000"/>
                  </a:schemeClr>
                </a:solidFill>
              </a:rPr>
              <a:t>。相较于</a:t>
            </a:r>
            <a:r>
              <a:rPr lang="en-US" altLang="zh-CN" sz="1050" dirty="0" err="1">
                <a:solidFill>
                  <a:schemeClr val="tx1">
                    <a:lumMod val="95000"/>
                    <a:lumOff val="5000"/>
                  </a:schemeClr>
                </a:solidFill>
              </a:rPr>
              <a:t>NaCl</a:t>
            </a:r>
            <a:r>
              <a:rPr lang="zh-CN" altLang="en-US" sz="1050" dirty="0">
                <a:solidFill>
                  <a:schemeClr val="tx1">
                    <a:lumMod val="95000"/>
                    <a:lumOff val="5000"/>
                  </a:schemeClr>
                </a:solidFill>
              </a:rPr>
              <a:t>， </a:t>
            </a:r>
            <a:r>
              <a:rPr lang="en-US" altLang="zh-CN" sz="1050" dirty="0" err="1">
                <a:solidFill>
                  <a:schemeClr val="tx1">
                    <a:lumMod val="95000"/>
                    <a:lumOff val="5000"/>
                  </a:schemeClr>
                </a:solidFill>
              </a:rPr>
              <a:t>PNaCl</a:t>
            </a:r>
            <a:r>
              <a:rPr lang="zh-CN" altLang="en-US" sz="1050" dirty="0">
                <a:solidFill>
                  <a:schemeClr val="tx1">
                    <a:lumMod val="95000"/>
                    <a:lumOff val="5000"/>
                  </a:schemeClr>
                </a:solidFill>
              </a:rPr>
              <a:t>可随意分发，有很好的便携性，高度的可移植，可复用性</a:t>
            </a:r>
            <a:r>
              <a:rPr lang="zh-CN" altLang="en-US" sz="1050" dirty="0" smtClean="0">
                <a:solidFill>
                  <a:schemeClr val="tx1">
                    <a:lumMod val="95000"/>
                    <a:lumOff val="5000"/>
                  </a:schemeClr>
                </a:solidFill>
              </a:rPr>
              <a:t>。</a:t>
            </a:r>
            <a:endParaRPr lang="en-US" altLang="zh-CN" sz="1050" dirty="0" smtClean="0">
              <a:solidFill>
                <a:schemeClr val="tx1">
                  <a:lumMod val="95000"/>
                  <a:lumOff val="5000"/>
                </a:schemeClr>
              </a:solidFill>
            </a:endParaRPr>
          </a:p>
          <a:p>
            <a:pPr algn="ctr">
              <a:lnSpc>
                <a:spcPct val="150000"/>
              </a:lnSpc>
            </a:pPr>
            <a:endParaRPr lang="zh-CN" altLang="en-US" sz="1050" dirty="0">
              <a:solidFill>
                <a:schemeClr val="tx1">
                  <a:lumMod val="95000"/>
                  <a:lumOff val="5000"/>
                </a:schemeClr>
              </a:solidFill>
            </a:endParaRPr>
          </a:p>
          <a:p>
            <a:pPr algn="ctr">
              <a:lnSpc>
                <a:spcPct val="150000"/>
              </a:lnSpc>
            </a:pPr>
            <a:r>
              <a:rPr lang="zh-CN" altLang="en-US" sz="1050" dirty="0">
                <a:solidFill>
                  <a:schemeClr val="tx1">
                    <a:lumMod val="95000"/>
                    <a:lumOff val="5000"/>
                  </a:schemeClr>
                </a:solidFill>
              </a:rPr>
              <a:t>二者没能持续发展先去的原因：只有</a:t>
            </a:r>
            <a:r>
              <a:rPr lang="en-US" altLang="zh-CN" sz="1050" dirty="0">
                <a:solidFill>
                  <a:schemeClr val="tx1">
                    <a:lumMod val="95000"/>
                    <a:lumOff val="5000"/>
                  </a:schemeClr>
                </a:solidFill>
              </a:rPr>
              <a:t>Chrome</a:t>
            </a:r>
            <a:r>
              <a:rPr lang="zh-CN" altLang="en-US" sz="1050" dirty="0">
                <a:solidFill>
                  <a:schemeClr val="tx1">
                    <a:lumMod val="95000"/>
                    <a:lumOff val="5000"/>
                  </a:schemeClr>
                </a:solidFill>
              </a:rPr>
              <a:t>支持；应用场景狭窄</a:t>
            </a:r>
            <a:r>
              <a:rPr lang="en-US" altLang="zh-CN" sz="1050" dirty="0">
                <a:solidFill>
                  <a:schemeClr val="tx1">
                    <a:lumMod val="95000"/>
                    <a:lumOff val="5000"/>
                  </a:schemeClr>
                </a:solidFill>
              </a:rPr>
              <a:t>(</a:t>
            </a:r>
            <a:r>
              <a:rPr lang="zh-CN" altLang="en-US" sz="1050" dirty="0">
                <a:solidFill>
                  <a:schemeClr val="tx1">
                    <a:lumMod val="95000"/>
                    <a:lumOff val="5000"/>
                  </a:schemeClr>
                </a:solidFill>
              </a:rPr>
              <a:t>高效的音频</a:t>
            </a:r>
            <a:r>
              <a:rPr lang="en-US" altLang="zh-CN" sz="1050" dirty="0">
                <a:solidFill>
                  <a:schemeClr val="tx1">
                    <a:lumMod val="95000"/>
                    <a:lumOff val="5000"/>
                  </a:schemeClr>
                </a:solidFill>
              </a:rPr>
              <a:t>/</a:t>
            </a:r>
            <a:r>
              <a:rPr lang="zh-CN" altLang="en-US" sz="1050" dirty="0">
                <a:solidFill>
                  <a:schemeClr val="tx1">
                    <a:lumMod val="95000"/>
                    <a:lumOff val="5000"/>
                  </a:schemeClr>
                </a:solidFill>
              </a:rPr>
              <a:t>视频处理，高性能的计算需求在</a:t>
            </a:r>
            <a:r>
              <a:rPr lang="en-US" altLang="zh-CN" sz="1050" dirty="0">
                <a:solidFill>
                  <a:schemeClr val="tx1">
                    <a:lumMod val="95000"/>
                    <a:lumOff val="5000"/>
                  </a:schemeClr>
                </a:solidFill>
              </a:rPr>
              <a:t>Web</a:t>
            </a:r>
            <a:r>
              <a:rPr lang="zh-CN" altLang="en-US" sz="1050" dirty="0">
                <a:solidFill>
                  <a:schemeClr val="tx1">
                    <a:lumMod val="95000"/>
                    <a:lumOff val="5000"/>
                  </a:schemeClr>
                </a:solidFill>
              </a:rPr>
              <a:t>领域并不对见</a:t>
            </a:r>
            <a:r>
              <a:rPr lang="en-US" altLang="zh-CN" sz="1050" dirty="0">
                <a:solidFill>
                  <a:schemeClr val="tx1">
                    <a:lumMod val="95000"/>
                    <a:lumOff val="5000"/>
                  </a:schemeClr>
                </a:solidFill>
              </a:rPr>
              <a:t>)</a:t>
            </a:r>
            <a:r>
              <a:rPr lang="zh-CN" altLang="en-US" sz="1050" dirty="0">
                <a:solidFill>
                  <a:schemeClr val="tx1">
                    <a:lumMod val="95000"/>
                    <a:lumOff val="5000"/>
                  </a:schemeClr>
                </a:solidFill>
              </a:rPr>
              <a:t>；基于</a:t>
            </a:r>
            <a:r>
              <a:rPr lang="en-US" altLang="zh-CN" sz="1050" dirty="0">
                <a:solidFill>
                  <a:schemeClr val="tx1">
                    <a:lumMod val="95000"/>
                    <a:lumOff val="5000"/>
                  </a:schemeClr>
                </a:solidFill>
              </a:rPr>
              <a:t>C/C++</a:t>
            </a:r>
            <a:r>
              <a:rPr lang="zh-CN" altLang="en-US" sz="1050" dirty="0">
                <a:solidFill>
                  <a:schemeClr val="tx1">
                    <a:lumMod val="95000"/>
                    <a:lumOff val="5000"/>
                  </a:schemeClr>
                </a:solidFill>
              </a:rPr>
              <a:t>的开发难度和开发成本等。</a:t>
            </a:r>
          </a:p>
          <a:p>
            <a:pPr algn="ctr">
              <a:lnSpc>
                <a:spcPct val="150000"/>
              </a:lnSpc>
            </a:pPr>
            <a:r>
              <a:rPr lang="zh-CN" altLang="en-US" sz="1050" dirty="0">
                <a:solidFill>
                  <a:schemeClr val="tx1">
                    <a:lumMod val="95000"/>
                    <a:lumOff val="5000"/>
                  </a:schemeClr>
                </a:solidFill>
              </a:rPr>
              <a:t>而谷歌放弃</a:t>
            </a:r>
            <a:r>
              <a:rPr lang="en-US" altLang="zh-CN" sz="1050" dirty="0" err="1">
                <a:solidFill>
                  <a:schemeClr val="tx1">
                    <a:lumMod val="95000"/>
                    <a:lumOff val="5000"/>
                  </a:schemeClr>
                </a:solidFill>
              </a:rPr>
              <a:t>NaCl</a:t>
            </a:r>
            <a:r>
              <a:rPr lang="en-US" altLang="zh-CN" sz="1050" dirty="0">
                <a:solidFill>
                  <a:schemeClr val="tx1">
                    <a:lumMod val="95000"/>
                    <a:lumOff val="5000"/>
                  </a:schemeClr>
                </a:solidFill>
              </a:rPr>
              <a:t>/</a:t>
            </a:r>
            <a:r>
              <a:rPr lang="en-US" altLang="zh-CN" sz="1050" dirty="0" err="1">
                <a:solidFill>
                  <a:schemeClr val="tx1">
                    <a:lumMod val="95000"/>
                    <a:lumOff val="5000"/>
                  </a:schemeClr>
                </a:solidFill>
              </a:rPr>
              <a:t>PNaCl</a:t>
            </a:r>
            <a:r>
              <a:rPr lang="zh-CN" altLang="en-US" sz="1050" dirty="0">
                <a:solidFill>
                  <a:schemeClr val="tx1">
                    <a:lumMod val="95000"/>
                    <a:lumOff val="5000"/>
                  </a:schemeClr>
                </a:solidFill>
              </a:rPr>
              <a:t>技术的另一个重要原因就是因为</a:t>
            </a:r>
            <a:r>
              <a:rPr lang="en-US" altLang="zh-CN" sz="1050" dirty="0" err="1">
                <a:solidFill>
                  <a:schemeClr val="tx1">
                    <a:lumMod val="95000"/>
                    <a:lumOff val="5000"/>
                  </a:schemeClr>
                </a:solidFill>
              </a:rPr>
              <a:t>WebAssembly</a:t>
            </a:r>
            <a:r>
              <a:rPr lang="zh-CN" altLang="en-US" sz="1050" dirty="0">
                <a:solidFill>
                  <a:schemeClr val="tx1">
                    <a:lumMod val="95000"/>
                    <a:lumOff val="5000"/>
                  </a:schemeClr>
                </a:solidFill>
              </a:rPr>
              <a:t>出现了。</a:t>
            </a:r>
          </a:p>
        </p:txBody>
      </p:sp>
    </p:spTree>
    <p:extLst>
      <p:ext uri="{BB962C8B-B14F-4D97-AF65-F5344CB8AC3E}">
        <p14:creationId xmlns:p14="http://schemas.microsoft.com/office/powerpoint/2010/main" val="28097173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 xmlns:a16="http://schemas.microsoft.com/office/drawing/2014/main" id="{B46C681F-AAB6-4F5B-8AFC-3BA736E351E7}"/>
              </a:ext>
            </a:extLst>
          </p:cNvPr>
          <p:cNvPicPr>
            <a:picLocks noChangeAspect="1"/>
          </p:cNvPicPr>
          <p:nvPr/>
        </p:nvPicPr>
        <p:blipFill rotWithShape="1">
          <a:blip r:embed="rId2">
            <a:extLst>
              <a:ext uri="{28A0092B-C50C-407E-A947-70E740481C1C}">
                <a14:useLocalDpi xmlns:a14="http://schemas.microsoft.com/office/drawing/2010/main" val="0"/>
              </a:ext>
            </a:extLst>
          </a:blip>
          <a:srcRect l="1393" t="19505" r="6819" b="9293"/>
          <a:stretch/>
        </p:blipFill>
        <p:spPr>
          <a:xfrm>
            <a:off x="0" y="0"/>
            <a:ext cx="12192000" cy="6858000"/>
          </a:xfrm>
          <a:prstGeom prst="rect">
            <a:avLst/>
          </a:prstGeom>
        </p:spPr>
      </p:pic>
      <p:sp>
        <p:nvSpPr>
          <p:cNvPr id="26" name="矩形 25">
            <a:extLst>
              <a:ext uri="{FF2B5EF4-FFF2-40B4-BE49-F238E27FC236}">
                <a16:creationId xmlns="" xmlns:a16="http://schemas.microsoft.com/office/drawing/2014/main" id="{54D728E8-21F1-413B-BCFF-659D6E17140C}"/>
              </a:ext>
            </a:extLst>
          </p:cNvPr>
          <p:cNvSpPr/>
          <p:nvPr/>
        </p:nvSpPr>
        <p:spPr>
          <a:xfrm>
            <a:off x="3746639" y="3949024"/>
            <a:ext cx="4698722" cy="369332"/>
          </a:xfrm>
          <a:prstGeom prst="rect">
            <a:avLst/>
          </a:prstGeom>
        </p:spPr>
        <p:txBody>
          <a:bodyPr wrap="square">
            <a:spAutoFit/>
          </a:bodyPr>
          <a:lstStyle/>
          <a:p>
            <a:pPr algn="ctr">
              <a:lnSpc>
                <a:spcPct val="150000"/>
              </a:lnSpc>
            </a:pPr>
            <a:r>
              <a:rPr lang="en-US" altLang="zh-CN" sz="1200" dirty="0" err="1">
                <a:solidFill>
                  <a:schemeClr val="tx1">
                    <a:lumMod val="85000"/>
                    <a:lumOff val="15000"/>
                  </a:schemeClr>
                </a:solidFill>
                <a:latin typeface="微软雅黑" panose="020B0503020204020204" pitchFamily="34" charset="-122"/>
                <a:ea typeface="微软雅黑" panose="020B0503020204020204" pitchFamily="34" charset="-122"/>
              </a:rPr>
              <a:t>W</a:t>
            </a:r>
            <a:r>
              <a:rPr lang="en-US" altLang="zh-CN" sz="1200" dirty="0" err="1" smtClean="0">
                <a:solidFill>
                  <a:schemeClr val="tx1">
                    <a:lumMod val="85000"/>
                    <a:lumOff val="15000"/>
                  </a:schemeClr>
                </a:solidFill>
                <a:latin typeface="微软雅黑" panose="020B0503020204020204" pitchFamily="34" charset="-122"/>
                <a:ea typeface="微软雅黑" panose="020B0503020204020204" pitchFamily="34" charset="-122"/>
              </a:rPr>
              <a:t>asm</a:t>
            </a: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简介；基本原理</a:t>
            </a:r>
            <a:endPar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7" name="文本框 26">
            <a:extLst>
              <a:ext uri="{FF2B5EF4-FFF2-40B4-BE49-F238E27FC236}">
                <a16:creationId xmlns="" xmlns:a16="http://schemas.microsoft.com/office/drawing/2014/main" id="{80397FA2-5E37-4AD0-A729-B7AC78414672}"/>
              </a:ext>
            </a:extLst>
          </p:cNvPr>
          <p:cNvSpPr txBox="1"/>
          <p:nvPr/>
        </p:nvSpPr>
        <p:spPr>
          <a:xfrm>
            <a:off x="3918163" y="2902438"/>
            <a:ext cx="4355681" cy="823495"/>
          </a:xfrm>
          <a:prstGeom prst="rect">
            <a:avLst/>
          </a:prstGeom>
          <a:noFill/>
        </p:spPr>
        <p:txBody>
          <a:bodyPr wrap="none" rtlCol="0">
            <a:spAutoFit/>
            <a:scene3d>
              <a:camera prst="orthographicFront"/>
              <a:lightRig rig="threePt" dir="t"/>
            </a:scene3d>
            <a:sp3d contourW="12700"/>
          </a:bodyPr>
          <a:lstStyle/>
          <a:p>
            <a:pPr algn="ctr">
              <a:lnSpc>
                <a:spcPct val="150000"/>
              </a:lnSpc>
            </a:pPr>
            <a:r>
              <a:rPr lang="en-US" altLang="zh-CN" sz="3600" dirty="0" err="1"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cs typeface="+mn-ea"/>
                <a:sym typeface="+mn-lt"/>
              </a:rPr>
              <a:t>WebAssembly</a:t>
            </a:r>
            <a:r>
              <a:rPr lang="zh-CN" altLang="en-US" sz="3600"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cs typeface="+mn-ea"/>
                <a:sym typeface="+mn-lt"/>
              </a:rPr>
              <a:t>原理解析</a:t>
            </a:r>
            <a:endParaRPr lang="en-US" altLang="zh-CN" sz="3600" dirty="0">
              <a:solidFill>
                <a:schemeClr val="tx1">
                  <a:lumMod val="85000"/>
                  <a:lumOff val="15000"/>
                </a:schemeClr>
              </a:solidFill>
              <a:latin typeface="方正清刻本悦宋简体" panose="02000000000000000000" pitchFamily="2" charset="-122"/>
              <a:ea typeface="方正清刻本悦宋简体" panose="02000000000000000000" pitchFamily="2" charset="-122"/>
              <a:cs typeface="+mn-ea"/>
              <a:sym typeface="+mn-lt"/>
            </a:endParaRPr>
          </a:p>
        </p:txBody>
      </p:sp>
      <p:sp>
        <p:nvSpPr>
          <p:cNvPr id="28" name="文本框 27">
            <a:extLst>
              <a:ext uri="{FF2B5EF4-FFF2-40B4-BE49-F238E27FC236}">
                <a16:creationId xmlns="" xmlns:a16="http://schemas.microsoft.com/office/drawing/2014/main" id="{BBD64E76-4415-4A49-88A4-0584F5E634E2}"/>
              </a:ext>
            </a:extLst>
          </p:cNvPr>
          <p:cNvSpPr txBox="1"/>
          <p:nvPr/>
        </p:nvSpPr>
        <p:spPr>
          <a:xfrm>
            <a:off x="3226904" y="2146912"/>
            <a:ext cx="5738192" cy="923330"/>
          </a:xfrm>
          <a:prstGeom prst="rect">
            <a:avLst/>
          </a:prstGeom>
          <a:noFill/>
        </p:spPr>
        <p:txBody>
          <a:bodyPr wrap="square" rtlCol="0">
            <a:spAutoFit/>
          </a:bodyPr>
          <a:lstStyle/>
          <a:p>
            <a:pPr algn="ctr"/>
            <a:r>
              <a:rPr lang="en-US" altLang="zh-CN" sz="5400" dirty="0">
                <a:solidFill>
                  <a:schemeClr val="tx1">
                    <a:lumMod val="85000"/>
                    <a:lumOff val="15000"/>
                  </a:schemeClr>
                </a:solidFill>
                <a:latin typeface="方正清刻本悦宋简体" panose="02000000000000000000" pitchFamily="2" charset="-122"/>
                <a:ea typeface="方正清刻本悦宋简体" panose="02000000000000000000" pitchFamily="2" charset="-122"/>
              </a:rPr>
              <a:t>PART 04</a:t>
            </a:r>
            <a:endParaRPr lang="zh-CN" altLang="en-US" sz="5400" dirty="0">
              <a:solidFill>
                <a:schemeClr val="tx1">
                  <a:lumMod val="85000"/>
                  <a:lumOff val="15000"/>
                </a:schemeClr>
              </a:solidFill>
              <a:latin typeface="方正清刻本悦宋简体" panose="02000000000000000000" pitchFamily="2" charset="-122"/>
              <a:ea typeface="方正清刻本悦宋简体" panose="02000000000000000000" pitchFamily="2" charset="-122"/>
            </a:endParaRPr>
          </a:p>
        </p:txBody>
      </p:sp>
    </p:spTree>
    <p:extLst>
      <p:ext uri="{BB962C8B-B14F-4D97-AF65-F5344CB8AC3E}">
        <p14:creationId xmlns:p14="http://schemas.microsoft.com/office/powerpoint/2010/main" val="34043454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 xmlns:a16="http://schemas.microsoft.com/office/drawing/2014/main" id="{B46C681F-AAB6-4F5B-8AFC-3BA736E351E7}"/>
              </a:ext>
            </a:extLst>
          </p:cNvPr>
          <p:cNvPicPr>
            <a:picLocks noChangeAspect="1"/>
          </p:cNvPicPr>
          <p:nvPr/>
        </p:nvPicPr>
        <p:blipFill rotWithShape="1">
          <a:blip r:embed="rId2">
            <a:extLst>
              <a:ext uri="{28A0092B-C50C-407E-A947-70E740481C1C}">
                <a14:useLocalDpi xmlns:a14="http://schemas.microsoft.com/office/drawing/2010/main" val="0"/>
              </a:ext>
            </a:extLst>
          </a:blip>
          <a:srcRect l="1393" t="19505" r="6819" b="9293"/>
          <a:stretch/>
        </p:blipFill>
        <p:spPr>
          <a:xfrm>
            <a:off x="0" y="0"/>
            <a:ext cx="12192000" cy="6858000"/>
          </a:xfrm>
          <a:prstGeom prst="rect">
            <a:avLst/>
          </a:prstGeom>
        </p:spPr>
      </p:pic>
      <p:sp>
        <p:nvSpPr>
          <p:cNvPr id="6" name="矩形 5">
            <a:extLst>
              <a:ext uri="{FF2B5EF4-FFF2-40B4-BE49-F238E27FC236}">
                <a16:creationId xmlns="" xmlns:a16="http://schemas.microsoft.com/office/drawing/2014/main" id="{253E843C-1639-48CA-A820-A7730C8B3B27}"/>
              </a:ext>
            </a:extLst>
          </p:cNvPr>
          <p:cNvSpPr/>
          <p:nvPr/>
        </p:nvSpPr>
        <p:spPr>
          <a:xfrm>
            <a:off x="349956" y="310142"/>
            <a:ext cx="11492089" cy="6254045"/>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 xmlns:a16="http://schemas.microsoft.com/office/drawing/2014/main" id="{4EB80E67-1CA9-4FC2-B79F-756B9CD30E1C}"/>
              </a:ext>
            </a:extLst>
          </p:cNvPr>
          <p:cNvSpPr txBox="1"/>
          <p:nvPr/>
        </p:nvSpPr>
        <p:spPr>
          <a:xfrm>
            <a:off x="1072173" y="225825"/>
            <a:ext cx="2317173" cy="581057"/>
          </a:xfrm>
          <a:prstGeom prst="rect">
            <a:avLst/>
          </a:prstGeom>
          <a:noFill/>
        </p:spPr>
        <p:txBody>
          <a:bodyPr wrap="none" rtlCol="0">
            <a:spAutoFit/>
            <a:scene3d>
              <a:camera prst="orthographicFront"/>
              <a:lightRig rig="threePt" dir="t"/>
            </a:scene3d>
            <a:sp3d contourW="12700"/>
          </a:bodyPr>
          <a:lstStyle/>
          <a:p>
            <a:pPr>
              <a:lnSpc>
                <a:spcPct val="150000"/>
              </a:lnSpc>
            </a:pPr>
            <a:r>
              <a:rPr lang="en-US" altLang="zh-CN" sz="2400" dirty="0" err="1"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Wasm</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原理解析</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8" name="矩形 7">
            <a:extLst>
              <a:ext uri="{FF2B5EF4-FFF2-40B4-BE49-F238E27FC236}">
                <a16:creationId xmlns="" xmlns:a16="http://schemas.microsoft.com/office/drawing/2014/main" id="{3671ED26-11C6-48F5-8FBE-9C16F9C49B8B}"/>
              </a:ext>
            </a:extLst>
          </p:cNvPr>
          <p:cNvSpPr/>
          <p:nvPr/>
        </p:nvSpPr>
        <p:spPr>
          <a:xfrm>
            <a:off x="1072173" y="692644"/>
            <a:ext cx="3664771" cy="302262"/>
          </a:xfrm>
          <a:prstGeom prst="rect">
            <a:avLst/>
          </a:prstGeom>
        </p:spPr>
        <p:txBody>
          <a:bodyPr wrap="square">
            <a:spAutoFit/>
          </a:bodyPr>
          <a:lstStyle/>
          <a:p>
            <a:pPr>
              <a:lnSpc>
                <a:spcPct val="200000"/>
              </a:lnSpc>
              <a:spcAft>
                <a:spcPts val="1000"/>
              </a:spcAft>
            </a:pPr>
            <a:r>
              <a:rPr lang="en-US" altLang="zh-CN" sz="800" kern="0" dirty="0">
                <a:solidFill>
                  <a:schemeClr val="tx1">
                    <a:lumMod val="65000"/>
                    <a:lumOff val="35000"/>
                  </a:schemeClr>
                </a:solidFill>
                <a:latin typeface="微软雅黑" panose="020B0503020204020204" pitchFamily="34" charset="-122"/>
                <a:ea typeface="微软雅黑" panose="020B0503020204020204" pitchFamily="34" charset="-122"/>
              </a:rPr>
              <a:t>The principle of analytic</a:t>
            </a:r>
          </a:p>
        </p:txBody>
      </p:sp>
      <p:sp>
        <p:nvSpPr>
          <p:cNvPr id="9" name="椭圆 8">
            <a:extLst>
              <a:ext uri="{FF2B5EF4-FFF2-40B4-BE49-F238E27FC236}">
                <a16:creationId xmlns="" xmlns:a16="http://schemas.microsoft.com/office/drawing/2014/main" id="{D78E37E5-2626-438D-864D-E5B527C6F184}"/>
              </a:ext>
            </a:extLst>
          </p:cNvPr>
          <p:cNvSpPr/>
          <p:nvPr/>
        </p:nvSpPr>
        <p:spPr>
          <a:xfrm>
            <a:off x="435357" y="380498"/>
            <a:ext cx="587829" cy="587829"/>
          </a:xfrm>
          <a:prstGeom prst="ellipse">
            <a:avLst/>
          </a:prstGeom>
          <a:solidFill>
            <a:srgbClr val="F9D2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rPr>
              <a:t>04</a:t>
            </a:r>
            <a:endPar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nvGrpSpPr>
          <p:cNvPr id="31" name="组合 30">
            <a:extLst>
              <a:ext uri="{FF2B5EF4-FFF2-40B4-BE49-F238E27FC236}">
                <a16:creationId xmlns="" xmlns:a16="http://schemas.microsoft.com/office/drawing/2014/main" id="{7F18FB33-3B36-4B1F-A57E-7C441EBDEB93}"/>
              </a:ext>
            </a:extLst>
          </p:cNvPr>
          <p:cNvGrpSpPr/>
          <p:nvPr/>
        </p:nvGrpSpPr>
        <p:grpSpPr>
          <a:xfrm>
            <a:off x="3982496" y="1750737"/>
            <a:ext cx="4079867" cy="4061754"/>
            <a:chOff x="6052105" y="1425876"/>
            <a:chExt cx="2795298" cy="2782888"/>
          </a:xfrm>
        </p:grpSpPr>
        <p:sp>
          <p:nvSpPr>
            <p:cNvPr id="32" name="椭圆 31">
              <a:extLst>
                <a:ext uri="{FF2B5EF4-FFF2-40B4-BE49-F238E27FC236}">
                  <a16:creationId xmlns="" xmlns:a16="http://schemas.microsoft.com/office/drawing/2014/main" id="{17BA6F4F-9267-43E9-B011-BAFB6B3C9D4F}"/>
                </a:ext>
              </a:extLst>
            </p:cNvPr>
            <p:cNvSpPr/>
            <p:nvPr/>
          </p:nvSpPr>
          <p:spPr bwMode="auto">
            <a:xfrm rot="4116143">
              <a:off x="7407486" y="1840545"/>
              <a:ext cx="1439917" cy="1439917"/>
            </a:xfrm>
            <a:prstGeom prst="ellipse">
              <a:avLst/>
            </a:prstGeom>
            <a:solidFill>
              <a:srgbClr val="7091C4"/>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dirty="0">
                <a:ln>
                  <a:noFill/>
                </a:ln>
                <a:solidFill>
                  <a:schemeClr val="tx1"/>
                </a:solidFill>
                <a:effectLst/>
                <a:latin typeface="Arial" panose="020B0604020202020204" pitchFamily="34" charset="0"/>
                <a:ea typeface="微软雅黑" panose="020B0503020204020204" pitchFamily="34" charset="-122"/>
              </a:endParaRPr>
            </a:p>
          </p:txBody>
        </p:sp>
        <p:sp>
          <p:nvSpPr>
            <p:cNvPr id="33" name="椭圆 32">
              <a:extLst>
                <a:ext uri="{FF2B5EF4-FFF2-40B4-BE49-F238E27FC236}">
                  <a16:creationId xmlns="" xmlns:a16="http://schemas.microsoft.com/office/drawing/2014/main" id="{EE2460E4-186F-4C21-9EB0-37FA5468C5FE}"/>
                </a:ext>
              </a:extLst>
            </p:cNvPr>
            <p:cNvSpPr/>
            <p:nvPr/>
          </p:nvSpPr>
          <p:spPr bwMode="auto">
            <a:xfrm rot="4116143">
              <a:off x="6997416" y="2768847"/>
              <a:ext cx="1439917" cy="1439917"/>
            </a:xfrm>
            <a:prstGeom prst="ellipse">
              <a:avLst/>
            </a:prstGeom>
            <a:solidFill>
              <a:srgbClr val="F9D2DB"/>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dirty="0">
                <a:ln>
                  <a:noFill/>
                </a:ln>
                <a:solidFill>
                  <a:schemeClr val="tx1"/>
                </a:solidFill>
                <a:effectLst/>
                <a:latin typeface="Arial" panose="020B0604020202020204" pitchFamily="34" charset="0"/>
                <a:ea typeface="微软雅黑" panose="020B0503020204020204" pitchFamily="34" charset="-122"/>
              </a:endParaRPr>
            </a:p>
          </p:txBody>
        </p:sp>
        <p:sp>
          <p:nvSpPr>
            <p:cNvPr id="34" name="椭圆 33">
              <a:extLst>
                <a:ext uri="{FF2B5EF4-FFF2-40B4-BE49-F238E27FC236}">
                  <a16:creationId xmlns="" xmlns:a16="http://schemas.microsoft.com/office/drawing/2014/main" id="{4A9E91AE-59D7-413F-A289-C027F622ACBC}"/>
                </a:ext>
              </a:extLst>
            </p:cNvPr>
            <p:cNvSpPr/>
            <p:nvPr/>
          </p:nvSpPr>
          <p:spPr bwMode="auto">
            <a:xfrm rot="4116143">
              <a:off x="6052105" y="2371648"/>
              <a:ext cx="1439917" cy="1439917"/>
            </a:xfrm>
            <a:prstGeom prst="ellipse">
              <a:avLst/>
            </a:prstGeom>
            <a:solidFill>
              <a:srgbClr val="7091C4"/>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dirty="0">
                <a:ln>
                  <a:noFill/>
                </a:ln>
                <a:solidFill>
                  <a:schemeClr val="tx1"/>
                </a:solidFill>
                <a:effectLst/>
                <a:latin typeface="Arial" panose="020B0604020202020204" pitchFamily="34" charset="0"/>
                <a:ea typeface="微软雅黑" panose="020B0503020204020204" pitchFamily="34" charset="-122"/>
              </a:endParaRPr>
            </a:p>
          </p:txBody>
        </p:sp>
        <p:sp>
          <p:nvSpPr>
            <p:cNvPr id="35" name="椭圆 34">
              <a:extLst>
                <a:ext uri="{FF2B5EF4-FFF2-40B4-BE49-F238E27FC236}">
                  <a16:creationId xmlns="" xmlns:a16="http://schemas.microsoft.com/office/drawing/2014/main" id="{FA8F9898-26D9-43BC-B62E-BDF813F16A20}"/>
                </a:ext>
              </a:extLst>
            </p:cNvPr>
            <p:cNvSpPr/>
            <p:nvPr/>
          </p:nvSpPr>
          <p:spPr bwMode="auto">
            <a:xfrm rot="4116143">
              <a:off x="6449128" y="1425876"/>
              <a:ext cx="1439917" cy="1439917"/>
            </a:xfrm>
            <a:prstGeom prst="ellipse">
              <a:avLst/>
            </a:prstGeom>
            <a:solidFill>
              <a:srgbClr val="F9D2DB"/>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dirty="0">
                <a:ln>
                  <a:noFill/>
                </a:ln>
                <a:solidFill>
                  <a:schemeClr val="tx1"/>
                </a:solidFill>
                <a:effectLst/>
                <a:latin typeface="Arial" panose="020B0604020202020204" pitchFamily="34" charset="0"/>
                <a:ea typeface="微软雅黑" panose="020B0503020204020204" pitchFamily="34" charset="-122"/>
              </a:endParaRPr>
            </a:p>
          </p:txBody>
        </p:sp>
      </p:grpSp>
      <p:sp>
        <p:nvSpPr>
          <p:cNvPr id="36" name="椭圆 35">
            <a:extLst>
              <a:ext uri="{FF2B5EF4-FFF2-40B4-BE49-F238E27FC236}">
                <a16:creationId xmlns="" xmlns:a16="http://schemas.microsoft.com/office/drawing/2014/main" id="{119A5C64-BF75-4231-B4FD-183D444A2CBB}"/>
              </a:ext>
            </a:extLst>
          </p:cNvPr>
          <p:cNvSpPr/>
          <p:nvPr/>
        </p:nvSpPr>
        <p:spPr bwMode="auto">
          <a:xfrm>
            <a:off x="5015063" y="2771558"/>
            <a:ext cx="1996980" cy="1996980"/>
          </a:xfrm>
          <a:prstGeom prst="ellipse">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dirty="0">
              <a:ln>
                <a:noFill/>
              </a:ln>
              <a:solidFill>
                <a:schemeClr val="tx1"/>
              </a:solidFill>
              <a:effectLst/>
              <a:latin typeface="Arial" panose="020B0604020202020204" pitchFamily="34" charset="0"/>
              <a:ea typeface="微软雅黑" panose="020B0503020204020204" pitchFamily="34" charset="-122"/>
            </a:endParaRPr>
          </a:p>
        </p:txBody>
      </p:sp>
      <p:sp>
        <p:nvSpPr>
          <p:cNvPr id="37" name="sun_375819">
            <a:extLst>
              <a:ext uri="{FF2B5EF4-FFF2-40B4-BE49-F238E27FC236}">
                <a16:creationId xmlns="" xmlns:a16="http://schemas.microsoft.com/office/drawing/2014/main" id="{2778F049-B85F-40A1-836D-D741AE41A093}"/>
              </a:ext>
            </a:extLst>
          </p:cNvPr>
          <p:cNvSpPr>
            <a:spLocks noChangeAspect="1"/>
          </p:cNvSpPr>
          <p:nvPr/>
        </p:nvSpPr>
        <p:spPr bwMode="auto">
          <a:xfrm>
            <a:off x="5222578" y="2271352"/>
            <a:ext cx="274953" cy="304842"/>
          </a:xfrm>
          <a:custGeom>
            <a:avLst/>
            <a:gdLst>
              <a:gd name="T0" fmla="*/ 372171 w 604011"/>
              <a:gd name="T1" fmla="*/ 372171 w 604011"/>
              <a:gd name="T2" fmla="*/ 372171 w 604011"/>
              <a:gd name="T3" fmla="*/ 372171 w 604011"/>
              <a:gd name="T4" fmla="*/ 372171 w 604011"/>
              <a:gd name="T5" fmla="*/ 372171 w 604011"/>
              <a:gd name="T6" fmla="*/ 372171 w 604011"/>
              <a:gd name="T7" fmla="*/ 372171 w 604011"/>
              <a:gd name="T8" fmla="*/ 372171 w 604011"/>
              <a:gd name="T9" fmla="*/ 372171 w 604011"/>
              <a:gd name="T10" fmla="*/ 372171 w 604011"/>
              <a:gd name="T11" fmla="*/ 372171 w 604011"/>
              <a:gd name="T12" fmla="*/ 372171 w 604011"/>
              <a:gd name="T13" fmla="*/ 372171 w 604011"/>
              <a:gd name="T14" fmla="*/ 372171 w 604011"/>
              <a:gd name="T15" fmla="*/ 372171 w 604011"/>
              <a:gd name="T16" fmla="*/ 372171 w 604011"/>
              <a:gd name="T17" fmla="*/ 372171 w 604011"/>
              <a:gd name="T18" fmla="*/ 372171 w 604011"/>
              <a:gd name="T19" fmla="*/ 372171 w 604011"/>
              <a:gd name="T20" fmla="*/ 372171 w 604011"/>
              <a:gd name="T21" fmla="*/ 372171 w 604011"/>
              <a:gd name="T22" fmla="*/ 372171 w 604011"/>
              <a:gd name="T23" fmla="*/ 372171 w 604011"/>
              <a:gd name="T24" fmla="*/ 372171 w 604011"/>
              <a:gd name="T25" fmla="*/ 372171 w 604011"/>
              <a:gd name="T26" fmla="*/ 372171 w 604011"/>
              <a:gd name="T27" fmla="*/ 372171 w 604011"/>
              <a:gd name="T28" fmla="*/ 372171 w 604011"/>
              <a:gd name="T29" fmla="*/ 372171 w 604011"/>
              <a:gd name="T30" fmla="*/ 372171 w 604011"/>
              <a:gd name="T31" fmla="*/ 372171 w 604011"/>
              <a:gd name="T32" fmla="*/ 372171 w 604011"/>
              <a:gd name="T33" fmla="*/ 372171 w 604011"/>
              <a:gd name="T34" fmla="*/ 372171 w 604011"/>
              <a:gd name="T35" fmla="*/ 372171 w 604011"/>
              <a:gd name="T36" fmla="*/ 372171 w 604011"/>
              <a:gd name="T37" fmla="*/ 372171 w 604011"/>
              <a:gd name="T38" fmla="*/ 372171 w 604011"/>
              <a:gd name="T39" fmla="*/ 372171 w 604011"/>
              <a:gd name="T40" fmla="*/ 372171 w 604011"/>
              <a:gd name="T41" fmla="*/ 372171 w 604011"/>
              <a:gd name="T42" fmla="*/ 372171 w 604011"/>
              <a:gd name="T43" fmla="*/ 372171 w 604011"/>
              <a:gd name="T44" fmla="*/ 372171 w 604011"/>
              <a:gd name="T45" fmla="*/ 372171 w 604011"/>
              <a:gd name="T46" fmla="*/ 372171 w 604011"/>
              <a:gd name="T47" fmla="*/ 372171 w 604011"/>
              <a:gd name="T48" fmla="*/ 372171 w 604011"/>
              <a:gd name="T49" fmla="*/ 372171 w 604011"/>
              <a:gd name="T50" fmla="*/ 372171 w 604011"/>
              <a:gd name="T51" fmla="*/ 372171 w 604011"/>
              <a:gd name="T52" fmla="*/ 372171 w 604011"/>
              <a:gd name="T53" fmla="*/ 372171 w 604011"/>
              <a:gd name="T54" fmla="*/ 372171 w 604011"/>
              <a:gd name="T55" fmla="*/ 372171 w 604011"/>
              <a:gd name="T56" fmla="*/ 372171 w 604011"/>
              <a:gd name="T57" fmla="*/ 372171 w 604011"/>
              <a:gd name="T58" fmla="*/ 372171 w 604011"/>
              <a:gd name="T59" fmla="*/ 372171 w 604011"/>
              <a:gd name="T60" fmla="*/ 372171 w 604011"/>
              <a:gd name="T61" fmla="*/ 372171 w 604011"/>
              <a:gd name="T62" fmla="*/ 372171 w 604011"/>
              <a:gd name="T63" fmla="*/ 372171 w 604011"/>
              <a:gd name="T64" fmla="*/ 372171 w 604011"/>
              <a:gd name="T65" fmla="*/ 372171 w 604011"/>
              <a:gd name="T66" fmla="*/ 372171 w 604011"/>
              <a:gd name="T67" fmla="*/ 372171 w 604011"/>
              <a:gd name="T68" fmla="*/ 372171 w 604011"/>
              <a:gd name="T69" fmla="*/ 372171 w 604011"/>
              <a:gd name="T70" fmla="*/ 372171 w 604011"/>
              <a:gd name="T71" fmla="*/ 372171 w 604011"/>
              <a:gd name="T72" fmla="*/ 372171 w 604011"/>
              <a:gd name="T73" fmla="*/ 372171 w 604011"/>
              <a:gd name="T74" fmla="*/ 372171 w 604011"/>
              <a:gd name="T75" fmla="*/ 372171 w 604011"/>
              <a:gd name="T76" fmla="*/ 372171 w 604011"/>
              <a:gd name="T77" fmla="*/ 372171 w 604011"/>
              <a:gd name="T78" fmla="*/ 372171 w 604011"/>
              <a:gd name="T79" fmla="*/ 372171 w 604011"/>
              <a:gd name="T80" fmla="*/ 372171 w 604011"/>
              <a:gd name="T81" fmla="*/ 372171 w 604011"/>
              <a:gd name="T82" fmla="*/ 372171 w 604011"/>
              <a:gd name="T83" fmla="*/ 372171 w 604011"/>
              <a:gd name="T84" fmla="*/ 372171 w 604011"/>
              <a:gd name="T85" fmla="*/ 372171 w 604011"/>
              <a:gd name="T86" fmla="*/ 372171 w 604011"/>
              <a:gd name="T87" fmla="*/ 372171 w 604011"/>
              <a:gd name="T88" fmla="*/ 372171 w 604011"/>
              <a:gd name="T89" fmla="*/ 372171 w 604011"/>
              <a:gd name="T90" fmla="*/ 372171 w 604011"/>
              <a:gd name="T91" fmla="*/ 372171 w 604011"/>
              <a:gd name="T92" fmla="*/ 372171 w 604011"/>
              <a:gd name="T93" fmla="*/ 372171 w 604011"/>
              <a:gd name="T94" fmla="*/ 372171 w 604011"/>
              <a:gd name="T95" fmla="*/ 372171 w 604011"/>
              <a:gd name="T96" fmla="*/ 372171 w 604011"/>
              <a:gd name="T97" fmla="*/ 372171 w 604011"/>
              <a:gd name="T98" fmla="*/ 372171 w 604011"/>
              <a:gd name="T99" fmla="*/ 372171 w 604011"/>
              <a:gd name="T100" fmla="*/ 372171 w 604011"/>
              <a:gd name="T101" fmla="*/ 372171 w 604011"/>
              <a:gd name="T102" fmla="*/ 372171 w 604011"/>
              <a:gd name="T103" fmla="*/ 372171 w 604011"/>
              <a:gd name="T104" fmla="*/ 372171 w 604011"/>
              <a:gd name="T105" fmla="*/ 372171 w 604011"/>
              <a:gd name="T106" fmla="*/ 372171 w 604011"/>
              <a:gd name="T107" fmla="*/ 372171 w 604011"/>
              <a:gd name="T108" fmla="*/ 372171 w 604011"/>
              <a:gd name="T109" fmla="*/ 372171 w 604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149" h="6827">
                <a:moveTo>
                  <a:pt x="5197" y="3191"/>
                </a:moveTo>
                <a:cubicBezTo>
                  <a:pt x="5174" y="2963"/>
                  <a:pt x="5114" y="2746"/>
                  <a:pt x="5024" y="2545"/>
                </a:cubicBezTo>
                <a:lnTo>
                  <a:pt x="6142" y="1899"/>
                </a:lnTo>
                <a:lnTo>
                  <a:pt x="5919" y="1514"/>
                </a:lnTo>
                <a:lnTo>
                  <a:pt x="4801" y="2159"/>
                </a:lnTo>
                <a:cubicBezTo>
                  <a:pt x="4669" y="1978"/>
                  <a:pt x="4509" y="1819"/>
                  <a:pt x="4328" y="1687"/>
                </a:cubicBezTo>
                <a:lnTo>
                  <a:pt x="4804" y="862"/>
                </a:lnTo>
                <a:lnTo>
                  <a:pt x="4419" y="639"/>
                </a:lnTo>
                <a:lnTo>
                  <a:pt x="3943" y="1464"/>
                </a:lnTo>
                <a:cubicBezTo>
                  <a:pt x="3742" y="1374"/>
                  <a:pt x="3525" y="1314"/>
                  <a:pt x="3297" y="1290"/>
                </a:cubicBezTo>
                <a:lnTo>
                  <a:pt x="3297" y="0"/>
                </a:lnTo>
                <a:lnTo>
                  <a:pt x="2852" y="0"/>
                </a:lnTo>
                <a:lnTo>
                  <a:pt x="2852" y="1290"/>
                </a:lnTo>
                <a:cubicBezTo>
                  <a:pt x="2624" y="1314"/>
                  <a:pt x="2407" y="1374"/>
                  <a:pt x="2206" y="1464"/>
                </a:cubicBezTo>
                <a:lnTo>
                  <a:pt x="1730" y="639"/>
                </a:lnTo>
                <a:lnTo>
                  <a:pt x="1344" y="862"/>
                </a:lnTo>
                <a:lnTo>
                  <a:pt x="1820" y="1687"/>
                </a:lnTo>
                <a:cubicBezTo>
                  <a:pt x="1639" y="1819"/>
                  <a:pt x="1480" y="1978"/>
                  <a:pt x="1348" y="2159"/>
                </a:cubicBezTo>
                <a:lnTo>
                  <a:pt x="230" y="1514"/>
                </a:lnTo>
                <a:lnTo>
                  <a:pt x="7" y="1899"/>
                </a:lnTo>
                <a:lnTo>
                  <a:pt x="1125" y="2545"/>
                </a:lnTo>
                <a:cubicBezTo>
                  <a:pt x="1035" y="2746"/>
                  <a:pt x="975" y="2963"/>
                  <a:pt x="951" y="3191"/>
                </a:cubicBezTo>
                <a:lnTo>
                  <a:pt x="0" y="3191"/>
                </a:lnTo>
                <a:lnTo>
                  <a:pt x="0" y="3636"/>
                </a:lnTo>
                <a:lnTo>
                  <a:pt x="951" y="3636"/>
                </a:lnTo>
                <a:cubicBezTo>
                  <a:pt x="975" y="3864"/>
                  <a:pt x="1035" y="4081"/>
                  <a:pt x="1125" y="4282"/>
                </a:cubicBezTo>
                <a:lnTo>
                  <a:pt x="7" y="4927"/>
                </a:lnTo>
                <a:lnTo>
                  <a:pt x="230" y="5313"/>
                </a:lnTo>
                <a:lnTo>
                  <a:pt x="1348" y="4667"/>
                </a:lnTo>
                <a:cubicBezTo>
                  <a:pt x="1480" y="4848"/>
                  <a:pt x="1639" y="5008"/>
                  <a:pt x="1821" y="5140"/>
                </a:cubicBezTo>
                <a:lnTo>
                  <a:pt x="1344" y="5965"/>
                </a:lnTo>
                <a:lnTo>
                  <a:pt x="1730" y="6187"/>
                </a:lnTo>
                <a:lnTo>
                  <a:pt x="2206" y="5363"/>
                </a:lnTo>
                <a:cubicBezTo>
                  <a:pt x="2407" y="5453"/>
                  <a:pt x="2624" y="5513"/>
                  <a:pt x="2852" y="5536"/>
                </a:cubicBezTo>
                <a:lnTo>
                  <a:pt x="2852" y="6827"/>
                </a:lnTo>
                <a:lnTo>
                  <a:pt x="3297" y="6827"/>
                </a:lnTo>
                <a:lnTo>
                  <a:pt x="3297" y="5536"/>
                </a:lnTo>
                <a:cubicBezTo>
                  <a:pt x="3525" y="5513"/>
                  <a:pt x="3742" y="5453"/>
                  <a:pt x="3943" y="5363"/>
                </a:cubicBezTo>
                <a:lnTo>
                  <a:pt x="4419" y="6187"/>
                </a:lnTo>
                <a:lnTo>
                  <a:pt x="4804" y="5965"/>
                </a:lnTo>
                <a:lnTo>
                  <a:pt x="4328" y="5140"/>
                </a:lnTo>
                <a:cubicBezTo>
                  <a:pt x="4509" y="5008"/>
                  <a:pt x="4669" y="4848"/>
                  <a:pt x="4801" y="4667"/>
                </a:cubicBezTo>
                <a:lnTo>
                  <a:pt x="5919" y="5313"/>
                </a:lnTo>
                <a:lnTo>
                  <a:pt x="6142" y="4927"/>
                </a:lnTo>
                <a:lnTo>
                  <a:pt x="5024" y="4282"/>
                </a:lnTo>
                <a:cubicBezTo>
                  <a:pt x="5114" y="4081"/>
                  <a:pt x="5174" y="3864"/>
                  <a:pt x="5197" y="3636"/>
                </a:cubicBezTo>
                <a:lnTo>
                  <a:pt x="6149" y="3636"/>
                </a:lnTo>
                <a:lnTo>
                  <a:pt x="6149" y="3636"/>
                </a:lnTo>
                <a:lnTo>
                  <a:pt x="6149" y="3191"/>
                </a:lnTo>
                <a:lnTo>
                  <a:pt x="5197" y="3191"/>
                </a:lnTo>
                <a:close/>
                <a:moveTo>
                  <a:pt x="3074" y="5103"/>
                </a:moveTo>
                <a:cubicBezTo>
                  <a:pt x="2143" y="5103"/>
                  <a:pt x="1385" y="4345"/>
                  <a:pt x="1385" y="3413"/>
                </a:cubicBezTo>
                <a:cubicBezTo>
                  <a:pt x="1385" y="2482"/>
                  <a:pt x="2143" y="1724"/>
                  <a:pt x="3074" y="1724"/>
                </a:cubicBezTo>
                <a:cubicBezTo>
                  <a:pt x="4006" y="1724"/>
                  <a:pt x="4764" y="2482"/>
                  <a:pt x="4764" y="3413"/>
                </a:cubicBezTo>
                <a:cubicBezTo>
                  <a:pt x="4764" y="4345"/>
                  <a:pt x="4006" y="5103"/>
                  <a:pt x="3074" y="5103"/>
                </a:cubicBezTo>
                <a:close/>
              </a:path>
            </a:pathLst>
          </a:custGeom>
          <a:solidFill>
            <a:schemeClr val="bg1"/>
          </a:solidFill>
          <a:ln>
            <a:noFill/>
          </a:ln>
        </p:spPr>
      </p:sp>
      <p:sp>
        <p:nvSpPr>
          <p:cNvPr id="38" name="sun_375819">
            <a:extLst>
              <a:ext uri="{FF2B5EF4-FFF2-40B4-BE49-F238E27FC236}">
                <a16:creationId xmlns="" xmlns:a16="http://schemas.microsoft.com/office/drawing/2014/main" id="{EA44B84F-E12F-495E-9474-F59DD0201E13}"/>
              </a:ext>
            </a:extLst>
          </p:cNvPr>
          <p:cNvSpPr>
            <a:spLocks noChangeAspect="1"/>
          </p:cNvSpPr>
          <p:nvPr/>
        </p:nvSpPr>
        <p:spPr bwMode="auto">
          <a:xfrm>
            <a:off x="7367953" y="3086812"/>
            <a:ext cx="245977" cy="304842"/>
          </a:xfrm>
          <a:custGeom>
            <a:avLst/>
            <a:gdLst>
              <a:gd name="T0" fmla="*/ 372171 w 604011"/>
              <a:gd name="T1" fmla="*/ 372171 w 604011"/>
              <a:gd name="T2" fmla="*/ 372171 w 604011"/>
              <a:gd name="T3" fmla="*/ 372171 w 604011"/>
              <a:gd name="T4" fmla="*/ 372171 w 604011"/>
              <a:gd name="T5" fmla="*/ 372171 w 604011"/>
              <a:gd name="T6" fmla="*/ 372171 w 604011"/>
              <a:gd name="T7" fmla="*/ 372171 w 604011"/>
              <a:gd name="T8" fmla="*/ 372171 w 604011"/>
              <a:gd name="T9" fmla="*/ 372171 w 604011"/>
              <a:gd name="T10" fmla="*/ 372171 w 604011"/>
              <a:gd name="T11" fmla="*/ 372171 w 604011"/>
              <a:gd name="T12" fmla="*/ 372171 w 604011"/>
              <a:gd name="T13" fmla="*/ 372171 w 604011"/>
              <a:gd name="T14" fmla="*/ 372171 w 604011"/>
              <a:gd name="T15" fmla="*/ 372171 w 604011"/>
              <a:gd name="T16" fmla="*/ 372171 w 604011"/>
              <a:gd name="T17" fmla="*/ 372171 w 604011"/>
              <a:gd name="T18" fmla="*/ 372171 w 604011"/>
              <a:gd name="T19" fmla="*/ 372171 w 604011"/>
              <a:gd name="T20" fmla="*/ 372171 w 604011"/>
              <a:gd name="T21" fmla="*/ 372171 w 604011"/>
              <a:gd name="T22" fmla="*/ 372171 w 604011"/>
              <a:gd name="T23" fmla="*/ 372171 w 604011"/>
              <a:gd name="T24" fmla="*/ 372171 w 604011"/>
              <a:gd name="T25" fmla="*/ 372171 w 604011"/>
              <a:gd name="T26" fmla="*/ 372171 w 604011"/>
              <a:gd name="T27" fmla="*/ 372171 w 604011"/>
              <a:gd name="T28" fmla="*/ 372171 w 604011"/>
              <a:gd name="T29" fmla="*/ 372171 w 604011"/>
              <a:gd name="T30" fmla="*/ 372171 w 604011"/>
              <a:gd name="T31" fmla="*/ 372171 w 604011"/>
              <a:gd name="T32" fmla="*/ 372171 w 604011"/>
              <a:gd name="T33" fmla="*/ 372171 w 604011"/>
              <a:gd name="T34" fmla="*/ 372171 w 604011"/>
              <a:gd name="T35" fmla="*/ 372171 w 604011"/>
              <a:gd name="T36" fmla="*/ 372171 w 604011"/>
              <a:gd name="T37" fmla="*/ 372171 w 604011"/>
              <a:gd name="T38" fmla="*/ 372171 w 604011"/>
              <a:gd name="T39" fmla="*/ 372171 w 604011"/>
              <a:gd name="T40" fmla="*/ 372171 w 604011"/>
              <a:gd name="T41" fmla="*/ 372171 w 604011"/>
              <a:gd name="T42" fmla="*/ 372171 w 604011"/>
              <a:gd name="T43" fmla="*/ 372171 w 604011"/>
              <a:gd name="T44" fmla="*/ 372171 w 604011"/>
              <a:gd name="T45" fmla="*/ 372171 w 604011"/>
              <a:gd name="T46" fmla="*/ 372171 w 604011"/>
              <a:gd name="T47" fmla="*/ 372171 w 604011"/>
              <a:gd name="T48" fmla="*/ 372171 w 604011"/>
              <a:gd name="T49" fmla="*/ 372171 w 604011"/>
              <a:gd name="T50" fmla="*/ 372171 w 604011"/>
              <a:gd name="T51" fmla="*/ 372171 w 604011"/>
              <a:gd name="T52" fmla="*/ 372171 w 604011"/>
              <a:gd name="T53" fmla="*/ 372171 w 604011"/>
              <a:gd name="T54" fmla="*/ 372171 w 604011"/>
              <a:gd name="T55" fmla="*/ 372171 w 604011"/>
              <a:gd name="T56" fmla="*/ 372171 w 604011"/>
              <a:gd name="T57" fmla="*/ 372171 w 604011"/>
              <a:gd name="T58" fmla="*/ 372171 w 604011"/>
              <a:gd name="T59" fmla="*/ 372171 w 604011"/>
              <a:gd name="T60" fmla="*/ 372171 w 604011"/>
              <a:gd name="T61" fmla="*/ 372171 w 604011"/>
              <a:gd name="T62" fmla="*/ 372171 w 604011"/>
              <a:gd name="T63" fmla="*/ 372171 w 604011"/>
              <a:gd name="T64" fmla="*/ 372171 w 604011"/>
              <a:gd name="T65" fmla="*/ 372171 w 604011"/>
              <a:gd name="T66" fmla="*/ 372171 w 604011"/>
              <a:gd name="T67" fmla="*/ 372171 w 604011"/>
              <a:gd name="T68" fmla="*/ 372171 w 604011"/>
              <a:gd name="T69" fmla="*/ 372171 w 604011"/>
              <a:gd name="T70" fmla="*/ 372171 w 604011"/>
              <a:gd name="T71" fmla="*/ 372171 w 604011"/>
              <a:gd name="T72" fmla="*/ 372171 w 604011"/>
              <a:gd name="T73" fmla="*/ 372171 w 604011"/>
              <a:gd name="T74" fmla="*/ 372171 w 604011"/>
              <a:gd name="T75" fmla="*/ 372171 w 604011"/>
              <a:gd name="T76" fmla="*/ 372171 w 604011"/>
              <a:gd name="T77" fmla="*/ 372171 w 604011"/>
              <a:gd name="T78" fmla="*/ 372171 w 604011"/>
              <a:gd name="T79" fmla="*/ 372171 w 604011"/>
              <a:gd name="T80" fmla="*/ 372171 w 604011"/>
              <a:gd name="T81" fmla="*/ 372171 w 604011"/>
              <a:gd name="T82" fmla="*/ 372171 w 604011"/>
              <a:gd name="T83" fmla="*/ 372171 w 604011"/>
              <a:gd name="T84" fmla="*/ 372171 w 604011"/>
              <a:gd name="T85" fmla="*/ 372171 w 604011"/>
              <a:gd name="T86" fmla="*/ 372171 w 604011"/>
              <a:gd name="T87" fmla="*/ 372171 w 604011"/>
              <a:gd name="T88" fmla="*/ 372171 w 604011"/>
              <a:gd name="T89" fmla="*/ 372171 w 604011"/>
              <a:gd name="T90" fmla="*/ 372171 w 604011"/>
              <a:gd name="T91" fmla="*/ 372171 w 604011"/>
              <a:gd name="T92" fmla="*/ 372171 w 604011"/>
              <a:gd name="T93" fmla="*/ 372171 w 604011"/>
              <a:gd name="T94" fmla="*/ 372171 w 604011"/>
              <a:gd name="T95" fmla="*/ 372171 w 604011"/>
              <a:gd name="T96" fmla="*/ 372171 w 604011"/>
              <a:gd name="T97" fmla="*/ 372171 w 604011"/>
              <a:gd name="T98" fmla="*/ 372171 w 604011"/>
              <a:gd name="T99" fmla="*/ 372171 w 604011"/>
              <a:gd name="T100" fmla="*/ 372171 w 604011"/>
              <a:gd name="T101" fmla="*/ 372171 w 604011"/>
              <a:gd name="T102" fmla="*/ 372171 w 604011"/>
              <a:gd name="T103" fmla="*/ 372171 w 604011"/>
              <a:gd name="T104" fmla="*/ 372171 w 604011"/>
              <a:gd name="T105" fmla="*/ 372171 w 604011"/>
              <a:gd name="T106" fmla="*/ 372171 w 604011"/>
              <a:gd name="T107" fmla="*/ 372171 w 604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506" h="6834">
                <a:moveTo>
                  <a:pt x="5506" y="2753"/>
                </a:moveTo>
                <a:cubicBezTo>
                  <a:pt x="5506" y="1233"/>
                  <a:pt x="4274" y="0"/>
                  <a:pt x="2753" y="0"/>
                </a:cubicBezTo>
                <a:cubicBezTo>
                  <a:pt x="1233" y="0"/>
                  <a:pt x="0" y="1233"/>
                  <a:pt x="0" y="2753"/>
                </a:cubicBezTo>
                <a:cubicBezTo>
                  <a:pt x="0" y="3979"/>
                  <a:pt x="801" y="5018"/>
                  <a:pt x="1909" y="5374"/>
                </a:cubicBezTo>
                <a:lnTo>
                  <a:pt x="1890" y="5377"/>
                </a:lnTo>
                <a:cubicBezTo>
                  <a:pt x="1885" y="5378"/>
                  <a:pt x="1880" y="5379"/>
                  <a:pt x="1875" y="5380"/>
                </a:cubicBezTo>
                <a:cubicBezTo>
                  <a:pt x="1798" y="5399"/>
                  <a:pt x="1752" y="5477"/>
                  <a:pt x="1771" y="5553"/>
                </a:cubicBezTo>
                <a:cubicBezTo>
                  <a:pt x="1787" y="5615"/>
                  <a:pt x="1841" y="5657"/>
                  <a:pt x="1901" y="5660"/>
                </a:cubicBezTo>
                <a:lnTo>
                  <a:pt x="1901" y="5938"/>
                </a:lnTo>
                <a:lnTo>
                  <a:pt x="1889" y="5940"/>
                </a:lnTo>
                <a:cubicBezTo>
                  <a:pt x="1885" y="5941"/>
                  <a:pt x="1880" y="5942"/>
                  <a:pt x="1875" y="5943"/>
                </a:cubicBezTo>
                <a:cubicBezTo>
                  <a:pt x="1798" y="5962"/>
                  <a:pt x="1752" y="6040"/>
                  <a:pt x="1771" y="6116"/>
                </a:cubicBezTo>
                <a:cubicBezTo>
                  <a:pt x="1787" y="6177"/>
                  <a:pt x="1841" y="6219"/>
                  <a:pt x="1901" y="6223"/>
                </a:cubicBezTo>
                <a:lnTo>
                  <a:pt x="1901" y="6501"/>
                </a:lnTo>
                <a:lnTo>
                  <a:pt x="1890" y="6503"/>
                </a:lnTo>
                <a:cubicBezTo>
                  <a:pt x="1885" y="6503"/>
                  <a:pt x="1880" y="6504"/>
                  <a:pt x="1875" y="6506"/>
                </a:cubicBezTo>
                <a:cubicBezTo>
                  <a:pt x="1798" y="6525"/>
                  <a:pt x="1752" y="6602"/>
                  <a:pt x="1771" y="6678"/>
                </a:cubicBezTo>
                <a:cubicBezTo>
                  <a:pt x="1790" y="6750"/>
                  <a:pt x="1859" y="6795"/>
                  <a:pt x="1931" y="6784"/>
                </a:cubicBezTo>
                <a:lnTo>
                  <a:pt x="2611" y="6683"/>
                </a:lnTo>
                <a:cubicBezTo>
                  <a:pt x="2611" y="6688"/>
                  <a:pt x="2611" y="6693"/>
                  <a:pt x="2612" y="6699"/>
                </a:cubicBezTo>
                <a:cubicBezTo>
                  <a:pt x="2620" y="6777"/>
                  <a:pt x="2689" y="6834"/>
                  <a:pt x="2768" y="6826"/>
                </a:cubicBezTo>
                <a:cubicBezTo>
                  <a:pt x="2846" y="6818"/>
                  <a:pt x="2903" y="6748"/>
                  <a:pt x="2895" y="6670"/>
                </a:cubicBezTo>
                <a:cubicBezTo>
                  <a:pt x="2894" y="6660"/>
                  <a:pt x="2892" y="6650"/>
                  <a:pt x="2889" y="6641"/>
                </a:cubicBezTo>
                <a:lnTo>
                  <a:pt x="3617" y="6532"/>
                </a:lnTo>
                <a:cubicBezTo>
                  <a:pt x="3622" y="6532"/>
                  <a:pt x="3627" y="6531"/>
                  <a:pt x="3632" y="6529"/>
                </a:cubicBezTo>
                <a:cubicBezTo>
                  <a:pt x="3708" y="6510"/>
                  <a:pt x="3755" y="6433"/>
                  <a:pt x="3735" y="6357"/>
                </a:cubicBezTo>
                <a:cubicBezTo>
                  <a:pt x="3720" y="6295"/>
                  <a:pt x="3667" y="6254"/>
                  <a:pt x="3607" y="6250"/>
                </a:cubicBezTo>
                <a:lnTo>
                  <a:pt x="3607" y="5971"/>
                </a:lnTo>
                <a:lnTo>
                  <a:pt x="3617" y="5970"/>
                </a:lnTo>
                <a:cubicBezTo>
                  <a:pt x="3622" y="5969"/>
                  <a:pt x="3627" y="5968"/>
                  <a:pt x="3632" y="5967"/>
                </a:cubicBezTo>
                <a:cubicBezTo>
                  <a:pt x="3708" y="5947"/>
                  <a:pt x="3755" y="5870"/>
                  <a:pt x="3735" y="5794"/>
                </a:cubicBezTo>
                <a:cubicBezTo>
                  <a:pt x="3720" y="5733"/>
                  <a:pt x="3667" y="5691"/>
                  <a:pt x="3607" y="5687"/>
                </a:cubicBezTo>
                <a:lnTo>
                  <a:pt x="3607" y="5371"/>
                </a:lnTo>
                <a:cubicBezTo>
                  <a:pt x="4710" y="5012"/>
                  <a:pt x="5506" y="3976"/>
                  <a:pt x="5506" y="2753"/>
                </a:cubicBezTo>
                <a:close/>
                <a:moveTo>
                  <a:pt x="3322" y="6289"/>
                </a:moveTo>
                <a:lnTo>
                  <a:pt x="2186" y="6458"/>
                </a:lnTo>
                <a:lnTo>
                  <a:pt x="2186" y="6183"/>
                </a:lnTo>
                <a:lnTo>
                  <a:pt x="3322" y="6014"/>
                </a:lnTo>
                <a:lnTo>
                  <a:pt x="3322" y="6289"/>
                </a:lnTo>
                <a:close/>
                <a:moveTo>
                  <a:pt x="3322" y="5726"/>
                </a:moveTo>
                <a:lnTo>
                  <a:pt x="2186" y="5896"/>
                </a:lnTo>
                <a:lnTo>
                  <a:pt x="2186" y="5621"/>
                </a:lnTo>
                <a:lnTo>
                  <a:pt x="3082" y="5487"/>
                </a:lnTo>
                <a:cubicBezTo>
                  <a:pt x="3163" y="5477"/>
                  <a:pt x="3243" y="5464"/>
                  <a:pt x="3322" y="5448"/>
                </a:cubicBezTo>
                <a:lnTo>
                  <a:pt x="3322" y="5726"/>
                </a:lnTo>
                <a:close/>
                <a:moveTo>
                  <a:pt x="3716" y="2792"/>
                </a:moveTo>
                <a:cubicBezTo>
                  <a:pt x="3703" y="2715"/>
                  <a:pt x="3630" y="2663"/>
                  <a:pt x="3552" y="2676"/>
                </a:cubicBezTo>
                <a:cubicBezTo>
                  <a:pt x="3531" y="2679"/>
                  <a:pt x="3512" y="2687"/>
                  <a:pt x="3495" y="2699"/>
                </a:cubicBezTo>
                <a:lnTo>
                  <a:pt x="3495" y="2699"/>
                </a:lnTo>
                <a:cubicBezTo>
                  <a:pt x="3480" y="2709"/>
                  <a:pt x="3123" y="2957"/>
                  <a:pt x="2809" y="3404"/>
                </a:cubicBezTo>
                <a:cubicBezTo>
                  <a:pt x="2768" y="3462"/>
                  <a:pt x="2730" y="3521"/>
                  <a:pt x="2694" y="3581"/>
                </a:cubicBezTo>
                <a:cubicBezTo>
                  <a:pt x="2640" y="3492"/>
                  <a:pt x="2605" y="3392"/>
                  <a:pt x="2591" y="3286"/>
                </a:cubicBezTo>
                <a:cubicBezTo>
                  <a:pt x="2565" y="3087"/>
                  <a:pt x="2619" y="2889"/>
                  <a:pt x="2741" y="2730"/>
                </a:cubicBezTo>
                <a:cubicBezTo>
                  <a:pt x="2986" y="2411"/>
                  <a:pt x="3440" y="2228"/>
                  <a:pt x="3778" y="2130"/>
                </a:cubicBezTo>
                <a:cubicBezTo>
                  <a:pt x="3948" y="2081"/>
                  <a:pt x="4106" y="2048"/>
                  <a:pt x="4231" y="2027"/>
                </a:cubicBezTo>
                <a:cubicBezTo>
                  <a:pt x="4242" y="2153"/>
                  <a:pt x="4251" y="2314"/>
                  <a:pt x="4247" y="2491"/>
                </a:cubicBezTo>
                <a:cubicBezTo>
                  <a:pt x="4240" y="2842"/>
                  <a:pt x="4179" y="3328"/>
                  <a:pt x="3934" y="3647"/>
                </a:cubicBezTo>
                <a:cubicBezTo>
                  <a:pt x="3790" y="3834"/>
                  <a:pt x="3572" y="3941"/>
                  <a:pt x="3336" y="3941"/>
                </a:cubicBezTo>
                <a:cubicBezTo>
                  <a:pt x="3176" y="3941"/>
                  <a:pt x="3025" y="3892"/>
                  <a:pt x="2896" y="3799"/>
                </a:cubicBezTo>
                <a:cubicBezTo>
                  <a:pt x="2938" y="3724"/>
                  <a:pt x="2985" y="3649"/>
                  <a:pt x="3036" y="3575"/>
                </a:cubicBezTo>
                <a:cubicBezTo>
                  <a:pt x="3320" y="3167"/>
                  <a:pt x="3653" y="2935"/>
                  <a:pt x="3656" y="2933"/>
                </a:cubicBezTo>
                <a:lnTo>
                  <a:pt x="3656" y="2933"/>
                </a:lnTo>
                <a:cubicBezTo>
                  <a:pt x="3700" y="2903"/>
                  <a:pt x="3725" y="2849"/>
                  <a:pt x="3716" y="2792"/>
                </a:cubicBezTo>
                <a:close/>
                <a:moveTo>
                  <a:pt x="3058" y="5203"/>
                </a:moveTo>
                <a:lnTo>
                  <a:pt x="3058" y="5203"/>
                </a:lnTo>
                <a:lnTo>
                  <a:pt x="3041" y="5205"/>
                </a:lnTo>
                <a:cubicBezTo>
                  <a:pt x="2946" y="5216"/>
                  <a:pt x="2850" y="5222"/>
                  <a:pt x="2753" y="5222"/>
                </a:cubicBezTo>
                <a:cubicBezTo>
                  <a:pt x="2726" y="5222"/>
                  <a:pt x="2699" y="5221"/>
                  <a:pt x="2672" y="5221"/>
                </a:cubicBezTo>
                <a:cubicBezTo>
                  <a:pt x="2589" y="4822"/>
                  <a:pt x="2623" y="4433"/>
                  <a:pt x="2773" y="4059"/>
                </a:cubicBezTo>
                <a:cubicBezTo>
                  <a:pt x="2945" y="4171"/>
                  <a:pt x="3141" y="4226"/>
                  <a:pt x="3336" y="4226"/>
                </a:cubicBezTo>
                <a:cubicBezTo>
                  <a:pt x="3647" y="4226"/>
                  <a:pt x="3955" y="4086"/>
                  <a:pt x="4160" y="3820"/>
                </a:cubicBezTo>
                <a:cubicBezTo>
                  <a:pt x="4729" y="3079"/>
                  <a:pt x="4477" y="1707"/>
                  <a:pt x="4477" y="1707"/>
                </a:cubicBezTo>
                <a:cubicBezTo>
                  <a:pt x="4477" y="1707"/>
                  <a:pt x="3146" y="1811"/>
                  <a:pt x="2555" y="2508"/>
                </a:cubicBezTo>
                <a:cubicBezTo>
                  <a:pt x="2104" y="2270"/>
                  <a:pt x="1514" y="2249"/>
                  <a:pt x="1324" y="2249"/>
                </a:cubicBezTo>
                <a:cubicBezTo>
                  <a:pt x="1284" y="2249"/>
                  <a:pt x="1262" y="2250"/>
                  <a:pt x="1262" y="2250"/>
                </a:cubicBezTo>
                <a:cubicBezTo>
                  <a:pt x="1262" y="2250"/>
                  <a:pt x="1193" y="3333"/>
                  <a:pt x="1700" y="3853"/>
                </a:cubicBezTo>
                <a:cubicBezTo>
                  <a:pt x="1859" y="4015"/>
                  <a:pt x="2068" y="4096"/>
                  <a:pt x="2278" y="4096"/>
                </a:cubicBezTo>
                <a:cubicBezTo>
                  <a:pt x="2341" y="4096"/>
                  <a:pt x="2404" y="4089"/>
                  <a:pt x="2465" y="4074"/>
                </a:cubicBezTo>
                <a:cubicBezTo>
                  <a:pt x="2447" y="4127"/>
                  <a:pt x="2431" y="4181"/>
                  <a:pt x="2417" y="4234"/>
                </a:cubicBezTo>
                <a:cubicBezTo>
                  <a:pt x="2335" y="4547"/>
                  <a:pt x="2322" y="4870"/>
                  <a:pt x="2377" y="5194"/>
                </a:cubicBezTo>
                <a:cubicBezTo>
                  <a:pt x="2176" y="5163"/>
                  <a:pt x="1981" y="5108"/>
                  <a:pt x="1793" y="5028"/>
                </a:cubicBezTo>
                <a:cubicBezTo>
                  <a:pt x="1499" y="4904"/>
                  <a:pt x="1234" y="4726"/>
                  <a:pt x="1008" y="4499"/>
                </a:cubicBezTo>
                <a:cubicBezTo>
                  <a:pt x="781" y="4272"/>
                  <a:pt x="603" y="4008"/>
                  <a:pt x="479" y="3714"/>
                </a:cubicBezTo>
                <a:cubicBezTo>
                  <a:pt x="350" y="3410"/>
                  <a:pt x="285" y="3087"/>
                  <a:pt x="285" y="2753"/>
                </a:cubicBezTo>
                <a:cubicBezTo>
                  <a:pt x="285" y="2420"/>
                  <a:pt x="350" y="2097"/>
                  <a:pt x="479" y="1792"/>
                </a:cubicBezTo>
                <a:cubicBezTo>
                  <a:pt x="603" y="1498"/>
                  <a:pt x="781" y="1234"/>
                  <a:pt x="1008" y="1007"/>
                </a:cubicBezTo>
                <a:cubicBezTo>
                  <a:pt x="1234" y="781"/>
                  <a:pt x="1499" y="603"/>
                  <a:pt x="1793" y="478"/>
                </a:cubicBezTo>
                <a:cubicBezTo>
                  <a:pt x="2097" y="350"/>
                  <a:pt x="2420" y="284"/>
                  <a:pt x="2753" y="284"/>
                </a:cubicBezTo>
                <a:cubicBezTo>
                  <a:pt x="3087" y="284"/>
                  <a:pt x="3410" y="350"/>
                  <a:pt x="3714" y="478"/>
                </a:cubicBezTo>
                <a:cubicBezTo>
                  <a:pt x="4008" y="603"/>
                  <a:pt x="4272" y="781"/>
                  <a:pt x="4499" y="1007"/>
                </a:cubicBezTo>
                <a:cubicBezTo>
                  <a:pt x="4726" y="1234"/>
                  <a:pt x="4904" y="1498"/>
                  <a:pt x="5028" y="1792"/>
                </a:cubicBezTo>
                <a:cubicBezTo>
                  <a:pt x="5157" y="2097"/>
                  <a:pt x="5222" y="2420"/>
                  <a:pt x="5222" y="2753"/>
                </a:cubicBezTo>
                <a:cubicBezTo>
                  <a:pt x="5222" y="3087"/>
                  <a:pt x="5157" y="3410"/>
                  <a:pt x="5028" y="3714"/>
                </a:cubicBezTo>
                <a:cubicBezTo>
                  <a:pt x="4904" y="4008"/>
                  <a:pt x="4726" y="4272"/>
                  <a:pt x="4499" y="4499"/>
                </a:cubicBezTo>
                <a:cubicBezTo>
                  <a:pt x="4272" y="4726"/>
                  <a:pt x="4008" y="4904"/>
                  <a:pt x="3714" y="5028"/>
                </a:cubicBezTo>
                <a:cubicBezTo>
                  <a:pt x="3504" y="5117"/>
                  <a:pt x="3284" y="5176"/>
                  <a:pt x="3058" y="5203"/>
                </a:cubicBezTo>
                <a:close/>
                <a:moveTo>
                  <a:pt x="2010" y="3255"/>
                </a:moveTo>
                <a:cubicBezTo>
                  <a:pt x="2166" y="3430"/>
                  <a:pt x="2336" y="3634"/>
                  <a:pt x="2449" y="3783"/>
                </a:cubicBezTo>
                <a:cubicBezTo>
                  <a:pt x="2395" y="3802"/>
                  <a:pt x="2337" y="3812"/>
                  <a:pt x="2278" y="3812"/>
                </a:cubicBezTo>
                <a:cubicBezTo>
                  <a:pt x="2136" y="3812"/>
                  <a:pt x="2003" y="3756"/>
                  <a:pt x="1904" y="3654"/>
                </a:cubicBezTo>
                <a:cubicBezTo>
                  <a:pt x="1741" y="3487"/>
                  <a:pt x="1627" y="3202"/>
                  <a:pt x="1574" y="2828"/>
                </a:cubicBezTo>
                <a:cubicBezTo>
                  <a:pt x="1559" y="2724"/>
                  <a:pt x="1551" y="2626"/>
                  <a:pt x="1547" y="2542"/>
                </a:cubicBezTo>
                <a:cubicBezTo>
                  <a:pt x="1663" y="2551"/>
                  <a:pt x="1806" y="2567"/>
                  <a:pt x="1955" y="2599"/>
                </a:cubicBezTo>
                <a:cubicBezTo>
                  <a:pt x="2126" y="2635"/>
                  <a:pt x="2275" y="2686"/>
                  <a:pt x="2399" y="2748"/>
                </a:cubicBezTo>
                <a:cubicBezTo>
                  <a:pt x="2338" y="2878"/>
                  <a:pt x="2305" y="3017"/>
                  <a:pt x="2301" y="3155"/>
                </a:cubicBezTo>
                <a:cubicBezTo>
                  <a:pt x="2255" y="3103"/>
                  <a:pt x="2225" y="3069"/>
                  <a:pt x="2222" y="3065"/>
                </a:cubicBezTo>
                <a:cubicBezTo>
                  <a:pt x="2198" y="3038"/>
                  <a:pt x="2163" y="3020"/>
                  <a:pt x="2124" y="3018"/>
                </a:cubicBezTo>
                <a:cubicBezTo>
                  <a:pt x="2046" y="3014"/>
                  <a:pt x="1978" y="3074"/>
                  <a:pt x="1974" y="3152"/>
                </a:cubicBezTo>
                <a:cubicBezTo>
                  <a:pt x="1972" y="3191"/>
                  <a:pt x="1986" y="3228"/>
                  <a:pt x="2010" y="3255"/>
                </a:cubicBezTo>
                <a:close/>
              </a:path>
            </a:pathLst>
          </a:custGeom>
          <a:solidFill>
            <a:schemeClr val="bg1"/>
          </a:solidFill>
          <a:ln>
            <a:noFill/>
          </a:ln>
        </p:spPr>
        <p:txBody>
          <a:bodyPr/>
          <a:lstStyle/>
          <a:p>
            <a:endParaRPr lang="zh-CN" altLang="en-US"/>
          </a:p>
        </p:txBody>
      </p:sp>
      <p:sp>
        <p:nvSpPr>
          <p:cNvPr id="39" name="sun_375819">
            <a:extLst>
              <a:ext uri="{FF2B5EF4-FFF2-40B4-BE49-F238E27FC236}">
                <a16:creationId xmlns="" xmlns:a16="http://schemas.microsoft.com/office/drawing/2014/main" id="{B28C3594-28C4-4372-8B69-14A77A286EE3}"/>
              </a:ext>
            </a:extLst>
          </p:cNvPr>
          <p:cNvSpPr>
            <a:spLocks noChangeAspect="1"/>
          </p:cNvSpPr>
          <p:nvPr/>
        </p:nvSpPr>
        <p:spPr bwMode="auto">
          <a:xfrm>
            <a:off x="6526604" y="5068456"/>
            <a:ext cx="304842" cy="304434"/>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81370" h="580593">
                <a:moveTo>
                  <a:pt x="115718" y="362227"/>
                </a:moveTo>
                <a:cubicBezTo>
                  <a:pt x="87056" y="362227"/>
                  <a:pt x="62666" y="380181"/>
                  <a:pt x="52874" y="405423"/>
                </a:cubicBezTo>
                <a:lnTo>
                  <a:pt x="178473" y="405423"/>
                </a:lnTo>
                <a:cubicBezTo>
                  <a:pt x="168770" y="380181"/>
                  <a:pt x="144292" y="362227"/>
                  <a:pt x="115718" y="362227"/>
                </a:cubicBezTo>
                <a:close/>
                <a:moveTo>
                  <a:pt x="115718" y="313875"/>
                </a:moveTo>
                <a:cubicBezTo>
                  <a:pt x="179541" y="313875"/>
                  <a:pt x="231525" y="365871"/>
                  <a:pt x="231525" y="429777"/>
                </a:cubicBezTo>
                <a:cubicBezTo>
                  <a:pt x="231525" y="443109"/>
                  <a:pt x="220755" y="453952"/>
                  <a:pt x="207313" y="453952"/>
                </a:cubicBezTo>
                <a:lnTo>
                  <a:pt x="140375" y="453952"/>
                </a:lnTo>
                <a:cubicBezTo>
                  <a:pt x="155240" y="505148"/>
                  <a:pt x="139930" y="560077"/>
                  <a:pt x="139040" y="563099"/>
                </a:cubicBezTo>
                <a:cubicBezTo>
                  <a:pt x="135390" y="575898"/>
                  <a:pt x="121949" y="583364"/>
                  <a:pt x="109131" y="579631"/>
                </a:cubicBezTo>
                <a:cubicBezTo>
                  <a:pt x="96224" y="575987"/>
                  <a:pt x="88836" y="562566"/>
                  <a:pt x="92397" y="549767"/>
                </a:cubicBezTo>
                <a:cubicBezTo>
                  <a:pt x="97203" y="532879"/>
                  <a:pt x="104502" y="485950"/>
                  <a:pt x="88480" y="453775"/>
                </a:cubicBezTo>
                <a:lnTo>
                  <a:pt x="24212" y="453775"/>
                </a:lnTo>
                <a:cubicBezTo>
                  <a:pt x="10771" y="453775"/>
                  <a:pt x="0" y="443020"/>
                  <a:pt x="0" y="429599"/>
                </a:cubicBezTo>
                <a:cubicBezTo>
                  <a:pt x="0" y="365782"/>
                  <a:pt x="51806" y="313875"/>
                  <a:pt x="115718" y="313875"/>
                </a:cubicBezTo>
                <a:close/>
                <a:moveTo>
                  <a:pt x="336447" y="48436"/>
                </a:moveTo>
                <a:cubicBezTo>
                  <a:pt x="234722" y="48436"/>
                  <a:pt x="153288" y="119801"/>
                  <a:pt x="141451" y="214896"/>
                </a:cubicBezTo>
                <a:lnTo>
                  <a:pt x="531531" y="214896"/>
                </a:lnTo>
                <a:cubicBezTo>
                  <a:pt x="519516" y="119890"/>
                  <a:pt x="438083" y="48436"/>
                  <a:pt x="336447" y="48436"/>
                </a:cubicBezTo>
                <a:close/>
                <a:moveTo>
                  <a:pt x="336536" y="0"/>
                </a:moveTo>
                <a:cubicBezTo>
                  <a:pt x="473860" y="0"/>
                  <a:pt x="581459" y="104959"/>
                  <a:pt x="581370" y="239069"/>
                </a:cubicBezTo>
                <a:cubicBezTo>
                  <a:pt x="581370" y="252489"/>
                  <a:pt x="570512" y="263243"/>
                  <a:pt x="557163" y="263243"/>
                </a:cubicBezTo>
                <a:lnTo>
                  <a:pt x="372491" y="263243"/>
                </a:lnTo>
                <a:cubicBezTo>
                  <a:pt x="429806" y="389709"/>
                  <a:pt x="386642" y="554658"/>
                  <a:pt x="384506" y="562390"/>
                </a:cubicBezTo>
                <a:cubicBezTo>
                  <a:pt x="380946" y="575543"/>
                  <a:pt x="367596" y="583364"/>
                  <a:pt x="354691" y="579631"/>
                </a:cubicBezTo>
                <a:cubicBezTo>
                  <a:pt x="341876" y="575988"/>
                  <a:pt x="334311" y="562212"/>
                  <a:pt x="337871" y="548970"/>
                </a:cubicBezTo>
                <a:cubicBezTo>
                  <a:pt x="338316" y="547193"/>
                  <a:pt x="383972" y="373445"/>
                  <a:pt x="317668" y="263243"/>
                </a:cubicBezTo>
                <a:lnTo>
                  <a:pt x="115731" y="263243"/>
                </a:lnTo>
                <a:cubicBezTo>
                  <a:pt x="102292" y="263243"/>
                  <a:pt x="91523" y="252489"/>
                  <a:pt x="91523" y="239069"/>
                </a:cubicBezTo>
                <a:cubicBezTo>
                  <a:pt x="91523" y="104959"/>
                  <a:pt x="199122" y="0"/>
                  <a:pt x="336536" y="0"/>
                </a:cubicBezTo>
                <a:close/>
              </a:path>
            </a:pathLst>
          </a:custGeom>
          <a:solidFill>
            <a:schemeClr val="bg1"/>
          </a:solidFill>
          <a:ln>
            <a:noFill/>
          </a:ln>
        </p:spPr>
        <p:txBody>
          <a:bodyPr/>
          <a:lstStyle/>
          <a:p>
            <a:endParaRPr lang="zh-CN" altLang="en-US"/>
          </a:p>
        </p:txBody>
      </p:sp>
      <p:sp>
        <p:nvSpPr>
          <p:cNvPr id="40" name="sun_375819">
            <a:extLst>
              <a:ext uri="{FF2B5EF4-FFF2-40B4-BE49-F238E27FC236}">
                <a16:creationId xmlns="" xmlns:a16="http://schemas.microsoft.com/office/drawing/2014/main" id="{AFACBFA4-0111-4E70-B2F2-63C9013A2ECF}"/>
              </a:ext>
            </a:extLst>
          </p:cNvPr>
          <p:cNvSpPr>
            <a:spLocks noChangeAspect="1"/>
          </p:cNvSpPr>
          <p:nvPr/>
        </p:nvSpPr>
        <p:spPr bwMode="auto">
          <a:xfrm>
            <a:off x="4416437" y="4313502"/>
            <a:ext cx="287571" cy="304842"/>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 name="connsiteX75" fmla="*/ 373273 h 605239"/>
              <a:gd name="connsiteY75" fmla="*/ 373273 h 605239"/>
              <a:gd name="connsiteX76" fmla="*/ 373273 h 605239"/>
              <a:gd name="connsiteY76" fmla="*/ 373273 h 605239"/>
              <a:gd name="connsiteX77" fmla="*/ 373273 h 605239"/>
              <a:gd name="connsiteY77" fmla="*/ 373273 h 605239"/>
              <a:gd name="connsiteX78" fmla="*/ 373273 h 605239"/>
              <a:gd name="connsiteY78" fmla="*/ 373273 h 605239"/>
              <a:gd name="connsiteX79" fmla="*/ 373273 h 605239"/>
              <a:gd name="connsiteY79" fmla="*/ 373273 h 605239"/>
              <a:gd name="connsiteX80" fmla="*/ 373273 h 605239"/>
              <a:gd name="connsiteY80" fmla="*/ 373273 h 605239"/>
              <a:gd name="connsiteX81" fmla="*/ 373273 h 605239"/>
              <a:gd name="connsiteY81" fmla="*/ 373273 h 605239"/>
              <a:gd name="connsiteX82" fmla="*/ 373273 h 605239"/>
              <a:gd name="connsiteY82" fmla="*/ 373273 h 605239"/>
              <a:gd name="connsiteX83" fmla="*/ 373273 h 605239"/>
              <a:gd name="connsiteY83" fmla="*/ 373273 h 605239"/>
              <a:gd name="connsiteX84" fmla="*/ 373273 h 605239"/>
              <a:gd name="connsiteY84" fmla="*/ 373273 h 605239"/>
              <a:gd name="connsiteX85" fmla="*/ 373273 h 605239"/>
              <a:gd name="connsiteY85" fmla="*/ 373273 h 605239"/>
              <a:gd name="connsiteX86" fmla="*/ 373273 h 605239"/>
              <a:gd name="connsiteY86" fmla="*/ 373273 h 605239"/>
              <a:gd name="connsiteX87" fmla="*/ 373273 h 605239"/>
              <a:gd name="connsiteY87" fmla="*/ 373273 h 605239"/>
              <a:gd name="connsiteX88" fmla="*/ 373273 h 605239"/>
              <a:gd name="connsiteY88" fmla="*/ 373273 h 605239"/>
              <a:gd name="connsiteX89" fmla="*/ 373273 h 605239"/>
              <a:gd name="connsiteY89" fmla="*/ 373273 h 605239"/>
              <a:gd name="connsiteX90" fmla="*/ 373273 h 605239"/>
              <a:gd name="connsiteY90" fmla="*/ 373273 h 605239"/>
              <a:gd name="connsiteX91" fmla="*/ 373273 h 605239"/>
              <a:gd name="connsiteY91" fmla="*/ 373273 h 605239"/>
              <a:gd name="connsiteX92" fmla="*/ 373273 h 605239"/>
              <a:gd name="connsiteY92" fmla="*/ 373273 h 605239"/>
              <a:gd name="connsiteX93" fmla="*/ 373273 h 605239"/>
              <a:gd name="connsiteY93" fmla="*/ 373273 h 605239"/>
              <a:gd name="connsiteX94" fmla="*/ 373273 h 605239"/>
              <a:gd name="connsiteY94" fmla="*/ 373273 h 605239"/>
              <a:gd name="connsiteX95" fmla="*/ 373273 h 605239"/>
              <a:gd name="connsiteY95" fmla="*/ 373273 h 605239"/>
              <a:gd name="connsiteX96" fmla="*/ 373273 h 605239"/>
              <a:gd name="connsiteY96" fmla="*/ 373273 h 605239"/>
              <a:gd name="connsiteX97" fmla="*/ 373273 h 605239"/>
              <a:gd name="connsiteY97" fmla="*/ 373273 h 605239"/>
              <a:gd name="connsiteX98" fmla="*/ 373273 h 605239"/>
              <a:gd name="connsiteY98" fmla="*/ 373273 h 605239"/>
              <a:gd name="connsiteX99" fmla="*/ 373273 h 605239"/>
              <a:gd name="connsiteY99" fmla="*/ 373273 h 605239"/>
              <a:gd name="connsiteX100" fmla="*/ 373273 h 605239"/>
              <a:gd name="connsiteY100" fmla="*/ 373273 h 605239"/>
              <a:gd name="connsiteX101" fmla="*/ 373273 h 605239"/>
              <a:gd name="connsiteY101" fmla="*/ 373273 h 605239"/>
              <a:gd name="connsiteX102" fmla="*/ 373273 h 605239"/>
              <a:gd name="connsiteY102" fmla="*/ 373273 h 605239"/>
              <a:gd name="connsiteX103" fmla="*/ 373273 h 605239"/>
              <a:gd name="connsiteY103" fmla="*/ 373273 h 605239"/>
              <a:gd name="connsiteX104" fmla="*/ 373273 h 605239"/>
              <a:gd name="connsiteY104" fmla="*/ 373273 h 605239"/>
              <a:gd name="connsiteX105" fmla="*/ 373273 h 605239"/>
              <a:gd name="connsiteY105" fmla="*/ 373273 h 605239"/>
              <a:gd name="connsiteX106" fmla="*/ 373273 h 605239"/>
              <a:gd name="connsiteY106" fmla="*/ 373273 h 605239"/>
              <a:gd name="connsiteX107" fmla="*/ 373273 h 605239"/>
              <a:gd name="connsiteY107" fmla="*/ 373273 h 605239"/>
              <a:gd name="connsiteX108" fmla="*/ 373273 h 605239"/>
              <a:gd name="connsiteY108" fmla="*/ 373273 h 605239"/>
              <a:gd name="connsiteX109" fmla="*/ 373273 h 605239"/>
              <a:gd name="connsiteY109" fmla="*/ 373273 h 605239"/>
              <a:gd name="connsiteX110" fmla="*/ 373273 h 605239"/>
              <a:gd name="connsiteY110" fmla="*/ 373273 h 605239"/>
              <a:gd name="connsiteX111" fmla="*/ 373273 h 605239"/>
              <a:gd name="connsiteY111" fmla="*/ 373273 h 605239"/>
              <a:gd name="connsiteX112" fmla="*/ 373273 h 605239"/>
              <a:gd name="connsiteY112" fmla="*/ 373273 h 605239"/>
              <a:gd name="connsiteX113" fmla="*/ 373273 h 605239"/>
              <a:gd name="connsiteY113" fmla="*/ 373273 h 605239"/>
              <a:gd name="connsiteX114" fmla="*/ 373273 h 605239"/>
              <a:gd name="connsiteY114" fmla="*/ 373273 h 605239"/>
              <a:gd name="connsiteX115" fmla="*/ 373273 h 605239"/>
              <a:gd name="connsiteY115" fmla="*/ 373273 h 605239"/>
              <a:gd name="connsiteX116" fmla="*/ 373273 h 605239"/>
              <a:gd name="connsiteY116" fmla="*/ 373273 h 605239"/>
              <a:gd name="connsiteX117" fmla="*/ 373273 h 605239"/>
              <a:gd name="connsiteY117" fmla="*/ 373273 h 605239"/>
              <a:gd name="connsiteX118" fmla="*/ 373273 h 605239"/>
              <a:gd name="connsiteY118" fmla="*/ 373273 h 605239"/>
              <a:gd name="connsiteX119" fmla="*/ 373273 h 605239"/>
              <a:gd name="connsiteY119" fmla="*/ 373273 h 605239"/>
              <a:gd name="connsiteX120" fmla="*/ 373273 h 605239"/>
              <a:gd name="connsiteY120" fmla="*/ 373273 h 605239"/>
              <a:gd name="connsiteX121" fmla="*/ 373273 h 605239"/>
              <a:gd name="connsiteY121" fmla="*/ 373273 h 605239"/>
              <a:gd name="connsiteX122" fmla="*/ 373273 h 605239"/>
              <a:gd name="connsiteY122" fmla="*/ 373273 h 605239"/>
              <a:gd name="connsiteX123" fmla="*/ 373273 h 605239"/>
              <a:gd name="connsiteY123" fmla="*/ 373273 h 605239"/>
              <a:gd name="connsiteX124" fmla="*/ 373273 h 605239"/>
              <a:gd name="connsiteY124" fmla="*/ 373273 h 605239"/>
              <a:gd name="connsiteX125" fmla="*/ 373273 h 605239"/>
              <a:gd name="connsiteY125" fmla="*/ 373273 h 605239"/>
              <a:gd name="connsiteX126" fmla="*/ 373273 h 605239"/>
              <a:gd name="connsiteY126" fmla="*/ 373273 h 605239"/>
              <a:gd name="connsiteX127" fmla="*/ 373273 h 605239"/>
              <a:gd name="connsiteY127" fmla="*/ 373273 h 605239"/>
              <a:gd name="connsiteX128" fmla="*/ 373273 h 605239"/>
              <a:gd name="connsiteY128" fmla="*/ 373273 h 605239"/>
              <a:gd name="connsiteX129" fmla="*/ 373273 h 605239"/>
              <a:gd name="connsiteY129" fmla="*/ 373273 h 605239"/>
              <a:gd name="connsiteX130" fmla="*/ 373273 h 605239"/>
              <a:gd name="connsiteY130" fmla="*/ 373273 h 605239"/>
              <a:gd name="connsiteX131" fmla="*/ 373273 h 605239"/>
              <a:gd name="connsiteY131" fmla="*/ 373273 h 605239"/>
              <a:gd name="connsiteX132" fmla="*/ 373273 h 605239"/>
              <a:gd name="connsiteY132"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572349" h="606722">
                <a:moveTo>
                  <a:pt x="518015" y="185318"/>
                </a:moveTo>
                <a:cubicBezTo>
                  <a:pt x="506969" y="182363"/>
                  <a:pt x="494934" y="183118"/>
                  <a:pt x="483988" y="188139"/>
                </a:cubicBezTo>
                <a:cubicBezTo>
                  <a:pt x="490751" y="197738"/>
                  <a:pt x="500540" y="204581"/>
                  <a:pt x="512019" y="207692"/>
                </a:cubicBezTo>
                <a:cubicBezTo>
                  <a:pt x="523499" y="210714"/>
                  <a:pt x="535423" y="209647"/>
                  <a:pt x="546102" y="204759"/>
                </a:cubicBezTo>
                <a:cubicBezTo>
                  <a:pt x="539116" y="194939"/>
                  <a:pt x="529061" y="188273"/>
                  <a:pt x="518015" y="185318"/>
                </a:cubicBezTo>
                <a:close/>
                <a:moveTo>
                  <a:pt x="496057" y="162218"/>
                </a:moveTo>
                <a:cubicBezTo>
                  <a:pt x="524022" y="158761"/>
                  <a:pt x="552687" y="171875"/>
                  <a:pt x="567637" y="197738"/>
                </a:cubicBezTo>
                <a:lnTo>
                  <a:pt x="570840" y="203426"/>
                </a:lnTo>
                <a:cubicBezTo>
                  <a:pt x="572353" y="205915"/>
                  <a:pt x="572709" y="208847"/>
                  <a:pt x="571997" y="211691"/>
                </a:cubicBezTo>
                <a:cubicBezTo>
                  <a:pt x="571196" y="214535"/>
                  <a:pt x="569417" y="216846"/>
                  <a:pt x="566836" y="218357"/>
                </a:cubicBezTo>
                <a:lnTo>
                  <a:pt x="561230" y="221557"/>
                </a:lnTo>
                <a:cubicBezTo>
                  <a:pt x="550106" y="228044"/>
                  <a:pt x="537737" y="231244"/>
                  <a:pt x="525190" y="231244"/>
                </a:cubicBezTo>
                <a:cubicBezTo>
                  <a:pt x="518872" y="231244"/>
                  <a:pt x="512553" y="230444"/>
                  <a:pt x="506324" y="228755"/>
                </a:cubicBezTo>
                <a:cubicBezTo>
                  <a:pt x="487726" y="223778"/>
                  <a:pt x="472064" y="211869"/>
                  <a:pt x="462453" y="195161"/>
                </a:cubicBezTo>
                <a:lnTo>
                  <a:pt x="459161" y="189561"/>
                </a:lnTo>
                <a:cubicBezTo>
                  <a:pt x="456135" y="184318"/>
                  <a:pt x="458004" y="177563"/>
                  <a:pt x="463254" y="174542"/>
                </a:cubicBezTo>
                <a:lnTo>
                  <a:pt x="468860" y="171342"/>
                </a:lnTo>
                <a:cubicBezTo>
                  <a:pt x="477492" y="166365"/>
                  <a:pt x="486736" y="163371"/>
                  <a:pt x="496057" y="162218"/>
                </a:cubicBezTo>
                <a:close/>
                <a:moveTo>
                  <a:pt x="256590" y="21862"/>
                </a:moveTo>
                <a:cubicBezTo>
                  <a:pt x="234695" y="21862"/>
                  <a:pt x="215293" y="34926"/>
                  <a:pt x="206927" y="55100"/>
                </a:cubicBezTo>
                <a:cubicBezTo>
                  <a:pt x="205770" y="57766"/>
                  <a:pt x="203634" y="59899"/>
                  <a:pt x="200875" y="61054"/>
                </a:cubicBezTo>
                <a:cubicBezTo>
                  <a:pt x="198205" y="62121"/>
                  <a:pt x="195090" y="62121"/>
                  <a:pt x="192420" y="60965"/>
                </a:cubicBezTo>
                <a:cubicBezTo>
                  <a:pt x="188148" y="59010"/>
                  <a:pt x="183520" y="58122"/>
                  <a:pt x="178803" y="58122"/>
                </a:cubicBezTo>
                <a:cubicBezTo>
                  <a:pt x="161448" y="58122"/>
                  <a:pt x="146852" y="71008"/>
                  <a:pt x="144805" y="88160"/>
                </a:cubicBezTo>
                <a:cubicBezTo>
                  <a:pt x="144182" y="93315"/>
                  <a:pt x="139910" y="97314"/>
                  <a:pt x="134747" y="97758"/>
                </a:cubicBezTo>
                <a:cubicBezTo>
                  <a:pt x="110361" y="99624"/>
                  <a:pt x="91226" y="120242"/>
                  <a:pt x="91226" y="144771"/>
                </a:cubicBezTo>
                <a:cubicBezTo>
                  <a:pt x="91226" y="145571"/>
                  <a:pt x="91226" y="146459"/>
                  <a:pt x="91315" y="147348"/>
                </a:cubicBezTo>
                <a:cubicBezTo>
                  <a:pt x="91582" y="152947"/>
                  <a:pt x="87666" y="157835"/>
                  <a:pt x="82237" y="158724"/>
                </a:cubicBezTo>
                <a:cubicBezTo>
                  <a:pt x="68264" y="161212"/>
                  <a:pt x="58118" y="173298"/>
                  <a:pt x="58118" y="187518"/>
                </a:cubicBezTo>
                <a:cubicBezTo>
                  <a:pt x="58118" y="192139"/>
                  <a:pt x="59186" y="196671"/>
                  <a:pt x="61322" y="200759"/>
                </a:cubicBezTo>
                <a:cubicBezTo>
                  <a:pt x="62746" y="203514"/>
                  <a:pt x="62924" y="206803"/>
                  <a:pt x="61767" y="209647"/>
                </a:cubicBezTo>
                <a:cubicBezTo>
                  <a:pt x="60699" y="212579"/>
                  <a:pt x="58474" y="214801"/>
                  <a:pt x="55537" y="215956"/>
                </a:cubicBezTo>
                <a:cubicBezTo>
                  <a:pt x="35155" y="224044"/>
                  <a:pt x="21894" y="243506"/>
                  <a:pt x="21894" y="265458"/>
                </a:cubicBezTo>
                <a:cubicBezTo>
                  <a:pt x="21894" y="286520"/>
                  <a:pt x="34443" y="305627"/>
                  <a:pt x="53757" y="314159"/>
                </a:cubicBezTo>
                <a:cubicBezTo>
                  <a:pt x="59186" y="316558"/>
                  <a:pt x="61767" y="322868"/>
                  <a:pt x="59453" y="328378"/>
                </a:cubicBezTo>
                <a:cubicBezTo>
                  <a:pt x="57050" y="334155"/>
                  <a:pt x="55804" y="340198"/>
                  <a:pt x="55804" y="346508"/>
                </a:cubicBezTo>
                <a:cubicBezTo>
                  <a:pt x="55804" y="372458"/>
                  <a:pt x="76986" y="393609"/>
                  <a:pt x="103063" y="393609"/>
                </a:cubicBezTo>
                <a:cubicBezTo>
                  <a:pt x="112141" y="393609"/>
                  <a:pt x="120952" y="391032"/>
                  <a:pt x="128517" y="386144"/>
                </a:cubicBezTo>
                <a:cubicBezTo>
                  <a:pt x="131276" y="384367"/>
                  <a:pt x="134658" y="383923"/>
                  <a:pt x="137773" y="384900"/>
                </a:cubicBezTo>
                <a:cubicBezTo>
                  <a:pt x="140889" y="385878"/>
                  <a:pt x="143381" y="388277"/>
                  <a:pt x="144627" y="391299"/>
                </a:cubicBezTo>
                <a:cubicBezTo>
                  <a:pt x="151658" y="408540"/>
                  <a:pt x="167055" y="420448"/>
                  <a:pt x="185033" y="423115"/>
                </a:cubicBezTo>
                <a:cubicBezTo>
                  <a:pt x="187080" y="402585"/>
                  <a:pt x="189394" y="383123"/>
                  <a:pt x="191886" y="364638"/>
                </a:cubicBezTo>
                <a:cubicBezTo>
                  <a:pt x="187970" y="352018"/>
                  <a:pt x="170081" y="289808"/>
                  <a:pt x="177112" y="250261"/>
                </a:cubicBezTo>
                <a:cubicBezTo>
                  <a:pt x="178091" y="244306"/>
                  <a:pt x="183787" y="240307"/>
                  <a:pt x="189750" y="241374"/>
                </a:cubicBezTo>
                <a:cubicBezTo>
                  <a:pt x="195713" y="242351"/>
                  <a:pt x="199718" y="248039"/>
                  <a:pt x="198650" y="253993"/>
                </a:cubicBezTo>
                <a:cubicBezTo>
                  <a:pt x="195980" y="269101"/>
                  <a:pt x="197760" y="288742"/>
                  <a:pt x="200786" y="307049"/>
                </a:cubicBezTo>
                <a:cubicBezTo>
                  <a:pt x="206838" y="272389"/>
                  <a:pt x="213424" y="242795"/>
                  <a:pt x="219654" y="218267"/>
                </a:cubicBezTo>
                <a:cubicBezTo>
                  <a:pt x="240926" y="134284"/>
                  <a:pt x="262019" y="91715"/>
                  <a:pt x="262909" y="89937"/>
                </a:cubicBezTo>
                <a:cubicBezTo>
                  <a:pt x="265579" y="84516"/>
                  <a:pt x="272165" y="82295"/>
                  <a:pt x="277594" y="85049"/>
                </a:cubicBezTo>
                <a:cubicBezTo>
                  <a:pt x="283023" y="87716"/>
                  <a:pt x="285159" y="94292"/>
                  <a:pt x="282489" y="99713"/>
                </a:cubicBezTo>
                <a:cubicBezTo>
                  <a:pt x="282133" y="100424"/>
                  <a:pt x="265223" y="134817"/>
                  <a:pt x="246889" y="201204"/>
                </a:cubicBezTo>
                <a:cubicBezTo>
                  <a:pt x="256679" y="190450"/>
                  <a:pt x="268605" y="180764"/>
                  <a:pt x="282756" y="174365"/>
                </a:cubicBezTo>
                <a:cubicBezTo>
                  <a:pt x="288274" y="171876"/>
                  <a:pt x="294771" y="174365"/>
                  <a:pt x="297263" y="179875"/>
                </a:cubicBezTo>
                <a:cubicBezTo>
                  <a:pt x="299666" y="185385"/>
                  <a:pt x="297263" y="191872"/>
                  <a:pt x="291745" y="194361"/>
                </a:cubicBezTo>
                <a:cubicBezTo>
                  <a:pt x="250983" y="212668"/>
                  <a:pt x="231402" y="268657"/>
                  <a:pt x="229088" y="275678"/>
                </a:cubicBezTo>
                <a:cubicBezTo>
                  <a:pt x="223481" y="302872"/>
                  <a:pt x="218052" y="334155"/>
                  <a:pt x="213335" y="369170"/>
                </a:cubicBezTo>
                <a:cubicBezTo>
                  <a:pt x="238522" y="328467"/>
                  <a:pt x="266647" y="300473"/>
                  <a:pt x="296996" y="285809"/>
                </a:cubicBezTo>
                <a:cubicBezTo>
                  <a:pt x="302425" y="283232"/>
                  <a:pt x="309011" y="285453"/>
                  <a:pt x="311681" y="290875"/>
                </a:cubicBezTo>
                <a:cubicBezTo>
                  <a:pt x="314262" y="296385"/>
                  <a:pt x="311948" y="302872"/>
                  <a:pt x="306519" y="305538"/>
                </a:cubicBezTo>
                <a:cubicBezTo>
                  <a:pt x="258103" y="328911"/>
                  <a:pt x="224816" y="389877"/>
                  <a:pt x="210665" y="420448"/>
                </a:cubicBezTo>
                <a:cubicBezTo>
                  <a:pt x="217429" y="417960"/>
                  <a:pt x="223659" y="414050"/>
                  <a:pt x="228999" y="408806"/>
                </a:cubicBezTo>
                <a:cubicBezTo>
                  <a:pt x="231046" y="406762"/>
                  <a:pt x="233805" y="405696"/>
                  <a:pt x="236653" y="405696"/>
                </a:cubicBezTo>
                <a:cubicBezTo>
                  <a:pt x="237009" y="405696"/>
                  <a:pt x="237365" y="405696"/>
                  <a:pt x="237810" y="405696"/>
                </a:cubicBezTo>
                <a:cubicBezTo>
                  <a:pt x="241015" y="406051"/>
                  <a:pt x="243952" y="407829"/>
                  <a:pt x="245821" y="410495"/>
                </a:cubicBezTo>
                <a:cubicBezTo>
                  <a:pt x="252852" y="421159"/>
                  <a:pt x="264778" y="427469"/>
                  <a:pt x="277505" y="427469"/>
                </a:cubicBezTo>
                <a:cubicBezTo>
                  <a:pt x="288007" y="427469"/>
                  <a:pt x="297797" y="423292"/>
                  <a:pt x="305095" y="415738"/>
                </a:cubicBezTo>
                <a:cubicBezTo>
                  <a:pt x="308922" y="411739"/>
                  <a:pt x="315063" y="411206"/>
                  <a:pt x="319513" y="414494"/>
                </a:cubicBezTo>
                <a:cubicBezTo>
                  <a:pt x="326099" y="419382"/>
                  <a:pt x="333931" y="421959"/>
                  <a:pt x="342120" y="421959"/>
                </a:cubicBezTo>
                <a:cubicBezTo>
                  <a:pt x="363124" y="421959"/>
                  <a:pt x="380301" y="404807"/>
                  <a:pt x="380301" y="383834"/>
                </a:cubicBezTo>
                <a:cubicBezTo>
                  <a:pt x="380301" y="367837"/>
                  <a:pt x="370155" y="353351"/>
                  <a:pt x="355025" y="348019"/>
                </a:cubicBezTo>
                <a:cubicBezTo>
                  <a:pt x="351109" y="346597"/>
                  <a:pt x="348350" y="343042"/>
                  <a:pt x="347816" y="338954"/>
                </a:cubicBezTo>
                <a:cubicBezTo>
                  <a:pt x="347371" y="334777"/>
                  <a:pt x="349240" y="330778"/>
                  <a:pt x="352711" y="328467"/>
                </a:cubicBezTo>
                <a:cubicBezTo>
                  <a:pt x="359297" y="324290"/>
                  <a:pt x="363391" y="317447"/>
                  <a:pt x="364103" y="309715"/>
                </a:cubicBezTo>
                <a:cubicBezTo>
                  <a:pt x="364370" y="306694"/>
                  <a:pt x="365883" y="303939"/>
                  <a:pt x="368197" y="302072"/>
                </a:cubicBezTo>
                <a:cubicBezTo>
                  <a:pt x="370600" y="300206"/>
                  <a:pt x="373626" y="299406"/>
                  <a:pt x="376563" y="299851"/>
                </a:cubicBezTo>
                <a:cubicBezTo>
                  <a:pt x="378432" y="300117"/>
                  <a:pt x="380390" y="300295"/>
                  <a:pt x="382259" y="300295"/>
                </a:cubicBezTo>
                <a:cubicBezTo>
                  <a:pt x="404242" y="300295"/>
                  <a:pt x="422131" y="282432"/>
                  <a:pt x="422131" y="260481"/>
                </a:cubicBezTo>
                <a:cubicBezTo>
                  <a:pt x="422131" y="240040"/>
                  <a:pt x="406823" y="222977"/>
                  <a:pt x="386531" y="220844"/>
                </a:cubicBezTo>
                <a:cubicBezTo>
                  <a:pt x="382615" y="220400"/>
                  <a:pt x="379233" y="218000"/>
                  <a:pt x="377631" y="214534"/>
                </a:cubicBezTo>
                <a:cubicBezTo>
                  <a:pt x="376029" y="210980"/>
                  <a:pt x="376474" y="206892"/>
                  <a:pt x="378699" y="203692"/>
                </a:cubicBezTo>
                <a:cubicBezTo>
                  <a:pt x="384573" y="195249"/>
                  <a:pt x="387688" y="185385"/>
                  <a:pt x="387688" y="175076"/>
                </a:cubicBezTo>
                <a:cubicBezTo>
                  <a:pt x="387688" y="167877"/>
                  <a:pt x="386175" y="160945"/>
                  <a:pt x="383149" y="154369"/>
                </a:cubicBezTo>
                <a:cubicBezTo>
                  <a:pt x="381547" y="150725"/>
                  <a:pt x="381992" y="146459"/>
                  <a:pt x="384306" y="143260"/>
                </a:cubicBezTo>
                <a:cubicBezTo>
                  <a:pt x="386709" y="140061"/>
                  <a:pt x="390625" y="138461"/>
                  <a:pt x="394630" y="138994"/>
                </a:cubicBezTo>
                <a:cubicBezTo>
                  <a:pt x="396499" y="139261"/>
                  <a:pt x="398368" y="139350"/>
                  <a:pt x="400148" y="139350"/>
                </a:cubicBezTo>
                <a:cubicBezTo>
                  <a:pt x="422131" y="139350"/>
                  <a:pt x="440021" y="121487"/>
                  <a:pt x="440021" y="99535"/>
                </a:cubicBezTo>
                <a:cubicBezTo>
                  <a:pt x="440021" y="77584"/>
                  <a:pt x="422131" y="59721"/>
                  <a:pt x="400148" y="59721"/>
                </a:cubicBezTo>
                <a:cubicBezTo>
                  <a:pt x="395787" y="59721"/>
                  <a:pt x="391515" y="60432"/>
                  <a:pt x="387421" y="61765"/>
                </a:cubicBezTo>
                <a:cubicBezTo>
                  <a:pt x="382882" y="63365"/>
                  <a:pt x="377898" y="61765"/>
                  <a:pt x="375050" y="57944"/>
                </a:cubicBezTo>
                <a:cubicBezTo>
                  <a:pt x="367574" y="47724"/>
                  <a:pt x="355559" y="41680"/>
                  <a:pt x="342921" y="41680"/>
                </a:cubicBezTo>
                <a:cubicBezTo>
                  <a:pt x="333931" y="41680"/>
                  <a:pt x="325387" y="44613"/>
                  <a:pt x="318267" y="50123"/>
                </a:cubicBezTo>
                <a:cubicBezTo>
                  <a:pt x="315864" y="52078"/>
                  <a:pt x="312660" y="52878"/>
                  <a:pt x="309634" y="52345"/>
                </a:cubicBezTo>
                <a:cubicBezTo>
                  <a:pt x="306519" y="51812"/>
                  <a:pt x="303849" y="49945"/>
                  <a:pt x="302247" y="47279"/>
                </a:cubicBezTo>
                <a:cubicBezTo>
                  <a:pt x="292368" y="31371"/>
                  <a:pt x="275280" y="21862"/>
                  <a:pt x="256590" y="21862"/>
                </a:cubicBezTo>
                <a:close/>
                <a:moveTo>
                  <a:pt x="256590" y="0"/>
                </a:moveTo>
                <a:cubicBezTo>
                  <a:pt x="279196" y="0"/>
                  <a:pt x="300022" y="9865"/>
                  <a:pt x="314262" y="26750"/>
                </a:cubicBezTo>
                <a:cubicBezTo>
                  <a:pt x="323073" y="22129"/>
                  <a:pt x="332774" y="19729"/>
                  <a:pt x="342921" y="19729"/>
                </a:cubicBezTo>
                <a:cubicBezTo>
                  <a:pt x="359920" y="19729"/>
                  <a:pt x="376207" y="26839"/>
                  <a:pt x="387777" y="39103"/>
                </a:cubicBezTo>
                <a:cubicBezTo>
                  <a:pt x="391871" y="38215"/>
                  <a:pt x="395965" y="37859"/>
                  <a:pt x="400148" y="37859"/>
                </a:cubicBezTo>
                <a:cubicBezTo>
                  <a:pt x="434235" y="37859"/>
                  <a:pt x="461915" y="65498"/>
                  <a:pt x="461915" y="99535"/>
                </a:cubicBezTo>
                <a:cubicBezTo>
                  <a:pt x="461915" y="130818"/>
                  <a:pt x="438418" y="156768"/>
                  <a:pt x="408158" y="160768"/>
                </a:cubicBezTo>
                <a:cubicBezTo>
                  <a:pt x="409137" y="165389"/>
                  <a:pt x="409582" y="170188"/>
                  <a:pt x="409582" y="175076"/>
                </a:cubicBezTo>
                <a:cubicBezTo>
                  <a:pt x="409582" y="184674"/>
                  <a:pt x="407713" y="194005"/>
                  <a:pt x="404064" y="202715"/>
                </a:cubicBezTo>
                <a:cubicBezTo>
                  <a:pt x="427649" y="211513"/>
                  <a:pt x="444026" y="234175"/>
                  <a:pt x="444026" y="260481"/>
                </a:cubicBezTo>
                <a:cubicBezTo>
                  <a:pt x="444026" y="293896"/>
                  <a:pt x="417147" y="321269"/>
                  <a:pt x="383772" y="322157"/>
                </a:cubicBezTo>
                <a:cubicBezTo>
                  <a:pt x="382259" y="326779"/>
                  <a:pt x="380034" y="331133"/>
                  <a:pt x="377097" y="335132"/>
                </a:cubicBezTo>
                <a:cubicBezTo>
                  <a:pt x="392583" y="346152"/>
                  <a:pt x="402195" y="364282"/>
                  <a:pt x="402195" y="383834"/>
                </a:cubicBezTo>
                <a:cubicBezTo>
                  <a:pt x="402195" y="416894"/>
                  <a:pt x="375228" y="443822"/>
                  <a:pt x="342120" y="443822"/>
                </a:cubicBezTo>
                <a:cubicBezTo>
                  <a:pt x="332240" y="443822"/>
                  <a:pt x="322717" y="441422"/>
                  <a:pt x="314173" y="436978"/>
                </a:cubicBezTo>
                <a:cubicBezTo>
                  <a:pt x="303760" y="445066"/>
                  <a:pt x="291033" y="449420"/>
                  <a:pt x="277505" y="449420"/>
                </a:cubicBezTo>
                <a:cubicBezTo>
                  <a:pt x="261485" y="449420"/>
                  <a:pt x="246444" y="443022"/>
                  <a:pt x="235229" y="432002"/>
                </a:cubicBezTo>
                <a:cubicBezTo>
                  <a:pt x="226240" y="438400"/>
                  <a:pt x="216005" y="442666"/>
                  <a:pt x="205147" y="444533"/>
                </a:cubicBezTo>
                <a:cubicBezTo>
                  <a:pt x="201498" y="487102"/>
                  <a:pt x="199184" y="533937"/>
                  <a:pt x="198828" y="584771"/>
                </a:cubicBezTo>
                <a:lnTo>
                  <a:pt x="493243" y="584771"/>
                </a:lnTo>
                <a:cubicBezTo>
                  <a:pt x="499295" y="584771"/>
                  <a:pt x="504190" y="589748"/>
                  <a:pt x="504190" y="595791"/>
                </a:cubicBezTo>
                <a:cubicBezTo>
                  <a:pt x="504190" y="601834"/>
                  <a:pt x="499295" y="606722"/>
                  <a:pt x="493243" y="606722"/>
                </a:cubicBezTo>
                <a:lnTo>
                  <a:pt x="103063" y="606722"/>
                </a:lnTo>
                <a:cubicBezTo>
                  <a:pt x="97011" y="606722"/>
                  <a:pt x="92116" y="601834"/>
                  <a:pt x="92116" y="595791"/>
                </a:cubicBezTo>
                <a:cubicBezTo>
                  <a:pt x="92116" y="589748"/>
                  <a:pt x="97011" y="584771"/>
                  <a:pt x="103063" y="584771"/>
                </a:cubicBezTo>
                <a:lnTo>
                  <a:pt x="176934" y="584771"/>
                </a:lnTo>
                <a:cubicBezTo>
                  <a:pt x="177201" y="534203"/>
                  <a:pt x="179515" y="487546"/>
                  <a:pt x="183075" y="444977"/>
                </a:cubicBezTo>
                <a:cubicBezTo>
                  <a:pt x="160825" y="442044"/>
                  <a:pt x="141245" y="429336"/>
                  <a:pt x="129674" y="410228"/>
                </a:cubicBezTo>
                <a:cubicBezTo>
                  <a:pt x="121308" y="413694"/>
                  <a:pt x="112230" y="415561"/>
                  <a:pt x="103063" y="415561"/>
                </a:cubicBezTo>
                <a:cubicBezTo>
                  <a:pt x="64971" y="415561"/>
                  <a:pt x="33909" y="384545"/>
                  <a:pt x="33909" y="346508"/>
                </a:cubicBezTo>
                <a:cubicBezTo>
                  <a:pt x="33909" y="340731"/>
                  <a:pt x="34621" y="335043"/>
                  <a:pt x="36045" y="329533"/>
                </a:cubicBezTo>
                <a:cubicBezTo>
                  <a:pt x="13884" y="316025"/>
                  <a:pt x="0" y="291852"/>
                  <a:pt x="0" y="265458"/>
                </a:cubicBezTo>
                <a:cubicBezTo>
                  <a:pt x="0" y="238085"/>
                  <a:pt x="14507" y="213557"/>
                  <a:pt x="37826" y="200315"/>
                </a:cubicBezTo>
                <a:cubicBezTo>
                  <a:pt x="36668" y="196138"/>
                  <a:pt x="36134" y="191784"/>
                  <a:pt x="36134" y="187518"/>
                </a:cubicBezTo>
                <a:cubicBezTo>
                  <a:pt x="36134" y="165744"/>
                  <a:pt x="49752" y="146904"/>
                  <a:pt x="69510" y="139616"/>
                </a:cubicBezTo>
                <a:cubicBezTo>
                  <a:pt x="71735" y="108867"/>
                  <a:pt x="94697" y="83183"/>
                  <a:pt x="124690" y="77051"/>
                </a:cubicBezTo>
                <a:cubicBezTo>
                  <a:pt x="131365" y="53234"/>
                  <a:pt x="153349" y="36170"/>
                  <a:pt x="178803" y="36170"/>
                </a:cubicBezTo>
                <a:cubicBezTo>
                  <a:pt x="182986" y="36170"/>
                  <a:pt x="187169" y="36704"/>
                  <a:pt x="191174" y="37592"/>
                </a:cubicBezTo>
                <a:cubicBezTo>
                  <a:pt x="204613" y="14486"/>
                  <a:pt x="229266" y="0"/>
                  <a:pt x="256590" y="0"/>
                </a:cubicBezTo>
                <a:close/>
              </a:path>
            </a:pathLst>
          </a:custGeom>
          <a:solidFill>
            <a:schemeClr val="bg1"/>
          </a:solidFill>
          <a:ln>
            <a:solidFill>
              <a:schemeClr val="bg1"/>
            </a:solidFill>
          </a:ln>
        </p:spPr>
        <p:txBody>
          <a:bodyPr/>
          <a:lstStyle/>
          <a:p>
            <a:endParaRPr lang="zh-CN" altLang="en-US"/>
          </a:p>
        </p:txBody>
      </p:sp>
      <p:grpSp>
        <p:nvGrpSpPr>
          <p:cNvPr id="41" name="组合 40">
            <a:extLst>
              <a:ext uri="{FF2B5EF4-FFF2-40B4-BE49-F238E27FC236}">
                <a16:creationId xmlns="" xmlns:a16="http://schemas.microsoft.com/office/drawing/2014/main" id="{1C4821A9-7D16-412E-A00A-94DD53C0BC8E}"/>
              </a:ext>
            </a:extLst>
          </p:cNvPr>
          <p:cNvGrpSpPr/>
          <p:nvPr/>
        </p:nvGrpSpPr>
        <p:grpSpPr>
          <a:xfrm>
            <a:off x="8620213" y="2387137"/>
            <a:ext cx="2866937" cy="988606"/>
            <a:chOff x="1841933" y="1709373"/>
            <a:chExt cx="2924087" cy="988606"/>
          </a:xfrm>
        </p:grpSpPr>
        <p:sp>
          <p:nvSpPr>
            <p:cNvPr id="42" name="矩形 41">
              <a:extLst>
                <a:ext uri="{FF2B5EF4-FFF2-40B4-BE49-F238E27FC236}">
                  <a16:creationId xmlns="" xmlns:a16="http://schemas.microsoft.com/office/drawing/2014/main" id="{95FE809A-9738-42FA-BBAA-572AE2C6E3B8}"/>
                </a:ext>
              </a:extLst>
            </p:cNvPr>
            <p:cNvSpPr/>
            <p:nvPr/>
          </p:nvSpPr>
          <p:spPr>
            <a:xfrm>
              <a:off x="1841933" y="1709373"/>
              <a:ext cx="1005403" cy="338554"/>
            </a:xfrm>
            <a:prstGeom prst="rect">
              <a:avLst/>
            </a:prstGeom>
            <a:noFill/>
          </p:spPr>
          <p:txBody>
            <a:bodyPr wrap="none">
              <a:spAutoFit/>
            </a:bodyPr>
            <a:lstStyle/>
            <a:p>
              <a:pPr defTabSz="1219170">
                <a:defRPr/>
              </a:pPr>
              <a:r>
                <a:rPr lang="zh-CN" altLang="en-US" sz="1600" b="1" kern="0" dirty="0" smtClean="0">
                  <a:solidFill>
                    <a:schemeClr val="tx1">
                      <a:lumMod val="95000"/>
                      <a:lumOff val="5000"/>
                    </a:schemeClr>
                  </a:solidFill>
                  <a:latin typeface="微软雅黑 Light" panose="020B0502040204020203" pitchFamily="34" charset="-122"/>
                  <a:ea typeface="微软雅黑 Light" panose="020B0502040204020203" pitchFamily="34" charset="-122"/>
                </a:rPr>
                <a:t>文件格式</a:t>
              </a:r>
              <a:endParaRPr lang="en-US" altLang="zh-CN" sz="1600" b="1" kern="0" dirty="0">
                <a:solidFill>
                  <a:schemeClr val="tx1">
                    <a:lumMod val="95000"/>
                    <a:lumOff val="5000"/>
                  </a:schemeClr>
                </a:solidFill>
                <a:latin typeface="微软雅黑 Light" panose="020B0502040204020203" pitchFamily="34" charset="-122"/>
                <a:ea typeface="微软雅黑 Light" panose="020B0502040204020203" pitchFamily="34" charset="-122"/>
              </a:endParaRPr>
            </a:p>
          </p:txBody>
        </p:sp>
        <p:sp>
          <p:nvSpPr>
            <p:cNvPr id="43" name="文本框 42">
              <a:extLst>
                <a:ext uri="{FF2B5EF4-FFF2-40B4-BE49-F238E27FC236}">
                  <a16:creationId xmlns="" xmlns:a16="http://schemas.microsoft.com/office/drawing/2014/main" id="{56AB6E3A-BEB3-497B-9DA9-AF5A12DB1D20}"/>
                </a:ext>
              </a:extLst>
            </p:cNvPr>
            <p:cNvSpPr txBox="1"/>
            <p:nvPr/>
          </p:nvSpPr>
          <p:spPr>
            <a:xfrm>
              <a:off x="1841933" y="2051648"/>
              <a:ext cx="2924087" cy="646331"/>
            </a:xfrm>
            <a:prstGeom prst="rect">
              <a:avLst/>
            </a:prstGeom>
            <a:noFill/>
          </p:spPr>
          <p:txBody>
            <a:bodyPr wrap="square" rtlCol="0">
              <a:spAutoFit/>
            </a:bodyPr>
            <a:lstStyle/>
            <a:p>
              <a:pPr>
                <a:lnSpc>
                  <a:spcPct val="150000"/>
                </a:lnSpc>
              </a:pPr>
              <a:r>
                <a:rPr lang="en-US" altLang="zh-CN" sz="1200" dirty="0" err="1" smtClean="0">
                  <a:solidFill>
                    <a:schemeClr val="tx1">
                      <a:lumMod val="65000"/>
                      <a:lumOff val="35000"/>
                    </a:schemeClr>
                  </a:solidFill>
                </a:rPr>
                <a:t>wasm</a:t>
              </a:r>
              <a:r>
                <a:rPr lang="zh-CN" altLang="en-US" sz="1200" dirty="0" smtClean="0">
                  <a:solidFill>
                    <a:schemeClr val="tx1">
                      <a:lumMod val="65000"/>
                      <a:lumOff val="35000"/>
                    </a:schemeClr>
                  </a:solidFill>
                </a:rPr>
                <a:t>是</a:t>
              </a:r>
              <a:r>
                <a:rPr lang="zh-CN" altLang="en-US" sz="1200" dirty="0">
                  <a:solidFill>
                    <a:schemeClr val="tx1">
                      <a:lumMod val="65000"/>
                      <a:lumOff val="35000"/>
                    </a:schemeClr>
                  </a:solidFill>
                </a:rPr>
                <a:t>一种新型的二进制格式，文件体积更小，启动速度</a:t>
              </a:r>
              <a:r>
                <a:rPr lang="en-US" altLang="zh-CN" sz="1200" dirty="0">
                  <a:solidFill>
                    <a:schemeClr val="tx1">
                      <a:lumMod val="65000"/>
                      <a:lumOff val="35000"/>
                    </a:schemeClr>
                  </a:solidFill>
                </a:rPr>
                <a:t>&amp;</a:t>
              </a:r>
              <a:r>
                <a:rPr lang="zh-CN" altLang="en-US" sz="1200" dirty="0">
                  <a:solidFill>
                    <a:schemeClr val="tx1">
                      <a:lumMod val="65000"/>
                      <a:lumOff val="35000"/>
                    </a:schemeClr>
                  </a:solidFill>
                </a:rPr>
                <a:t>运行速度更快。</a:t>
              </a:r>
            </a:p>
          </p:txBody>
        </p:sp>
      </p:grpSp>
      <p:grpSp>
        <p:nvGrpSpPr>
          <p:cNvPr id="44" name="组合 43">
            <a:extLst>
              <a:ext uri="{FF2B5EF4-FFF2-40B4-BE49-F238E27FC236}">
                <a16:creationId xmlns="" xmlns:a16="http://schemas.microsoft.com/office/drawing/2014/main" id="{DC807379-0AB8-440A-A607-544942B85C3B}"/>
              </a:ext>
            </a:extLst>
          </p:cNvPr>
          <p:cNvGrpSpPr/>
          <p:nvPr/>
        </p:nvGrpSpPr>
        <p:grpSpPr>
          <a:xfrm>
            <a:off x="782287" y="2387236"/>
            <a:ext cx="2789500" cy="1237456"/>
            <a:chOff x="2198639" y="1709373"/>
            <a:chExt cx="2789500" cy="1237456"/>
          </a:xfrm>
        </p:grpSpPr>
        <p:sp>
          <p:nvSpPr>
            <p:cNvPr id="45" name="矩形 44">
              <a:extLst>
                <a:ext uri="{FF2B5EF4-FFF2-40B4-BE49-F238E27FC236}">
                  <a16:creationId xmlns="" xmlns:a16="http://schemas.microsoft.com/office/drawing/2014/main" id="{4235FB09-C914-47F5-B1F6-70D58BF96226}"/>
                </a:ext>
              </a:extLst>
            </p:cNvPr>
            <p:cNvSpPr/>
            <p:nvPr/>
          </p:nvSpPr>
          <p:spPr>
            <a:xfrm>
              <a:off x="3982736" y="1709373"/>
              <a:ext cx="1005403" cy="338554"/>
            </a:xfrm>
            <a:prstGeom prst="rect">
              <a:avLst/>
            </a:prstGeom>
            <a:noFill/>
          </p:spPr>
          <p:txBody>
            <a:bodyPr wrap="none">
              <a:spAutoFit/>
            </a:bodyPr>
            <a:lstStyle/>
            <a:p>
              <a:pPr algn="r" defTabSz="1219170">
                <a:defRPr/>
              </a:pPr>
              <a:r>
                <a:rPr lang="zh-CN" altLang="en-US" sz="1600" b="1" kern="0" dirty="0" smtClean="0">
                  <a:solidFill>
                    <a:schemeClr val="tx1">
                      <a:lumMod val="95000"/>
                      <a:lumOff val="5000"/>
                    </a:schemeClr>
                  </a:solidFill>
                  <a:latin typeface="微软雅黑 Light" panose="020B0502040204020203" pitchFamily="34" charset="-122"/>
                  <a:ea typeface="微软雅黑 Light" panose="020B0502040204020203" pitchFamily="34" charset="-122"/>
                </a:rPr>
                <a:t>技术方案</a:t>
              </a:r>
              <a:endParaRPr lang="en-US" altLang="zh-CN" sz="1600" b="1" kern="0" dirty="0">
                <a:solidFill>
                  <a:schemeClr val="tx1">
                    <a:lumMod val="95000"/>
                    <a:lumOff val="5000"/>
                  </a:schemeClr>
                </a:solidFill>
                <a:latin typeface="微软雅黑 Light" panose="020B0502040204020203" pitchFamily="34" charset="-122"/>
                <a:ea typeface="微软雅黑 Light" panose="020B0502040204020203" pitchFamily="34" charset="-122"/>
              </a:endParaRPr>
            </a:p>
          </p:txBody>
        </p:sp>
        <p:sp>
          <p:nvSpPr>
            <p:cNvPr id="46" name="文本框 45">
              <a:extLst>
                <a:ext uri="{FF2B5EF4-FFF2-40B4-BE49-F238E27FC236}">
                  <a16:creationId xmlns="" xmlns:a16="http://schemas.microsoft.com/office/drawing/2014/main" id="{A55CF55F-837A-4DCA-9950-4BFCB5A4094C}"/>
                </a:ext>
              </a:extLst>
            </p:cNvPr>
            <p:cNvSpPr txBox="1"/>
            <p:nvPr/>
          </p:nvSpPr>
          <p:spPr>
            <a:xfrm>
              <a:off x="2198639" y="2051648"/>
              <a:ext cx="2789500" cy="895181"/>
            </a:xfrm>
            <a:prstGeom prst="rect">
              <a:avLst/>
            </a:prstGeom>
            <a:noFill/>
          </p:spPr>
          <p:txBody>
            <a:bodyPr wrap="square" rtlCol="0">
              <a:spAutoFit/>
            </a:bodyPr>
            <a:lstStyle/>
            <a:p>
              <a:pPr algn="r">
                <a:lnSpc>
                  <a:spcPct val="150000"/>
                </a:lnSpc>
              </a:pPr>
              <a:r>
                <a:rPr lang="en-US" altLang="zh-CN" sz="1200" dirty="0" err="1">
                  <a:solidFill>
                    <a:schemeClr val="tx1">
                      <a:lumMod val="65000"/>
                      <a:lumOff val="35000"/>
                    </a:schemeClr>
                  </a:solidFill>
                </a:rPr>
                <a:t>WebAssembly</a:t>
              </a:r>
              <a:r>
                <a:rPr lang="en-US" altLang="zh-CN" sz="1200" dirty="0">
                  <a:solidFill>
                    <a:schemeClr val="tx1">
                      <a:lumMod val="65000"/>
                      <a:lumOff val="35000"/>
                    </a:schemeClr>
                  </a:solidFill>
                </a:rPr>
                <a:t> </a:t>
              </a:r>
              <a:r>
                <a:rPr lang="zh-CN" altLang="en-US" sz="1200" dirty="0">
                  <a:solidFill>
                    <a:schemeClr val="tx1">
                      <a:lumMod val="65000"/>
                      <a:lumOff val="35000"/>
                    </a:schemeClr>
                  </a:solidFill>
                </a:rPr>
                <a:t>是一种可以使用非 </a:t>
              </a:r>
              <a:r>
                <a:rPr lang="en-US" altLang="zh-CN" sz="1200" dirty="0">
                  <a:solidFill>
                    <a:schemeClr val="tx1">
                      <a:lumMod val="65000"/>
                      <a:lumOff val="35000"/>
                    </a:schemeClr>
                  </a:solidFill>
                </a:rPr>
                <a:t>JavaScript </a:t>
              </a:r>
              <a:r>
                <a:rPr lang="zh-CN" altLang="en-US" sz="1200" dirty="0">
                  <a:solidFill>
                    <a:schemeClr val="tx1">
                      <a:lumMod val="65000"/>
                      <a:lumOff val="35000"/>
                    </a:schemeClr>
                  </a:solidFill>
                </a:rPr>
                <a:t>编程语言编写代码并且能在浏览器上运行的技术方案。</a:t>
              </a:r>
            </a:p>
          </p:txBody>
        </p:sp>
      </p:grpSp>
      <p:sp>
        <p:nvSpPr>
          <p:cNvPr id="47" name="文本框 46">
            <a:extLst>
              <a:ext uri="{FF2B5EF4-FFF2-40B4-BE49-F238E27FC236}">
                <a16:creationId xmlns="" xmlns:a16="http://schemas.microsoft.com/office/drawing/2014/main" id="{D62EC4CA-2F4E-4268-A9EB-066893A0BE09}"/>
              </a:ext>
            </a:extLst>
          </p:cNvPr>
          <p:cNvSpPr txBox="1"/>
          <p:nvPr/>
        </p:nvSpPr>
        <p:spPr>
          <a:xfrm>
            <a:off x="3625932" y="2497023"/>
            <a:ext cx="671979" cy="646331"/>
          </a:xfrm>
          <a:prstGeom prst="rect">
            <a:avLst/>
          </a:prstGeom>
          <a:noFill/>
        </p:spPr>
        <p:txBody>
          <a:bodyPr wrap="none" rtlCol="0">
            <a:spAutoFit/>
          </a:bodyPr>
          <a:lstStyle/>
          <a:p>
            <a:r>
              <a:rPr lang="en-US" altLang="zh-CN" sz="3600" dirty="0"/>
              <a:t>01</a:t>
            </a:r>
            <a:endParaRPr lang="zh-CN" altLang="en-US" sz="3600" dirty="0"/>
          </a:p>
        </p:txBody>
      </p:sp>
      <p:sp>
        <p:nvSpPr>
          <p:cNvPr id="48" name="文本框 47">
            <a:extLst>
              <a:ext uri="{FF2B5EF4-FFF2-40B4-BE49-F238E27FC236}">
                <a16:creationId xmlns="" xmlns:a16="http://schemas.microsoft.com/office/drawing/2014/main" id="{1DF03763-F61F-4C56-873D-DAA89FF17F26}"/>
              </a:ext>
            </a:extLst>
          </p:cNvPr>
          <p:cNvSpPr txBox="1"/>
          <p:nvPr/>
        </p:nvSpPr>
        <p:spPr>
          <a:xfrm>
            <a:off x="7964361" y="2497023"/>
            <a:ext cx="671980" cy="646331"/>
          </a:xfrm>
          <a:prstGeom prst="rect">
            <a:avLst/>
          </a:prstGeom>
          <a:noFill/>
        </p:spPr>
        <p:txBody>
          <a:bodyPr wrap="none" rtlCol="0">
            <a:spAutoFit/>
          </a:bodyPr>
          <a:lstStyle/>
          <a:p>
            <a:pPr algn="r"/>
            <a:r>
              <a:rPr lang="en-US" altLang="zh-CN" sz="3600" dirty="0"/>
              <a:t>03</a:t>
            </a:r>
            <a:endParaRPr lang="zh-CN" altLang="en-US" sz="3600" dirty="0"/>
          </a:p>
        </p:txBody>
      </p:sp>
      <p:grpSp>
        <p:nvGrpSpPr>
          <p:cNvPr id="49" name="组合 48">
            <a:extLst>
              <a:ext uri="{FF2B5EF4-FFF2-40B4-BE49-F238E27FC236}">
                <a16:creationId xmlns="" xmlns:a16="http://schemas.microsoft.com/office/drawing/2014/main" id="{0F6B46C9-3186-438D-91C4-196815FBD831}"/>
              </a:ext>
            </a:extLst>
          </p:cNvPr>
          <p:cNvGrpSpPr/>
          <p:nvPr/>
        </p:nvGrpSpPr>
        <p:grpSpPr>
          <a:xfrm>
            <a:off x="8620213" y="4520974"/>
            <a:ext cx="2809787" cy="1237456"/>
            <a:chOff x="1841933" y="1709373"/>
            <a:chExt cx="2924087" cy="1237456"/>
          </a:xfrm>
        </p:grpSpPr>
        <p:sp>
          <p:nvSpPr>
            <p:cNvPr id="50" name="矩形 49">
              <a:extLst>
                <a:ext uri="{FF2B5EF4-FFF2-40B4-BE49-F238E27FC236}">
                  <a16:creationId xmlns="" xmlns:a16="http://schemas.microsoft.com/office/drawing/2014/main" id="{3F7232C2-2CCA-42DC-A303-FF6CF802193B}"/>
                </a:ext>
              </a:extLst>
            </p:cNvPr>
            <p:cNvSpPr/>
            <p:nvPr/>
          </p:nvSpPr>
          <p:spPr>
            <a:xfrm>
              <a:off x="1841933" y="1709373"/>
              <a:ext cx="595035" cy="338554"/>
            </a:xfrm>
            <a:prstGeom prst="rect">
              <a:avLst/>
            </a:prstGeom>
            <a:noFill/>
          </p:spPr>
          <p:txBody>
            <a:bodyPr wrap="none">
              <a:spAutoFit/>
            </a:bodyPr>
            <a:lstStyle/>
            <a:p>
              <a:pPr defTabSz="1219170">
                <a:defRPr/>
              </a:pPr>
              <a:r>
                <a:rPr lang="zh-CN" altLang="en-US" sz="1600" b="1" kern="0" dirty="0" smtClean="0">
                  <a:solidFill>
                    <a:schemeClr val="tx1">
                      <a:lumMod val="95000"/>
                      <a:lumOff val="5000"/>
                    </a:schemeClr>
                  </a:solidFill>
                  <a:latin typeface="微软雅黑 Light" panose="020B0502040204020203" pitchFamily="34" charset="-122"/>
                  <a:ea typeface="微软雅黑 Light" panose="020B0502040204020203" pitchFamily="34" charset="-122"/>
                </a:rPr>
                <a:t>作用</a:t>
              </a:r>
              <a:endParaRPr lang="en-US" altLang="zh-CN" sz="1600" b="1" kern="0" dirty="0">
                <a:solidFill>
                  <a:schemeClr val="tx1">
                    <a:lumMod val="95000"/>
                    <a:lumOff val="5000"/>
                  </a:schemeClr>
                </a:solidFill>
                <a:latin typeface="微软雅黑 Light" panose="020B0502040204020203" pitchFamily="34" charset="-122"/>
                <a:ea typeface="微软雅黑 Light" panose="020B0502040204020203" pitchFamily="34" charset="-122"/>
              </a:endParaRPr>
            </a:p>
          </p:txBody>
        </p:sp>
        <p:sp>
          <p:nvSpPr>
            <p:cNvPr id="51" name="文本框 50">
              <a:extLst>
                <a:ext uri="{FF2B5EF4-FFF2-40B4-BE49-F238E27FC236}">
                  <a16:creationId xmlns="" xmlns:a16="http://schemas.microsoft.com/office/drawing/2014/main" id="{0186B43A-D544-42C2-9BE2-ECCF6484C296}"/>
                </a:ext>
              </a:extLst>
            </p:cNvPr>
            <p:cNvSpPr txBox="1"/>
            <p:nvPr/>
          </p:nvSpPr>
          <p:spPr>
            <a:xfrm>
              <a:off x="1841933" y="2051648"/>
              <a:ext cx="2924087" cy="895181"/>
            </a:xfrm>
            <a:prstGeom prst="rect">
              <a:avLst/>
            </a:prstGeom>
            <a:noFill/>
          </p:spPr>
          <p:txBody>
            <a:bodyPr wrap="square" rtlCol="0">
              <a:spAutoFit/>
            </a:bodyPr>
            <a:lstStyle/>
            <a:p>
              <a:pPr>
                <a:lnSpc>
                  <a:spcPct val="150000"/>
                </a:lnSpc>
              </a:pPr>
              <a:r>
                <a:rPr lang="en-US" altLang="zh-CN" sz="1200" dirty="0" err="1">
                  <a:solidFill>
                    <a:schemeClr val="tx1">
                      <a:lumMod val="65000"/>
                      <a:lumOff val="35000"/>
                    </a:schemeClr>
                  </a:solidFill>
                </a:rPr>
                <a:t>WebAssembly</a:t>
              </a:r>
              <a:r>
                <a:rPr lang="zh-CN" altLang="en-US" sz="1200" dirty="0">
                  <a:solidFill>
                    <a:schemeClr val="tx1">
                      <a:lumMod val="65000"/>
                      <a:lumOff val="35000"/>
                    </a:schemeClr>
                  </a:solidFill>
                </a:rPr>
                <a:t>的出现让我们能够以极小的成本来复用其他领域已存在的成果，以此弥补</a:t>
              </a:r>
              <a:r>
                <a:rPr lang="en-US" altLang="zh-CN" sz="1200" dirty="0" err="1">
                  <a:solidFill>
                    <a:schemeClr val="tx1">
                      <a:lumMod val="65000"/>
                      <a:lumOff val="35000"/>
                    </a:schemeClr>
                  </a:solidFill>
                </a:rPr>
                <a:t>JS</a:t>
              </a:r>
              <a:r>
                <a:rPr lang="zh-CN" altLang="en-US" sz="1200" dirty="0">
                  <a:solidFill>
                    <a:schemeClr val="tx1">
                      <a:lumMod val="65000"/>
                      <a:lumOff val="35000"/>
                    </a:schemeClr>
                  </a:solidFill>
                </a:rPr>
                <a:t>性能与功能上的不足。</a:t>
              </a:r>
            </a:p>
          </p:txBody>
        </p:sp>
      </p:grpSp>
      <p:grpSp>
        <p:nvGrpSpPr>
          <p:cNvPr id="52" name="组合 51">
            <a:extLst>
              <a:ext uri="{FF2B5EF4-FFF2-40B4-BE49-F238E27FC236}">
                <a16:creationId xmlns="" xmlns:a16="http://schemas.microsoft.com/office/drawing/2014/main" id="{D6247101-A4B1-4497-A4F7-9492731F3C6B}"/>
              </a:ext>
            </a:extLst>
          </p:cNvPr>
          <p:cNvGrpSpPr/>
          <p:nvPr/>
        </p:nvGrpSpPr>
        <p:grpSpPr>
          <a:xfrm>
            <a:off x="782287" y="4521073"/>
            <a:ext cx="2789500" cy="988606"/>
            <a:chOff x="2198639" y="1709373"/>
            <a:chExt cx="2789500" cy="988606"/>
          </a:xfrm>
        </p:grpSpPr>
        <p:sp>
          <p:nvSpPr>
            <p:cNvPr id="53" name="矩形 52">
              <a:extLst>
                <a:ext uri="{FF2B5EF4-FFF2-40B4-BE49-F238E27FC236}">
                  <a16:creationId xmlns="" xmlns:a16="http://schemas.microsoft.com/office/drawing/2014/main" id="{94CCE021-2DCF-4989-B0FA-C2AAB89D1033}"/>
                </a:ext>
              </a:extLst>
            </p:cNvPr>
            <p:cNvSpPr/>
            <p:nvPr/>
          </p:nvSpPr>
          <p:spPr>
            <a:xfrm>
              <a:off x="3982736" y="1709373"/>
              <a:ext cx="1005403" cy="338554"/>
            </a:xfrm>
            <a:prstGeom prst="rect">
              <a:avLst/>
            </a:prstGeom>
            <a:noFill/>
          </p:spPr>
          <p:txBody>
            <a:bodyPr wrap="none">
              <a:spAutoFit/>
            </a:bodyPr>
            <a:lstStyle/>
            <a:p>
              <a:pPr algn="r" defTabSz="1219170">
                <a:defRPr/>
              </a:pPr>
              <a:r>
                <a:rPr lang="zh-CN" altLang="en-US" sz="1600" b="1" kern="0" dirty="0" smtClean="0">
                  <a:solidFill>
                    <a:schemeClr val="tx1">
                      <a:lumMod val="95000"/>
                      <a:lumOff val="5000"/>
                    </a:schemeClr>
                  </a:solidFill>
                  <a:latin typeface="微软雅黑 Light" panose="020B0502040204020203" pitchFamily="34" charset="-122"/>
                  <a:ea typeface="微软雅黑 Light" panose="020B0502040204020203" pitchFamily="34" charset="-122"/>
                </a:rPr>
                <a:t>编译目标</a:t>
              </a:r>
              <a:endParaRPr lang="en-US" altLang="zh-CN" sz="1600" b="1" kern="0" dirty="0">
                <a:solidFill>
                  <a:schemeClr val="tx1">
                    <a:lumMod val="95000"/>
                    <a:lumOff val="5000"/>
                  </a:schemeClr>
                </a:solidFill>
                <a:latin typeface="微软雅黑 Light" panose="020B0502040204020203" pitchFamily="34" charset="-122"/>
                <a:ea typeface="微软雅黑 Light" panose="020B0502040204020203" pitchFamily="34" charset="-122"/>
              </a:endParaRPr>
            </a:p>
          </p:txBody>
        </p:sp>
        <p:sp>
          <p:nvSpPr>
            <p:cNvPr id="54" name="文本框 53">
              <a:extLst>
                <a:ext uri="{FF2B5EF4-FFF2-40B4-BE49-F238E27FC236}">
                  <a16:creationId xmlns="" xmlns:a16="http://schemas.microsoft.com/office/drawing/2014/main" id="{B47E9DF6-C0F8-4E7C-A723-E4EC962D9838}"/>
                </a:ext>
              </a:extLst>
            </p:cNvPr>
            <p:cNvSpPr txBox="1"/>
            <p:nvPr/>
          </p:nvSpPr>
          <p:spPr>
            <a:xfrm>
              <a:off x="2198639" y="2051648"/>
              <a:ext cx="2789500" cy="646331"/>
            </a:xfrm>
            <a:prstGeom prst="rect">
              <a:avLst/>
            </a:prstGeom>
            <a:noFill/>
          </p:spPr>
          <p:txBody>
            <a:bodyPr wrap="square" rtlCol="0">
              <a:spAutoFit/>
            </a:bodyPr>
            <a:lstStyle/>
            <a:p>
              <a:pPr algn="r">
                <a:lnSpc>
                  <a:spcPct val="150000"/>
                </a:lnSpc>
              </a:pPr>
              <a:r>
                <a:rPr lang="en-US" altLang="zh-CN" sz="1200" dirty="0" err="1" smtClean="0">
                  <a:solidFill>
                    <a:schemeClr val="tx1">
                      <a:lumMod val="65000"/>
                      <a:lumOff val="35000"/>
                    </a:schemeClr>
                  </a:solidFill>
                </a:rPr>
                <a:t>Wasm</a:t>
              </a:r>
              <a:r>
                <a:rPr lang="zh-CN" altLang="en-US" sz="1200" dirty="0" smtClean="0">
                  <a:solidFill>
                    <a:schemeClr val="tx1">
                      <a:lumMod val="65000"/>
                      <a:lumOff val="35000"/>
                    </a:schemeClr>
                  </a:solidFill>
                </a:rPr>
                <a:t>是</a:t>
              </a:r>
              <a:r>
                <a:rPr lang="zh-CN" altLang="en-US" sz="1200" dirty="0">
                  <a:solidFill>
                    <a:schemeClr val="tx1">
                      <a:lumMod val="65000"/>
                      <a:lumOff val="35000"/>
                    </a:schemeClr>
                  </a:solidFill>
                </a:rPr>
                <a:t>多种编程语言的编译目标，包括</a:t>
              </a:r>
              <a:r>
                <a:rPr lang="en-US" altLang="zh-CN" sz="1200" dirty="0">
                  <a:solidFill>
                    <a:schemeClr val="tx1">
                      <a:lumMod val="65000"/>
                      <a:lumOff val="35000"/>
                    </a:schemeClr>
                  </a:solidFill>
                </a:rPr>
                <a:t>C</a:t>
              </a:r>
              <a:r>
                <a:rPr lang="zh-CN" altLang="en-US" sz="1200" dirty="0">
                  <a:solidFill>
                    <a:schemeClr val="tx1">
                      <a:lumMod val="65000"/>
                      <a:lumOff val="35000"/>
                    </a:schemeClr>
                  </a:solidFill>
                </a:rPr>
                <a:t>和</a:t>
              </a:r>
              <a:r>
                <a:rPr lang="en-US" altLang="zh-CN" sz="1200" dirty="0">
                  <a:solidFill>
                    <a:schemeClr val="tx1">
                      <a:lumMod val="65000"/>
                      <a:lumOff val="35000"/>
                    </a:schemeClr>
                  </a:solidFill>
                </a:rPr>
                <a:t>C++</a:t>
              </a:r>
              <a:r>
                <a:rPr lang="zh-CN" altLang="en-US" sz="1200" dirty="0">
                  <a:solidFill>
                    <a:schemeClr val="tx1">
                      <a:lumMod val="65000"/>
                      <a:lumOff val="35000"/>
                    </a:schemeClr>
                  </a:solidFill>
                </a:rPr>
                <a:t>。</a:t>
              </a:r>
            </a:p>
          </p:txBody>
        </p:sp>
      </p:grpSp>
      <p:sp>
        <p:nvSpPr>
          <p:cNvPr id="55" name="文本框 54">
            <a:extLst>
              <a:ext uri="{FF2B5EF4-FFF2-40B4-BE49-F238E27FC236}">
                <a16:creationId xmlns="" xmlns:a16="http://schemas.microsoft.com/office/drawing/2014/main" id="{CC00EA9F-1CC1-4C01-9B16-6CB7E87EA53B}"/>
              </a:ext>
            </a:extLst>
          </p:cNvPr>
          <p:cNvSpPr txBox="1"/>
          <p:nvPr/>
        </p:nvSpPr>
        <p:spPr>
          <a:xfrm>
            <a:off x="3625932" y="4630860"/>
            <a:ext cx="671979" cy="646331"/>
          </a:xfrm>
          <a:prstGeom prst="rect">
            <a:avLst/>
          </a:prstGeom>
          <a:noFill/>
        </p:spPr>
        <p:txBody>
          <a:bodyPr wrap="none" rtlCol="0">
            <a:spAutoFit/>
          </a:bodyPr>
          <a:lstStyle/>
          <a:p>
            <a:r>
              <a:rPr lang="en-US" altLang="zh-CN" sz="3600" dirty="0"/>
              <a:t>02</a:t>
            </a:r>
            <a:endParaRPr lang="zh-CN" altLang="en-US" sz="3600" dirty="0"/>
          </a:p>
        </p:txBody>
      </p:sp>
      <p:sp>
        <p:nvSpPr>
          <p:cNvPr id="56" name="文本框 55">
            <a:extLst>
              <a:ext uri="{FF2B5EF4-FFF2-40B4-BE49-F238E27FC236}">
                <a16:creationId xmlns="" xmlns:a16="http://schemas.microsoft.com/office/drawing/2014/main" id="{9B922E31-2D5B-4996-AB3D-FC5A56F7196F}"/>
              </a:ext>
            </a:extLst>
          </p:cNvPr>
          <p:cNvSpPr txBox="1"/>
          <p:nvPr/>
        </p:nvSpPr>
        <p:spPr>
          <a:xfrm>
            <a:off x="7964361" y="4630860"/>
            <a:ext cx="671980" cy="646331"/>
          </a:xfrm>
          <a:prstGeom prst="rect">
            <a:avLst/>
          </a:prstGeom>
          <a:noFill/>
        </p:spPr>
        <p:txBody>
          <a:bodyPr wrap="none" rtlCol="0">
            <a:spAutoFit/>
          </a:bodyPr>
          <a:lstStyle/>
          <a:p>
            <a:pPr algn="r"/>
            <a:r>
              <a:rPr lang="en-US" altLang="zh-CN" sz="3600" dirty="0"/>
              <a:t>04</a:t>
            </a:r>
            <a:endParaRPr lang="zh-CN" altLang="en-US" sz="3600" dirty="0"/>
          </a:p>
        </p:txBody>
      </p:sp>
      <p:sp>
        <p:nvSpPr>
          <p:cNvPr id="57" name="文本框 56">
            <a:extLst>
              <a:ext uri="{FF2B5EF4-FFF2-40B4-BE49-F238E27FC236}">
                <a16:creationId xmlns="" xmlns:a16="http://schemas.microsoft.com/office/drawing/2014/main" id="{4EB80E67-1CA9-4FC2-B79F-756B9CD30E1C}"/>
              </a:ext>
            </a:extLst>
          </p:cNvPr>
          <p:cNvSpPr txBox="1"/>
          <p:nvPr/>
        </p:nvSpPr>
        <p:spPr>
          <a:xfrm>
            <a:off x="5008855" y="3504419"/>
            <a:ext cx="2009396" cy="581057"/>
          </a:xfrm>
          <a:prstGeom prst="rect">
            <a:avLst/>
          </a:prstGeom>
          <a:noFill/>
        </p:spPr>
        <p:txBody>
          <a:bodyPr wrap="none" rtlCol="0">
            <a:spAutoFit/>
            <a:scene3d>
              <a:camera prst="orthographicFront"/>
              <a:lightRig rig="threePt" dir="t"/>
            </a:scene3d>
            <a:sp3d contourW="12700"/>
          </a:bodyPr>
          <a:lstStyle/>
          <a:p>
            <a:pPr>
              <a:lnSpc>
                <a:spcPct val="150000"/>
              </a:lnSpc>
            </a:pPr>
            <a:r>
              <a:rPr lang="en-US" altLang="zh-CN" sz="2400" dirty="0" err="1"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Wasm</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是什么</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4760463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 xmlns:a16="http://schemas.microsoft.com/office/drawing/2014/main" id="{B46C681F-AAB6-4F5B-8AFC-3BA736E351E7}"/>
              </a:ext>
            </a:extLst>
          </p:cNvPr>
          <p:cNvPicPr>
            <a:picLocks noChangeAspect="1"/>
          </p:cNvPicPr>
          <p:nvPr/>
        </p:nvPicPr>
        <p:blipFill rotWithShape="1">
          <a:blip r:embed="rId2">
            <a:extLst>
              <a:ext uri="{28A0092B-C50C-407E-A947-70E740481C1C}">
                <a14:useLocalDpi xmlns:a14="http://schemas.microsoft.com/office/drawing/2010/main" val="0"/>
              </a:ext>
            </a:extLst>
          </a:blip>
          <a:srcRect l="1393" t="19505" r="6819" b="9293"/>
          <a:stretch/>
        </p:blipFill>
        <p:spPr>
          <a:xfrm>
            <a:off x="0" y="0"/>
            <a:ext cx="12192000" cy="6858000"/>
          </a:xfrm>
          <a:prstGeom prst="rect">
            <a:avLst/>
          </a:prstGeom>
        </p:spPr>
      </p:pic>
      <p:sp>
        <p:nvSpPr>
          <p:cNvPr id="6" name="矩形 5">
            <a:extLst>
              <a:ext uri="{FF2B5EF4-FFF2-40B4-BE49-F238E27FC236}">
                <a16:creationId xmlns="" xmlns:a16="http://schemas.microsoft.com/office/drawing/2014/main" id="{253E843C-1639-48CA-A820-A7730C8B3B27}"/>
              </a:ext>
            </a:extLst>
          </p:cNvPr>
          <p:cNvSpPr/>
          <p:nvPr/>
        </p:nvSpPr>
        <p:spPr>
          <a:xfrm>
            <a:off x="349956" y="301978"/>
            <a:ext cx="11492089" cy="6254045"/>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 xmlns:a16="http://schemas.microsoft.com/office/drawing/2014/main" id="{D78E37E5-2626-438D-864D-E5B527C6F184}"/>
              </a:ext>
            </a:extLst>
          </p:cNvPr>
          <p:cNvSpPr/>
          <p:nvPr/>
        </p:nvSpPr>
        <p:spPr>
          <a:xfrm>
            <a:off x="435357" y="380498"/>
            <a:ext cx="587829" cy="587829"/>
          </a:xfrm>
          <a:prstGeom prst="ellipse">
            <a:avLst/>
          </a:prstGeom>
          <a:solidFill>
            <a:srgbClr val="F9D2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lumMod val="95000"/>
                    <a:lumOff val="5000"/>
                  </a:schemeClr>
                </a:solidFill>
                <a:latin typeface="微软雅黑" panose="020B0503020204020204" pitchFamily="34" charset="-122"/>
                <a:ea typeface="微软雅黑" panose="020B0503020204020204" pitchFamily="34" charset="-122"/>
              </a:rPr>
              <a:t>04</a:t>
            </a:r>
            <a:endPar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 xmlns:a16="http://schemas.microsoft.com/office/drawing/2014/main" id="{A1626FAD-3CDB-42DE-BBDD-7BAFBB397A92}"/>
              </a:ext>
            </a:extLst>
          </p:cNvPr>
          <p:cNvSpPr txBox="1"/>
          <p:nvPr/>
        </p:nvSpPr>
        <p:spPr>
          <a:xfrm>
            <a:off x="1188890" y="3383648"/>
            <a:ext cx="9814218" cy="3000821"/>
          </a:xfrm>
          <a:prstGeom prst="rect">
            <a:avLst/>
          </a:prstGeom>
          <a:noFill/>
        </p:spPr>
        <p:txBody>
          <a:bodyPr wrap="square" rtlCol="0">
            <a:spAutoFit/>
          </a:bodyPr>
          <a:lstStyle/>
          <a:p>
            <a:pPr>
              <a:lnSpc>
                <a:spcPct val="150000"/>
              </a:lnSpc>
            </a:pPr>
            <a:r>
              <a:rPr lang="zh-CN" altLang="en-US" sz="1400" dirty="0">
                <a:solidFill>
                  <a:schemeClr val="tx1">
                    <a:lumMod val="65000"/>
                    <a:lumOff val="35000"/>
                  </a:schemeClr>
                </a:solidFill>
              </a:rPr>
              <a:t>从</a:t>
            </a:r>
            <a:r>
              <a:rPr lang="en-US" altLang="zh-CN" sz="1400" dirty="0" err="1">
                <a:solidFill>
                  <a:schemeClr val="tx1">
                    <a:lumMod val="65000"/>
                    <a:lumOff val="35000"/>
                  </a:schemeClr>
                </a:solidFill>
              </a:rPr>
              <a:t>V8</a:t>
            </a:r>
            <a:r>
              <a:rPr lang="zh-CN" altLang="en-US" sz="1400" dirty="0">
                <a:solidFill>
                  <a:schemeClr val="tx1">
                    <a:lumMod val="65000"/>
                    <a:lumOff val="35000"/>
                  </a:schemeClr>
                </a:solidFill>
              </a:rPr>
              <a:t>引擎开始处理</a:t>
            </a:r>
            <a:r>
              <a:rPr lang="en-US" altLang="zh-CN" sz="1400" dirty="0" err="1">
                <a:solidFill>
                  <a:schemeClr val="tx1">
                    <a:lumMod val="65000"/>
                    <a:lumOff val="35000"/>
                  </a:schemeClr>
                </a:solidFill>
              </a:rPr>
              <a:t>JS</a:t>
            </a:r>
            <a:r>
              <a:rPr lang="zh-CN" altLang="en-US" sz="1400" dirty="0">
                <a:solidFill>
                  <a:schemeClr val="tx1">
                    <a:lumMod val="65000"/>
                    <a:lumOff val="35000"/>
                  </a:schemeClr>
                </a:solidFill>
              </a:rPr>
              <a:t>源代码到生成机器码，最后再被浏览器解析执行，整个过程包含了很多道“工序”</a:t>
            </a:r>
            <a:r>
              <a:rPr lang="zh-CN" altLang="en-US" sz="1400" dirty="0" smtClean="0">
                <a:solidFill>
                  <a:schemeClr val="tx1">
                    <a:lumMod val="65000"/>
                    <a:lumOff val="35000"/>
                  </a:schemeClr>
                </a:solidFill>
              </a:rPr>
              <a:t>。</a:t>
            </a:r>
            <a:endParaRPr lang="zh-CN" altLang="en-US" sz="1400" dirty="0">
              <a:solidFill>
                <a:schemeClr val="tx1">
                  <a:lumMod val="65000"/>
                  <a:lumOff val="35000"/>
                </a:schemeClr>
              </a:solidFill>
            </a:endParaRPr>
          </a:p>
          <a:p>
            <a:pPr>
              <a:lnSpc>
                <a:spcPct val="150000"/>
              </a:lnSpc>
            </a:pPr>
            <a:r>
              <a:rPr lang="zh-CN" altLang="en-US" sz="1400" dirty="0">
                <a:solidFill>
                  <a:schemeClr val="tx1">
                    <a:lumMod val="65000"/>
                    <a:lumOff val="35000"/>
                  </a:schemeClr>
                </a:solidFill>
              </a:rPr>
              <a:t>在优化编译阶段，</a:t>
            </a:r>
            <a:r>
              <a:rPr lang="en-US" altLang="zh-CN" sz="1400" dirty="0" err="1">
                <a:solidFill>
                  <a:schemeClr val="tx1">
                    <a:lumMod val="65000"/>
                    <a:lumOff val="35000"/>
                  </a:schemeClr>
                </a:solidFill>
              </a:rPr>
              <a:t>TurboFan</a:t>
            </a:r>
            <a:r>
              <a:rPr lang="zh-CN" altLang="en-US" sz="1400" dirty="0">
                <a:solidFill>
                  <a:schemeClr val="tx1">
                    <a:lumMod val="65000"/>
                    <a:lumOff val="35000"/>
                  </a:schemeClr>
                </a:solidFill>
              </a:rPr>
              <a:t>优化编译器会使用</a:t>
            </a:r>
            <a:r>
              <a:rPr lang="en-US" altLang="zh-CN" sz="1400" dirty="0">
                <a:solidFill>
                  <a:schemeClr val="tx1">
                    <a:lumMod val="65000"/>
                    <a:lumOff val="35000"/>
                  </a:schemeClr>
                </a:solidFill>
              </a:rPr>
              <a:t>IC(Inline Cache)</a:t>
            </a:r>
            <a:r>
              <a:rPr lang="zh-CN" altLang="en-US" sz="1400" dirty="0">
                <a:solidFill>
                  <a:schemeClr val="tx1">
                    <a:lumMod val="65000"/>
                    <a:lumOff val="35000"/>
                  </a:schemeClr>
                </a:solidFill>
              </a:rPr>
              <a:t>和</a:t>
            </a:r>
            <a:r>
              <a:rPr lang="en-US" altLang="zh-CN" sz="1400" dirty="0" err="1">
                <a:solidFill>
                  <a:schemeClr val="tx1">
                    <a:lumMod val="65000"/>
                    <a:lumOff val="35000"/>
                  </a:schemeClr>
                </a:solidFill>
              </a:rPr>
              <a:t>OSR</a:t>
            </a:r>
            <a:r>
              <a:rPr lang="en-US" altLang="zh-CN" sz="1400" dirty="0">
                <a:solidFill>
                  <a:schemeClr val="tx1">
                    <a:lumMod val="65000"/>
                    <a:lumOff val="35000"/>
                  </a:schemeClr>
                </a:solidFill>
              </a:rPr>
              <a:t>(On Stack Replacement)</a:t>
            </a:r>
            <a:r>
              <a:rPr lang="zh-CN" altLang="en-US" sz="1400" dirty="0">
                <a:solidFill>
                  <a:schemeClr val="tx1">
                    <a:lumMod val="65000"/>
                    <a:lumOff val="35000"/>
                  </a:schemeClr>
                </a:solidFill>
              </a:rPr>
              <a:t>等技术来对</a:t>
            </a:r>
            <a:r>
              <a:rPr lang="en-US" altLang="zh-CN" sz="1400" dirty="0" err="1">
                <a:solidFill>
                  <a:schemeClr val="tx1">
                    <a:lumMod val="65000"/>
                    <a:lumOff val="35000"/>
                  </a:schemeClr>
                </a:solidFill>
              </a:rPr>
              <a:t>JS</a:t>
            </a:r>
            <a:r>
              <a:rPr lang="zh-CN" altLang="en-US" sz="1400" dirty="0">
                <a:solidFill>
                  <a:schemeClr val="tx1">
                    <a:lumMod val="65000"/>
                    <a:lumOff val="35000"/>
                  </a:schemeClr>
                </a:solidFill>
              </a:rPr>
              <a:t>源代码进行分析和优化。优化后的代码在生成机器码之前会进行</a:t>
            </a:r>
            <a:r>
              <a:rPr lang="en-US" altLang="zh-CN" sz="1400" dirty="0">
                <a:solidFill>
                  <a:schemeClr val="tx1">
                    <a:lumMod val="65000"/>
                    <a:lumOff val="35000"/>
                  </a:schemeClr>
                </a:solidFill>
              </a:rPr>
              <a:t>lowering</a:t>
            </a:r>
            <a:r>
              <a:rPr lang="zh-CN" altLang="en-US" sz="1400" dirty="0">
                <a:solidFill>
                  <a:schemeClr val="tx1">
                    <a:lumMod val="65000"/>
                    <a:lumOff val="35000"/>
                  </a:schemeClr>
                </a:solidFill>
              </a:rPr>
              <a:t>操作。在这一步操作中，优化编译器会根据现有的已经优化好的</a:t>
            </a:r>
            <a:r>
              <a:rPr lang="en-US" altLang="zh-CN" sz="1400" dirty="0" err="1">
                <a:solidFill>
                  <a:schemeClr val="tx1">
                    <a:lumMod val="65000"/>
                    <a:lumOff val="35000"/>
                  </a:schemeClr>
                </a:solidFill>
              </a:rPr>
              <a:t>JS</a:t>
            </a:r>
            <a:r>
              <a:rPr lang="zh-CN" altLang="en-US" sz="1400" dirty="0">
                <a:solidFill>
                  <a:schemeClr val="tx1">
                    <a:lumMod val="65000"/>
                    <a:lumOff val="35000"/>
                  </a:schemeClr>
                </a:solidFill>
              </a:rPr>
              <a:t>源代码来生成一些处于底层级且与硬件结构相关的中间代码。而位于整个</a:t>
            </a:r>
            <a:r>
              <a:rPr lang="en-US" altLang="zh-CN" sz="1400" dirty="0" err="1">
                <a:solidFill>
                  <a:schemeClr val="tx1">
                    <a:lumMod val="65000"/>
                    <a:lumOff val="35000"/>
                  </a:schemeClr>
                </a:solidFill>
              </a:rPr>
              <a:t>V8</a:t>
            </a:r>
            <a:r>
              <a:rPr lang="zh-CN" altLang="en-US" sz="1400" dirty="0">
                <a:solidFill>
                  <a:schemeClr val="tx1">
                    <a:lumMod val="65000"/>
                    <a:lumOff val="35000"/>
                  </a:schemeClr>
                </a:solidFill>
              </a:rPr>
              <a:t>链路最末端的编译器后端</a:t>
            </a:r>
            <a:r>
              <a:rPr lang="en-US" altLang="zh-CN" sz="1400" dirty="0">
                <a:solidFill>
                  <a:schemeClr val="tx1">
                    <a:lumMod val="65000"/>
                    <a:lumOff val="35000"/>
                  </a:schemeClr>
                </a:solidFill>
              </a:rPr>
              <a:t>(backend)</a:t>
            </a:r>
            <a:r>
              <a:rPr lang="zh-CN" altLang="en-US" sz="1400" dirty="0">
                <a:solidFill>
                  <a:schemeClr val="tx1">
                    <a:lumMod val="65000"/>
                    <a:lumOff val="35000"/>
                  </a:schemeClr>
                </a:solidFill>
              </a:rPr>
              <a:t>就负责将这些经过</a:t>
            </a:r>
            <a:r>
              <a:rPr lang="en-US" altLang="zh-CN" sz="1400" dirty="0">
                <a:solidFill>
                  <a:schemeClr val="tx1">
                    <a:lumMod val="65000"/>
                    <a:lumOff val="35000"/>
                  </a:schemeClr>
                </a:solidFill>
              </a:rPr>
              <a:t>lowering</a:t>
            </a:r>
            <a:r>
              <a:rPr lang="zh-CN" altLang="en-US" sz="1400" dirty="0">
                <a:solidFill>
                  <a:schemeClr val="tx1">
                    <a:lumMod val="65000"/>
                    <a:lumOff val="35000"/>
                  </a:schemeClr>
                </a:solidFill>
              </a:rPr>
              <a:t>处理的底层中间代码直接转译成基于特定处理器架构的机器码，最后被浏览器解析执行</a:t>
            </a:r>
            <a:r>
              <a:rPr lang="zh-CN" altLang="en-US" sz="1400" dirty="0" smtClean="0">
                <a:solidFill>
                  <a:schemeClr val="tx1">
                    <a:lumMod val="65000"/>
                    <a:lumOff val="35000"/>
                  </a:schemeClr>
                </a:solidFill>
              </a:rPr>
              <a:t>。</a:t>
            </a:r>
            <a:endParaRPr lang="zh-CN" altLang="en-US" sz="1400" dirty="0">
              <a:solidFill>
                <a:schemeClr val="tx1">
                  <a:lumMod val="65000"/>
                  <a:lumOff val="35000"/>
                </a:schemeClr>
              </a:solidFill>
            </a:endParaRPr>
          </a:p>
          <a:p>
            <a:pPr>
              <a:lnSpc>
                <a:spcPct val="150000"/>
              </a:lnSpc>
            </a:pPr>
            <a:r>
              <a:rPr lang="zh-CN" altLang="en-US" sz="1400" dirty="0">
                <a:solidFill>
                  <a:schemeClr val="tx1">
                    <a:lumMod val="65000"/>
                    <a:lumOff val="35000"/>
                  </a:schemeClr>
                </a:solidFill>
              </a:rPr>
              <a:t>而</a:t>
            </a:r>
            <a:r>
              <a:rPr lang="en-US" altLang="zh-CN" sz="1400" dirty="0" err="1">
                <a:solidFill>
                  <a:schemeClr val="tx1">
                    <a:lumMod val="65000"/>
                    <a:lumOff val="35000"/>
                  </a:schemeClr>
                </a:solidFill>
              </a:rPr>
              <a:t>V8</a:t>
            </a:r>
            <a:r>
              <a:rPr lang="zh-CN" altLang="en-US" sz="1400" dirty="0">
                <a:solidFill>
                  <a:schemeClr val="tx1">
                    <a:lumMod val="65000"/>
                    <a:lumOff val="35000"/>
                  </a:schemeClr>
                </a:solidFill>
              </a:rPr>
              <a:t>引擎在处理</a:t>
            </a:r>
            <a:r>
              <a:rPr lang="en-US" altLang="zh-CN" sz="1400" dirty="0" err="1">
                <a:solidFill>
                  <a:schemeClr val="tx1">
                    <a:lumMod val="65000"/>
                    <a:lumOff val="35000"/>
                  </a:schemeClr>
                </a:solidFill>
              </a:rPr>
              <a:t>Wasm</a:t>
            </a:r>
            <a:r>
              <a:rPr lang="zh-CN" altLang="en-US" sz="1400" dirty="0">
                <a:solidFill>
                  <a:schemeClr val="tx1">
                    <a:lumMod val="65000"/>
                    <a:lumOff val="35000"/>
                  </a:schemeClr>
                </a:solidFill>
              </a:rPr>
              <a:t>模块时，</a:t>
            </a:r>
            <a:r>
              <a:rPr lang="en-US" altLang="zh-CN" sz="1400" dirty="0" err="1">
                <a:solidFill>
                  <a:schemeClr val="tx1">
                    <a:lumMod val="65000"/>
                    <a:lumOff val="35000"/>
                  </a:schemeClr>
                </a:solidFill>
              </a:rPr>
              <a:t>V8</a:t>
            </a:r>
            <a:r>
              <a:rPr lang="zh-CN" altLang="en-US" sz="1400" dirty="0">
                <a:solidFill>
                  <a:schemeClr val="tx1">
                    <a:lumMod val="65000"/>
                    <a:lumOff val="35000"/>
                  </a:schemeClr>
                </a:solidFill>
              </a:rPr>
              <a:t>链路中的任何环节都不会对</a:t>
            </a:r>
            <a:r>
              <a:rPr lang="en-US" altLang="zh-CN" sz="1400" dirty="0" err="1">
                <a:solidFill>
                  <a:schemeClr val="tx1">
                    <a:lumMod val="65000"/>
                    <a:lumOff val="35000"/>
                  </a:schemeClr>
                </a:solidFill>
              </a:rPr>
              <a:t>Wasm</a:t>
            </a:r>
            <a:r>
              <a:rPr lang="zh-CN" altLang="en-US" sz="1400" dirty="0">
                <a:solidFill>
                  <a:schemeClr val="tx1">
                    <a:lumMod val="65000"/>
                    <a:lumOff val="35000"/>
                  </a:schemeClr>
                </a:solidFill>
              </a:rPr>
              <a:t>模块进行优化</a:t>
            </a:r>
            <a:r>
              <a:rPr lang="en-US" altLang="zh-CN" sz="1400" dirty="0">
                <a:solidFill>
                  <a:schemeClr val="tx1">
                    <a:lumMod val="65000"/>
                    <a:lumOff val="35000"/>
                  </a:schemeClr>
                </a:solidFill>
              </a:rPr>
              <a:t>(</a:t>
            </a:r>
            <a:r>
              <a:rPr lang="zh-CN" altLang="en-US" sz="1400" dirty="0">
                <a:solidFill>
                  <a:schemeClr val="tx1">
                    <a:lumMod val="65000"/>
                    <a:lumOff val="35000"/>
                  </a:schemeClr>
                </a:solidFill>
              </a:rPr>
              <a:t>代码层面</a:t>
            </a:r>
            <a:r>
              <a:rPr lang="en-US" altLang="zh-CN" sz="1400" dirty="0">
                <a:solidFill>
                  <a:schemeClr val="tx1">
                    <a:lumMod val="65000"/>
                    <a:lumOff val="35000"/>
                  </a:schemeClr>
                </a:solidFill>
              </a:rPr>
              <a:t>)</a:t>
            </a:r>
            <a:r>
              <a:rPr lang="zh-CN" altLang="en-US" sz="1400" dirty="0">
                <a:solidFill>
                  <a:schemeClr val="tx1">
                    <a:lumMod val="65000"/>
                    <a:lumOff val="35000"/>
                  </a:schemeClr>
                </a:solidFill>
              </a:rPr>
              <a:t>，整个</a:t>
            </a:r>
            <a:r>
              <a:rPr lang="en-US" altLang="zh-CN" sz="1400" dirty="0" err="1">
                <a:solidFill>
                  <a:schemeClr val="tx1">
                    <a:lumMod val="65000"/>
                    <a:lumOff val="35000"/>
                  </a:schemeClr>
                </a:solidFill>
              </a:rPr>
              <a:t>Wasm</a:t>
            </a:r>
            <a:r>
              <a:rPr lang="zh-CN" altLang="en-US" sz="1400" dirty="0">
                <a:solidFill>
                  <a:schemeClr val="tx1">
                    <a:lumMod val="65000"/>
                    <a:lumOff val="35000"/>
                  </a:schemeClr>
                </a:solidFill>
              </a:rPr>
              <a:t>优化工作在编译模块时都已经完成。也不需要生成冗余的占用大量内存的</a:t>
            </a:r>
            <a:r>
              <a:rPr lang="en-US" altLang="zh-CN" sz="1400" dirty="0">
                <a:solidFill>
                  <a:schemeClr val="tx1">
                    <a:lumMod val="65000"/>
                    <a:lumOff val="35000"/>
                  </a:schemeClr>
                </a:solidFill>
              </a:rPr>
              <a:t>AST</a:t>
            </a:r>
            <a:r>
              <a:rPr lang="zh-CN" altLang="en-US" sz="1400" dirty="0">
                <a:solidFill>
                  <a:schemeClr val="tx1">
                    <a:lumMod val="65000"/>
                    <a:lumOff val="35000"/>
                  </a:schemeClr>
                </a:solidFill>
              </a:rPr>
              <a:t>结构信息。只需要把这些模块中的二进制代码直接加载到内存中，然后经过位于</a:t>
            </a:r>
            <a:r>
              <a:rPr lang="en-US" altLang="zh-CN" sz="1400" dirty="0" err="1">
                <a:solidFill>
                  <a:schemeClr val="tx1">
                    <a:lumMod val="65000"/>
                    <a:lumOff val="35000"/>
                  </a:schemeClr>
                </a:solidFill>
              </a:rPr>
              <a:t>V8</a:t>
            </a:r>
            <a:r>
              <a:rPr lang="zh-CN" altLang="en-US" sz="1400" dirty="0">
                <a:solidFill>
                  <a:schemeClr val="tx1">
                    <a:lumMod val="65000"/>
                    <a:lumOff val="35000"/>
                  </a:schemeClr>
                </a:solidFill>
              </a:rPr>
              <a:t>链路末端编译器后端的处理，最后生成的机器码便可以被浏览器直接执行</a:t>
            </a:r>
            <a:r>
              <a:rPr lang="zh-CN" altLang="en-US" sz="1400" dirty="0" smtClean="0">
                <a:solidFill>
                  <a:schemeClr val="tx1">
                    <a:lumMod val="65000"/>
                    <a:lumOff val="35000"/>
                  </a:schemeClr>
                </a:solidFill>
              </a:rPr>
              <a:t>。</a:t>
            </a:r>
            <a:endParaRPr lang="zh-CN" altLang="en-US" sz="1400" dirty="0">
              <a:solidFill>
                <a:schemeClr val="tx1">
                  <a:lumMod val="65000"/>
                  <a:lumOff val="35000"/>
                </a:schemeClr>
              </a:solidFill>
            </a:endParaRPr>
          </a:p>
          <a:p>
            <a:pPr>
              <a:lnSpc>
                <a:spcPct val="150000"/>
              </a:lnSpc>
            </a:pPr>
            <a:r>
              <a:rPr lang="zh-CN" altLang="en-US" sz="1400" dirty="0">
                <a:solidFill>
                  <a:schemeClr val="tx1">
                    <a:lumMod val="65000"/>
                    <a:lumOff val="35000"/>
                  </a:schemeClr>
                </a:solidFill>
              </a:rPr>
              <a:t>整个过程中不需要很多处理和系统资源开销，这也是</a:t>
            </a:r>
            <a:r>
              <a:rPr lang="en-US" altLang="zh-CN" sz="1400" dirty="0" err="1">
                <a:solidFill>
                  <a:schemeClr val="tx1">
                    <a:lumMod val="65000"/>
                    <a:lumOff val="35000"/>
                  </a:schemeClr>
                </a:solidFill>
              </a:rPr>
              <a:t>Wasm</a:t>
            </a:r>
            <a:r>
              <a:rPr lang="zh-CN" altLang="en-US" sz="1400" dirty="0">
                <a:solidFill>
                  <a:schemeClr val="tx1">
                    <a:lumMod val="65000"/>
                    <a:lumOff val="35000"/>
                  </a:schemeClr>
                </a:solidFill>
              </a:rPr>
              <a:t>应用高性能的众多原因之一。</a:t>
            </a:r>
          </a:p>
        </p:txBody>
      </p:sp>
      <p:pic>
        <p:nvPicPr>
          <p:cNvPr id="10" name="图片 9" descr="https://github.com/missgentle/WebAssembly/raw/master/img/wasm-6.png">
            <a:hlinkClick r:id="rId3" tgtFrame="&quot;_blank&quot;"/>
          </p:cNvPr>
          <p:cNvPicPr/>
          <p:nvPr/>
        </p:nvPicPr>
        <p:blipFill>
          <a:blip r:embed="rId4"/>
          <a:srcRect/>
          <a:stretch>
            <a:fillRect/>
          </a:stretch>
        </p:blipFill>
        <p:spPr bwMode="auto">
          <a:xfrm>
            <a:off x="3147649" y="692644"/>
            <a:ext cx="6053636" cy="2757444"/>
          </a:xfrm>
          <a:prstGeom prst="rect">
            <a:avLst/>
          </a:prstGeom>
          <a:noFill/>
          <a:ln w="9525">
            <a:noFill/>
            <a:miter lim="800000"/>
            <a:headEnd/>
            <a:tailEnd/>
          </a:ln>
        </p:spPr>
      </p:pic>
      <p:sp>
        <p:nvSpPr>
          <p:cNvPr id="11" name="文本框 10">
            <a:extLst>
              <a:ext uri="{FF2B5EF4-FFF2-40B4-BE49-F238E27FC236}">
                <a16:creationId xmlns="" xmlns:a16="http://schemas.microsoft.com/office/drawing/2014/main" id="{4EB80E67-1CA9-4FC2-B79F-756B9CD30E1C}"/>
              </a:ext>
            </a:extLst>
          </p:cNvPr>
          <p:cNvSpPr txBox="1"/>
          <p:nvPr/>
        </p:nvSpPr>
        <p:spPr>
          <a:xfrm>
            <a:off x="1072173" y="225825"/>
            <a:ext cx="2317173" cy="581057"/>
          </a:xfrm>
          <a:prstGeom prst="rect">
            <a:avLst/>
          </a:prstGeom>
          <a:noFill/>
        </p:spPr>
        <p:txBody>
          <a:bodyPr wrap="none" rtlCol="0">
            <a:spAutoFit/>
            <a:scene3d>
              <a:camera prst="orthographicFront"/>
              <a:lightRig rig="threePt" dir="t"/>
            </a:scene3d>
            <a:sp3d contourW="12700"/>
          </a:bodyPr>
          <a:lstStyle/>
          <a:p>
            <a:pPr>
              <a:lnSpc>
                <a:spcPct val="150000"/>
              </a:lnSpc>
            </a:pPr>
            <a:r>
              <a:rPr lang="en-US" altLang="zh-CN" sz="2400" dirty="0" err="1"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Wasm</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原理解析</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13" name="矩形 12">
            <a:extLst>
              <a:ext uri="{FF2B5EF4-FFF2-40B4-BE49-F238E27FC236}">
                <a16:creationId xmlns="" xmlns:a16="http://schemas.microsoft.com/office/drawing/2014/main" id="{3671ED26-11C6-48F5-8FBE-9C16F9C49B8B}"/>
              </a:ext>
            </a:extLst>
          </p:cNvPr>
          <p:cNvSpPr/>
          <p:nvPr/>
        </p:nvSpPr>
        <p:spPr>
          <a:xfrm>
            <a:off x="1072173" y="692644"/>
            <a:ext cx="3664771" cy="302262"/>
          </a:xfrm>
          <a:prstGeom prst="rect">
            <a:avLst/>
          </a:prstGeom>
        </p:spPr>
        <p:txBody>
          <a:bodyPr wrap="square">
            <a:spAutoFit/>
          </a:bodyPr>
          <a:lstStyle/>
          <a:p>
            <a:pPr>
              <a:lnSpc>
                <a:spcPct val="200000"/>
              </a:lnSpc>
              <a:spcAft>
                <a:spcPts val="1000"/>
              </a:spcAft>
            </a:pPr>
            <a:r>
              <a:rPr lang="en-US" altLang="zh-CN" sz="800" kern="0" dirty="0">
                <a:solidFill>
                  <a:schemeClr val="tx1">
                    <a:lumMod val="65000"/>
                    <a:lumOff val="35000"/>
                  </a:schemeClr>
                </a:solidFill>
                <a:latin typeface="微软雅黑" panose="020B0503020204020204" pitchFamily="34" charset="-122"/>
                <a:ea typeface="微软雅黑" panose="020B0503020204020204" pitchFamily="34" charset="-122"/>
              </a:rPr>
              <a:t>The principle of analytic</a:t>
            </a:r>
          </a:p>
        </p:txBody>
      </p:sp>
    </p:spTree>
    <p:extLst>
      <p:ext uri="{BB962C8B-B14F-4D97-AF65-F5344CB8AC3E}">
        <p14:creationId xmlns:p14="http://schemas.microsoft.com/office/powerpoint/2010/main" val="23890072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 xmlns:a16="http://schemas.microsoft.com/office/drawing/2014/main" id="{B46C681F-AAB6-4F5B-8AFC-3BA736E351E7}"/>
              </a:ext>
            </a:extLst>
          </p:cNvPr>
          <p:cNvPicPr>
            <a:picLocks noChangeAspect="1"/>
          </p:cNvPicPr>
          <p:nvPr/>
        </p:nvPicPr>
        <p:blipFill rotWithShape="1">
          <a:blip r:embed="rId2">
            <a:extLst>
              <a:ext uri="{28A0092B-C50C-407E-A947-70E740481C1C}">
                <a14:useLocalDpi xmlns:a14="http://schemas.microsoft.com/office/drawing/2010/main" val="0"/>
              </a:ext>
            </a:extLst>
          </a:blip>
          <a:srcRect l="1393" t="19505" r="6819" b="9293"/>
          <a:stretch/>
        </p:blipFill>
        <p:spPr>
          <a:xfrm>
            <a:off x="0" y="0"/>
            <a:ext cx="12192000" cy="6858000"/>
          </a:xfrm>
          <a:prstGeom prst="rect">
            <a:avLst/>
          </a:prstGeom>
        </p:spPr>
      </p:pic>
      <p:sp>
        <p:nvSpPr>
          <p:cNvPr id="6" name="矩形 5">
            <a:extLst>
              <a:ext uri="{FF2B5EF4-FFF2-40B4-BE49-F238E27FC236}">
                <a16:creationId xmlns="" xmlns:a16="http://schemas.microsoft.com/office/drawing/2014/main" id="{253E843C-1639-48CA-A820-A7730C8B3B27}"/>
              </a:ext>
            </a:extLst>
          </p:cNvPr>
          <p:cNvSpPr/>
          <p:nvPr/>
        </p:nvSpPr>
        <p:spPr>
          <a:xfrm>
            <a:off x="349956" y="301978"/>
            <a:ext cx="11492089" cy="6254045"/>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 xmlns:a16="http://schemas.microsoft.com/office/drawing/2014/main" id="{D78E37E5-2626-438D-864D-E5B527C6F184}"/>
              </a:ext>
            </a:extLst>
          </p:cNvPr>
          <p:cNvSpPr/>
          <p:nvPr/>
        </p:nvSpPr>
        <p:spPr>
          <a:xfrm>
            <a:off x="435357" y="380498"/>
            <a:ext cx="587829" cy="587829"/>
          </a:xfrm>
          <a:prstGeom prst="ellipse">
            <a:avLst/>
          </a:prstGeom>
          <a:solidFill>
            <a:srgbClr val="F9D2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lumMod val="95000"/>
                    <a:lumOff val="5000"/>
                  </a:schemeClr>
                </a:solidFill>
                <a:latin typeface="微软雅黑" panose="020B0503020204020204" pitchFamily="34" charset="-122"/>
                <a:ea typeface="微软雅黑" panose="020B0503020204020204" pitchFamily="34" charset="-122"/>
              </a:rPr>
              <a:t>04</a:t>
            </a:r>
            <a:endPar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0" name="任意多边形 11">
            <a:extLst>
              <a:ext uri="{FF2B5EF4-FFF2-40B4-BE49-F238E27FC236}">
                <a16:creationId xmlns="" xmlns:a16="http://schemas.microsoft.com/office/drawing/2014/main" id="{B023D5C6-D250-419C-9318-F142E7DC6019}"/>
              </a:ext>
            </a:extLst>
          </p:cNvPr>
          <p:cNvSpPr>
            <a:spLocks noChangeArrowheads="1"/>
          </p:cNvSpPr>
          <p:nvPr/>
        </p:nvSpPr>
        <p:spPr bwMode="auto">
          <a:xfrm>
            <a:off x="349528" y="2579687"/>
            <a:ext cx="2243138" cy="1698625"/>
          </a:xfrm>
          <a:custGeom>
            <a:avLst/>
            <a:gdLst>
              <a:gd name="T0" fmla="*/ 2243138 w 1552486"/>
              <a:gd name="T1" fmla="*/ 1698625 h 1174802"/>
              <a:gd name="T2" fmla="*/ 2243138 w 1552486"/>
              <a:gd name="T3" fmla="*/ 792502 h 1174802"/>
              <a:gd name="T4" fmla="*/ 2094968 w 1552486"/>
              <a:gd name="T5" fmla="*/ 792502 h 1174802"/>
              <a:gd name="T6" fmla="*/ 2094968 w 1552486"/>
              <a:gd name="T7" fmla="*/ 854283 h 1174802"/>
              <a:gd name="T8" fmla="*/ 1465244 w 1552486"/>
              <a:gd name="T9" fmla="*/ 224117 h 1174802"/>
              <a:gd name="T10" fmla="*/ 0 w 1552486"/>
              <a:gd name="T11" fmla="*/ 401222 h 1174802"/>
              <a:gd name="T12" fmla="*/ 436281 w 1552486"/>
              <a:gd name="T13" fmla="*/ 582448 h 1174802"/>
              <a:gd name="T14" fmla="*/ 1411738 w 1552486"/>
              <a:gd name="T15" fmla="*/ 1546232 h 1174802"/>
              <a:gd name="T16" fmla="*/ 1341767 w 1552486"/>
              <a:gd name="T17" fmla="*/ 1546232 h 1174802"/>
              <a:gd name="T18" fmla="*/ 1341767 w 1552486"/>
              <a:gd name="T19" fmla="*/ 1698625 h 1174802"/>
              <a:gd name="T20" fmla="*/ 2243138 w 1552486"/>
              <a:gd name="T21" fmla="*/ 1698625 h 11748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52486"/>
              <a:gd name="T34" fmla="*/ 0 h 1174802"/>
              <a:gd name="T35" fmla="*/ 1552486 w 1552486"/>
              <a:gd name="T36" fmla="*/ 1174802 h 11748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52486" h="1174802">
                <a:moveTo>
                  <a:pt x="1552486" y="1174802"/>
                </a:moveTo>
                <a:lnTo>
                  <a:pt x="1552486" y="548110"/>
                </a:lnTo>
                <a:lnTo>
                  <a:pt x="1449937" y="548110"/>
                </a:lnTo>
                <a:lnTo>
                  <a:pt x="1449937" y="590839"/>
                </a:lnTo>
                <a:lnTo>
                  <a:pt x="1014102" y="155004"/>
                </a:lnTo>
                <a:cubicBezTo>
                  <a:pt x="764374" y="-89025"/>
                  <a:pt x="312397" y="-42499"/>
                  <a:pt x="0" y="277493"/>
                </a:cubicBezTo>
                <a:cubicBezTo>
                  <a:pt x="126288" y="250906"/>
                  <a:pt x="258273" y="363901"/>
                  <a:pt x="301952" y="402832"/>
                </a:cubicBezTo>
                <a:lnTo>
                  <a:pt x="977070" y="1069404"/>
                </a:lnTo>
                <a:lnTo>
                  <a:pt x="928643" y="1069404"/>
                </a:lnTo>
                <a:lnTo>
                  <a:pt x="928643" y="1174802"/>
                </a:lnTo>
                <a:lnTo>
                  <a:pt x="1552486" y="1174802"/>
                </a:lnTo>
                <a:close/>
              </a:path>
            </a:pathLst>
          </a:custGeom>
          <a:solidFill>
            <a:srgbClr val="7091C4"/>
          </a:solidFill>
          <a:ln w="12700" cap="flat" cmpd="sng">
            <a:noFill/>
            <a:miter lim="800000"/>
            <a:headEnd/>
            <a:tailEnd/>
          </a:ln>
        </p:spPr>
        <p:txBody>
          <a:bodyPr anchor="ctr"/>
          <a:lstStyle/>
          <a:p>
            <a:endParaRPr lang="zh-CN" altLang="en-US"/>
          </a:p>
        </p:txBody>
      </p:sp>
      <p:sp>
        <p:nvSpPr>
          <p:cNvPr id="11" name="任意多边形 14">
            <a:extLst>
              <a:ext uri="{FF2B5EF4-FFF2-40B4-BE49-F238E27FC236}">
                <a16:creationId xmlns="" xmlns:a16="http://schemas.microsoft.com/office/drawing/2014/main" id="{8BA795C8-4B6D-4104-BFB1-FEFE95C6104D}"/>
              </a:ext>
            </a:extLst>
          </p:cNvPr>
          <p:cNvSpPr>
            <a:spLocks noChangeArrowheads="1"/>
          </p:cNvSpPr>
          <p:nvPr/>
        </p:nvSpPr>
        <p:spPr bwMode="auto">
          <a:xfrm flipV="1">
            <a:off x="2110968" y="3429000"/>
            <a:ext cx="2243137" cy="1698625"/>
          </a:xfrm>
          <a:custGeom>
            <a:avLst/>
            <a:gdLst>
              <a:gd name="T0" fmla="*/ 2243137 w 1552486"/>
              <a:gd name="T1" fmla="*/ 1698625 h 1174802"/>
              <a:gd name="T2" fmla="*/ 2243137 w 1552486"/>
              <a:gd name="T3" fmla="*/ 792502 h 1174802"/>
              <a:gd name="T4" fmla="*/ 2094967 w 1552486"/>
              <a:gd name="T5" fmla="*/ 792502 h 1174802"/>
              <a:gd name="T6" fmla="*/ 2094967 w 1552486"/>
              <a:gd name="T7" fmla="*/ 854283 h 1174802"/>
              <a:gd name="T8" fmla="*/ 1465243 w 1552486"/>
              <a:gd name="T9" fmla="*/ 224117 h 1174802"/>
              <a:gd name="T10" fmla="*/ 0 w 1552486"/>
              <a:gd name="T11" fmla="*/ 401222 h 1174802"/>
              <a:gd name="T12" fmla="*/ 436281 w 1552486"/>
              <a:gd name="T13" fmla="*/ 582448 h 1174802"/>
              <a:gd name="T14" fmla="*/ 1411737 w 1552486"/>
              <a:gd name="T15" fmla="*/ 1546232 h 1174802"/>
              <a:gd name="T16" fmla="*/ 1341766 w 1552486"/>
              <a:gd name="T17" fmla="*/ 1546232 h 1174802"/>
              <a:gd name="T18" fmla="*/ 1341766 w 1552486"/>
              <a:gd name="T19" fmla="*/ 1698625 h 1174802"/>
              <a:gd name="T20" fmla="*/ 2243137 w 1552486"/>
              <a:gd name="T21" fmla="*/ 1698625 h 11748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52486"/>
              <a:gd name="T34" fmla="*/ 0 h 1174802"/>
              <a:gd name="T35" fmla="*/ 1552486 w 1552486"/>
              <a:gd name="T36" fmla="*/ 1174802 h 11748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52486" h="1174802">
                <a:moveTo>
                  <a:pt x="1552486" y="1174802"/>
                </a:moveTo>
                <a:lnTo>
                  <a:pt x="1552486" y="548110"/>
                </a:lnTo>
                <a:lnTo>
                  <a:pt x="1449937" y="548110"/>
                </a:lnTo>
                <a:lnTo>
                  <a:pt x="1449937" y="590839"/>
                </a:lnTo>
                <a:lnTo>
                  <a:pt x="1014102" y="155004"/>
                </a:lnTo>
                <a:cubicBezTo>
                  <a:pt x="764374" y="-89025"/>
                  <a:pt x="312397" y="-42499"/>
                  <a:pt x="0" y="277493"/>
                </a:cubicBezTo>
                <a:cubicBezTo>
                  <a:pt x="126288" y="250906"/>
                  <a:pt x="258273" y="363901"/>
                  <a:pt x="301952" y="402832"/>
                </a:cubicBezTo>
                <a:lnTo>
                  <a:pt x="977070" y="1069404"/>
                </a:lnTo>
                <a:lnTo>
                  <a:pt x="928643" y="1069404"/>
                </a:lnTo>
                <a:lnTo>
                  <a:pt x="928643" y="1174802"/>
                </a:lnTo>
                <a:lnTo>
                  <a:pt x="1552486" y="1174802"/>
                </a:lnTo>
                <a:close/>
              </a:path>
            </a:pathLst>
          </a:custGeom>
          <a:solidFill>
            <a:srgbClr val="F9D2DB"/>
          </a:solidFill>
          <a:ln>
            <a:noFill/>
          </a:ln>
        </p:spPr>
        <p:txBody>
          <a:bodyPr anchor="ctr"/>
          <a:lstStyle/>
          <a:p>
            <a:endParaRPr lang="zh-CN" altLang="en-US"/>
          </a:p>
        </p:txBody>
      </p:sp>
      <p:sp>
        <p:nvSpPr>
          <p:cNvPr id="12" name="任意多边形 18">
            <a:extLst>
              <a:ext uri="{FF2B5EF4-FFF2-40B4-BE49-F238E27FC236}">
                <a16:creationId xmlns="" xmlns:a16="http://schemas.microsoft.com/office/drawing/2014/main" id="{064E27A0-1694-4B86-A275-F4658F5AE954}"/>
              </a:ext>
            </a:extLst>
          </p:cNvPr>
          <p:cNvSpPr>
            <a:spLocks noChangeArrowheads="1"/>
          </p:cNvSpPr>
          <p:nvPr/>
        </p:nvSpPr>
        <p:spPr bwMode="auto">
          <a:xfrm>
            <a:off x="4078108" y="2579687"/>
            <a:ext cx="2243137" cy="1698625"/>
          </a:xfrm>
          <a:custGeom>
            <a:avLst/>
            <a:gdLst>
              <a:gd name="T0" fmla="*/ 2243137 w 1552486"/>
              <a:gd name="T1" fmla="*/ 1698625 h 1174802"/>
              <a:gd name="T2" fmla="*/ 2243137 w 1552486"/>
              <a:gd name="T3" fmla="*/ 792502 h 1174802"/>
              <a:gd name="T4" fmla="*/ 2094967 w 1552486"/>
              <a:gd name="T5" fmla="*/ 792502 h 1174802"/>
              <a:gd name="T6" fmla="*/ 2094967 w 1552486"/>
              <a:gd name="T7" fmla="*/ 854283 h 1174802"/>
              <a:gd name="T8" fmla="*/ 1465243 w 1552486"/>
              <a:gd name="T9" fmla="*/ 224117 h 1174802"/>
              <a:gd name="T10" fmla="*/ 0 w 1552486"/>
              <a:gd name="T11" fmla="*/ 401222 h 1174802"/>
              <a:gd name="T12" fmla="*/ 436281 w 1552486"/>
              <a:gd name="T13" fmla="*/ 582448 h 1174802"/>
              <a:gd name="T14" fmla="*/ 1411737 w 1552486"/>
              <a:gd name="T15" fmla="*/ 1546232 h 1174802"/>
              <a:gd name="T16" fmla="*/ 1341766 w 1552486"/>
              <a:gd name="T17" fmla="*/ 1546232 h 1174802"/>
              <a:gd name="T18" fmla="*/ 1341766 w 1552486"/>
              <a:gd name="T19" fmla="*/ 1698625 h 1174802"/>
              <a:gd name="T20" fmla="*/ 2243137 w 1552486"/>
              <a:gd name="T21" fmla="*/ 1698625 h 11748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52486"/>
              <a:gd name="T34" fmla="*/ 0 h 1174802"/>
              <a:gd name="T35" fmla="*/ 1552486 w 1552486"/>
              <a:gd name="T36" fmla="*/ 1174802 h 11748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52486" h="1174802">
                <a:moveTo>
                  <a:pt x="1552486" y="1174802"/>
                </a:moveTo>
                <a:lnTo>
                  <a:pt x="1552486" y="548110"/>
                </a:lnTo>
                <a:lnTo>
                  <a:pt x="1449937" y="548110"/>
                </a:lnTo>
                <a:lnTo>
                  <a:pt x="1449937" y="590839"/>
                </a:lnTo>
                <a:lnTo>
                  <a:pt x="1014102" y="155004"/>
                </a:lnTo>
                <a:cubicBezTo>
                  <a:pt x="764374" y="-89025"/>
                  <a:pt x="312397" y="-42499"/>
                  <a:pt x="0" y="277493"/>
                </a:cubicBezTo>
                <a:cubicBezTo>
                  <a:pt x="126288" y="250906"/>
                  <a:pt x="258273" y="363901"/>
                  <a:pt x="301952" y="402832"/>
                </a:cubicBezTo>
                <a:lnTo>
                  <a:pt x="977070" y="1069404"/>
                </a:lnTo>
                <a:lnTo>
                  <a:pt x="928643" y="1069404"/>
                </a:lnTo>
                <a:lnTo>
                  <a:pt x="928643" y="1174802"/>
                </a:lnTo>
                <a:lnTo>
                  <a:pt x="1552486" y="1174802"/>
                </a:lnTo>
                <a:close/>
              </a:path>
            </a:pathLst>
          </a:custGeom>
          <a:solidFill>
            <a:srgbClr val="7091C4"/>
          </a:solidFill>
          <a:ln w="12700" cap="flat" cmpd="sng">
            <a:noFill/>
            <a:miter lim="800000"/>
            <a:headEnd/>
            <a:tailEnd/>
          </a:ln>
        </p:spPr>
        <p:txBody>
          <a:bodyPr anchor="ctr"/>
          <a:lstStyle/>
          <a:p>
            <a:endParaRPr lang="zh-CN" altLang="en-US" dirty="0"/>
          </a:p>
        </p:txBody>
      </p:sp>
      <p:sp>
        <p:nvSpPr>
          <p:cNvPr id="13" name="任意多边形 19">
            <a:extLst>
              <a:ext uri="{FF2B5EF4-FFF2-40B4-BE49-F238E27FC236}">
                <a16:creationId xmlns="" xmlns:a16="http://schemas.microsoft.com/office/drawing/2014/main" id="{DE61554A-0ACD-43E1-9CA5-8AED96C051F9}"/>
              </a:ext>
            </a:extLst>
          </p:cNvPr>
          <p:cNvSpPr>
            <a:spLocks noChangeArrowheads="1"/>
          </p:cNvSpPr>
          <p:nvPr/>
        </p:nvSpPr>
        <p:spPr bwMode="auto">
          <a:xfrm flipV="1">
            <a:off x="5929357" y="3429000"/>
            <a:ext cx="2244725" cy="1698625"/>
          </a:xfrm>
          <a:custGeom>
            <a:avLst/>
            <a:gdLst>
              <a:gd name="T0" fmla="*/ 2244725 w 1552486"/>
              <a:gd name="T1" fmla="*/ 1698625 h 1174802"/>
              <a:gd name="T2" fmla="*/ 2244725 w 1552486"/>
              <a:gd name="T3" fmla="*/ 792502 h 1174802"/>
              <a:gd name="T4" fmla="*/ 2096450 w 1552486"/>
              <a:gd name="T5" fmla="*/ 792502 h 1174802"/>
              <a:gd name="T6" fmla="*/ 2096450 w 1552486"/>
              <a:gd name="T7" fmla="*/ 854283 h 1174802"/>
              <a:gd name="T8" fmla="*/ 1466281 w 1552486"/>
              <a:gd name="T9" fmla="*/ 224117 h 1174802"/>
              <a:gd name="T10" fmla="*/ 0 w 1552486"/>
              <a:gd name="T11" fmla="*/ 401222 h 1174802"/>
              <a:gd name="T12" fmla="*/ 436590 w 1552486"/>
              <a:gd name="T13" fmla="*/ 582448 h 1174802"/>
              <a:gd name="T14" fmla="*/ 1412736 w 1552486"/>
              <a:gd name="T15" fmla="*/ 1546232 h 1174802"/>
              <a:gd name="T16" fmla="*/ 1342716 w 1552486"/>
              <a:gd name="T17" fmla="*/ 1546232 h 1174802"/>
              <a:gd name="T18" fmla="*/ 1342716 w 1552486"/>
              <a:gd name="T19" fmla="*/ 1698625 h 1174802"/>
              <a:gd name="T20" fmla="*/ 2244725 w 1552486"/>
              <a:gd name="T21" fmla="*/ 1698625 h 11748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52486"/>
              <a:gd name="T34" fmla="*/ 0 h 1174802"/>
              <a:gd name="T35" fmla="*/ 1552486 w 1552486"/>
              <a:gd name="T36" fmla="*/ 1174802 h 11748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52486" h="1174802">
                <a:moveTo>
                  <a:pt x="1552486" y="1174802"/>
                </a:moveTo>
                <a:lnTo>
                  <a:pt x="1552486" y="548110"/>
                </a:lnTo>
                <a:lnTo>
                  <a:pt x="1449937" y="548110"/>
                </a:lnTo>
                <a:lnTo>
                  <a:pt x="1449937" y="590839"/>
                </a:lnTo>
                <a:lnTo>
                  <a:pt x="1014102" y="155004"/>
                </a:lnTo>
                <a:cubicBezTo>
                  <a:pt x="764374" y="-89025"/>
                  <a:pt x="312397" y="-42499"/>
                  <a:pt x="0" y="277493"/>
                </a:cubicBezTo>
                <a:cubicBezTo>
                  <a:pt x="126288" y="250906"/>
                  <a:pt x="258273" y="363901"/>
                  <a:pt x="301952" y="402832"/>
                </a:cubicBezTo>
                <a:lnTo>
                  <a:pt x="977070" y="1069404"/>
                </a:lnTo>
                <a:lnTo>
                  <a:pt x="928643" y="1069404"/>
                </a:lnTo>
                <a:lnTo>
                  <a:pt x="928643" y="1174802"/>
                </a:lnTo>
                <a:lnTo>
                  <a:pt x="1552486" y="1174802"/>
                </a:lnTo>
                <a:close/>
              </a:path>
            </a:pathLst>
          </a:custGeom>
          <a:solidFill>
            <a:srgbClr val="F9D2DB"/>
          </a:solidFill>
          <a:ln>
            <a:noFill/>
          </a:ln>
        </p:spPr>
        <p:txBody>
          <a:bodyPr anchor="ctr"/>
          <a:lstStyle/>
          <a:p>
            <a:endParaRPr lang="zh-CN" altLang="en-US"/>
          </a:p>
        </p:txBody>
      </p:sp>
      <p:sp>
        <p:nvSpPr>
          <p:cNvPr id="14" name="矩形 20">
            <a:extLst>
              <a:ext uri="{FF2B5EF4-FFF2-40B4-BE49-F238E27FC236}">
                <a16:creationId xmlns="" xmlns:a16="http://schemas.microsoft.com/office/drawing/2014/main" id="{35BCE3C0-15B9-4EB4-A3B8-920749B06209}"/>
              </a:ext>
            </a:extLst>
          </p:cNvPr>
          <p:cNvSpPr>
            <a:spLocks noChangeArrowheads="1"/>
          </p:cNvSpPr>
          <p:nvPr/>
        </p:nvSpPr>
        <p:spPr bwMode="auto">
          <a:xfrm>
            <a:off x="1979891" y="3678237"/>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a:solidFill>
                  <a:schemeClr val="bg1"/>
                </a:solidFill>
                <a:latin typeface="+mn-lt"/>
                <a:ea typeface="华文宋体" panose="02010600040101010101" pitchFamily="2" charset="-122"/>
                <a:sym typeface="华文宋体" panose="02010600040101010101" pitchFamily="2" charset="-122"/>
              </a:rPr>
              <a:t>01</a:t>
            </a:r>
            <a:endParaRPr lang="zh-CN" altLang="en-US" sz="3200">
              <a:solidFill>
                <a:schemeClr val="bg1"/>
              </a:solidFill>
              <a:latin typeface="+mn-lt"/>
              <a:ea typeface="华文宋体" panose="02010600040101010101" pitchFamily="2" charset="-122"/>
              <a:sym typeface="华文宋体" panose="02010600040101010101" pitchFamily="2" charset="-122"/>
            </a:endParaRPr>
          </a:p>
        </p:txBody>
      </p:sp>
      <p:sp>
        <p:nvSpPr>
          <p:cNvPr id="15" name="矩形 21">
            <a:extLst>
              <a:ext uri="{FF2B5EF4-FFF2-40B4-BE49-F238E27FC236}">
                <a16:creationId xmlns="" xmlns:a16="http://schemas.microsoft.com/office/drawing/2014/main" id="{DA9D2A64-5B8A-4BF9-8C59-6F0AF8B004C0}"/>
              </a:ext>
            </a:extLst>
          </p:cNvPr>
          <p:cNvSpPr>
            <a:spLocks noChangeArrowheads="1"/>
          </p:cNvSpPr>
          <p:nvPr/>
        </p:nvSpPr>
        <p:spPr bwMode="auto">
          <a:xfrm>
            <a:off x="3730218" y="3455987"/>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a:solidFill>
                  <a:schemeClr val="bg1"/>
                </a:solidFill>
                <a:latin typeface="+mn-lt"/>
                <a:ea typeface="华文宋体" panose="02010600040101010101" pitchFamily="2" charset="-122"/>
                <a:sym typeface="华文宋体" panose="02010600040101010101" pitchFamily="2" charset="-122"/>
              </a:rPr>
              <a:t>02</a:t>
            </a:r>
            <a:endParaRPr lang="zh-CN" altLang="en-US" sz="3200">
              <a:solidFill>
                <a:schemeClr val="bg1"/>
              </a:solidFill>
              <a:latin typeface="+mn-lt"/>
              <a:ea typeface="华文宋体" panose="02010600040101010101" pitchFamily="2" charset="-122"/>
              <a:sym typeface="华文宋体" panose="02010600040101010101" pitchFamily="2" charset="-122"/>
            </a:endParaRPr>
          </a:p>
        </p:txBody>
      </p:sp>
      <p:sp>
        <p:nvSpPr>
          <p:cNvPr id="16" name="矩形 22">
            <a:extLst>
              <a:ext uri="{FF2B5EF4-FFF2-40B4-BE49-F238E27FC236}">
                <a16:creationId xmlns="" xmlns:a16="http://schemas.microsoft.com/office/drawing/2014/main" id="{BB7E407E-6D21-4383-B533-92461DCCE2F0}"/>
              </a:ext>
            </a:extLst>
          </p:cNvPr>
          <p:cNvSpPr>
            <a:spLocks noChangeArrowheads="1"/>
          </p:cNvSpPr>
          <p:nvPr/>
        </p:nvSpPr>
        <p:spPr bwMode="auto">
          <a:xfrm>
            <a:off x="5697586" y="3678237"/>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dirty="0">
                <a:solidFill>
                  <a:schemeClr val="bg1"/>
                </a:solidFill>
                <a:latin typeface="+mn-lt"/>
                <a:ea typeface="华文宋体" panose="02010600040101010101" pitchFamily="2" charset="-122"/>
                <a:sym typeface="华文宋体" panose="02010600040101010101" pitchFamily="2" charset="-122"/>
              </a:rPr>
              <a:t>03</a:t>
            </a:r>
            <a:endParaRPr lang="zh-CN" altLang="en-US" sz="3200" dirty="0">
              <a:solidFill>
                <a:schemeClr val="bg1"/>
              </a:solidFill>
              <a:latin typeface="+mn-lt"/>
              <a:ea typeface="华文宋体" panose="02010600040101010101" pitchFamily="2" charset="-122"/>
              <a:sym typeface="华文宋体" panose="02010600040101010101" pitchFamily="2" charset="-122"/>
            </a:endParaRPr>
          </a:p>
        </p:txBody>
      </p:sp>
      <p:sp>
        <p:nvSpPr>
          <p:cNvPr id="17" name="矩形 23">
            <a:extLst>
              <a:ext uri="{FF2B5EF4-FFF2-40B4-BE49-F238E27FC236}">
                <a16:creationId xmlns="" xmlns:a16="http://schemas.microsoft.com/office/drawing/2014/main" id="{E7F32150-155A-41BF-914A-B77A710B06BD}"/>
              </a:ext>
            </a:extLst>
          </p:cNvPr>
          <p:cNvSpPr>
            <a:spLocks noChangeArrowheads="1"/>
          </p:cNvSpPr>
          <p:nvPr/>
        </p:nvSpPr>
        <p:spPr bwMode="auto">
          <a:xfrm>
            <a:off x="7542257" y="3500437"/>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a:solidFill>
                  <a:schemeClr val="bg1"/>
                </a:solidFill>
                <a:latin typeface="+mn-lt"/>
                <a:ea typeface="华文宋体" panose="02010600040101010101" pitchFamily="2" charset="-122"/>
                <a:sym typeface="华文宋体" panose="02010600040101010101" pitchFamily="2" charset="-122"/>
              </a:rPr>
              <a:t>04</a:t>
            </a:r>
            <a:endParaRPr lang="zh-CN" altLang="en-US" sz="3200">
              <a:solidFill>
                <a:schemeClr val="bg1"/>
              </a:solidFill>
              <a:latin typeface="+mn-lt"/>
              <a:ea typeface="华文宋体" panose="02010600040101010101" pitchFamily="2" charset="-122"/>
              <a:sym typeface="华文宋体" panose="02010600040101010101" pitchFamily="2" charset="-122"/>
            </a:endParaRPr>
          </a:p>
        </p:txBody>
      </p:sp>
      <p:sp>
        <p:nvSpPr>
          <p:cNvPr id="18" name="矩形 24">
            <a:extLst>
              <a:ext uri="{FF2B5EF4-FFF2-40B4-BE49-F238E27FC236}">
                <a16:creationId xmlns="" xmlns:a16="http://schemas.microsoft.com/office/drawing/2014/main" id="{F535867D-2705-4072-A136-09C724EB429C}"/>
              </a:ext>
            </a:extLst>
          </p:cNvPr>
          <p:cNvSpPr>
            <a:spLocks noChangeArrowheads="1"/>
          </p:cNvSpPr>
          <p:nvPr/>
        </p:nvSpPr>
        <p:spPr bwMode="auto">
          <a:xfrm rot="2700000">
            <a:off x="1213566" y="3132464"/>
            <a:ext cx="89447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dirty="0" smtClean="0">
                <a:solidFill>
                  <a:schemeClr val="bg1"/>
                </a:solidFill>
                <a:latin typeface="+mn-lt"/>
                <a:ea typeface="华文宋体" panose="02010600040101010101" pitchFamily="2" charset="-122"/>
                <a:sym typeface="华文宋体" panose="02010600040101010101" pitchFamily="2" charset="-122"/>
              </a:rPr>
              <a:t>STEP</a:t>
            </a:r>
            <a:endParaRPr lang="zh-CN" altLang="en-US" sz="2800" dirty="0">
              <a:solidFill>
                <a:schemeClr val="bg1"/>
              </a:solidFill>
              <a:latin typeface="+mn-lt"/>
              <a:ea typeface="华文宋体" panose="02010600040101010101" pitchFamily="2" charset="-122"/>
              <a:sym typeface="华文宋体" panose="02010600040101010101" pitchFamily="2" charset="-122"/>
            </a:endParaRPr>
          </a:p>
        </p:txBody>
      </p:sp>
      <p:sp>
        <p:nvSpPr>
          <p:cNvPr id="19" name="矩形 25">
            <a:extLst>
              <a:ext uri="{FF2B5EF4-FFF2-40B4-BE49-F238E27FC236}">
                <a16:creationId xmlns="" xmlns:a16="http://schemas.microsoft.com/office/drawing/2014/main" id="{A142B5D4-3DF1-4418-B2BE-1E6B5A78AB20}"/>
              </a:ext>
            </a:extLst>
          </p:cNvPr>
          <p:cNvSpPr>
            <a:spLocks noChangeArrowheads="1"/>
          </p:cNvSpPr>
          <p:nvPr/>
        </p:nvSpPr>
        <p:spPr bwMode="auto">
          <a:xfrm rot="2700000">
            <a:off x="4896901" y="3106271"/>
            <a:ext cx="89447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dirty="0" smtClean="0">
                <a:solidFill>
                  <a:schemeClr val="bg1"/>
                </a:solidFill>
                <a:latin typeface="+mn-lt"/>
                <a:ea typeface="华文宋体" panose="02010600040101010101" pitchFamily="2" charset="-122"/>
                <a:sym typeface="华文宋体" panose="02010600040101010101" pitchFamily="2" charset="-122"/>
              </a:rPr>
              <a:t>STEP</a:t>
            </a:r>
            <a:endParaRPr lang="zh-CN" altLang="en-US" sz="2800" dirty="0">
              <a:solidFill>
                <a:schemeClr val="bg1"/>
              </a:solidFill>
              <a:latin typeface="+mn-lt"/>
              <a:ea typeface="华文宋体" panose="02010600040101010101" pitchFamily="2" charset="-122"/>
              <a:sym typeface="华文宋体" panose="02010600040101010101" pitchFamily="2" charset="-122"/>
            </a:endParaRPr>
          </a:p>
        </p:txBody>
      </p:sp>
      <p:sp>
        <p:nvSpPr>
          <p:cNvPr id="20" name="矩形 26">
            <a:extLst>
              <a:ext uri="{FF2B5EF4-FFF2-40B4-BE49-F238E27FC236}">
                <a16:creationId xmlns="" xmlns:a16="http://schemas.microsoft.com/office/drawing/2014/main" id="{16DB8AFF-12F0-4418-8C96-73705D202D41}"/>
              </a:ext>
            </a:extLst>
          </p:cNvPr>
          <p:cNvSpPr>
            <a:spLocks noChangeArrowheads="1"/>
          </p:cNvSpPr>
          <p:nvPr/>
        </p:nvSpPr>
        <p:spPr bwMode="auto">
          <a:xfrm rot="18900000">
            <a:off x="3067873" y="4080202"/>
            <a:ext cx="89447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dirty="0" smtClean="0">
                <a:solidFill>
                  <a:schemeClr val="bg1"/>
                </a:solidFill>
                <a:latin typeface="+mn-lt"/>
                <a:ea typeface="华文宋体" panose="02010600040101010101" pitchFamily="2" charset="-122"/>
                <a:sym typeface="华文宋体" panose="02010600040101010101" pitchFamily="2" charset="-122"/>
              </a:rPr>
              <a:t>STEP</a:t>
            </a:r>
            <a:endParaRPr lang="zh-CN" altLang="en-US" sz="2800" dirty="0">
              <a:solidFill>
                <a:schemeClr val="bg1"/>
              </a:solidFill>
              <a:latin typeface="+mn-lt"/>
              <a:ea typeface="华文宋体" panose="02010600040101010101" pitchFamily="2" charset="-122"/>
              <a:sym typeface="华文宋体" panose="02010600040101010101" pitchFamily="2" charset="-122"/>
            </a:endParaRPr>
          </a:p>
        </p:txBody>
      </p:sp>
      <p:sp>
        <p:nvSpPr>
          <p:cNvPr id="21" name="矩形 27">
            <a:extLst>
              <a:ext uri="{FF2B5EF4-FFF2-40B4-BE49-F238E27FC236}">
                <a16:creationId xmlns="" xmlns:a16="http://schemas.microsoft.com/office/drawing/2014/main" id="{3962DB11-4724-4E15-B3EC-4E4D5C50C424}"/>
              </a:ext>
            </a:extLst>
          </p:cNvPr>
          <p:cNvSpPr>
            <a:spLocks noChangeArrowheads="1"/>
          </p:cNvSpPr>
          <p:nvPr/>
        </p:nvSpPr>
        <p:spPr bwMode="auto">
          <a:xfrm rot="18900000">
            <a:off x="6841019" y="4054009"/>
            <a:ext cx="89447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dirty="0" smtClean="0">
                <a:solidFill>
                  <a:schemeClr val="bg1"/>
                </a:solidFill>
                <a:latin typeface="+mn-lt"/>
                <a:ea typeface="华文宋体" panose="02010600040101010101" pitchFamily="2" charset="-122"/>
                <a:sym typeface="华文宋体" panose="02010600040101010101" pitchFamily="2" charset="-122"/>
              </a:rPr>
              <a:t>STEP</a:t>
            </a:r>
            <a:endParaRPr lang="zh-CN" altLang="en-US" sz="2800" dirty="0">
              <a:solidFill>
                <a:schemeClr val="bg1"/>
              </a:solidFill>
              <a:latin typeface="+mn-lt"/>
              <a:ea typeface="华文宋体" panose="02010600040101010101" pitchFamily="2" charset="-122"/>
              <a:sym typeface="华文宋体" panose="02010600040101010101" pitchFamily="2" charset="-122"/>
            </a:endParaRPr>
          </a:p>
        </p:txBody>
      </p:sp>
      <p:grpSp>
        <p:nvGrpSpPr>
          <p:cNvPr id="22" name="组合 21">
            <a:extLst>
              <a:ext uri="{FF2B5EF4-FFF2-40B4-BE49-F238E27FC236}">
                <a16:creationId xmlns="" xmlns:a16="http://schemas.microsoft.com/office/drawing/2014/main" id="{DCA8CE85-30F9-424D-87C6-ECBE665B9383}"/>
              </a:ext>
            </a:extLst>
          </p:cNvPr>
          <p:cNvGrpSpPr/>
          <p:nvPr/>
        </p:nvGrpSpPr>
        <p:grpSpPr>
          <a:xfrm>
            <a:off x="926689" y="1208288"/>
            <a:ext cx="2580372" cy="1365029"/>
            <a:chOff x="1951596" y="1805939"/>
            <a:chExt cx="2580372" cy="1365029"/>
          </a:xfrm>
        </p:grpSpPr>
        <p:sp>
          <p:nvSpPr>
            <p:cNvPr id="23" name="矩形 22">
              <a:extLst>
                <a:ext uri="{FF2B5EF4-FFF2-40B4-BE49-F238E27FC236}">
                  <a16:creationId xmlns="" xmlns:a16="http://schemas.microsoft.com/office/drawing/2014/main" id="{9B9C91DB-1BC5-4050-8BFB-561412B0EA1F}"/>
                </a:ext>
              </a:extLst>
            </p:cNvPr>
            <p:cNvSpPr/>
            <p:nvPr/>
          </p:nvSpPr>
          <p:spPr>
            <a:xfrm>
              <a:off x="1951596" y="1805939"/>
              <a:ext cx="595035" cy="338554"/>
            </a:xfrm>
            <a:prstGeom prst="rect">
              <a:avLst/>
            </a:prstGeom>
            <a:noFill/>
          </p:spPr>
          <p:txBody>
            <a:bodyPr wrap="none">
              <a:spAutoFit/>
            </a:bodyPr>
            <a:lstStyle/>
            <a:p>
              <a:pPr defTabSz="1219170">
                <a:defRPr/>
              </a:pPr>
              <a:r>
                <a:rPr lang="zh-CN" altLang="en-US" sz="1600" b="1" kern="0" dirty="0" smtClean="0">
                  <a:solidFill>
                    <a:schemeClr val="tx1">
                      <a:lumMod val="95000"/>
                      <a:lumOff val="5000"/>
                    </a:schemeClr>
                  </a:solidFill>
                  <a:latin typeface="微软雅黑 Light" panose="020B0502040204020203" pitchFamily="34" charset="-122"/>
                  <a:ea typeface="微软雅黑 Light" panose="020B0502040204020203" pitchFamily="34" charset="-122"/>
                </a:rPr>
                <a:t>请求</a:t>
              </a:r>
              <a:endParaRPr lang="en-US" altLang="zh-CN" sz="1600" b="1" kern="0" dirty="0">
                <a:solidFill>
                  <a:schemeClr val="tx1">
                    <a:lumMod val="95000"/>
                    <a:lumOff val="5000"/>
                  </a:schemeClr>
                </a:solidFill>
                <a:latin typeface="微软雅黑 Light" panose="020B0502040204020203" pitchFamily="34" charset="-122"/>
                <a:ea typeface="微软雅黑 Light" panose="020B0502040204020203" pitchFamily="34" charset="-122"/>
              </a:endParaRPr>
            </a:p>
          </p:txBody>
        </p:sp>
        <p:sp>
          <p:nvSpPr>
            <p:cNvPr id="24" name="文本框 23">
              <a:extLst>
                <a:ext uri="{FF2B5EF4-FFF2-40B4-BE49-F238E27FC236}">
                  <a16:creationId xmlns="" xmlns:a16="http://schemas.microsoft.com/office/drawing/2014/main" id="{3BBCADA9-E785-49CE-8103-73F5339CC19E}"/>
                </a:ext>
              </a:extLst>
            </p:cNvPr>
            <p:cNvSpPr txBox="1"/>
            <p:nvPr/>
          </p:nvSpPr>
          <p:spPr>
            <a:xfrm>
              <a:off x="1951596" y="2088812"/>
              <a:ext cx="2580372" cy="1082156"/>
            </a:xfrm>
            <a:prstGeom prst="rect">
              <a:avLst/>
            </a:prstGeom>
            <a:noFill/>
          </p:spPr>
          <p:txBody>
            <a:bodyPr wrap="square" rtlCol="0">
              <a:spAutoFit/>
            </a:bodyPr>
            <a:lstStyle/>
            <a:p>
              <a:pPr>
                <a:lnSpc>
                  <a:spcPct val="150000"/>
                </a:lnSpc>
              </a:pPr>
              <a:r>
                <a:rPr lang="zh-CN" altLang="en-US" sz="1100" dirty="0">
                  <a:solidFill>
                    <a:schemeClr val="tx1">
                      <a:lumMod val="65000"/>
                      <a:lumOff val="35000"/>
                    </a:schemeClr>
                  </a:solidFill>
                </a:rPr>
                <a:t>下载执行与 </a:t>
              </a:r>
              <a:r>
                <a:rPr lang="en-US" altLang="zh-CN" sz="1100" dirty="0" err="1">
                  <a:solidFill>
                    <a:schemeClr val="tx1">
                      <a:lumMod val="65000"/>
                      <a:lumOff val="35000"/>
                    </a:schemeClr>
                  </a:solidFill>
                </a:rPr>
                <a:t>JS</a:t>
              </a:r>
              <a:r>
                <a:rPr lang="en-US" altLang="zh-CN" sz="1100" dirty="0">
                  <a:solidFill>
                    <a:schemeClr val="tx1">
                      <a:lumMod val="65000"/>
                      <a:lumOff val="35000"/>
                    </a:schemeClr>
                  </a:solidFill>
                </a:rPr>
                <a:t> </a:t>
              </a:r>
              <a:r>
                <a:rPr lang="zh-CN" altLang="en-US" sz="1100" dirty="0">
                  <a:solidFill>
                    <a:schemeClr val="tx1">
                      <a:lumMod val="65000"/>
                      <a:lumOff val="35000"/>
                    </a:schemeClr>
                  </a:solidFill>
                </a:rPr>
                <a:t>等效的 </a:t>
              </a:r>
              <a:r>
                <a:rPr lang="en-US" altLang="zh-CN" sz="1100" dirty="0" err="1">
                  <a:solidFill>
                    <a:schemeClr val="tx1">
                      <a:lumMod val="65000"/>
                      <a:lumOff val="35000"/>
                    </a:schemeClr>
                  </a:solidFill>
                </a:rPr>
                <a:t>wasm</a:t>
              </a:r>
              <a:r>
                <a:rPr lang="en-US" altLang="zh-CN" sz="1100" dirty="0">
                  <a:solidFill>
                    <a:schemeClr val="tx1">
                      <a:lumMod val="65000"/>
                      <a:lumOff val="35000"/>
                    </a:schemeClr>
                  </a:solidFill>
                </a:rPr>
                <a:t> </a:t>
              </a:r>
              <a:r>
                <a:rPr lang="zh-CN" altLang="en-US" sz="1100" dirty="0">
                  <a:solidFill>
                    <a:schemeClr val="tx1">
                      <a:lumMod val="65000"/>
                      <a:lumOff val="35000"/>
                    </a:schemeClr>
                  </a:solidFill>
                </a:rPr>
                <a:t>文件需要更少的时间，因为它体积更小。下载资源的时间会更少。在网速慢的情况下更能显示出效果来。</a:t>
              </a:r>
            </a:p>
          </p:txBody>
        </p:sp>
      </p:grpSp>
      <p:grpSp>
        <p:nvGrpSpPr>
          <p:cNvPr id="25" name="组合 24">
            <a:extLst>
              <a:ext uri="{FF2B5EF4-FFF2-40B4-BE49-F238E27FC236}">
                <a16:creationId xmlns="" xmlns:a16="http://schemas.microsoft.com/office/drawing/2014/main" id="{BBE8D34E-A31D-4BDA-9495-7777F29F7EA6}"/>
              </a:ext>
            </a:extLst>
          </p:cNvPr>
          <p:cNvGrpSpPr/>
          <p:nvPr/>
        </p:nvGrpSpPr>
        <p:grpSpPr>
          <a:xfrm>
            <a:off x="4399030" y="1208288"/>
            <a:ext cx="2580372" cy="1365029"/>
            <a:chOff x="1951596" y="1805939"/>
            <a:chExt cx="2580372" cy="1365029"/>
          </a:xfrm>
        </p:grpSpPr>
        <p:sp>
          <p:nvSpPr>
            <p:cNvPr id="26" name="矩形 25">
              <a:extLst>
                <a:ext uri="{FF2B5EF4-FFF2-40B4-BE49-F238E27FC236}">
                  <a16:creationId xmlns="" xmlns:a16="http://schemas.microsoft.com/office/drawing/2014/main" id="{4DDA9D0F-D70E-45B9-9B19-C955E5783F56}"/>
                </a:ext>
              </a:extLst>
            </p:cNvPr>
            <p:cNvSpPr/>
            <p:nvPr/>
          </p:nvSpPr>
          <p:spPr>
            <a:xfrm>
              <a:off x="1951596" y="1805939"/>
              <a:ext cx="1149674" cy="338554"/>
            </a:xfrm>
            <a:prstGeom prst="rect">
              <a:avLst/>
            </a:prstGeom>
            <a:noFill/>
          </p:spPr>
          <p:txBody>
            <a:bodyPr wrap="none">
              <a:spAutoFit/>
            </a:bodyPr>
            <a:lstStyle/>
            <a:p>
              <a:pPr defTabSz="1219170">
                <a:defRPr/>
              </a:pPr>
              <a:r>
                <a:rPr lang="zh-CN" altLang="en-US" sz="1600" b="1" kern="0" dirty="0" smtClean="0">
                  <a:solidFill>
                    <a:schemeClr val="tx1">
                      <a:lumMod val="95000"/>
                      <a:lumOff val="5000"/>
                    </a:schemeClr>
                  </a:solidFill>
                  <a:latin typeface="微软雅黑 Light" panose="020B0502040204020203" pitchFamily="34" charset="-122"/>
                  <a:ea typeface="微软雅黑 Light" panose="020B0502040204020203" pitchFamily="34" charset="-122"/>
                </a:rPr>
                <a:t>编译</a:t>
              </a:r>
              <a:r>
                <a:rPr lang="en-US" altLang="zh-CN" sz="1600" b="1" kern="0" dirty="0" smtClean="0">
                  <a:solidFill>
                    <a:schemeClr val="tx1">
                      <a:lumMod val="95000"/>
                      <a:lumOff val="5000"/>
                    </a:schemeClr>
                  </a:solidFill>
                  <a:latin typeface="微软雅黑 Light" panose="020B0502040204020203" pitchFamily="34" charset="-122"/>
                  <a:ea typeface="微软雅黑 Light" panose="020B0502040204020203" pitchFamily="34" charset="-122"/>
                </a:rPr>
                <a:t>+</a:t>
              </a:r>
              <a:r>
                <a:rPr lang="zh-CN" altLang="en-US" sz="1600" b="1" kern="0" dirty="0" smtClean="0">
                  <a:solidFill>
                    <a:schemeClr val="tx1">
                      <a:lumMod val="95000"/>
                      <a:lumOff val="5000"/>
                    </a:schemeClr>
                  </a:solidFill>
                  <a:latin typeface="微软雅黑 Light" panose="020B0502040204020203" pitchFamily="34" charset="-122"/>
                  <a:ea typeface="微软雅黑 Light" panose="020B0502040204020203" pitchFamily="34" charset="-122"/>
                </a:rPr>
                <a:t>优化</a:t>
              </a:r>
              <a:endParaRPr lang="en-US" altLang="zh-CN" sz="1600" b="1" kern="0" dirty="0">
                <a:solidFill>
                  <a:schemeClr val="tx1">
                    <a:lumMod val="95000"/>
                    <a:lumOff val="5000"/>
                  </a:schemeClr>
                </a:solidFill>
                <a:latin typeface="微软雅黑 Light" panose="020B0502040204020203" pitchFamily="34" charset="-122"/>
                <a:ea typeface="微软雅黑 Light" panose="020B0502040204020203" pitchFamily="34" charset="-122"/>
              </a:endParaRPr>
            </a:p>
          </p:txBody>
        </p:sp>
        <p:sp>
          <p:nvSpPr>
            <p:cNvPr id="27" name="文本框 26">
              <a:extLst>
                <a:ext uri="{FF2B5EF4-FFF2-40B4-BE49-F238E27FC236}">
                  <a16:creationId xmlns="" xmlns:a16="http://schemas.microsoft.com/office/drawing/2014/main" id="{3113D93B-C445-491E-80C4-58DFA42CBD8C}"/>
                </a:ext>
              </a:extLst>
            </p:cNvPr>
            <p:cNvSpPr txBox="1"/>
            <p:nvPr/>
          </p:nvSpPr>
          <p:spPr>
            <a:xfrm>
              <a:off x="1951596" y="2088812"/>
              <a:ext cx="2580372" cy="1082156"/>
            </a:xfrm>
            <a:prstGeom prst="rect">
              <a:avLst/>
            </a:prstGeom>
            <a:noFill/>
          </p:spPr>
          <p:txBody>
            <a:bodyPr wrap="square" rtlCol="0">
              <a:spAutoFit/>
            </a:bodyPr>
            <a:lstStyle/>
            <a:p>
              <a:pPr>
                <a:lnSpc>
                  <a:spcPct val="150000"/>
                </a:lnSpc>
              </a:pPr>
              <a:r>
                <a:rPr lang="en-US" altLang="zh-CN" sz="1100" dirty="0" err="1">
                  <a:solidFill>
                    <a:schemeClr val="tx1">
                      <a:lumMod val="65000"/>
                      <a:lumOff val="35000"/>
                    </a:schemeClr>
                  </a:solidFill>
                </a:rPr>
                <a:t>JS</a:t>
              </a:r>
              <a:r>
                <a:rPr lang="zh-CN" altLang="en-US" sz="1100" dirty="0">
                  <a:solidFill>
                    <a:schemeClr val="tx1">
                      <a:lumMod val="65000"/>
                      <a:lumOff val="35000"/>
                    </a:schemeClr>
                  </a:solidFill>
                </a:rPr>
                <a:t>在执行代码期间编译。相同的代码在多次执行中有可能类型不同被重新编译。</a:t>
              </a:r>
              <a:r>
                <a:rPr lang="en-US" altLang="zh-CN" sz="1100" dirty="0" err="1">
                  <a:solidFill>
                    <a:schemeClr val="tx1">
                      <a:lumMod val="65000"/>
                      <a:lumOff val="35000"/>
                    </a:schemeClr>
                  </a:solidFill>
                </a:rPr>
                <a:t>wasm</a:t>
              </a:r>
              <a:r>
                <a:rPr lang="zh-CN" altLang="en-US" sz="1100" dirty="0">
                  <a:solidFill>
                    <a:schemeClr val="tx1">
                      <a:lumMod val="65000"/>
                      <a:lumOff val="35000"/>
                    </a:schemeClr>
                  </a:solidFill>
                </a:rPr>
                <a:t>更多的优化在 </a:t>
              </a:r>
              <a:r>
                <a:rPr lang="en-US" altLang="zh-CN" sz="1100" dirty="0" err="1">
                  <a:solidFill>
                    <a:schemeClr val="tx1">
                      <a:lumMod val="65000"/>
                      <a:lumOff val="35000"/>
                    </a:schemeClr>
                  </a:solidFill>
                </a:rPr>
                <a:t>LLVM</a:t>
              </a:r>
              <a:r>
                <a:rPr lang="en-US" altLang="zh-CN" sz="1100" dirty="0">
                  <a:solidFill>
                    <a:schemeClr val="tx1">
                      <a:lumMod val="65000"/>
                      <a:lumOff val="35000"/>
                    </a:schemeClr>
                  </a:solidFill>
                </a:rPr>
                <a:t> </a:t>
              </a:r>
              <a:r>
                <a:rPr lang="zh-CN" altLang="en-US" sz="1100" dirty="0">
                  <a:solidFill>
                    <a:schemeClr val="tx1">
                      <a:lumMod val="65000"/>
                      <a:lumOff val="35000"/>
                    </a:schemeClr>
                  </a:solidFill>
                </a:rPr>
                <a:t>最前面就已经完成。所以编译和优化的工作很少。</a:t>
              </a:r>
            </a:p>
          </p:txBody>
        </p:sp>
      </p:grpSp>
      <p:grpSp>
        <p:nvGrpSpPr>
          <p:cNvPr id="28" name="组合 27">
            <a:extLst>
              <a:ext uri="{FF2B5EF4-FFF2-40B4-BE49-F238E27FC236}">
                <a16:creationId xmlns="" xmlns:a16="http://schemas.microsoft.com/office/drawing/2014/main" id="{0539F2E2-4D65-4636-B499-2BA69BBCB234}"/>
              </a:ext>
            </a:extLst>
          </p:cNvPr>
          <p:cNvGrpSpPr/>
          <p:nvPr/>
        </p:nvGrpSpPr>
        <p:grpSpPr>
          <a:xfrm>
            <a:off x="2057724" y="5088431"/>
            <a:ext cx="2580372" cy="1390869"/>
            <a:chOff x="1951596" y="1805939"/>
            <a:chExt cx="2580372" cy="1390869"/>
          </a:xfrm>
        </p:grpSpPr>
        <p:sp>
          <p:nvSpPr>
            <p:cNvPr id="29" name="矩形 28">
              <a:extLst>
                <a:ext uri="{FF2B5EF4-FFF2-40B4-BE49-F238E27FC236}">
                  <a16:creationId xmlns="" xmlns:a16="http://schemas.microsoft.com/office/drawing/2014/main" id="{D6AAF8D4-D16B-4D1D-ABD5-9DA3758D0F0A}"/>
                </a:ext>
              </a:extLst>
            </p:cNvPr>
            <p:cNvSpPr/>
            <p:nvPr/>
          </p:nvSpPr>
          <p:spPr>
            <a:xfrm>
              <a:off x="1951596" y="1805939"/>
              <a:ext cx="595035" cy="338554"/>
            </a:xfrm>
            <a:prstGeom prst="rect">
              <a:avLst/>
            </a:prstGeom>
            <a:noFill/>
          </p:spPr>
          <p:txBody>
            <a:bodyPr wrap="none">
              <a:spAutoFit/>
            </a:bodyPr>
            <a:lstStyle/>
            <a:p>
              <a:pPr defTabSz="1219170">
                <a:defRPr/>
              </a:pPr>
              <a:r>
                <a:rPr lang="zh-CN" altLang="en-US" sz="1600" b="1" kern="0" dirty="0" smtClean="0">
                  <a:solidFill>
                    <a:schemeClr val="tx1">
                      <a:lumMod val="95000"/>
                      <a:lumOff val="5000"/>
                    </a:schemeClr>
                  </a:solidFill>
                  <a:latin typeface="微软雅黑 Light" panose="020B0502040204020203" pitchFamily="34" charset="-122"/>
                  <a:ea typeface="微软雅黑 Light" panose="020B0502040204020203" pitchFamily="34" charset="-122"/>
                </a:rPr>
                <a:t>解析</a:t>
              </a:r>
              <a:endParaRPr lang="en-US" altLang="zh-CN" sz="1600" b="1" kern="0" dirty="0">
                <a:solidFill>
                  <a:schemeClr val="tx1">
                    <a:lumMod val="95000"/>
                    <a:lumOff val="5000"/>
                  </a:schemeClr>
                </a:solidFill>
                <a:latin typeface="微软雅黑 Light" panose="020B0502040204020203" pitchFamily="34" charset="-122"/>
                <a:ea typeface="微软雅黑 Light" panose="020B0502040204020203" pitchFamily="34" charset="-122"/>
              </a:endParaRPr>
            </a:p>
          </p:txBody>
        </p:sp>
        <p:sp>
          <p:nvSpPr>
            <p:cNvPr id="30" name="文本框 29">
              <a:extLst>
                <a:ext uri="{FF2B5EF4-FFF2-40B4-BE49-F238E27FC236}">
                  <a16:creationId xmlns="" xmlns:a16="http://schemas.microsoft.com/office/drawing/2014/main" id="{27FAF4D3-A6D8-4E94-B18E-4B33B0FDA56F}"/>
                </a:ext>
              </a:extLst>
            </p:cNvPr>
            <p:cNvSpPr txBox="1"/>
            <p:nvPr/>
          </p:nvSpPr>
          <p:spPr>
            <a:xfrm>
              <a:off x="1951596" y="2088812"/>
              <a:ext cx="2580372" cy="1107996"/>
            </a:xfrm>
            <a:prstGeom prst="rect">
              <a:avLst/>
            </a:prstGeom>
            <a:noFill/>
          </p:spPr>
          <p:txBody>
            <a:bodyPr wrap="square" rtlCol="0">
              <a:spAutoFit/>
            </a:bodyPr>
            <a:lstStyle/>
            <a:p>
              <a:pPr>
                <a:lnSpc>
                  <a:spcPct val="150000"/>
                </a:lnSpc>
              </a:pPr>
              <a:r>
                <a:rPr lang="en-US" altLang="zh-CN" sz="1100" dirty="0" err="1">
                  <a:solidFill>
                    <a:schemeClr val="tx1">
                      <a:lumMod val="65000"/>
                      <a:lumOff val="35000"/>
                    </a:schemeClr>
                  </a:solidFill>
                </a:rPr>
                <a:t>JS</a:t>
              </a:r>
              <a:r>
                <a:rPr lang="en-US" altLang="zh-CN" sz="1100" dirty="0">
                  <a:solidFill>
                    <a:schemeClr val="tx1">
                      <a:lumMod val="65000"/>
                      <a:lumOff val="35000"/>
                    </a:schemeClr>
                  </a:solidFill>
                </a:rPr>
                <a:t> </a:t>
              </a:r>
              <a:r>
                <a:rPr lang="zh-CN" altLang="en-US" sz="1100" dirty="0">
                  <a:solidFill>
                    <a:schemeClr val="tx1">
                      <a:lumMod val="65000"/>
                      <a:lumOff val="35000"/>
                    </a:schemeClr>
                  </a:solidFill>
                </a:rPr>
                <a:t>源码被下载到浏览器，将被</a:t>
              </a:r>
              <a:r>
                <a:rPr lang="zh-CN" altLang="en-US" sz="1100" dirty="0" smtClean="0">
                  <a:solidFill>
                    <a:schemeClr val="tx1">
                      <a:lumMod val="65000"/>
                      <a:lumOff val="35000"/>
                    </a:schemeClr>
                  </a:solidFill>
                </a:rPr>
                <a:t>解析</a:t>
              </a:r>
              <a:r>
                <a:rPr lang="en-US" altLang="zh-CN" sz="1100" dirty="0" smtClean="0">
                  <a:solidFill>
                    <a:schemeClr val="tx1">
                      <a:lumMod val="65000"/>
                      <a:lumOff val="35000"/>
                    </a:schemeClr>
                  </a:solidFill>
                </a:rPr>
                <a:t>AST</a:t>
              </a:r>
              <a:r>
                <a:rPr lang="zh-CN" altLang="en-US" sz="1100" dirty="0">
                  <a:solidFill>
                    <a:schemeClr val="tx1">
                      <a:lumMod val="65000"/>
                      <a:lumOff val="35000"/>
                    </a:schemeClr>
                  </a:solidFill>
                </a:rPr>
                <a:t>，</a:t>
              </a:r>
              <a:r>
                <a:rPr lang="en-US" altLang="zh-CN" sz="1100" dirty="0" smtClean="0">
                  <a:solidFill>
                    <a:schemeClr val="tx1">
                      <a:lumMod val="65000"/>
                      <a:lumOff val="35000"/>
                    </a:schemeClr>
                  </a:solidFill>
                </a:rPr>
                <a:t>AST</a:t>
              </a:r>
              <a:r>
                <a:rPr lang="zh-CN" altLang="en-US" sz="1100" dirty="0">
                  <a:solidFill>
                    <a:schemeClr val="tx1">
                      <a:lumMod val="65000"/>
                      <a:lumOff val="35000"/>
                    </a:schemeClr>
                  </a:solidFill>
                </a:rPr>
                <a:t>再被转换为字节码。 而</a:t>
              </a:r>
              <a:r>
                <a:rPr lang="en-US" altLang="zh-CN" sz="1100" dirty="0" err="1">
                  <a:solidFill>
                    <a:schemeClr val="tx1">
                      <a:lumMod val="65000"/>
                      <a:lumOff val="35000"/>
                    </a:schemeClr>
                  </a:solidFill>
                </a:rPr>
                <a:t>wasm</a:t>
              </a:r>
              <a:r>
                <a:rPr lang="en-US" altLang="zh-CN" sz="1100" dirty="0">
                  <a:solidFill>
                    <a:schemeClr val="tx1">
                      <a:lumMod val="65000"/>
                      <a:lumOff val="35000"/>
                    </a:schemeClr>
                  </a:solidFill>
                </a:rPr>
                <a:t> </a:t>
              </a:r>
              <a:r>
                <a:rPr lang="zh-CN" altLang="en-US" sz="1100" dirty="0">
                  <a:solidFill>
                    <a:schemeClr val="tx1">
                      <a:lumMod val="65000"/>
                      <a:lumOff val="35000"/>
                    </a:schemeClr>
                  </a:solidFill>
                </a:rPr>
                <a:t>已经是字节码，仅需要被解码并确定没有任何错误。</a:t>
              </a:r>
            </a:p>
          </p:txBody>
        </p:sp>
      </p:grpSp>
      <p:grpSp>
        <p:nvGrpSpPr>
          <p:cNvPr id="31" name="组合 30">
            <a:extLst>
              <a:ext uri="{FF2B5EF4-FFF2-40B4-BE49-F238E27FC236}">
                <a16:creationId xmlns="" xmlns:a16="http://schemas.microsoft.com/office/drawing/2014/main" id="{2881F58C-F46E-42C4-B79D-96A25DE7D065}"/>
              </a:ext>
            </a:extLst>
          </p:cNvPr>
          <p:cNvGrpSpPr/>
          <p:nvPr/>
        </p:nvGrpSpPr>
        <p:grpSpPr>
          <a:xfrm>
            <a:off x="5697586" y="5084910"/>
            <a:ext cx="2580372" cy="1390869"/>
            <a:chOff x="1951596" y="1805939"/>
            <a:chExt cx="2580372" cy="1390869"/>
          </a:xfrm>
        </p:grpSpPr>
        <p:sp>
          <p:nvSpPr>
            <p:cNvPr id="32" name="矩形 31">
              <a:extLst>
                <a:ext uri="{FF2B5EF4-FFF2-40B4-BE49-F238E27FC236}">
                  <a16:creationId xmlns="" xmlns:a16="http://schemas.microsoft.com/office/drawing/2014/main" id="{DDC45C05-7B2C-424B-9164-04A8591D2F44}"/>
                </a:ext>
              </a:extLst>
            </p:cNvPr>
            <p:cNvSpPr/>
            <p:nvPr/>
          </p:nvSpPr>
          <p:spPr>
            <a:xfrm>
              <a:off x="1951596" y="1805939"/>
              <a:ext cx="1005403" cy="338554"/>
            </a:xfrm>
            <a:prstGeom prst="rect">
              <a:avLst/>
            </a:prstGeom>
            <a:noFill/>
          </p:spPr>
          <p:txBody>
            <a:bodyPr wrap="none">
              <a:spAutoFit/>
            </a:bodyPr>
            <a:lstStyle/>
            <a:p>
              <a:pPr defTabSz="1219170">
                <a:defRPr/>
              </a:pPr>
              <a:r>
                <a:rPr lang="zh-CN" altLang="en-US" sz="1600" b="1" kern="0" dirty="0" smtClean="0">
                  <a:solidFill>
                    <a:schemeClr val="tx1">
                      <a:lumMod val="95000"/>
                      <a:lumOff val="5000"/>
                    </a:schemeClr>
                  </a:solidFill>
                  <a:latin typeface="微软雅黑 Light" panose="020B0502040204020203" pitchFamily="34" charset="-122"/>
                  <a:ea typeface="微软雅黑 Light" panose="020B0502040204020203" pitchFamily="34" charset="-122"/>
                </a:rPr>
                <a:t>重新优化</a:t>
              </a:r>
              <a:endParaRPr lang="en-US" altLang="zh-CN" sz="1600" b="1" kern="0" dirty="0">
                <a:solidFill>
                  <a:schemeClr val="tx1">
                    <a:lumMod val="95000"/>
                    <a:lumOff val="5000"/>
                  </a:schemeClr>
                </a:solidFill>
                <a:latin typeface="微软雅黑 Light" panose="020B0502040204020203" pitchFamily="34" charset="-122"/>
                <a:ea typeface="微软雅黑 Light" panose="020B0502040204020203" pitchFamily="34" charset="-122"/>
              </a:endParaRPr>
            </a:p>
          </p:txBody>
        </p:sp>
        <p:sp>
          <p:nvSpPr>
            <p:cNvPr id="33" name="文本框 32">
              <a:extLst>
                <a:ext uri="{FF2B5EF4-FFF2-40B4-BE49-F238E27FC236}">
                  <a16:creationId xmlns="" xmlns:a16="http://schemas.microsoft.com/office/drawing/2014/main" id="{198BE3F0-6EB7-492D-AFB4-398A54A5A7A1}"/>
                </a:ext>
              </a:extLst>
            </p:cNvPr>
            <p:cNvSpPr txBox="1"/>
            <p:nvPr/>
          </p:nvSpPr>
          <p:spPr>
            <a:xfrm>
              <a:off x="1951596" y="2088812"/>
              <a:ext cx="2580372" cy="1107996"/>
            </a:xfrm>
            <a:prstGeom prst="rect">
              <a:avLst/>
            </a:prstGeom>
            <a:noFill/>
          </p:spPr>
          <p:txBody>
            <a:bodyPr wrap="square" rtlCol="0">
              <a:spAutoFit/>
            </a:bodyPr>
            <a:lstStyle/>
            <a:p>
              <a:pPr>
                <a:lnSpc>
                  <a:spcPct val="150000"/>
                </a:lnSpc>
              </a:pPr>
              <a:r>
                <a:rPr lang="en-US" altLang="zh-CN" sz="1100" dirty="0">
                  <a:solidFill>
                    <a:schemeClr val="tx1">
                      <a:lumMod val="65000"/>
                      <a:lumOff val="35000"/>
                    </a:schemeClr>
                  </a:solidFill>
                </a:rPr>
                <a:t>JIT </a:t>
              </a:r>
              <a:r>
                <a:rPr lang="zh-CN" altLang="en-US" sz="1100" dirty="0" smtClean="0">
                  <a:solidFill>
                    <a:schemeClr val="tx1">
                      <a:lumMod val="65000"/>
                      <a:lumOff val="35000"/>
                    </a:schemeClr>
                  </a:solidFill>
                </a:rPr>
                <a:t>优化假设</a:t>
              </a:r>
              <a:r>
                <a:rPr lang="zh-CN" altLang="en-US" sz="1100" dirty="0">
                  <a:solidFill>
                    <a:schemeClr val="tx1">
                      <a:lumMod val="65000"/>
                      <a:lumOff val="35000"/>
                    </a:schemeClr>
                  </a:solidFill>
                </a:rPr>
                <a:t>不正确时，会进行去优化和重新优化。</a:t>
              </a:r>
              <a:r>
                <a:rPr lang="en-US" altLang="zh-CN" sz="1100" dirty="0" err="1">
                  <a:solidFill>
                    <a:schemeClr val="tx1">
                      <a:lumMod val="65000"/>
                      <a:lumOff val="35000"/>
                    </a:schemeClr>
                  </a:solidFill>
                </a:rPr>
                <a:t>wasm</a:t>
              </a:r>
              <a:r>
                <a:rPr lang="zh-CN" altLang="en-US" sz="1100" dirty="0">
                  <a:solidFill>
                    <a:schemeClr val="tx1">
                      <a:lumMod val="65000"/>
                      <a:lumOff val="35000"/>
                    </a:schemeClr>
                  </a:solidFill>
                </a:rPr>
                <a:t>类型明确，</a:t>
              </a:r>
              <a:r>
                <a:rPr lang="en-US" altLang="zh-CN" sz="1100" dirty="0">
                  <a:solidFill>
                    <a:schemeClr val="tx1">
                      <a:lumMod val="65000"/>
                      <a:lumOff val="35000"/>
                    </a:schemeClr>
                  </a:solidFill>
                </a:rPr>
                <a:t>JIT </a:t>
              </a:r>
              <a:r>
                <a:rPr lang="zh-CN" altLang="en-US" sz="1100" dirty="0">
                  <a:solidFill>
                    <a:schemeClr val="tx1">
                      <a:lumMod val="65000"/>
                      <a:lumOff val="35000"/>
                    </a:schemeClr>
                  </a:solidFill>
                </a:rPr>
                <a:t>不需要根据运行时收集的数据对类型进行</a:t>
              </a:r>
              <a:r>
                <a:rPr lang="zh-CN" altLang="en-US" sz="1100" dirty="0" smtClean="0">
                  <a:solidFill>
                    <a:schemeClr val="tx1">
                      <a:lumMod val="65000"/>
                      <a:lumOff val="35000"/>
                    </a:schemeClr>
                  </a:solidFill>
                </a:rPr>
                <a:t>假设，所以不存在重新优化。</a:t>
              </a:r>
              <a:endParaRPr lang="zh-CN" altLang="en-US" sz="1100" dirty="0">
                <a:solidFill>
                  <a:schemeClr val="tx1">
                    <a:lumMod val="65000"/>
                    <a:lumOff val="35000"/>
                  </a:schemeClr>
                </a:solidFill>
              </a:endParaRPr>
            </a:p>
          </p:txBody>
        </p:sp>
      </p:grpSp>
      <p:sp>
        <p:nvSpPr>
          <p:cNvPr id="34" name="1">
            <a:extLst>
              <a:ext uri="{FF2B5EF4-FFF2-40B4-BE49-F238E27FC236}">
                <a16:creationId xmlns="" xmlns:a16="http://schemas.microsoft.com/office/drawing/2014/main" id="{7EE0BE01-F5B0-4BD8-85CA-D163043D5DAE}"/>
              </a:ext>
            </a:extLst>
          </p:cNvPr>
          <p:cNvSpPr>
            <a:spLocks noChangeAspect="1"/>
          </p:cNvSpPr>
          <p:nvPr/>
        </p:nvSpPr>
        <p:spPr bwMode="auto">
          <a:xfrm>
            <a:off x="818843" y="2772729"/>
            <a:ext cx="383582" cy="353781"/>
          </a:xfrm>
          <a:custGeom>
            <a:avLst/>
            <a:gdLst>
              <a:gd name="connsiteX0" fmla="*/ 176147 w 578111"/>
              <a:gd name="connsiteY0" fmla="*/ 221031 h 533197"/>
              <a:gd name="connsiteX1" fmla="*/ 212154 w 578111"/>
              <a:gd name="connsiteY1" fmla="*/ 256947 h 533197"/>
              <a:gd name="connsiteX2" fmla="*/ 212154 w 578111"/>
              <a:gd name="connsiteY2" fmla="*/ 348118 h 533197"/>
              <a:gd name="connsiteX3" fmla="*/ 176147 w 578111"/>
              <a:gd name="connsiteY3" fmla="*/ 384955 h 533197"/>
              <a:gd name="connsiteX4" fmla="*/ 139217 w 578111"/>
              <a:gd name="connsiteY4" fmla="*/ 348118 h 533197"/>
              <a:gd name="connsiteX5" fmla="*/ 139217 w 578111"/>
              <a:gd name="connsiteY5" fmla="*/ 256947 h 533197"/>
              <a:gd name="connsiteX6" fmla="*/ 176147 w 578111"/>
              <a:gd name="connsiteY6" fmla="*/ 221031 h 533197"/>
              <a:gd name="connsiteX7" fmla="*/ 267503 w 578111"/>
              <a:gd name="connsiteY7" fmla="*/ 184193 h 533197"/>
              <a:gd name="connsiteX8" fmla="*/ 303437 w 578111"/>
              <a:gd name="connsiteY8" fmla="*/ 221030 h 533197"/>
              <a:gd name="connsiteX9" fmla="*/ 303437 w 578111"/>
              <a:gd name="connsiteY9" fmla="*/ 348119 h 533197"/>
              <a:gd name="connsiteX10" fmla="*/ 267503 w 578111"/>
              <a:gd name="connsiteY10" fmla="*/ 384956 h 533197"/>
              <a:gd name="connsiteX11" fmla="*/ 230648 w 578111"/>
              <a:gd name="connsiteY11" fmla="*/ 348119 h 533197"/>
              <a:gd name="connsiteX12" fmla="*/ 230648 w 578111"/>
              <a:gd name="connsiteY12" fmla="*/ 221030 h 533197"/>
              <a:gd name="connsiteX13" fmla="*/ 267503 w 578111"/>
              <a:gd name="connsiteY13" fmla="*/ 184193 h 533197"/>
              <a:gd name="connsiteX14" fmla="*/ 357937 w 578111"/>
              <a:gd name="connsiteY14" fmla="*/ 148390 h 533197"/>
              <a:gd name="connsiteX15" fmla="*/ 394867 w 578111"/>
              <a:gd name="connsiteY15" fmla="*/ 184289 h 533197"/>
              <a:gd name="connsiteX16" fmla="*/ 394867 w 578111"/>
              <a:gd name="connsiteY16" fmla="*/ 348136 h 533197"/>
              <a:gd name="connsiteX17" fmla="*/ 357937 w 578111"/>
              <a:gd name="connsiteY17" fmla="*/ 384955 h 533197"/>
              <a:gd name="connsiteX18" fmla="*/ 321930 w 578111"/>
              <a:gd name="connsiteY18" fmla="*/ 348136 h 533197"/>
              <a:gd name="connsiteX19" fmla="*/ 321930 w 578111"/>
              <a:gd name="connsiteY19" fmla="*/ 184289 h 533197"/>
              <a:gd name="connsiteX20" fmla="*/ 357937 w 578111"/>
              <a:gd name="connsiteY20" fmla="*/ 148390 h 533197"/>
              <a:gd name="connsiteX21" fmla="*/ 267469 w 578111"/>
              <a:gd name="connsiteY21" fmla="*/ 0 h 533197"/>
              <a:gd name="connsiteX22" fmla="*/ 529404 w 578111"/>
              <a:gd name="connsiteY22" fmla="*/ 218252 h 533197"/>
              <a:gd name="connsiteX23" fmla="*/ 566296 w 578111"/>
              <a:gd name="connsiteY23" fmla="*/ 218252 h 533197"/>
              <a:gd name="connsiteX24" fmla="*/ 576441 w 578111"/>
              <a:gd name="connsiteY24" fmla="*/ 224698 h 533197"/>
              <a:gd name="connsiteX25" fmla="*/ 575519 w 578111"/>
              <a:gd name="connsiteY25" fmla="*/ 237590 h 533197"/>
              <a:gd name="connsiteX26" fmla="*/ 514647 w 578111"/>
              <a:gd name="connsiteY26" fmla="*/ 310341 h 533197"/>
              <a:gd name="connsiteX27" fmla="*/ 505424 w 578111"/>
              <a:gd name="connsiteY27" fmla="*/ 314945 h 533197"/>
              <a:gd name="connsiteX28" fmla="*/ 496201 w 578111"/>
              <a:gd name="connsiteY28" fmla="*/ 310341 h 533197"/>
              <a:gd name="connsiteX29" fmla="*/ 435328 w 578111"/>
              <a:gd name="connsiteY29" fmla="*/ 237590 h 533197"/>
              <a:gd name="connsiteX30" fmla="*/ 433484 w 578111"/>
              <a:gd name="connsiteY30" fmla="*/ 224698 h 533197"/>
              <a:gd name="connsiteX31" fmla="*/ 444551 w 578111"/>
              <a:gd name="connsiteY31" fmla="*/ 218252 h 533197"/>
              <a:gd name="connsiteX32" fmla="*/ 480521 w 578111"/>
              <a:gd name="connsiteY32" fmla="*/ 218252 h 533197"/>
              <a:gd name="connsiteX33" fmla="*/ 267469 w 578111"/>
              <a:gd name="connsiteY33" fmla="*/ 47886 h 533197"/>
              <a:gd name="connsiteX34" fmla="*/ 48882 w 578111"/>
              <a:gd name="connsiteY34" fmla="*/ 266138 h 533197"/>
              <a:gd name="connsiteX35" fmla="*/ 267469 w 578111"/>
              <a:gd name="connsiteY35" fmla="*/ 484390 h 533197"/>
              <a:gd name="connsiteX36" fmla="*/ 456541 w 578111"/>
              <a:gd name="connsiteY36" fmla="*/ 375724 h 533197"/>
              <a:gd name="connsiteX37" fmla="*/ 489744 w 578111"/>
              <a:gd name="connsiteY37" fmla="*/ 366515 h 533197"/>
              <a:gd name="connsiteX38" fmla="*/ 498967 w 578111"/>
              <a:gd name="connsiteY38" fmla="*/ 399668 h 533197"/>
              <a:gd name="connsiteX39" fmla="*/ 267469 w 578111"/>
              <a:gd name="connsiteY39" fmla="*/ 533197 h 533197"/>
              <a:gd name="connsiteX40" fmla="*/ 0 w 578111"/>
              <a:gd name="connsiteY40" fmla="*/ 266138 h 533197"/>
              <a:gd name="connsiteX41" fmla="*/ 267469 w 578111"/>
              <a:gd name="connsiteY41" fmla="*/ 0 h 533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78111" h="533197">
                <a:moveTo>
                  <a:pt x="176147" y="221031"/>
                </a:moveTo>
                <a:cubicBezTo>
                  <a:pt x="196459" y="221031"/>
                  <a:pt x="212154" y="237608"/>
                  <a:pt x="212154" y="256947"/>
                </a:cubicBezTo>
                <a:lnTo>
                  <a:pt x="212154" y="348118"/>
                </a:lnTo>
                <a:cubicBezTo>
                  <a:pt x="212154" y="368378"/>
                  <a:pt x="196459" y="384955"/>
                  <a:pt x="176147" y="384955"/>
                </a:cubicBezTo>
                <a:cubicBezTo>
                  <a:pt x="155836" y="384955"/>
                  <a:pt x="139217" y="368378"/>
                  <a:pt x="139217" y="348118"/>
                </a:cubicBezTo>
                <a:lnTo>
                  <a:pt x="139217" y="256947"/>
                </a:lnTo>
                <a:cubicBezTo>
                  <a:pt x="139217" y="237608"/>
                  <a:pt x="155836" y="221031"/>
                  <a:pt x="176147" y="221031"/>
                </a:cubicBezTo>
                <a:close/>
                <a:moveTo>
                  <a:pt x="267503" y="184193"/>
                </a:moveTo>
                <a:cubicBezTo>
                  <a:pt x="286852" y="184193"/>
                  <a:pt x="303437" y="200770"/>
                  <a:pt x="303437" y="221030"/>
                </a:cubicBezTo>
                <a:lnTo>
                  <a:pt x="303437" y="348119"/>
                </a:lnTo>
                <a:cubicBezTo>
                  <a:pt x="303437" y="368379"/>
                  <a:pt x="287774" y="384956"/>
                  <a:pt x="267503" y="384956"/>
                </a:cubicBezTo>
                <a:cubicBezTo>
                  <a:pt x="247233" y="384956"/>
                  <a:pt x="230648" y="368379"/>
                  <a:pt x="230648" y="348119"/>
                </a:cubicBezTo>
                <a:lnTo>
                  <a:pt x="230648" y="221030"/>
                </a:lnTo>
                <a:cubicBezTo>
                  <a:pt x="230648" y="200770"/>
                  <a:pt x="247233" y="184193"/>
                  <a:pt x="267503" y="184193"/>
                </a:cubicBezTo>
                <a:close/>
                <a:moveTo>
                  <a:pt x="357937" y="148390"/>
                </a:moveTo>
                <a:cubicBezTo>
                  <a:pt x="378249" y="148390"/>
                  <a:pt x="394867" y="164959"/>
                  <a:pt x="394867" y="184289"/>
                </a:cubicBezTo>
                <a:lnTo>
                  <a:pt x="394867" y="348136"/>
                </a:lnTo>
                <a:cubicBezTo>
                  <a:pt x="394867" y="368386"/>
                  <a:pt x="378249" y="384955"/>
                  <a:pt x="357937" y="384955"/>
                </a:cubicBezTo>
                <a:cubicBezTo>
                  <a:pt x="338549" y="384955"/>
                  <a:pt x="321930" y="368386"/>
                  <a:pt x="321930" y="348136"/>
                </a:cubicBezTo>
                <a:lnTo>
                  <a:pt x="321930" y="184289"/>
                </a:lnTo>
                <a:cubicBezTo>
                  <a:pt x="321930" y="164959"/>
                  <a:pt x="338549" y="148390"/>
                  <a:pt x="357937" y="148390"/>
                </a:cubicBezTo>
                <a:close/>
                <a:moveTo>
                  <a:pt x="267469" y="0"/>
                </a:moveTo>
                <a:cubicBezTo>
                  <a:pt x="397514" y="0"/>
                  <a:pt x="507268" y="93931"/>
                  <a:pt x="529404" y="218252"/>
                </a:cubicBezTo>
                <a:lnTo>
                  <a:pt x="566296" y="218252"/>
                </a:lnTo>
                <a:cubicBezTo>
                  <a:pt x="570907" y="218252"/>
                  <a:pt x="574597" y="221014"/>
                  <a:pt x="576441" y="224698"/>
                </a:cubicBezTo>
                <a:cubicBezTo>
                  <a:pt x="579208" y="229302"/>
                  <a:pt x="578286" y="233907"/>
                  <a:pt x="575519" y="237590"/>
                </a:cubicBezTo>
                <a:lnTo>
                  <a:pt x="514647" y="310341"/>
                </a:lnTo>
                <a:cubicBezTo>
                  <a:pt x="511880" y="313104"/>
                  <a:pt x="509113" y="314945"/>
                  <a:pt x="505424" y="314945"/>
                </a:cubicBezTo>
                <a:cubicBezTo>
                  <a:pt x="501734" y="314945"/>
                  <a:pt x="498045" y="313104"/>
                  <a:pt x="496201" y="310341"/>
                </a:cubicBezTo>
                <a:lnTo>
                  <a:pt x="435328" y="237590"/>
                </a:lnTo>
                <a:cubicBezTo>
                  <a:pt x="431639" y="233907"/>
                  <a:pt x="431639" y="229302"/>
                  <a:pt x="433484" y="224698"/>
                </a:cubicBezTo>
                <a:cubicBezTo>
                  <a:pt x="435328" y="221014"/>
                  <a:pt x="439940" y="218252"/>
                  <a:pt x="444551" y="218252"/>
                </a:cubicBezTo>
                <a:lnTo>
                  <a:pt x="480521" y="218252"/>
                </a:lnTo>
                <a:cubicBezTo>
                  <a:pt x="458386" y="120637"/>
                  <a:pt x="370767" y="47886"/>
                  <a:pt x="267469" y="47886"/>
                </a:cubicBezTo>
                <a:cubicBezTo>
                  <a:pt x="146647" y="47886"/>
                  <a:pt x="48882" y="146422"/>
                  <a:pt x="48882" y="266138"/>
                </a:cubicBezTo>
                <a:cubicBezTo>
                  <a:pt x="48882" y="386775"/>
                  <a:pt x="146647" y="484390"/>
                  <a:pt x="267469" y="484390"/>
                </a:cubicBezTo>
                <a:cubicBezTo>
                  <a:pt x="344942" y="484390"/>
                  <a:pt x="417805" y="442949"/>
                  <a:pt x="456541" y="375724"/>
                </a:cubicBezTo>
                <a:cubicBezTo>
                  <a:pt x="462998" y="363753"/>
                  <a:pt x="477754" y="360069"/>
                  <a:pt x="489744" y="366515"/>
                </a:cubicBezTo>
                <a:cubicBezTo>
                  <a:pt x="501734" y="373883"/>
                  <a:pt x="505424" y="388617"/>
                  <a:pt x="498967" y="399668"/>
                </a:cubicBezTo>
                <a:cubicBezTo>
                  <a:pt x="451008" y="482548"/>
                  <a:pt x="362466" y="533197"/>
                  <a:pt x="267469" y="533197"/>
                </a:cubicBezTo>
                <a:cubicBezTo>
                  <a:pt x="119900" y="533197"/>
                  <a:pt x="0" y="413481"/>
                  <a:pt x="0" y="266138"/>
                </a:cubicBezTo>
                <a:cubicBezTo>
                  <a:pt x="0" y="119716"/>
                  <a:pt x="119900" y="0"/>
                  <a:pt x="267469" y="0"/>
                </a:cubicBezTo>
                <a:close/>
              </a:path>
            </a:pathLst>
          </a:custGeom>
          <a:solidFill>
            <a:schemeClr val="bg1"/>
          </a:solidFill>
          <a:ln>
            <a:noFill/>
          </a:ln>
        </p:spPr>
        <p:txBody>
          <a:bodyPr/>
          <a:lstStyle/>
          <a:p>
            <a:endParaRPr lang="zh-CN" altLang="en-US"/>
          </a:p>
        </p:txBody>
      </p:sp>
      <p:sp>
        <p:nvSpPr>
          <p:cNvPr id="35" name="1">
            <a:extLst>
              <a:ext uri="{FF2B5EF4-FFF2-40B4-BE49-F238E27FC236}">
                <a16:creationId xmlns="" xmlns:a16="http://schemas.microsoft.com/office/drawing/2014/main" id="{DFB3BE62-0386-45F5-80A5-483ECA482E63}"/>
              </a:ext>
            </a:extLst>
          </p:cNvPr>
          <p:cNvSpPr>
            <a:spLocks noChangeAspect="1"/>
          </p:cNvSpPr>
          <p:nvPr/>
        </p:nvSpPr>
        <p:spPr bwMode="auto">
          <a:xfrm>
            <a:off x="2665205" y="4575921"/>
            <a:ext cx="383582" cy="383046"/>
          </a:xfrm>
          <a:custGeom>
            <a:avLst/>
            <a:gdLst>
              <a:gd name="connsiteX0" fmla="*/ 203130 w 605451"/>
              <a:gd name="connsiteY0" fmla="*/ 345841 h 604605"/>
              <a:gd name="connsiteX1" fmla="*/ 302807 w 605451"/>
              <a:gd name="connsiteY1" fmla="*/ 396386 h 604605"/>
              <a:gd name="connsiteX2" fmla="*/ 402301 w 605451"/>
              <a:gd name="connsiteY2" fmla="*/ 345933 h 604605"/>
              <a:gd name="connsiteX3" fmla="*/ 450630 w 605451"/>
              <a:gd name="connsiteY3" fmla="*/ 394101 h 604605"/>
              <a:gd name="connsiteX4" fmla="*/ 469119 w 605451"/>
              <a:gd name="connsiteY4" fmla="*/ 433038 h 604605"/>
              <a:gd name="connsiteX5" fmla="*/ 302807 w 605451"/>
              <a:gd name="connsiteY5" fmla="*/ 513928 h 604605"/>
              <a:gd name="connsiteX6" fmla="*/ 136403 w 605451"/>
              <a:gd name="connsiteY6" fmla="*/ 432947 h 604605"/>
              <a:gd name="connsiteX7" fmla="*/ 154893 w 605451"/>
              <a:gd name="connsiteY7" fmla="*/ 394101 h 604605"/>
              <a:gd name="connsiteX8" fmla="*/ 203130 w 605451"/>
              <a:gd name="connsiteY8" fmla="*/ 345841 h 604605"/>
              <a:gd name="connsiteX9" fmla="*/ 302771 w 605451"/>
              <a:gd name="connsiteY9" fmla="*/ 170278 h 604605"/>
              <a:gd name="connsiteX10" fmla="*/ 240548 w 605451"/>
              <a:gd name="connsiteY10" fmla="*/ 248130 h 604605"/>
              <a:gd name="connsiteX11" fmla="*/ 302771 w 605451"/>
              <a:gd name="connsiteY11" fmla="*/ 325798 h 604605"/>
              <a:gd name="connsiteX12" fmla="*/ 364903 w 605451"/>
              <a:gd name="connsiteY12" fmla="*/ 248130 h 604605"/>
              <a:gd name="connsiteX13" fmla="*/ 302771 w 605451"/>
              <a:gd name="connsiteY13" fmla="*/ 170278 h 604605"/>
              <a:gd name="connsiteX14" fmla="*/ 302771 w 605451"/>
              <a:gd name="connsiteY14" fmla="*/ 129982 h 604605"/>
              <a:gd name="connsiteX15" fmla="*/ 405257 w 605451"/>
              <a:gd name="connsiteY15" fmla="*/ 248130 h 604605"/>
              <a:gd name="connsiteX16" fmla="*/ 302771 w 605451"/>
              <a:gd name="connsiteY16" fmla="*/ 366094 h 604605"/>
              <a:gd name="connsiteX17" fmla="*/ 200194 w 605451"/>
              <a:gd name="connsiteY17" fmla="*/ 248130 h 604605"/>
              <a:gd name="connsiteX18" fmla="*/ 302771 w 605451"/>
              <a:gd name="connsiteY18" fmla="*/ 129982 h 604605"/>
              <a:gd name="connsiteX19" fmla="*/ 302771 w 605451"/>
              <a:gd name="connsiteY19" fmla="*/ 60415 h 604605"/>
              <a:gd name="connsiteX20" fmla="*/ 60591 w 605451"/>
              <a:gd name="connsiteY20" fmla="*/ 302348 h 604605"/>
              <a:gd name="connsiteX21" fmla="*/ 302771 w 605451"/>
              <a:gd name="connsiteY21" fmla="*/ 544190 h 604605"/>
              <a:gd name="connsiteX22" fmla="*/ 544952 w 605451"/>
              <a:gd name="connsiteY22" fmla="*/ 302348 h 604605"/>
              <a:gd name="connsiteX23" fmla="*/ 302771 w 605451"/>
              <a:gd name="connsiteY23" fmla="*/ 60415 h 604605"/>
              <a:gd name="connsiteX24" fmla="*/ 302771 w 605451"/>
              <a:gd name="connsiteY24" fmla="*/ 0 h 604605"/>
              <a:gd name="connsiteX25" fmla="*/ 605451 w 605451"/>
              <a:gd name="connsiteY25" fmla="*/ 302348 h 604605"/>
              <a:gd name="connsiteX26" fmla="*/ 302771 w 605451"/>
              <a:gd name="connsiteY26" fmla="*/ 604605 h 604605"/>
              <a:gd name="connsiteX27" fmla="*/ 0 w 605451"/>
              <a:gd name="connsiteY27" fmla="*/ 302348 h 604605"/>
              <a:gd name="connsiteX28" fmla="*/ 302771 w 605451"/>
              <a:gd name="connsiteY28" fmla="*/ 0 h 604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05451" h="604605">
                <a:moveTo>
                  <a:pt x="203130" y="345841"/>
                </a:moveTo>
                <a:cubicBezTo>
                  <a:pt x="227568" y="376735"/>
                  <a:pt x="263082" y="396386"/>
                  <a:pt x="302807" y="396386"/>
                </a:cubicBezTo>
                <a:cubicBezTo>
                  <a:pt x="342440" y="396386"/>
                  <a:pt x="378046" y="376735"/>
                  <a:pt x="402301" y="345933"/>
                </a:cubicBezTo>
                <a:cubicBezTo>
                  <a:pt x="423079" y="355895"/>
                  <a:pt x="440378" y="372530"/>
                  <a:pt x="450630" y="394101"/>
                </a:cubicBezTo>
                <a:lnTo>
                  <a:pt x="469119" y="433038"/>
                </a:lnTo>
                <a:cubicBezTo>
                  <a:pt x="430310" y="482212"/>
                  <a:pt x="370174" y="513928"/>
                  <a:pt x="302807" y="513928"/>
                </a:cubicBezTo>
                <a:cubicBezTo>
                  <a:pt x="235257" y="513928"/>
                  <a:pt x="175212" y="482212"/>
                  <a:pt x="136403" y="432947"/>
                </a:cubicBezTo>
                <a:lnTo>
                  <a:pt x="154893" y="394101"/>
                </a:lnTo>
                <a:cubicBezTo>
                  <a:pt x="165144" y="372530"/>
                  <a:pt x="182443" y="355804"/>
                  <a:pt x="203130" y="345841"/>
                </a:cubicBezTo>
                <a:close/>
                <a:moveTo>
                  <a:pt x="302771" y="170278"/>
                </a:moveTo>
                <a:cubicBezTo>
                  <a:pt x="268457" y="170278"/>
                  <a:pt x="240548" y="205184"/>
                  <a:pt x="240548" y="248130"/>
                </a:cubicBezTo>
                <a:cubicBezTo>
                  <a:pt x="240548" y="290984"/>
                  <a:pt x="268457" y="325798"/>
                  <a:pt x="302771" y="325798"/>
                </a:cubicBezTo>
                <a:cubicBezTo>
                  <a:pt x="336994" y="325798"/>
                  <a:pt x="364903" y="290984"/>
                  <a:pt x="364903" y="248130"/>
                </a:cubicBezTo>
                <a:cubicBezTo>
                  <a:pt x="364903" y="205184"/>
                  <a:pt x="336994" y="170278"/>
                  <a:pt x="302771" y="170278"/>
                </a:cubicBezTo>
                <a:close/>
                <a:moveTo>
                  <a:pt x="302771" y="129982"/>
                </a:moveTo>
                <a:cubicBezTo>
                  <a:pt x="359230" y="129982"/>
                  <a:pt x="405257" y="182980"/>
                  <a:pt x="405257" y="248130"/>
                </a:cubicBezTo>
                <a:cubicBezTo>
                  <a:pt x="405257" y="313188"/>
                  <a:pt x="359230" y="366094"/>
                  <a:pt x="302771" y="366094"/>
                </a:cubicBezTo>
                <a:cubicBezTo>
                  <a:pt x="246221" y="366094"/>
                  <a:pt x="200194" y="313188"/>
                  <a:pt x="200194" y="248130"/>
                </a:cubicBezTo>
                <a:cubicBezTo>
                  <a:pt x="200194" y="182980"/>
                  <a:pt x="246221" y="129982"/>
                  <a:pt x="302771" y="129982"/>
                </a:cubicBezTo>
                <a:close/>
                <a:moveTo>
                  <a:pt x="302771" y="60415"/>
                </a:moveTo>
                <a:cubicBezTo>
                  <a:pt x="169142" y="60415"/>
                  <a:pt x="60591" y="168997"/>
                  <a:pt x="60591" y="302348"/>
                </a:cubicBezTo>
                <a:cubicBezTo>
                  <a:pt x="60591" y="435700"/>
                  <a:pt x="169142" y="544190"/>
                  <a:pt x="302771" y="544190"/>
                </a:cubicBezTo>
                <a:cubicBezTo>
                  <a:pt x="436309" y="544190"/>
                  <a:pt x="544952" y="435700"/>
                  <a:pt x="544952" y="302348"/>
                </a:cubicBezTo>
                <a:cubicBezTo>
                  <a:pt x="544952" y="168997"/>
                  <a:pt x="436309" y="60415"/>
                  <a:pt x="302771" y="60415"/>
                </a:cubicBezTo>
                <a:close/>
                <a:moveTo>
                  <a:pt x="302771" y="0"/>
                </a:moveTo>
                <a:cubicBezTo>
                  <a:pt x="469717" y="0"/>
                  <a:pt x="605451" y="135636"/>
                  <a:pt x="605451" y="302348"/>
                </a:cubicBezTo>
                <a:cubicBezTo>
                  <a:pt x="605451" y="468969"/>
                  <a:pt x="469717" y="604605"/>
                  <a:pt x="302771" y="604605"/>
                </a:cubicBezTo>
                <a:cubicBezTo>
                  <a:pt x="135826" y="604605"/>
                  <a:pt x="0" y="468969"/>
                  <a:pt x="0" y="302348"/>
                </a:cubicBezTo>
                <a:cubicBezTo>
                  <a:pt x="0" y="135636"/>
                  <a:pt x="135826" y="0"/>
                  <a:pt x="302771" y="0"/>
                </a:cubicBezTo>
                <a:close/>
              </a:path>
            </a:pathLst>
          </a:custGeom>
          <a:solidFill>
            <a:schemeClr val="bg1"/>
          </a:solidFill>
          <a:ln>
            <a:noFill/>
          </a:ln>
        </p:spPr>
        <p:txBody>
          <a:bodyPr/>
          <a:lstStyle/>
          <a:p>
            <a:endParaRPr lang="zh-CN" altLang="en-US"/>
          </a:p>
        </p:txBody>
      </p:sp>
      <p:sp>
        <p:nvSpPr>
          <p:cNvPr id="36" name="q">
            <a:extLst>
              <a:ext uri="{FF2B5EF4-FFF2-40B4-BE49-F238E27FC236}">
                <a16:creationId xmlns="" xmlns:a16="http://schemas.microsoft.com/office/drawing/2014/main" id="{E1A026D6-A6B6-4977-9DBD-E34B02F82FF4}"/>
              </a:ext>
            </a:extLst>
          </p:cNvPr>
          <p:cNvSpPr>
            <a:spLocks noChangeAspect="1"/>
          </p:cNvSpPr>
          <p:nvPr/>
        </p:nvSpPr>
        <p:spPr bwMode="auto">
          <a:xfrm>
            <a:off x="4624861" y="2759501"/>
            <a:ext cx="383582" cy="380235"/>
          </a:xfrm>
          <a:custGeom>
            <a:avLst/>
            <a:gdLst>
              <a:gd name="connsiteX0" fmla="*/ 364497 w 606415"/>
              <a:gd name="connsiteY0" fmla="*/ 549391 h 601124"/>
              <a:gd name="connsiteX1" fmla="*/ 394005 w 606415"/>
              <a:gd name="connsiteY1" fmla="*/ 567048 h 601124"/>
              <a:gd name="connsiteX2" fmla="*/ 376222 w 606415"/>
              <a:gd name="connsiteY2" fmla="*/ 596510 h 601124"/>
              <a:gd name="connsiteX3" fmla="*/ 358244 w 606415"/>
              <a:gd name="connsiteY3" fmla="*/ 600509 h 601124"/>
              <a:gd name="connsiteX4" fmla="*/ 339778 w 606415"/>
              <a:gd name="connsiteY4" fmla="*/ 596412 h 601124"/>
              <a:gd name="connsiteX5" fmla="*/ 329812 w 606415"/>
              <a:gd name="connsiteY5" fmla="*/ 580998 h 601124"/>
              <a:gd name="connsiteX6" fmla="*/ 349353 w 606415"/>
              <a:gd name="connsiteY6" fmla="*/ 552610 h 601124"/>
              <a:gd name="connsiteX7" fmla="*/ 364497 w 606415"/>
              <a:gd name="connsiteY7" fmla="*/ 549391 h 601124"/>
              <a:gd name="connsiteX8" fmla="*/ 462054 w 606415"/>
              <a:gd name="connsiteY8" fmla="*/ 511037 h 601124"/>
              <a:gd name="connsiteX9" fmla="*/ 477538 w 606415"/>
              <a:gd name="connsiteY9" fmla="*/ 521449 h 601124"/>
              <a:gd name="connsiteX10" fmla="*/ 470597 w 606415"/>
              <a:gd name="connsiteY10" fmla="*/ 555235 h 601124"/>
              <a:gd name="connsiteX11" fmla="*/ 454857 w 606415"/>
              <a:gd name="connsiteY11" fmla="*/ 564902 h 601124"/>
              <a:gd name="connsiteX12" fmla="*/ 428655 w 606415"/>
              <a:gd name="connsiteY12" fmla="*/ 563730 h 601124"/>
              <a:gd name="connsiteX13" fmla="*/ 421616 w 606415"/>
              <a:gd name="connsiteY13" fmla="*/ 556016 h 601124"/>
              <a:gd name="connsiteX14" fmla="*/ 430513 w 606415"/>
              <a:gd name="connsiteY14" fmla="*/ 522718 h 601124"/>
              <a:gd name="connsiteX15" fmla="*/ 443711 w 606415"/>
              <a:gd name="connsiteY15" fmla="*/ 514613 h 601124"/>
              <a:gd name="connsiteX16" fmla="*/ 462054 w 606415"/>
              <a:gd name="connsiteY16" fmla="*/ 511037 h 601124"/>
              <a:gd name="connsiteX17" fmla="*/ 522736 w 606415"/>
              <a:gd name="connsiteY17" fmla="*/ 445910 h 601124"/>
              <a:gd name="connsiteX18" fmla="*/ 540800 w 606415"/>
              <a:gd name="connsiteY18" fmla="*/ 450582 h 601124"/>
              <a:gd name="connsiteX19" fmla="*/ 545692 w 606415"/>
              <a:gd name="connsiteY19" fmla="*/ 484634 h 601124"/>
              <a:gd name="connsiteX20" fmla="*/ 534146 w 606415"/>
              <a:gd name="connsiteY20" fmla="*/ 499075 h 601124"/>
              <a:gd name="connsiteX21" fmla="*/ 501467 w 606415"/>
              <a:gd name="connsiteY21" fmla="*/ 503173 h 601124"/>
              <a:gd name="connsiteX22" fmla="*/ 499706 w 606415"/>
              <a:gd name="connsiteY22" fmla="*/ 501807 h 601124"/>
              <a:gd name="connsiteX23" fmla="*/ 496966 w 606415"/>
              <a:gd name="connsiteY23" fmla="*/ 467462 h 601124"/>
              <a:gd name="connsiteX24" fmla="*/ 506653 w 606415"/>
              <a:gd name="connsiteY24" fmla="*/ 455363 h 601124"/>
              <a:gd name="connsiteX25" fmla="*/ 522736 w 606415"/>
              <a:gd name="connsiteY25" fmla="*/ 445910 h 601124"/>
              <a:gd name="connsiteX26" fmla="*/ 576635 w 606415"/>
              <a:gd name="connsiteY26" fmla="*/ 362513 h 601124"/>
              <a:gd name="connsiteX27" fmla="*/ 592568 w 606415"/>
              <a:gd name="connsiteY27" fmla="*/ 393069 h 601124"/>
              <a:gd name="connsiteX28" fmla="*/ 586508 w 606415"/>
              <a:gd name="connsiteY28" fmla="*/ 410446 h 601124"/>
              <a:gd name="connsiteX29" fmla="*/ 555032 w 606415"/>
              <a:gd name="connsiteY29" fmla="*/ 424503 h 601124"/>
              <a:gd name="connsiteX30" fmla="*/ 549656 w 606415"/>
              <a:gd name="connsiteY30" fmla="*/ 421672 h 601124"/>
              <a:gd name="connsiteX31" fmla="*/ 540956 w 606415"/>
              <a:gd name="connsiteY31" fmla="*/ 393166 h 601124"/>
              <a:gd name="connsiteX32" fmla="*/ 546039 w 606415"/>
              <a:gd name="connsiteY32" fmla="*/ 378523 h 601124"/>
              <a:gd name="connsiteX33" fmla="*/ 576635 w 606415"/>
              <a:gd name="connsiteY33" fmla="*/ 362513 h 601124"/>
              <a:gd name="connsiteX34" fmla="*/ 580842 w 606415"/>
              <a:gd name="connsiteY34" fmla="*/ 267616 h 601124"/>
              <a:gd name="connsiteX35" fmla="*/ 606162 w 606415"/>
              <a:gd name="connsiteY35" fmla="*/ 291043 h 601124"/>
              <a:gd name="connsiteX36" fmla="*/ 606357 w 606415"/>
              <a:gd name="connsiteY36" fmla="*/ 309491 h 601124"/>
              <a:gd name="connsiteX37" fmla="*/ 581429 w 606415"/>
              <a:gd name="connsiteY37" fmla="*/ 333308 h 601124"/>
              <a:gd name="connsiteX38" fmla="*/ 567938 w 606415"/>
              <a:gd name="connsiteY38" fmla="*/ 328818 h 601124"/>
              <a:gd name="connsiteX39" fmla="*/ 557576 w 606415"/>
              <a:gd name="connsiteY39" fmla="*/ 308417 h 601124"/>
              <a:gd name="connsiteX40" fmla="*/ 557478 w 606415"/>
              <a:gd name="connsiteY40" fmla="*/ 292897 h 601124"/>
              <a:gd name="connsiteX41" fmla="*/ 580842 w 606415"/>
              <a:gd name="connsiteY41" fmla="*/ 267616 h 601124"/>
              <a:gd name="connsiteX42" fmla="*/ 552980 w 606415"/>
              <a:gd name="connsiteY42" fmla="*/ 176841 h 601124"/>
              <a:gd name="connsiteX43" fmla="*/ 584651 w 606415"/>
              <a:gd name="connsiteY43" fmla="*/ 190404 h 601124"/>
              <a:gd name="connsiteX44" fmla="*/ 591005 w 606415"/>
              <a:gd name="connsiteY44" fmla="*/ 207773 h 601124"/>
              <a:gd name="connsiteX45" fmla="*/ 575561 w 606415"/>
              <a:gd name="connsiteY45" fmla="*/ 238510 h 601124"/>
              <a:gd name="connsiteX46" fmla="*/ 553860 w 606415"/>
              <a:gd name="connsiteY46" fmla="*/ 235290 h 601124"/>
              <a:gd name="connsiteX47" fmla="*/ 544769 w 606415"/>
              <a:gd name="connsiteY47" fmla="*/ 222995 h 601124"/>
              <a:gd name="connsiteX48" fmla="*/ 539393 w 606415"/>
              <a:gd name="connsiteY48" fmla="*/ 208456 h 601124"/>
              <a:gd name="connsiteX49" fmla="*/ 552980 w 606415"/>
              <a:gd name="connsiteY49" fmla="*/ 176841 h 601124"/>
              <a:gd name="connsiteX50" fmla="*/ 288264 w 606415"/>
              <a:gd name="connsiteY50" fmla="*/ 106027 h 601124"/>
              <a:gd name="connsiteX51" fmla="*/ 308010 w 606415"/>
              <a:gd name="connsiteY51" fmla="*/ 125750 h 601124"/>
              <a:gd name="connsiteX52" fmla="*/ 308010 w 606415"/>
              <a:gd name="connsiteY52" fmla="*/ 297986 h 601124"/>
              <a:gd name="connsiteX53" fmla="*/ 466371 w 606415"/>
              <a:gd name="connsiteY53" fmla="*/ 379808 h 601124"/>
              <a:gd name="connsiteX54" fmla="*/ 474876 w 606415"/>
              <a:gd name="connsiteY54" fmla="*/ 406366 h 601124"/>
              <a:gd name="connsiteX55" fmla="*/ 457280 w 606415"/>
              <a:gd name="connsiteY55" fmla="*/ 417009 h 601124"/>
              <a:gd name="connsiteX56" fmla="*/ 448287 w 606415"/>
              <a:gd name="connsiteY56" fmla="*/ 414763 h 601124"/>
              <a:gd name="connsiteX57" fmla="*/ 268518 w 606415"/>
              <a:gd name="connsiteY57" fmla="*/ 322006 h 601124"/>
              <a:gd name="connsiteX58" fmla="*/ 268518 w 606415"/>
              <a:gd name="connsiteY58" fmla="*/ 125750 h 601124"/>
              <a:gd name="connsiteX59" fmla="*/ 288264 w 606415"/>
              <a:gd name="connsiteY59" fmla="*/ 106027 h 601124"/>
              <a:gd name="connsiteX60" fmla="*/ 309459 w 606415"/>
              <a:gd name="connsiteY60" fmla="*/ 50 h 601124"/>
              <a:gd name="connsiteX61" fmla="*/ 472055 w 606415"/>
              <a:gd name="connsiteY61" fmla="*/ 51406 h 601124"/>
              <a:gd name="connsiteX62" fmla="*/ 491120 w 606415"/>
              <a:gd name="connsiteY62" fmla="*/ 23877 h 601124"/>
              <a:gd name="connsiteX63" fmla="*/ 505297 w 606415"/>
              <a:gd name="connsiteY63" fmla="*/ 26220 h 601124"/>
              <a:gd name="connsiteX64" fmla="*/ 527491 w 606415"/>
              <a:gd name="connsiteY64" fmla="*/ 106171 h 601124"/>
              <a:gd name="connsiteX65" fmla="*/ 515172 w 606415"/>
              <a:gd name="connsiteY65" fmla="*/ 123938 h 601124"/>
              <a:gd name="connsiteX66" fmla="*/ 432458 w 606415"/>
              <a:gd name="connsiteY66" fmla="*/ 131358 h 601124"/>
              <a:gd name="connsiteX67" fmla="*/ 425223 w 606415"/>
              <a:gd name="connsiteY67" fmla="*/ 118960 h 601124"/>
              <a:gd name="connsiteX68" fmla="*/ 444288 w 606415"/>
              <a:gd name="connsiteY68" fmla="*/ 91431 h 601124"/>
              <a:gd name="connsiteX69" fmla="*/ 158700 w 606415"/>
              <a:gd name="connsiteY69" fmla="*/ 93774 h 601124"/>
              <a:gd name="connsiteX70" fmla="*/ 157820 w 606415"/>
              <a:gd name="connsiteY70" fmla="*/ 94359 h 601124"/>
              <a:gd name="connsiteX71" fmla="*/ 95247 w 606415"/>
              <a:gd name="connsiteY71" fmla="*/ 156446 h 601124"/>
              <a:gd name="connsiteX72" fmla="*/ 156744 w 606415"/>
              <a:gd name="connsiteY72" fmla="*/ 510421 h 601124"/>
              <a:gd name="connsiteX73" fmla="*/ 180992 w 606415"/>
              <a:gd name="connsiteY73" fmla="*/ 525552 h 601124"/>
              <a:gd name="connsiteX74" fmla="*/ 181089 w 606415"/>
              <a:gd name="connsiteY74" fmla="*/ 525650 h 601124"/>
              <a:gd name="connsiteX75" fmla="*/ 194875 w 606415"/>
              <a:gd name="connsiteY75" fmla="*/ 532581 h 601124"/>
              <a:gd name="connsiteX76" fmla="*/ 195559 w 606415"/>
              <a:gd name="connsiteY76" fmla="*/ 532971 h 601124"/>
              <a:gd name="connsiteX77" fmla="*/ 258133 w 606415"/>
              <a:gd name="connsiteY77" fmla="*/ 552788 h 601124"/>
              <a:gd name="connsiteX78" fmla="*/ 277785 w 606415"/>
              <a:gd name="connsiteY78" fmla="*/ 581099 h 601124"/>
              <a:gd name="connsiteX79" fmla="*/ 249529 w 606415"/>
              <a:gd name="connsiteY79" fmla="*/ 600721 h 601124"/>
              <a:gd name="connsiteX80" fmla="*/ 128684 w 606415"/>
              <a:gd name="connsiteY80" fmla="*/ 550250 h 601124"/>
              <a:gd name="connsiteX81" fmla="*/ 89772 w 606415"/>
              <a:gd name="connsiteY81" fmla="*/ 517840 h 601124"/>
              <a:gd name="connsiteX82" fmla="*/ 89674 w 606415"/>
              <a:gd name="connsiteY82" fmla="*/ 517742 h 601124"/>
              <a:gd name="connsiteX83" fmla="*/ 89380 w 606415"/>
              <a:gd name="connsiteY83" fmla="*/ 517352 h 601124"/>
              <a:gd name="connsiteX84" fmla="*/ 4515 w 606415"/>
              <a:gd name="connsiteY84" fmla="*/ 354520 h 601124"/>
              <a:gd name="connsiteX85" fmla="*/ 1973 w 606415"/>
              <a:gd name="connsiteY85" fmla="*/ 336069 h 601124"/>
              <a:gd name="connsiteX86" fmla="*/ 1778 w 606415"/>
              <a:gd name="connsiteY86" fmla="*/ 334898 h 601124"/>
              <a:gd name="connsiteX87" fmla="*/ 311 w 606415"/>
              <a:gd name="connsiteY87" fmla="*/ 316545 h 601124"/>
              <a:gd name="connsiteX88" fmla="*/ 311 w 606415"/>
              <a:gd name="connsiteY88" fmla="*/ 315862 h 601124"/>
              <a:gd name="connsiteX89" fmla="*/ 48415 w 606415"/>
              <a:gd name="connsiteY89" fmla="*/ 138875 h 601124"/>
              <a:gd name="connsiteX90" fmla="*/ 49099 w 606415"/>
              <a:gd name="connsiteY90" fmla="*/ 137703 h 601124"/>
              <a:gd name="connsiteX91" fmla="*/ 55454 w 606415"/>
              <a:gd name="connsiteY91" fmla="*/ 128234 h 601124"/>
              <a:gd name="connsiteX92" fmla="*/ 59560 w 606415"/>
              <a:gd name="connsiteY92" fmla="*/ 122572 h 601124"/>
              <a:gd name="connsiteX93" fmla="*/ 60636 w 606415"/>
              <a:gd name="connsiteY93" fmla="*/ 121303 h 601124"/>
              <a:gd name="connsiteX94" fmla="*/ 227335 w 606415"/>
              <a:gd name="connsiteY94" fmla="*/ 9722 h 601124"/>
              <a:gd name="connsiteX95" fmla="*/ 228215 w 606415"/>
              <a:gd name="connsiteY95" fmla="*/ 9526 h 601124"/>
              <a:gd name="connsiteX96" fmla="*/ 228313 w 606415"/>
              <a:gd name="connsiteY96" fmla="*/ 9429 h 601124"/>
              <a:gd name="connsiteX97" fmla="*/ 251484 w 606415"/>
              <a:gd name="connsiteY97" fmla="*/ 4548 h 601124"/>
              <a:gd name="connsiteX98" fmla="*/ 309459 w 606415"/>
              <a:gd name="connsiteY98" fmla="*/ 50 h 601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606415" h="601124">
                <a:moveTo>
                  <a:pt x="364497" y="549391"/>
                </a:moveTo>
                <a:cubicBezTo>
                  <a:pt x="377590" y="546074"/>
                  <a:pt x="390780" y="554073"/>
                  <a:pt x="394005" y="567048"/>
                </a:cubicBezTo>
                <a:cubicBezTo>
                  <a:pt x="397229" y="580120"/>
                  <a:pt x="389315" y="593290"/>
                  <a:pt x="376222" y="596510"/>
                </a:cubicBezTo>
                <a:cubicBezTo>
                  <a:pt x="370262" y="598070"/>
                  <a:pt x="364204" y="599339"/>
                  <a:pt x="358244" y="600509"/>
                </a:cubicBezTo>
                <a:cubicBezTo>
                  <a:pt x="351502" y="601680"/>
                  <a:pt x="344956" y="600022"/>
                  <a:pt x="339778" y="596412"/>
                </a:cubicBezTo>
                <a:cubicBezTo>
                  <a:pt x="334697" y="592900"/>
                  <a:pt x="330984" y="587437"/>
                  <a:pt x="329812" y="580998"/>
                </a:cubicBezTo>
                <a:cubicBezTo>
                  <a:pt x="327369" y="567731"/>
                  <a:pt x="336163" y="555049"/>
                  <a:pt x="349353" y="552610"/>
                </a:cubicBezTo>
                <a:cubicBezTo>
                  <a:pt x="354434" y="551732"/>
                  <a:pt x="359514" y="550562"/>
                  <a:pt x="364497" y="549391"/>
                </a:cubicBezTo>
                <a:close/>
                <a:moveTo>
                  <a:pt x="462054" y="511037"/>
                </a:moveTo>
                <a:cubicBezTo>
                  <a:pt x="468177" y="512270"/>
                  <a:pt x="473823" y="515834"/>
                  <a:pt x="477538" y="521449"/>
                </a:cubicBezTo>
                <a:cubicBezTo>
                  <a:pt x="484871" y="532678"/>
                  <a:pt x="481840" y="547813"/>
                  <a:pt x="470597" y="555235"/>
                </a:cubicBezTo>
                <a:cubicBezTo>
                  <a:pt x="465513" y="558555"/>
                  <a:pt x="460234" y="561875"/>
                  <a:pt x="454857" y="564902"/>
                </a:cubicBezTo>
                <a:cubicBezTo>
                  <a:pt x="446351" y="569784"/>
                  <a:pt x="436183" y="569003"/>
                  <a:pt x="428655" y="563730"/>
                </a:cubicBezTo>
                <a:cubicBezTo>
                  <a:pt x="425820" y="561777"/>
                  <a:pt x="423376" y="559140"/>
                  <a:pt x="421616" y="556016"/>
                </a:cubicBezTo>
                <a:cubicBezTo>
                  <a:pt x="414870" y="544298"/>
                  <a:pt x="418878" y="529456"/>
                  <a:pt x="430513" y="522718"/>
                </a:cubicBezTo>
                <a:cubicBezTo>
                  <a:pt x="435010" y="520179"/>
                  <a:pt x="439409" y="517445"/>
                  <a:pt x="443711" y="514613"/>
                </a:cubicBezTo>
                <a:cubicBezTo>
                  <a:pt x="449332" y="510902"/>
                  <a:pt x="455932" y="509804"/>
                  <a:pt x="462054" y="511037"/>
                </a:cubicBezTo>
                <a:close/>
                <a:moveTo>
                  <a:pt x="522736" y="445910"/>
                </a:moveTo>
                <a:cubicBezTo>
                  <a:pt x="528912" y="445044"/>
                  <a:pt x="535418" y="446532"/>
                  <a:pt x="540800" y="450582"/>
                </a:cubicBezTo>
                <a:cubicBezTo>
                  <a:pt x="551563" y="458582"/>
                  <a:pt x="553813" y="473804"/>
                  <a:pt x="545692" y="484634"/>
                </a:cubicBezTo>
                <a:cubicBezTo>
                  <a:pt x="541974" y="489513"/>
                  <a:pt x="538060" y="494392"/>
                  <a:pt x="534146" y="499075"/>
                </a:cubicBezTo>
                <a:cubicBezTo>
                  <a:pt x="525830" y="508735"/>
                  <a:pt x="511740" y="510296"/>
                  <a:pt x="501467" y="503173"/>
                </a:cubicBezTo>
                <a:cubicBezTo>
                  <a:pt x="500880" y="502783"/>
                  <a:pt x="500293" y="502295"/>
                  <a:pt x="499706" y="501807"/>
                </a:cubicBezTo>
                <a:cubicBezTo>
                  <a:pt x="489432" y="493123"/>
                  <a:pt x="488258" y="477707"/>
                  <a:pt x="496966" y="467462"/>
                </a:cubicBezTo>
                <a:cubicBezTo>
                  <a:pt x="500293" y="463559"/>
                  <a:pt x="503522" y="459558"/>
                  <a:pt x="506653" y="455363"/>
                </a:cubicBezTo>
                <a:cubicBezTo>
                  <a:pt x="510713" y="449997"/>
                  <a:pt x="516559" y="446777"/>
                  <a:pt x="522736" y="445910"/>
                </a:cubicBezTo>
                <a:close/>
                <a:moveTo>
                  <a:pt x="576635" y="362513"/>
                </a:moveTo>
                <a:cubicBezTo>
                  <a:pt x="589440" y="366515"/>
                  <a:pt x="596576" y="380182"/>
                  <a:pt x="592568" y="393069"/>
                </a:cubicBezTo>
                <a:cubicBezTo>
                  <a:pt x="590711" y="398828"/>
                  <a:pt x="588658" y="404686"/>
                  <a:pt x="586508" y="410446"/>
                </a:cubicBezTo>
                <a:cubicBezTo>
                  <a:pt x="581718" y="423039"/>
                  <a:pt x="567642" y="429287"/>
                  <a:pt x="555032" y="424503"/>
                </a:cubicBezTo>
                <a:cubicBezTo>
                  <a:pt x="553077" y="423820"/>
                  <a:pt x="551317" y="422844"/>
                  <a:pt x="549656" y="421672"/>
                </a:cubicBezTo>
                <a:cubicBezTo>
                  <a:pt x="540760" y="415424"/>
                  <a:pt x="536948" y="403710"/>
                  <a:pt x="540956" y="393166"/>
                </a:cubicBezTo>
                <a:cubicBezTo>
                  <a:pt x="542813" y="388285"/>
                  <a:pt x="544475" y="383404"/>
                  <a:pt x="546039" y="378523"/>
                </a:cubicBezTo>
                <a:cubicBezTo>
                  <a:pt x="550047" y="365637"/>
                  <a:pt x="563732" y="358510"/>
                  <a:pt x="576635" y="362513"/>
                </a:cubicBezTo>
                <a:close/>
                <a:moveTo>
                  <a:pt x="580842" y="267616"/>
                </a:moveTo>
                <a:cubicBezTo>
                  <a:pt x="594333" y="267128"/>
                  <a:pt x="605673" y="277572"/>
                  <a:pt x="606162" y="291043"/>
                </a:cubicBezTo>
                <a:cubicBezTo>
                  <a:pt x="606455" y="297095"/>
                  <a:pt x="606455" y="303342"/>
                  <a:pt x="606357" y="309491"/>
                </a:cubicBezTo>
                <a:cubicBezTo>
                  <a:pt x="606064" y="322961"/>
                  <a:pt x="594919" y="333601"/>
                  <a:pt x="581429" y="333308"/>
                </a:cubicBezTo>
                <a:cubicBezTo>
                  <a:pt x="576443" y="333113"/>
                  <a:pt x="571751" y="331551"/>
                  <a:pt x="567938" y="328818"/>
                </a:cubicBezTo>
                <a:cubicBezTo>
                  <a:pt x="561584" y="324328"/>
                  <a:pt x="557380" y="316812"/>
                  <a:pt x="557576" y="308417"/>
                </a:cubicBezTo>
                <a:cubicBezTo>
                  <a:pt x="557771" y="303244"/>
                  <a:pt x="557673" y="298071"/>
                  <a:pt x="557478" y="292897"/>
                </a:cubicBezTo>
                <a:cubicBezTo>
                  <a:pt x="556989" y="279525"/>
                  <a:pt x="567449" y="268202"/>
                  <a:pt x="580842" y="267616"/>
                </a:cubicBezTo>
                <a:close/>
                <a:moveTo>
                  <a:pt x="552980" y="176841"/>
                </a:moveTo>
                <a:cubicBezTo>
                  <a:pt x="565492" y="171865"/>
                  <a:pt x="579666" y="177915"/>
                  <a:pt x="584651" y="190404"/>
                </a:cubicBezTo>
                <a:cubicBezTo>
                  <a:pt x="586997" y="196064"/>
                  <a:pt x="589148" y="201918"/>
                  <a:pt x="591005" y="207773"/>
                </a:cubicBezTo>
                <a:cubicBezTo>
                  <a:pt x="595306" y="220458"/>
                  <a:pt x="588366" y="234216"/>
                  <a:pt x="575561" y="238510"/>
                </a:cubicBezTo>
                <a:cubicBezTo>
                  <a:pt x="567936" y="240949"/>
                  <a:pt x="559921" y="239583"/>
                  <a:pt x="553860" y="235290"/>
                </a:cubicBezTo>
                <a:cubicBezTo>
                  <a:pt x="549755" y="232362"/>
                  <a:pt x="546431" y="228167"/>
                  <a:pt x="544769" y="222995"/>
                </a:cubicBezTo>
                <a:cubicBezTo>
                  <a:pt x="543108" y="218116"/>
                  <a:pt x="541348" y="213237"/>
                  <a:pt x="539393" y="208456"/>
                </a:cubicBezTo>
                <a:cubicBezTo>
                  <a:pt x="534408" y="195966"/>
                  <a:pt x="540468" y="181818"/>
                  <a:pt x="552980" y="176841"/>
                </a:cubicBezTo>
                <a:close/>
                <a:moveTo>
                  <a:pt x="288264" y="106027"/>
                </a:moveTo>
                <a:cubicBezTo>
                  <a:pt x="299213" y="106027"/>
                  <a:pt x="308010" y="114912"/>
                  <a:pt x="308010" y="125750"/>
                </a:cubicBezTo>
                <a:lnTo>
                  <a:pt x="308010" y="297986"/>
                </a:lnTo>
                <a:lnTo>
                  <a:pt x="466371" y="379808"/>
                </a:lnTo>
                <a:cubicBezTo>
                  <a:pt x="476049" y="384788"/>
                  <a:pt x="479861" y="396700"/>
                  <a:pt x="474876" y="406366"/>
                </a:cubicBezTo>
                <a:cubicBezTo>
                  <a:pt x="471356" y="413103"/>
                  <a:pt x="464416" y="417009"/>
                  <a:pt x="457280" y="417009"/>
                </a:cubicBezTo>
                <a:cubicBezTo>
                  <a:pt x="454250" y="417009"/>
                  <a:pt x="451121" y="416326"/>
                  <a:pt x="448287" y="414763"/>
                </a:cubicBezTo>
                <a:lnTo>
                  <a:pt x="268518" y="322006"/>
                </a:lnTo>
                <a:lnTo>
                  <a:pt x="268518" y="125750"/>
                </a:lnTo>
                <a:cubicBezTo>
                  <a:pt x="268518" y="114912"/>
                  <a:pt x="277414" y="106027"/>
                  <a:pt x="288264" y="106027"/>
                </a:cubicBezTo>
                <a:close/>
                <a:moveTo>
                  <a:pt x="309459" y="50"/>
                </a:moveTo>
                <a:cubicBezTo>
                  <a:pt x="367123" y="1107"/>
                  <a:pt x="423219" y="18678"/>
                  <a:pt x="472055" y="51406"/>
                </a:cubicBezTo>
                <a:lnTo>
                  <a:pt x="491120" y="23877"/>
                </a:lnTo>
                <a:cubicBezTo>
                  <a:pt x="496498" y="16165"/>
                  <a:pt x="502853" y="17238"/>
                  <a:pt x="505297" y="26220"/>
                </a:cubicBezTo>
                <a:lnTo>
                  <a:pt x="527491" y="106171"/>
                </a:lnTo>
                <a:cubicBezTo>
                  <a:pt x="530033" y="115055"/>
                  <a:pt x="524460" y="123157"/>
                  <a:pt x="515172" y="123938"/>
                </a:cubicBezTo>
                <a:lnTo>
                  <a:pt x="432458" y="131358"/>
                </a:lnTo>
                <a:cubicBezTo>
                  <a:pt x="423170" y="132139"/>
                  <a:pt x="419943" y="126574"/>
                  <a:pt x="425223" y="118960"/>
                </a:cubicBezTo>
                <a:lnTo>
                  <a:pt x="444288" y="91431"/>
                </a:lnTo>
                <a:cubicBezTo>
                  <a:pt x="355610" y="32467"/>
                  <a:pt x="242196" y="36275"/>
                  <a:pt x="158700" y="93774"/>
                </a:cubicBezTo>
                <a:cubicBezTo>
                  <a:pt x="158407" y="93969"/>
                  <a:pt x="158113" y="94164"/>
                  <a:pt x="157820" y="94359"/>
                </a:cubicBezTo>
                <a:cubicBezTo>
                  <a:pt x="134062" y="110857"/>
                  <a:pt x="112845" y="131553"/>
                  <a:pt x="95247" y="156446"/>
                </a:cubicBezTo>
                <a:cubicBezTo>
                  <a:pt x="14488" y="270956"/>
                  <a:pt x="42059" y="429786"/>
                  <a:pt x="156744" y="510421"/>
                </a:cubicBezTo>
                <a:cubicBezTo>
                  <a:pt x="164566" y="515985"/>
                  <a:pt x="172681" y="520964"/>
                  <a:pt x="180992" y="525552"/>
                </a:cubicBezTo>
                <a:cubicBezTo>
                  <a:pt x="180992" y="525552"/>
                  <a:pt x="180992" y="525552"/>
                  <a:pt x="181089" y="525650"/>
                </a:cubicBezTo>
                <a:cubicBezTo>
                  <a:pt x="185587" y="528090"/>
                  <a:pt x="190280" y="530433"/>
                  <a:pt x="194875" y="532581"/>
                </a:cubicBezTo>
                <a:cubicBezTo>
                  <a:pt x="195168" y="532679"/>
                  <a:pt x="195364" y="532874"/>
                  <a:pt x="195559" y="532971"/>
                </a:cubicBezTo>
                <a:cubicBezTo>
                  <a:pt x="215407" y="542245"/>
                  <a:pt x="236330" y="548884"/>
                  <a:pt x="258133" y="552788"/>
                </a:cubicBezTo>
                <a:cubicBezTo>
                  <a:pt x="271430" y="555229"/>
                  <a:pt x="280229" y="567822"/>
                  <a:pt x="277785" y="581099"/>
                </a:cubicBezTo>
                <a:cubicBezTo>
                  <a:pt x="275438" y="594277"/>
                  <a:pt x="262826" y="603161"/>
                  <a:pt x="249529" y="600721"/>
                </a:cubicBezTo>
                <a:cubicBezTo>
                  <a:pt x="205825" y="592911"/>
                  <a:pt x="165153" y="575925"/>
                  <a:pt x="128684" y="550250"/>
                </a:cubicBezTo>
                <a:cubicBezTo>
                  <a:pt x="114703" y="540391"/>
                  <a:pt x="101700" y="529555"/>
                  <a:pt x="89772" y="517840"/>
                </a:cubicBezTo>
                <a:cubicBezTo>
                  <a:pt x="89772" y="517742"/>
                  <a:pt x="89772" y="517742"/>
                  <a:pt x="89674" y="517742"/>
                </a:cubicBezTo>
                <a:cubicBezTo>
                  <a:pt x="89576" y="517645"/>
                  <a:pt x="89478" y="517547"/>
                  <a:pt x="89380" y="517352"/>
                </a:cubicBezTo>
                <a:cubicBezTo>
                  <a:pt x="44993" y="473520"/>
                  <a:pt x="15466" y="417193"/>
                  <a:pt x="4515" y="354520"/>
                </a:cubicBezTo>
                <a:cubicBezTo>
                  <a:pt x="3440" y="348370"/>
                  <a:pt x="2658" y="342219"/>
                  <a:pt x="1973" y="336069"/>
                </a:cubicBezTo>
                <a:cubicBezTo>
                  <a:pt x="1876" y="335679"/>
                  <a:pt x="1778" y="335288"/>
                  <a:pt x="1778" y="334898"/>
                </a:cubicBezTo>
                <a:cubicBezTo>
                  <a:pt x="1094" y="328845"/>
                  <a:pt x="605" y="322598"/>
                  <a:pt x="311" y="316545"/>
                </a:cubicBezTo>
                <a:cubicBezTo>
                  <a:pt x="311" y="316350"/>
                  <a:pt x="311" y="316155"/>
                  <a:pt x="311" y="315862"/>
                </a:cubicBezTo>
                <a:cubicBezTo>
                  <a:pt x="-2524" y="253384"/>
                  <a:pt x="13999" y="191980"/>
                  <a:pt x="48415" y="138875"/>
                </a:cubicBezTo>
                <a:cubicBezTo>
                  <a:pt x="48610" y="138484"/>
                  <a:pt x="48806" y="138094"/>
                  <a:pt x="49099" y="137703"/>
                </a:cubicBezTo>
                <a:cubicBezTo>
                  <a:pt x="51152" y="134579"/>
                  <a:pt x="53303" y="131358"/>
                  <a:pt x="55454" y="128234"/>
                </a:cubicBezTo>
                <a:cubicBezTo>
                  <a:pt x="56823" y="126281"/>
                  <a:pt x="58192" y="124427"/>
                  <a:pt x="59560" y="122572"/>
                </a:cubicBezTo>
                <a:cubicBezTo>
                  <a:pt x="59951" y="122084"/>
                  <a:pt x="60245" y="121693"/>
                  <a:pt x="60636" y="121303"/>
                </a:cubicBezTo>
                <a:cubicBezTo>
                  <a:pt x="102188" y="65756"/>
                  <a:pt x="160558" y="26903"/>
                  <a:pt x="227335" y="9722"/>
                </a:cubicBezTo>
                <a:cubicBezTo>
                  <a:pt x="227628" y="9624"/>
                  <a:pt x="227922" y="9526"/>
                  <a:pt x="228215" y="9526"/>
                </a:cubicBezTo>
                <a:cubicBezTo>
                  <a:pt x="228215" y="9429"/>
                  <a:pt x="228313" y="9429"/>
                  <a:pt x="228313" y="9429"/>
                </a:cubicBezTo>
                <a:cubicBezTo>
                  <a:pt x="235939" y="7574"/>
                  <a:pt x="243663" y="5914"/>
                  <a:pt x="251484" y="4548"/>
                </a:cubicBezTo>
                <a:cubicBezTo>
                  <a:pt x="270843" y="1180"/>
                  <a:pt x="290238" y="-303"/>
                  <a:pt x="309459" y="50"/>
                </a:cubicBezTo>
                <a:close/>
              </a:path>
            </a:pathLst>
          </a:custGeom>
          <a:solidFill>
            <a:schemeClr val="bg1"/>
          </a:solidFill>
          <a:ln>
            <a:noFill/>
          </a:ln>
        </p:spPr>
        <p:txBody>
          <a:bodyPr/>
          <a:lstStyle/>
          <a:p>
            <a:endParaRPr lang="zh-CN" altLang="en-US"/>
          </a:p>
        </p:txBody>
      </p:sp>
      <p:sp>
        <p:nvSpPr>
          <p:cNvPr id="37" name="1">
            <a:extLst>
              <a:ext uri="{FF2B5EF4-FFF2-40B4-BE49-F238E27FC236}">
                <a16:creationId xmlns="" xmlns:a16="http://schemas.microsoft.com/office/drawing/2014/main" id="{E4802A8A-695B-4A5F-929B-279BEB4EC4FA}"/>
              </a:ext>
            </a:extLst>
          </p:cNvPr>
          <p:cNvSpPr>
            <a:spLocks noChangeAspect="1"/>
          </p:cNvSpPr>
          <p:nvPr/>
        </p:nvSpPr>
        <p:spPr bwMode="auto">
          <a:xfrm>
            <a:off x="6497215" y="4575953"/>
            <a:ext cx="383582" cy="382981"/>
          </a:xfrm>
          <a:custGeom>
            <a:avLst/>
            <a:gdLst>
              <a:gd name="connsiteX0" fmla="*/ 284148 w 567225"/>
              <a:gd name="connsiteY0" fmla="*/ 251399 h 566337"/>
              <a:gd name="connsiteX1" fmla="*/ 247246 w 567225"/>
              <a:gd name="connsiteY1" fmla="*/ 286391 h 566337"/>
              <a:gd name="connsiteX2" fmla="*/ 247246 w 567225"/>
              <a:gd name="connsiteY2" fmla="*/ 409786 h 566337"/>
              <a:gd name="connsiteX3" fmla="*/ 284148 w 567225"/>
              <a:gd name="connsiteY3" fmla="*/ 444778 h 566337"/>
              <a:gd name="connsiteX4" fmla="*/ 321972 w 567225"/>
              <a:gd name="connsiteY4" fmla="*/ 409786 h 566337"/>
              <a:gd name="connsiteX5" fmla="*/ 321972 w 567225"/>
              <a:gd name="connsiteY5" fmla="*/ 286391 h 566337"/>
              <a:gd name="connsiteX6" fmla="*/ 284148 w 567225"/>
              <a:gd name="connsiteY6" fmla="*/ 251399 h 566337"/>
              <a:gd name="connsiteX7" fmla="*/ 284148 w 567225"/>
              <a:gd name="connsiteY7" fmla="*/ 129846 h 566337"/>
              <a:gd name="connsiteX8" fmla="*/ 238020 w 567225"/>
              <a:gd name="connsiteY8" fmla="*/ 176810 h 566337"/>
              <a:gd name="connsiteX9" fmla="*/ 284148 w 567225"/>
              <a:gd name="connsiteY9" fmla="*/ 222853 h 566337"/>
              <a:gd name="connsiteX10" fmla="*/ 330275 w 567225"/>
              <a:gd name="connsiteY10" fmla="*/ 176810 h 566337"/>
              <a:gd name="connsiteX11" fmla="*/ 284148 w 567225"/>
              <a:gd name="connsiteY11" fmla="*/ 129846 h 566337"/>
              <a:gd name="connsiteX12" fmla="*/ 284148 w 567225"/>
              <a:gd name="connsiteY12" fmla="*/ 81962 h 566337"/>
              <a:gd name="connsiteX13" fmla="*/ 485263 w 567225"/>
              <a:gd name="connsiteY13" fmla="*/ 283629 h 566337"/>
              <a:gd name="connsiteX14" fmla="*/ 284148 w 567225"/>
              <a:gd name="connsiteY14" fmla="*/ 484375 h 566337"/>
              <a:gd name="connsiteX15" fmla="*/ 82110 w 567225"/>
              <a:gd name="connsiteY15" fmla="*/ 283629 h 566337"/>
              <a:gd name="connsiteX16" fmla="*/ 284148 w 567225"/>
              <a:gd name="connsiteY16" fmla="*/ 81962 h 566337"/>
              <a:gd name="connsiteX17" fmla="*/ 284074 w 567225"/>
              <a:gd name="connsiteY17" fmla="*/ 45123 h 566337"/>
              <a:gd name="connsiteX18" fmla="*/ 45194 w 567225"/>
              <a:gd name="connsiteY18" fmla="*/ 283629 h 566337"/>
              <a:gd name="connsiteX19" fmla="*/ 284074 w 567225"/>
              <a:gd name="connsiteY19" fmla="*/ 521214 h 566337"/>
              <a:gd name="connsiteX20" fmla="*/ 522031 w 567225"/>
              <a:gd name="connsiteY20" fmla="*/ 283629 h 566337"/>
              <a:gd name="connsiteX21" fmla="*/ 284074 w 567225"/>
              <a:gd name="connsiteY21" fmla="*/ 45123 h 566337"/>
              <a:gd name="connsiteX22" fmla="*/ 284074 w 567225"/>
              <a:gd name="connsiteY22" fmla="*/ 0 h 566337"/>
              <a:gd name="connsiteX23" fmla="*/ 567225 w 567225"/>
              <a:gd name="connsiteY23" fmla="*/ 283629 h 566337"/>
              <a:gd name="connsiteX24" fmla="*/ 284074 w 567225"/>
              <a:gd name="connsiteY24" fmla="*/ 566337 h 566337"/>
              <a:gd name="connsiteX25" fmla="*/ 0 w 567225"/>
              <a:gd name="connsiteY25" fmla="*/ 283629 h 566337"/>
              <a:gd name="connsiteX26" fmla="*/ 284074 w 567225"/>
              <a:gd name="connsiteY26" fmla="*/ 0 h 566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67225" h="566337">
                <a:moveTo>
                  <a:pt x="284148" y="251399"/>
                </a:moveTo>
                <a:cubicBezTo>
                  <a:pt x="264774" y="251399"/>
                  <a:pt x="247246" y="267054"/>
                  <a:pt x="247246" y="286391"/>
                </a:cubicBezTo>
                <a:lnTo>
                  <a:pt x="247246" y="409786"/>
                </a:lnTo>
                <a:cubicBezTo>
                  <a:pt x="247246" y="429124"/>
                  <a:pt x="264774" y="444778"/>
                  <a:pt x="284148" y="444778"/>
                </a:cubicBezTo>
                <a:cubicBezTo>
                  <a:pt x="303521" y="444778"/>
                  <a:pt x="321972" y="429124"/>
                  <a:pt x="321972" y="409786"/>
                </a:cubicBezTo>
                <a:lnTo>
                  <a:pt x="321972" y="286391"/>
                </a:lnTo>
                <a:cubicBezTo>
                  <a:pt x="321972" y="267054"/>
                  <a:pt x="303521" y="251399"/>
                  <a:pt x="284148" y="251399"/>
                </a:cubicBezTo>
                <a:close/>
                <a:moveTo>
                  <a:pt x="284148" y="129846"/>
                </a:moveTo>
                <a:cubicBezTo>
                  <a:pt x="258316" y="129846"/>
                  <a:pt x="238020" y="151026"/>
                  <a:pt x="238020" y="176810"/>
                </a:cubicBezTo>
                <a:cubicBezTo>
                  <a:pt x="238020" y="201673"/>
                  <a:pt x="258316" y="222853"/>
                  <a:pt x="284148" y="222853"/>
                </a:cubicBezTo>
                <a:cubicBezTo>
                  <a:pt x="309057" y="222853"/>
                  <a:pt x="330275" y="201673"/>
                  <a:pt x="330275" y="176810"/>
                </a:cubicBezTo>
                <a:cubicBezTo>
                  <a:pt x="330275" y="151026"/>
                  <a:pt x="309057" y="129846"/>
                  <a:pt x="284148" y="129846"/>
                </a:cubicBezTo>
                <a:close/>
                <a:moveTo>
                  <a:pt x="284148" y="81962"/>
                </a:moveTo>
                <a:cubicBezTo>
                  <a:pt x="394853" y="81962"/>
                  <a:pt x="485263" y="172206"/>
                  <a:pt x="485263" y="283629"/>
                </a:cubicBezTo>
                <a:cubicBezTo>
                  <a:pt x="485263" y="394131"/>
                  <a:pt x="394853" y="484375"/>
                  <a:pt x="284148" y="484375"/>
                </a:cubicBezTo>
                <a:cubicBezTo>
                  <a:pt x="172520" y="484375"/>
                  <a:pt x="82110" y="394131"/>
                  <a:pt x="82110" y="283629"/>
                </a:cubicBezTo>
                <a:cubicBezTo>
                  <a:pt x="82110" y="172206"/>
                  <a:pt x="172520" y="81962"/>
                  <a:pt x="284148" y="81962"/>
                </a:cubicBezTo>
                <a:close/>
                <a:moveTo>
                  <a:pt x="284074" y="45123"/>
                </a:moveTo>
                <a:cubicBezTo>
                  <a:pt x="152182" y="45123"/>
                  <a:pt x="45194" y="151944"/>
                  <a:pt x="45194" y="283629"/>
                </a:cubicBezTo>
                <a:cubicBezTo>
                  <a:pt x="45194" y="414393"/>
                  <a:pt x="152182" y="521214"/>
                  <a:pt x="284074" y="521214"/>
                </a:cubicBezTo>
                <a:cubicBezTo>
                  <a:pt x="415043" y="521214"/>
                  <a:pt x="522031" y="414393"/>
                  <a:pt x="522031" y="283629"/>
                </a:cubicBezTo>
                <a:cubicBezTo>
                  <a:pt x="522031" y="151944"/>
                  <a:pt x="415043" y="45123"/>
                  <a:pt x="284074" y="45123"/>
                </a:cubicBezTo>
                <a:close/>
                <a:moveTo>
                  <a:pt x="284074" y="0"/>
                </a:moveTo>
                <a:cubicBezTo>
                  <a:pt x="440868" y="0"/>
                  <a:pt x="567225" y="127080"/>
                  <a:pt x="567225" y="283629"/>
                </a:cubicBezTo>
                <a:cubicBezTo>
                  <a:pt x="567225" y="440177"/>
                  <a:pt x="440868" y="566337"/>
                  <a:pt x="284074" y="566337"/>
                </a:cubicBezTo>
                <a:cubicBezTo>
                  <a:pt x="127280" y="566337"/>
                  <a:pt x="0" y="440177"/>
                  <a:pt x="0" y="283629"/>
                </a:cubicBezTo>
                <a:cubicBezTo>
                  <a:pt x="0" y="127080"/>
                  <a:pt x="127280" y="0"/>
                  <a:pt x="284074" y="0"/>
                </a:cubicBezTo>
                <a:close/>
              </a:path>
            </a:pathLst>
          </a:custGeom>
          <a:solidFill>
            <a:schemeClr val="bg1"/>
          </a:solidFill>
          <a:ln>
            <a:noFill/>
          </a:ln>
        </p:spPr>
        <p:txBody>
          <a:bodyPr/>
          <a:lstStyle/>
          <a:p>
            <a:endParaRPr lang="zh-CN" altLang="en-US"/>
          </a:p>
        </p:txBody>
      </p:sp>
      <p:sp>
        <p:nvSpPr>
          <p:cNvPr id="38" name="任意多边形 18">
            <a:extLst>
              <a:ext uri="{FF2B5EF4-FFF2-40B4-BE49-F238E27FC236}">
                <a16:creationId xmlns="" xmlns:a16="http://schemas.microsoft.com/office/drawing/2014/main" id="{064E27A0-1694-4B86-A275-F4658F5AE954}"/>
              </a:ext>
            </a:extLst>
          </p:cNvPr>
          <p:cNvSpPr>
            <a:spLocks noChangeArrowheads="1"/>
          </p:cNvSpPr>
          <p:nvPr/>
        </p:nvSpPr>
        <p:spPr bwMode="auto">
          <a:xfrm>
            <a:off x="7765648" y="2576965"/>
            <a:ext cx="2243137" cy="1698625"/>
          </a:xfrm>
          <a:custGeom>
            <a:avLst/>
            <a:gdLst>
              <a:gd name="T0" fmla="*/ 2243137 w 1552486"/>
              <a:gd name="T1" fmla="*/ 1698625 h 1174802"/>
              <a:gd name="T2" fmla="*/ 2243137 w 1552486"/>
              <a:gd name="T3" fmla="*/ 792502 h 1174802"/>
              <a:gd name="T4" fmla="*/ 2094967 w 1552486"/>
              <a:gd name="T5" fmla="*/ 792502 h 1174802"/>
              <a:gd name="T6" fmla="*/ 2094967 w 1552486"/>
              <a:gd name="T7" fmla="*/ 854283 h 1174802"/>
              <a:gd name="T8" fmla="*/ 1465243 w 1552486"/>
              <a:gd name="T9" fmla="*/ 224117 h 1174802"/>
              <a:gd name="T10" fmla="*/ 0 w 1552486"/>
              <a:gd name="T11" fmla="*/ 401222 h 1174802"/>
              <a:gd name="T12" fmla="*/ 436281 w 1552486"/>
              <a:gd name="T13" fmla="*/ 582448 h 1174802"/>
              <a:gd name="T14" fmla="*/ 1411737 w 1552486"/>
              <a:gd name="T15" fmla="*/ 1546232 h 1174802"/>
              <a:gd name="T16" fmla="*/ 1341766 w 1552486"/>
              <a:gd name="T17" fmla="*/ 1546232 h 1174802"/>
              <a:gd name="T18" fmla="*/ 1341766 w 1552486"/>
              <a:gd name="T19" fmla="*/ 1698625 h 1174802"/>
              <a:gd name="T20" fmla="*/ 2243137 w 1552486"/>
              <a:gd name="T21" fmla="*/ 1698625 h 11748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52486"/>
              <a:gd name="T34" fmla="*/ 0 h 1174802"/>
              <a:gd name="T35" fmla="*/ 1552486 w 1552486"/>
              <a:gd name="T36" fmla="*/ 1174802 h 11748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52486" h="1174802">
                <a:moveTo>
                  <a:pt x="1552486" y="1174802"/>
                </a:moveTo>
                <a:lnTo>
                  <a:pt x="1552486" y="548110"/>
                </a:lnTo>
                <a:lnTo>
                  <a:pt x="1449937" y="548110"/>
                </a:lnTo>
                <a:lnTo>
                  <a:pt x="1449937" y="590839"/>
                </a:lnTo>
                <a:lnTo>
                  <a:pt x="1014102" y="155004"/>
                </a:lnTo>
                <a:cubicBezTo>
                  <a:pt x="764374" y="-89025"/>
                  <a:pt x="312397" y="-42499"/>
                  <a:pt x="0" y="277493"/>
                </a:cubicBezTo>
                <a:cubicBezTo>
                  <a:pt x="126288" y="250906"/>
                  <a:pt x="258273" y="363901"/>
                  <a:pt x="301952" y="402832"/>
                </a:cubicBezTo>
                <a:lnTo>
                  <a:pt x="977070" y="1069404"/>
                </a:lnTo>
                <a:lnTo>
                  <a:pt x="928643" y="1069404"/>
                </a:lnTo>
                <a:lnTo>
                  <a:pt x="928643" y="1174802"/>
                </a:lnTo>
                <a:lnTo>
                  <a:pt x="1552486" y="1174802"/>
                </a:lnTo>
                <a:close/>
              </a:path>
            </a:pathLst>
          </a:custGeom>
          <a:solidFill>
            <a:srgbClr val="7091C4"/>
          </a:solidFill>
          <a:ln w="12700" cap="flat" cmpd="sng">
            <a:noFill/>
            <a:miter lim="800000"/>
            <a:headEnd/>
            <a:tailEnd/>
          </a:ln>
        </p:spPr>
        <p:txBody>
          <a:bodyPr anchor="ctr"/>
          <a:lstStyle/>
          <a:p>
            <a:endParaRPr lang="zh-CN" altLang="en-US" dirty="0"/>
          </a:p>
        </p:txBody>
      </p:sp>
      <p:sp>
        <p:nvSpPr>
          <p:cNvPr id="39" name="矩形 22">
            <a:extLst>
              <a:ext uri="{FF2B5EF4-FFF2-40B4-BE49-F238E27FC236}">
                <a16:creationId xmlns="" xmlns:a16="http://schemas.microsoft.com/office/drawing/2014/main" id="{BB7E407E-6D21-4383-B533-92461DCCE2F0}"/>
              </a:ext>
            </a:extLst>
          </p:cNvPr>
          <p:cNvSpPr>
            <a:spLocks noChangeArrowheads="1"/>
          </p:cNvSpPr>
          <p:nvPr/>
        </p:nvSpPr>
        <p:spPr bwMode="auto">
          <a:xfrm>
            <a:off x="9385126" y="3675515"/>
            <a:ext cx="61747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dirty="0" smtClean="0">
                <a:solidFill>
                  <a:schemeClr val="bg1"/>
                </a:solidFill>
                <a:latin typeface="+mn-lt"/>
                <a:ea typeface="华文宋体" panose="02010600040101010101" pitchFamily="2" charset="-122"/>
                <a:sym typeface="华文宋体" panose="02010600040101010101" pitchFamily="2" charset="-122"/>
              </a:rPr>
              <a:t>05</a:t>
            </a:r>
            <a:endParaRPr lang="zh-CN" altLang="en-US" sz="3200" dirty="0">
              <a:solidFill>
                <a:schemeClr val="bg1"/>
              </a:solidFill>
              <a:latin typeface="+mn-lt"/>
              <a:ea typeface="华文宋体" panose="02010600040101010101" pitchFamily="2" charset="-122"/>
              <a:sym typeface="华文宋体" panose="02010600040101010101" pitchFamily="2" charset="-122"/>
            </a:endParaRPr>
          </a:p>
        </p:txBody>
      </p:sp>
      <p:sp>
        <p:nvSpPr>
          <p:cNvPr id="40" name="矩形 25">
            <a:extLst>
              <a:ext uri="{FF2B5EF4-FFF2-40B4-BE49-F238E27FC236}">
                <a16:creationId xmlns="" xmlns:a16="http://schemas.microsoft.com/office/drawing/2014/main" id="{A142B5D4-3DF1-4418-B2BE-1E6B5A78AB20}"/>
              </a:ext>
            </a:extLst>
          </p:cNvPr>
          <p:cNvSpPr>
            <a:spLocks noChangeArrowheads="1"/>
          </p:cNvSpPr>
          <p:nvPr/>
        </p:nvSpPr>
        <p:spPr bwMode="auto">
          <a:xfrm rot="2700000">
            <a:off x="8584441" y="3103549"/>
            <a:ext cx="89447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dirty="0" smtClean="0">
                <a:solidFill>
                  <a:schemeClr val="bg1"/>
                </a:solidFill>
                <a:latin typeface="+mn-lt"/>
                <a:ea typeface="华文宋体" panose="02010600040101010101" pitchFamily="2" charset="-122"/>
                <a:sym typeface="华文宋体" panose="02010600040101010101" pitchFamily="2" charset="-122"/>
              </a:rPr>
              <a:t>STEP</a:t>
            </a:r>
            <a:endParaRPr lang="zh-CN" altLang="en-US" sz="2800" dirty="0">
              <a:solidFill>
                <a:schemeClr val="bg1"/>
              </a:solidFill>
              <a:latin typeface="+mn-lt"/>
              <a:ea typeface="华文宋体" panose="02010600040101010101" pitchFamily="2" charset="-122"/>
              <a:sym typeface="华文宋体" panose="02010600040101010101" pitchFamily="2" charset="-122"/>
            </a:endParaRPr>
          </a:p>
        </p:txBody>
      </p:sp>
      <p:sp>
        <p:nvSpPr>
          <p:cNvPr id="41" name="q">
            <a:extLst>
              <a:ext uri="{FF2B5EF4-FFF2-40B4-BE49-F238E27FC236}">
                <a16:creationId xmlns="" xmlns:a16="http://schemas.microsoft.com/office/drawing/2014/main" id="{E1A026D6-A6B6-4977-9DBD-E34B02F82FF4}"/>
              </a:ext>
            </a:extLst>
          </p:cNvPr>
          <p:cNvSpPr>
            <a:spLocks noChangeAspect="1"/>
          </p:cNvSpPr>
          <p:nvPr/>
        </p:nvSpPr>
        <p:spPr bwMode="auto">
          <a:xfrm>
            <a:off x="8312401" y="2756779"/>
            <a:ext cx="383582" cy="380235"/>
          </a:xfrm>
          <a:custGeom>
            <a:avLst/>
            <a:gdLst>
              <a:gd name="connsiteX0" fmla="*/ 364497 w 606415"/>
              <a:gd name="connsiteY0" fmla="*/ 549391 h 601124"/>
              <a:gd name="connsiteX1" fmla="*/ 394005 w 606415"/>
              <a:gd name="connsiteY1" fmla="*/ 567048 h 601124"/>
              <a:gd name="connsiteX2" fmla="*/ 376222 w 606415"/>
              <a:gd name="connsiteY2" fmla="*/ 596510 h 601124"/>
              <a:gd name="connsiteX3" fmla="*/ 358244 w 606415"/>
              <a:gd name="connsiteY3" fmla="*/ 600509 h 601124"/>
              <a:gd name="connsiteX4" fmla="*/ 339778 w 606415"/>
              <a:gd name="connsiteY4" fmla="*/ 596412 h 601124"/>
              <a:gd name="connsiteX5" fmla="*/ 329812 w 606415"/>
              <a:gd name="connsiteY5" fmla="*/ 580998 h 601124"/>
              <a:gd name="connsiteX6" fmla="*/ 349353 w 606415"/>
              <a:gd name="connsiteY6" fmla="*/ 552610 h 601124"/>
              <a:gd name="connsiteX7" fmla="*/ 364497 w 606415"/>
              <a:gd name="connsiteY7" fmla="*/ 549391 h 601124"/>
              <a:gd name="connsiteX8" fmla="*/ 462054 w 606415"/>
              <a:gd name="connsiteY8" fmla="*/ 511037 h 601124"/>
              <a:gd name="connsiteX9" fmla="*/ 477538 w 606415"/>
              <a:gd name="connsiteY9" fmla="*/ 521449 h 601124"/>
              <a:gd name="connsiteX10" fmla="*/ 470597 w 606415"/>
              <a:gd name="connsiteY10" fmla="*/ 555235 h 601124"/>
              <a:gd name="connsiteX11" fmla="*/ 454857 w 606415"/>
              <a:gd name="connsiteY11" fmla="*/ 564902 h 601124"/>
              <a:gd name="connsiteX12" fmla="*/ 428655 w 606415"/>
              <a:gd name="connsiteY12" fmla="*/ 563730 h 601124"/>
              <a:gd name="connsiteX13" fmla="*/ 421616 w 606415"/>
              <a:gd name="connsiteY13" fmla="*/ 556016 h 601124"/>
              <a:gd name="connsiteX14" fmla="*/ 430513 w 606415"/>
              <a:gd name="connsiteY14" fmla="*/ 522718 h 601124"/>
              <a:gd name="connsiteX15" fmla="*/ 443711 w 606415"/>
              <a:gd name="connsiteY15" fmla="*/ 514613 h 601124"/>
              <a:gd name="connsiteX16" fmla="*/ 462054 w 606415"/>
              <a:gd name="connsiteY16" fmla="*/ 511037 h 601124"/>
              <a:gd name="connsiteX17" fmla="*/ 522736 w 606415"/>
              <a:gd name="connsiteY17" fmla="*/ 445910 h 601124"/>
              <a:gd name="connsiteX18" fmla="*/ 540800 w 606415"/>
              <a:gd name="connsiteY18" fmla="*/ 450582 h 601124"/>
              <a:gd name="connsiteX19" fmla="*/ 545692 w 606415"/>
              <a:gd name="connsiteY19" fmla="*/ 484634 h 601124"/>
              <a:gd name="connsiteX20" fmla="*/ 534146 w 606415"/>
              <a:gd name="connsiteY20" fmla="*/ 499075 h 601124"/>
              <a:gd name="connsiteX21" fmla="*/ 501467 w 606415"/>
              <a:gd name="connsiteY21" fmla="*/ 503173 h 601124"/>
              <a:gd name="connsiteX22" fmla="*/ 499706 w 606415"/>
              <a:gd name="connsiteY22" fmla="*/ 501807 h 601124"/>
              <a:gd name="connsiteX23" fmla="*/ 496966 w 606415"/>
              <a:gd name="connsiteY23" fmla="*/ 467462 h 601124"/>
              <a:gd name="connsiteX24" fmla="*/ 506653 w 606415"/>
              <a:gd name="connsiteY24" fmla="*/ 455363 h 601124"/>
              <a:gd name="connsiteX25" fmla="*/ 522736 w 606415"/>
              <a:gd name="connsiteY25" fmla="*/ 445910 h 601124"/>
              <a:gd name="connsiteX26" fmla="*/ 576635 w 606415"/>
              <a:gd name="connsiteY26" fmla="*/ 362513 h 601124"/>
              <a:gd name="connsiteX27" fmla="*/ 592568 w 606415"/>
              <a:gd name="connsiteY27" fmla="*/ 393069 h 601124"/>
              <a:gd name="connsiteX28" fmla="*/ 586508 w 606415"/>
              <a:gd name="connsiteY28" fmla="*/ 410446 h 601124"/>
              <a:gd name="connsiteX29" fmla="*/ 555032 w 606415"/>
              <a:gd name="connsiteY29" fmla="*/ 424503 h 601124"/>
              <a:gd name="connsiteX30" fmla="*/ 549656 w 606415"/>
              <a:gd name="connsiteY30" fmla="*/ 421672 h 601124"/>
              <a:gd name="connsiteX31" fmla="*/ 540956 w 606415"/>
              <a:gd name="connsiteY31" fmla="*/ 393166 h 601124"/>
              <a:gd name="connsiteX32" fmla="*/ 546039 w 606415"/>
              <a:gd name="connsiteY32" fmla="*/ 378523 h 601124"/>
              <a:gd name="connsiteX33" fmla="*/ 576635 w 606415"/>
              <a:gd name="connsiteY33" fmla="*/ 362513 h 601124"/>
              <a:gd name="connsiteX34" fmla="*/ 580842 w 606415"/>
              <a:gd name="connsiteY34" fmla="*/ 267616 h 601124"/>
              <a:gd name="connsiteX35" fmla="*/ 606162 w 606415"/>
              <a:gd name="connsiteY35" fmla="*/ 291043 h 601124"/>
              <a:gd name="connsiteX36" fmla="*/ 606357 w 606415"/>
              <a:gd name="connsiteY36" fmla="*/ 309491 h 601124"/>
              <a:gd name="connsiteX37" fmla="*/ 581429 w 606415"/>
              <a:gd name="connsiteY37" fmla="*/ 333308 h 601124"/>
              <a:gd name="connsiteX38" fmla="*/ 567938 w 606415"/>
              <a:gd name="connsiteY38" fmla="*/ 328818 h 601124"/>
              <a:gd name="connsiteX39" fmla="*/ 557576 w 606415"/>
              <a:gd name="connsiteY39" fmla="*/ 308417 h 601124"/>
              <a:gd name="connsiteX40" fmla="*/ 557478 w 606415"/>
              <a:gd name="connsiteY40" fmla="*/ 292897 h 601124"/>
              <a:gd name="connsiteX41" fmla="*/ 580842 w 606415"/>
              <a:gd name="connsiteY41" fmla="*/ 267616 h 601124"/>
              <a:gd name="connsiteX42" fmla="*/ 552980 w 606415"/>
              <a:gd name="connsiteY42" fmla="*/ 176841 h 601124"/>
              <a:gd name="connsiteX43" fmla="*/ 584651 w 606415"/>
              <a:gd name="connsiteY43" fmla="*/ 190404 h 601124"/>
              <a:gd name="connsiteX44" fmla="*/ 591005 w 606415"/>
              <a:gd name="connsiteY44" fmla="*/ 207773 h 601124"/>
              <a:gd name="connsiteX45" fmla="*/ 575561 w 606415"/>
              <a:gd name="connsiteY45" fmla="*/ 238510 h 601124"/>
              <a:gd name="connsiteX46" fmla="*/ 553860 w 606415"/>
              <a:gd name="connsiteY46" fmla="*/ 235290 h 601124"/>
              <a:gd name="connsiteX47" fmla="*/ 544769 w 606415"/>
              <a:gd name="connsiteY47" fmla="*/ 222995 h 601124"/>
              <a:gd name="connsiteX48" fmla="*/ 539393 w 606415"/>
              <a:gd name="connsiteY48" fmla="*/ 208456 h 601124"/>
              <a:gd name="connsiteX49" fmla="*/ 552980 w 606415"/>
              <a:gd name="connsiteY49" fmla="*/ 176841 h 601124"/>
              <a:gd name="connsiteX50" fmla="*/ 288264 w 606415"/>
              <a:gd name="connsiteY50" fmla="*/ 106027 h 601124"/>
              <a:gd name="connsiteX51" fmla="*/ 308010 w 606415"/>
              <a:gd name="connsiteY51" fmla="*/ 125750 h 601124"/>
              <a:gd name="connsiteX52" fmla="*/ 308010 w 606415"/>
              <a:gd name="connsiteY52" fmla="*/ 297986 h 601124"/>
              <a:gd name="connsiteX53" fmla="*/ 466371 w 606415"/>
              <a:gd name="connsiteY53" fmla="*/ 379808 h 601124"/>
              <a:gd name="connsiteX54" fmla="*/ 474876 w 606415"/>
              <a:gd name="connsiteY54" fmla="*/ 406366 h 601124"/>
              <a:gd name="connsiteX55" fmla="*/ 457280 w 606415"/>
              <a:gd name="connsiteY55" fmla="*/ 417009 h 601124"/>
              <a:gd name="connsiteX56" fmla="*/ 448287 w 606415"/>
              <a:gd name="connsiteY56" fmla="*/ 414763 h 601124"/>
              <a:gd name="connsiteX57" fmla="*/ 268518 w 606415"/>
              <a:gd name="connsiteY57" fmla="*/ 322006 h 601124"/>
              <a:gd name="connsiteX58" fmla="*/ 268518 w 606415"/>
              <a:gd name="connsiteY58" fmla="*/ 125750 h 601124"/>
              <a:gd name="connsiteX59" fmla="*/ 288264 w 606415"/>
              <a:gd name="connsiteY59" fmla="*/ 106027 h 601124"/>
              <a:gd name="connsiteX60" fmla="*/ 309459 w 606415"/>
              <a:gd name="connsiteY60" fmla="*/ 50 h 601124"/>
              <a:gd name="connsiteX61" fmla="*/ 472055 w 606415"/>
              <a:gd name="connsiteY61" fmla="*/ 51406 h 601124"/>
              <a:gd name="connsiteX62" fmla="*/ 491120 w 606415"/>
              <a:gd name="connsiteY62" fmla="*/ 23877 h 601124"/>
              <a:gd name="connsiteX63" fmla="*/ 505297 w 606415"/>
              <a:gd name="connsiteY63" fmla="*/ 26220 h 601124"/>
              <a:gd name="connsiteX64" fmla="*/ 527491 w 606415"/>
              <a:gd name="connsiteY64" fmla="*/ 106171 h 601124"/>
              <a:gd name="connsiteX65" fmla="*/ 515172 w 606415"/>
              <a:gd name="connsiteY65" fmla="*/ 123938 h 601124"/>
              <a:gd name="connsiteX66" fmla="*/ 432458 w 606415"/>
              <a:gd name="connsiteY66" fmla="*/ 131358 h 601124"/>
              <a:gd name="connsiteX67" fmla="*/ 425223 w 606415"/>
              <a:gd name="connsiteY67" fmla="*/ 118960 h 601124"/>
              <a:gd name="connsiteX68" fmla="*/ 444288 w 606415"/>
              <a:gd name="connsiteY68" fmla="*/ 91431 h 601124"/>
              <a:gd name="connsiteX69" fmla="*/ 158700 w 606415"/>
              <a:gd name="connsiteY69" fmla="*/ 93774 h 601124"/>
              <a:gd name="connsiteX70" fmla="*/ 157820 w 606415"/>
              <a:gd name="connsiteY70" fmla="*/ 94359 h 601124"/>
              <a:gd name="connsiteX71" fmla="*/ 95247 w 606415"/>
              <a:gd name="connsiteY71" fmla="*/ 156446 h 601124"/>
              <a:gd name="connsiteX72" fmla="*/ 156744 w 606415"/>
              <a:gd name="connsiteY72" fmla="*/ 510421 h 601124"/>
              <a:gd name="connsiteX73" fmla="*/ 180992 w 606415"/>
              <a:gd name="connsiteY73" fmla="*/ 525552 h 601124"/>
              <a:gd name="connsiteX74" fmla="*/ 181089 w 606415"/>
              <a:gd name="connsiteY74" fmla="*/ 525650 h 601124"/>
              <a:gd name="connsiteX75" fmla="*/ 194875 w 606415"/>
              <a:gd name="connsiteY75" fmla="*/ 532581 h 601124"/>
              <a:gd name="connsiteX76" fmla="*/ 195559 w 606415"/>
              <a:gd name="connsiteY76" fmla="*/ 532971 h 601124"/>
              <a:gd name="connsiteX77" fmla="*/ 258133 w 606415"/>
              <a:gd name="connsiteY77" fmla="*/ 552788 h 601124"/>
              <a:gd name="connsiteX78" fmla="*/ 277785 w 606415"/>
              <a:gd name="connsiteY78" fmla="*/ 581099 h 601124"/>
              <a:gd name="connsiteX79" fmla="*/ 249529 w 606415"/>
              <a:gd name="connsiteY79" fmla="*/ 600721 h 601124"/>
              <a:gd name="connsiteX80" fmla="*/ 128684 w 606415"/>
              <a:gd name="connsiteY80" fmla="*/ 550250 h 601124"/>
              <a:gd name="connsiteX81" fmla="*/ 89772 w 606415"/>
              <a:gd name="connsiteY81" fmla="*/ 517840 h 601124"/>
              <a:gd name="connsiteX82" fmla="*/ 89674 w 606415"/>
              <a:gd name="connsiteY82" fmla="*/ 517742 h 601124"/>
              <a:gd name="connsiteX83" fmla="*/ 89380 w 606415"/>
              <a:gd name="connsiteY83" fmla="*/ 517352 h 601124"/>
              <a:gd name="connsiteX84" fmla="*/ 4515 w 606415"/>
              <a:gd name="connsiteY84" fmla="*/ 354520 h 601124"/>
              <a:gd name="connsiteX85" fmla="*/ 1973 w 606415"/>
              <a:gd name="connsiteY85" fmla="*/ 336069 h 601124"/>
              <a:gd name="connsiteX86" fmla="*/ 1778 w 606415"/>
              <a:gd name="connsiteY86" fmla="*/ 334898 h 601124"/>
              <a:gd name="connsiteX87" fmla="*/ 311 w 606415"/>
              <a:gd name="connsiteY87" fmla="*/ 316545 h 601124"/>
              <a:gd name="connsiteX88" fmla="*/ 311 w 606415"/>
              <a:gd name="connsiteY88" fmla="*/ 315862 h 601124"/>
              <a:gd name="connsiteX89" fmla="*/ 48415 w 606415"/>
              <a:gd name="connsiteY89" fmla="*/ 138875 h 601124"/>
              <a:gd name="connsiteX90" fmla="*/ 49099 w 606415"/>
              <a:gd name="connsiteY90" fmla="*/ 137703 h 601124"/>
              <a:gd name="connsiteX91" fmla="*/ 55454 w 606415"/>
              <a:gd name="connsiteY91" fmla="*/ 128234 h 601124"/>
              <a:gd name="connsiteX92" fmla="*/ 59560 w 606415"/>
              <a:gd name="connsiteY92" fmla="*/ 122572 h 601124"/>
              <a:gd name="connsiteX93" fmla="*/ 60636 w 606415"/>
              <a:gd name="connsiteY93" fmla="*/ 121303 h 601124"/>
              <a:gd name="connsiteX94" fmla="*/ 227335 w 606415"/>
              <a:gd name="connsiteY94" fmla="*/ 9722 h 601124"/>
              <a:gd name="connsiteX95" fmla="*/ 228215 w 606415"/>
              <a:gd name="connsiteY95" fmla="*/ 9526 h 601124"/>
              <a:gd name="connsiteX96" fmla="*/ 228313 w 606415"/>
              <a:gd name="connsiteY96" fmla="*/ 9429 h 601124"/>
              <a:gd name="connsiteX97" fmla="*/ 251484 w 606415"/>
              <a:gd name="connsiteY97" fmla="*/ 4548 h 601124"/>
              <a:gd name="connsiteX98" fmla="*/ 309459 w 606415"/>
              <a:gd name="connsiteY98" fmla="*/ 50 h 601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606415" h="601124">
                <a:moveTo>
                  <a:pt x="364497" y="549391"/>
                </a:moveTo>
                <a:cubicBezTo>
                  <a:pt x="377590" y="546074"/>
                  <a:pt x="390780" y="554073"/>
                  <a:pt x="394005" y="567048"/>
                </a:cubicBezTo>
                <a:cubicBezTo>
                  <a:pt x="397229" y="580120"/>
                  <a:pt x="389315" y="593290"/>
                  <a:pt x="376222" y="596510"/>
                </a:cubicBezTo>
                <a:cubicBezTo>
                  <a:pt x="370262" y="598070"/>
                  <a:pt x="364204" y="599339"/>
                  <a:pt x="358244" y="600509"/>
                </a:cubicBezTo>
                <a:cubicBezTo>
                  <a:pt x="351502" y="601680"/>
                  <a:pt x="344956" y="600022"/>
                  <a:pt x="339778" y="596412"/>
                </a:cubicBezTo>
                <a:cubicBezTo>
                  <a:pt x="334697" y="592900"/>
                  <a:pt x="330984" y="587437"/>
                  <a:pt x="329812" y="580998"/>
                </a:cubicBezTo>
                <a:cubicBezTo>
                  <a:pt x="327369" y="567731"/>
                  <a:pt x="336163" y="555049"/>
                  <a:pt x="349353" y="552610"/>
                </a:cubicBezTo>
                <a:cubicBezTo>
                  <a:pt x="354434" y="551732"/>
                  <a:pt x="359514" y="550562"/>
                  <a:pt x="364497" y="549391"/>
                </a:cubicBezTo>
                <a:close/>
                <a:moveTo>
                  <a:pt x="462054" y="511037"/>
                </a:moveTo>
                <a:cubicBezTo>
                  <a:pt x="468177" y="512270"/>
                  <a:pt x="473823" y="515834"/>
                  <a:pt x="477538" y="521449"/>
                </a:cubicBezTo>
                <a:cubicBezTo>
                  <a:pt x="484871" y="532678"/>
                  <a:pt x="481840" y="547813"/>
                  <a:pt x="470597" y="555235"/>
                </a:cubicBezTo>
                <a:cubicBezTo>
                  <a:pt x="465513" y="558555"/>
                  <a:pt x="460234" y="561875"/>
                  <a:pt x="454857" y="564902"/>
                </a:cubicBezTo>
                <a:cubicBezTo>
                  <a:pt x="446351" y="569784"/>
                  <a:pt x="436183" y="569003"/>
                  <a:pt x="428655" y="563730"/>
                </a:cubicBezTo>
                <a:cubicBezTo>
                  <a:pt x="425820" y="561777"/>
                  <a:pt x="423376" y="559140"/>
                  <a:pt x="421616" y="556016"/>
                </a:cubicBezTo>
                <a:cubicBezTo>
                  <a:pt x="414870" y="544298"/>
                  <a:pt x="418878" y="529456"/>
                  <a:pt x="430513" y="522718"/>
                </a:cubicBezTo>
                <a:cubicBezTo>
                  <a:pt x="435010" y="520179"/>
                  <a:pt x="439409" y="517445"/>
                  <a:pt x="443711" y="514613"/>
                </a:cubicBezTo>
                <a:cubicBezTo>
                  <a:pt x="449332" y="510902"/>
                  <a:pt x="455932" y="509804"/>
                  <a:pt x="462054" y="511037"/>
                </a:cubicBezTo>
                <a:close/>
                <a:moveTo>
                  <a:pt x="522736" y="445910"/>
                </a:moveTo>
                <a:cubicBezTo>
                  <a:pt x="528912" y="445044"/>
                  <a:pt x="535418" y="446532"/>
                  <a:pt x="540800" y="450582"/>
                </a:cubicBezTo>
                <a:cubicBezTo>
                  <a:pt x="551563" y="458582"/>
                  <a:pt x="553813" y="473804"/>
                  <a:pt x="545692" y="484634"/>
                </a:cubicBezTo>
                <a:cubicBezTo>
                  <a:pt x="541974" y="489513"/>
                  <a:pt x="538060" y="494392"/>
                  <a:pt x="534146" y="499075"/>
                </a:cubicBezTo>
                <a:cubicBezTo>
                  <a:pt x="525830" y="508735"/>
                  <a:pt x="511740" y="510296"/>
                  <a:pt x="501467" y="503173"/>
                </a:cubicBezTo>
                <a:cubicBezTo>
                  <a:pt x="500880" y="502783"/>
                  <a:pt x="500293" y="502295"/>
                  <a:pt x="499706" y="501807"/>
                </a:cubicBezTo>
                <a:cubicBezTo>
                  <a:pt x="489432" y="493123"/>
                  <a:pt x="488258" y="477707"/>
                  <a:pt x="496966" y="467462"/>
                </a:cubicBezTo>
                <a:cubicBezTo>
                  <a:pt x="500293" y="463559"/>
                  <a:pt x="503522" y="459558"/>
                  <a:pt x="506653" y="455363"/>
                </a:cubicBezTo>
                <a:cubicBezTo>
                  <a:pt x="510713" y="449997"/>
                  <a:pt x="516559" y="446777"/>
                  <a:pt x="522736" y="445910"/>
                </a:cubicBezTo>
                <a:close/>
                <a:moveTo>
                  <a:pt x="576635" y="362513"/>
                </a:moveTo>
                <a:cubicBezTo>
                  <a:pt x="589440" y="366515"/>
                  <a:pt x="596576" y="380182"/>
                  <a:pt x="592568" y="393069"/>
                </a:cubicBezTo>
                <a:cubicBezTo>
                  <a:pt x="590711" y="398828"/>
                  <a:pt x="588658" y="404686"/>
                  <a:pt x="586508" y="410446"/>
                </a:cubicBezTo>
                <a:cubicBezTo>
                  <a:pt x="581718" y="423039"/>
                  <a:pt x="567642" y="429287"/>
                  <a:pt x="555032" y="424503"/>
                </a:cubicBezTo>
                <a:cubicBezTo>
                  <a:pt x="553077" y="423820"/>
                  <a:pt x="551317" y="422844"/>
                  <a:pt x="549656" y="421672"/>
                </a:cubicBezTo>
                <a:cubicBezTo>
                  <a:pt x="540760" y="415424"/>
                  <a:pt x="536948" y="403710"/>
                  <a:pt x="540956" y="393166"/>
                </a:cubicBezTo>
                <a:cubicBezTo>
                  <a:pt x="542813" y="388285"/>
                  <a:pt x="544475" y="383404"/>
                  <a:pt x="546039" y="378523"/>
                </a:cubicBezTo>
                <a:cubicBezTo>
                  <a:pt x="550047" y="365637"/>
                  <a:pt x="563732" y="358510"/>
                  <a:pt x="576635" y="362513"/>
                </a:cubicBezTo>
                <a:close/>
                <a:moveTo>
                  <a:pt x="580842" y="267616"/>
                </a:moveTo>
                <a:cubicBezTo>
                  <a:pt x="594333" y="267128"/>
                  <a:pt x="605673" y="277572"/>
                  <a:pt x="606162" y="291043"/>
                </a:cubicBezTo>
                <a:cubicBezTo>
                  <a:pt x="606455" y="297095"/>
                  <a:pt x="606455" y="303342"/>
                  <a:pt x="606357" y="309491"/>
                </a:cubicBezTo>
                <a:cubicBezTo>
                  <a:pt x="606064" y="322961"/>
                  <a:pt x="594919" y="333601"/>
                  <a:pt x="581429" y="333308"/>
                </a:cubicBezTo>
                <a:cubicBezTo>
                  <a:pt x="576443" y="333113"/>
                  <a:pt x="571751" y="331551"/>
                  <a:pt x="567938" y="328818"/>
                </a:cubicBezTo>
                <a:cubicBezTo>
                  <a:pt x="561584" y="324328"/>
                  <a:pt x="557380" y="316812"/>
                  <a:pt x="557576" y="308417"/>
                </a:cubicBezTo>
                <a:cubicBezTo>
                  <a:pt x="557771" y="303244"/>
                  <a:pt x="557673" y="298071"/>
                  <a:pt x="557478" y="292897"/>
                </a:cubicBezTo>
                <a:cubicBezTo>
                  <a:pt x="556989" y="279525"/>
                  <a:pt x="567449" y="268202"/>
                  <a:pt x="580842" y="267616"/>
                </a:cubicBezTo>
                <a:close/>
                <a:moveTo>
                  <a:pt x="552980" y="176841"/>
                </a:moveTo>
                <a:cubicBezTo>
                  <a:pt x="565492" y="171865"/>
                  <a:pt x="579666" y="177915"/>
                  <a:pt x="584651" y="190404"/>
                </a:cubicBezTo>
                <a:cubicBezTo>
                  <a:pt x="586997" y="196064"/>
                  <a:pt x="589148" y="201918"/>
                  <a:pt x="591005" y="207773"/>
                </a:cubicBezTo>
                <a:cubicBezTo>
                  <a:pt x="595306" y="220458"/>
                  <a:pt x="588366" y="234216"/>
                  <a:pt x="575561" y="238510"/>
                </a:cubicBezTo>
                <a:cubicBezTo>
                  <a:pt x="567936" y="240949"/>
                  <a:pt x="559921" y="239583"/>
                  <a:pt x="553860" y="235290"/>
                </a:cubicBezTo>
                <a:cubicBezTo>
                  <a:pt x="549755" y="232362"/>
                  <a:pt x="546431" y="228167"/>
                  <a:pt x="544769" y="222995"/>
                </a:cubicBezTo>
                <a:cubicBezTo>
                  <a:pt x="543108" y="218116"/>
                  <a:pt x="541348" y="213237"/>
                  <a:pt x="539393" y="208456"/>
                </a:cubicBezTo>
                <a:cubicBezTo>
                  <a:pt x="534408" y="195966"/>
                  <a:pt x="540468" y="181818"/>
                  <a:pt x="552980" y="176841"/>
                </a:cubicBezTo>
                <a:close/>
                <a:moveTo>
                  <a:pt x="288264" y="106027"/>
                </a:moveTo>
                <a:cubicBezTo>
                  <a:pt x="299213" y="106027"/>
                  <a:pt x="308010" y="114912"/>
                  <a:pt x="308010" y="125750"/>
                </a:cubicBezTo>
                <a:lnTo>
                  <a:pt x="308010" y="297986"/>
                </a:lnTo>
                <a:lnTo>
                  <a:pt x="466371" y="379808"/>
                </a:lnTo>
                <a:cubicBezTo>
                  <a:pt x="476049" y="384788"/>
                  <a:pt x="479861" y="396700"/>
                  <a:pt x="474876" y="406366"/>
                </a:cubicBezTo>
                <a:cubicBezTo>
                  <a:pt x="471356" y="413103"/>
                  <a:pt x="464416" y="417009"/>
                  <a:pt x="457280" y="417009"/>
                </a:cubicBezTo>
                <a:cubicBezTo>
                  <a:pt x="454250" y="417009"/>
                  <a:pt x="451121" y="416326"/>
                  <a:pt x="448287" y="414763"/>
                </a:cubicBezTo>
                <a:lnTo>
                  <a:pt x="268518" y="322006"/>
                </a:lnTo>
                <a:lnTo>
                  <a:pt x="268518" y="125750"/>
                </a:lnTo>
                <a:cubicBezTo>
                  <a:pt x="268518" y="114912"/>
                  <a:pt x="277414" y="106027"/>
                  <a:pt x="288264" y="106027"/>
                </a:cubicBezTo>
                <a:close/>
                <a:moveTo>
                  <a:pt x="309459" y="50"/>
                </a:moveTo>
                <a:cubicBezTo>
                  <a:pt x="367123" y="1107"/>
                  <a:pt x="423219" y="18678"/>
                  <a:pt x="472055" y="51406"/>
                </a:cubicBezTo>
                <a:lnTo>
                  <a:pt x="491120" y="23877"/>
                </a:lnTo>
                <a:cubicBezTo>
                  <a:pt x="496498" y="16165"/>
                  <a:pt x="502853" y="17238"/>
                  <a:pt x="505297" y="26220"/>
                </a:cubicBezTo>
                <a:lnTo>
                  <a:pt x="527491" y="106171"/>
                </a:lnTo>
                <a:cubicBezTo>
                  <a:pt x="530033" y="115055"/>
                  <a:pt x="524460" y="123157"/>
                  <a:pt x="515172" y="123938"/>
                </a:cubicBezTo>
                <a:lnTo>
                  <a:pt x="432458" y="131358"/>
                </a:lnTo>
                <a:cubicBezTo>
                  <a:pt x="423170" y="132139"/>
                  <a:pt x="419943" y="126574"/>
                  <a:pt x="425223" y="118960"/>
                </a:cubicBezTo>
                <a:lnTo>
                  <a:pt x="444288" y="91431"/>
                </a:lnTo>
                <a:cubicBezTo>
                  <a:pt x="355610" y="32467"/>
                  <a:pt x="242196" y="36275"/>
                  <a:pt x="158700" y="93774"/>
                </a:cubicBezTo>
                <a:cubicBezTo>
                  <a:pt x="158407" y="93969"/>
                  <a:pt x="158113" y="94164"/>
                  <a:pt x="157820" y="94359"/>
                </a:cubicBezTo>
                <a:cubicBezTo>
                  <a:pt x="134062" y="110857"/>
                  <a:pt x="112845" y="131553"/>
                  <a:pt x="95247" y="156446"/>
                </a:cubicBezTo>
                <a:cubicBezTo>
                  <a:pt x="14488" y="270956"/>
                  <a:pt x="42059" y="429786"/>
                  <a:pt x="156744" y="510421"/>
                </a:cubicBezTo>
                <a:cubicBezTo>
                  <a:pt x="164566" y="515985"/>
                  <a:pt x="172681" y="520964"/>
                  <a:pt x="180992" y="525552"/>
                </a:cubicBezTo>
                <a:cubicBezTo>
                  <a:pt x="180992" y="525552"/>
                  <a:pt x="180992" y="525552"/>
                  <a:pt x="181089" y="525650"/>
                </a:cubicBezTo>
                <a:cubicBezTo>
                  <a:pt x="185587" y="528090"/>
                  <a:pt x="190280" y="530433"/>
                  <a:pt x="194875" y="532581"/>
                </a:cubicBezTo>
                <a:cubicBezTo>
                  <a:pt x="195168" y="532679"/>
                  <a:pt x="195364" y="532874"/>
                  <a:pt x="195559" y="532971"/>
                </a:cubicBezTo>
                <a:cubicBezTo>
                  <a:pt x="215407" y="542245"/>
                  <a:pt x="236330" y="548884"/>
                  <a:pt x="258133" y="552788"/>
                </a:cubicBezTo>
                <a:cubicBezTo>
                  <a:pt x="271430" y="555229"/>
                  <a:pt x="280229" y="567822"/>
                  <a:pt x="277785" y="581099"/>
                </a:cubicBezTo>
                <a:cubicBezTo>
                  <a:pt x="275438" y="594277"/>
                  <a:pt x="262826" y="603161"/>
                  <a:pt x="249529" y="600721"/>
                </a:cubicBezTo>
                <a:cubicBezTo>
                  <a:pt x="205825" y="592911"/>
                  <a:pt x="165153" y="575925"/>
                  <a:pt x="128684" y="550250"/>
                </a:cubicBezTo>
                <a:cubicBezTo>
                  <a:pt x="114703" y="540391"/>
                  <a:pt x="101700" y="529555"/>
                  <a:pt x="89772" y="517840"/>
                </a:cubicBezTo>
                <a:cubicBezTo>
                  <a:pt x="89772" y="517742"/>
                  <a:pt x="89772" y="517742"/>
                  <a:pt x="89674" y="517742"/>
                </a:cubicBezTo>
                <a:cubicBezTo>
                  <a:pt x="89576" y="517645"/>
                  <a:pt x="89478" y="517547"/>
                  <a:pt x="89380" y="517352"/>
                </a:cubicBezTo>
                <a:cubicBezTo>
                  <a:pt x="44993" y="473520"/>
                  <a:pt x="15466" y="417193"/>
                  <a:pt x="4515" y="354520"/>
                </a:cubicBezTo>
                <a:cubicBezTo>
                  <a:pt x="3440" y="348370"/>
                  <a:pt x="2658" y="342219"/>
                  <a:pt x="1973" y="336069"/>
                </a:cubicBezTo>
                <a:cubicBezTo>
                  <a:pt x="1876" y="335679"/>
                  <a:pt x="1778" y="335288"/>
                  <a:pt x="1778" y="334898"/>
                </a:cubicBezTo>
                <a:cubicBezTo>
                  <a:pt x="1094" y="328845"/>
                  <a:pt x="605" y="322598"/>
                  <a:pt x="311" y="316545"/>
                </a:cubicBezTo>
                <a:cubicBezTo>
                  <a:pt x="311" y="316350"/>
                  <a:pt x="311" y="316155"/>
                  <a:pt x="311" y="315862"/>
                </a:cubicBezTo>
                <a:cubicBezTo>
                  <a:pt x="-2524" y="253384"/>
                  <a:pt x="13999" y="191980"/>
                  <a:pt x="48415" y="138875"/>
                </a:cubicBezTo>
                <a:cubicBezTo>
                  <a:pt x="48610" y="138484"/>
                  <a:pt x="48806" y="138094"/>
                  <a:pt x="49099" y="137703"/>
                </a:cubicBezTo>
                <a:cubicBezTo>
                  <a:pt x="51152" y="134579"/>
                  <a:pt x="53303" y="131358"/>
                  <a:pt x="55454" y="128234"/>
                </a:cubicBezTo>
                <a:cubicBezTo>
                  <a:pt x="56823" y="126281"/>
                  <a:pt x="58192" y="124427"/>
                  <a:pt x="59560" y="122572"/>
                </a:cubicBezTo>
                <a:cubicBezTo>
                  <a:pt x="59951" y="122084"/>
                  <a:pt x="60245" y="121693"/>
                  <a:pt x="60636" y="121303"/>
                </a:cubicBezTo>
                <a:cubicBezTo>
                  <a:pt x="102188" y="65756"/>
                  <a:pt x="160558" y="26903"/>
                  <a:pt x="227335" y="9722"/>
                </a:cubicBezTo>
                <a:cubicBezTo>
                  <a:pt x="227628" y="9624"/>
                  <a:pt x="227922" y="9526"/>
                  <a:pt x="228215" y="9526"/>
                </a:cubicBezTo>
                <a:cubicBezTo>
                  <a:pt x="228215" y="9429"/>
                  <a:pt x="228313" y="9429"/>
                  <a:pt x="228313" y="9429"/>
                </a:cubicBezTo>
                <a:cubicBezTo>
                  <a:pt x="235939" y="7574"/>
                  <a:pt x="243663" y="5914"/>
                  <a:pt x="251484" y="4548"/>
                </a:cubicBezTo>
                <a:cubicBezTo>
                  <a:pt x="270843" y="1180"/>
                  <a:pt x="290238" y="-303"/>
                  <a:pt x="309459" y="50"/>
                </a:cubicBezTo>
                <a:close/>
              </a:path>
            </a:pathLst>
          </a:custGeom>
          <a:solidFill>
            <a:schemeClr val="bg1"/>
          </a:solidFill>
          <a:ln>
            <a:noFill/>
          </a:ln>
        </p:spPr>
        <p:txBody>
          <a:bodyPr/>
          <a:lstStyle/>
          <a:p>
            <a:endParaRPr lang="zh-CN" altLang="en-US"/>
          </a:p>
        </p:txBody>
      </p:sp>
      <p:sp>
        <p:nvSpPr>
          <p:cNvPr id="42" name="任意多边形 19">
            <a:extLst>
              <a:ext uri="{FF2B5EF4-FFF2-40B4-BE49-F238E27FC236}">
                <a16:creationId xmlns="" xmlns:a16="http://schemas.microsoft.com/office/drawing/2014/main" id="{DE61554A-0ACD-43E1-9CA5-8AED96C051F9}"/>
              </a:ext>
            </a:extLst>
          </p:cNvPr>
          <p:cNvSpPr>
            <a:spLocks noChangeArrowheads="1"/>
          </p:cNvSpPr>
          <p:nvPr/>
        </p:nvSpPr>
        <p:spPr bwMode="auto">
          <a:xfrm flipV="1">
            <a:off x="9518925" y="3426278"/>
            <a:ext cx="2244725" cy="1698625"/>
          </a:xfrm>
          <a:custGeom>
            <a:avLst/>
            <a:gdLst>
              <a:gd name="T0" fmla="*/ 2244725 w 1552486"/>
              <a:gd name="T1" fmla="*/ 1698625 h 1174802"/>
              <a:gd name="T2" fmla="*/ 2244725 w 1552486"/>
              <a:gd name="T3" fmla="*/ 792502 h 1174802"/>
              <a:gd name="T4" fmla="*/ 2096450 w 1552486"/>
              <a:gd name="T5" fmla="*/ 792502 h 1174802"/>
              <a:gd name="T6" fmla="*/ 2096450 w 1552486"/>
              <a:gd name="T7" fmla="*/ 854283 h 1174802"/>
              <a:gd name="T8" fmla="*/ 1466281 w 1552486"/>
              <a:gd name="T9" fmla="*/ 224117 h 1174802"/>
              <a:gd name="T10" fmla="*/ 0 w 1552486"/>
              <a:gd name="T11" fmla="*/ 401222 h 1174802"/>
              <a:gd name="T12" fmla="*/ 436590 w 1552486"/>
              <a:gd name="T13" fmla="*/ 582448 h 1174802"/>
              <a:gd name="T14" fmla="*/ 1412736 w 1552486"/>
              <a:gd name="T15" fmla="*/ 1546232 h 1174802"/>
              <a:gd name="T16" fmla="*/ 1342716 w 1552486"/>
              <a:gd name="T17" fmla="*/ 1546232 h 1174802"/>
              <a:gd name="T18" fmla="*/ 1342716 w 1552486"/>
              <a:gd name="T19" fmla="*/ 1698625 h 1174802"/>
              <a:gd name="T20" fmla="*/ 2244725 w 1552486"/>
              <a:gd name="T21" fmla="*/ 1698625 h 11748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52486"/>
              <a:gd name="T34" fmla="*/ 0 h 1174802"/>
              <a:gd name="T35" fmla="*/ 1552486 w 1552486"/>
              <a:gd name="T36" fmla="*/ 1174802 h 11748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52486" h="1174802">
                <a:moveTo>
                  <a:pt x="1552486" y="1174802"/>
                </a:moveTo>
                <a:lnTo>
                  <a:pt x="1552486" y="548110"/>
                </a:lnTo>
                <a:lnTo>
                  <a:pt x="1449937" y="548110"/>
                </a:lnTo>
                <a:lnTo>
                  <a:pt x="1449937" y="590839"/>
                </a:lnTo>
                <a:lnTo>
                  <a:pt x="1014102" y="155004"/>
                </a:lnTo>
                <a:cubicBezTo>
                  <a:pt x="764374" y="-89025"/>
                  <a:pt x="312397" y="-42499"/>
                  <a:pt x="0" y="277493"/>
                </a:cubicBezTo>
                <a:cubicBezTo>
                  <a:pt x="126288" y="250906"/>
                  <a:pt x="258273" y="363901"/>
                  <a:pt x="301952" y="402832"/>
                </a:cubicBezTo>
                <a:lnTo>
                  <a:pt x="977070" y="1069404"/>
                </a:lnTo>
                <a:lnTo>
                  <a:pt x="928643" y="1069404"/>
                </a:lnTo>
                <a:lnTo>
                  <a:pt x="928643" y="1174802"/>
                </a:lnTo>
                <a:lnTo>
                  <a:pt x="1552486" y="1174802"/>
                </a:lnTo>
                <a:close/>
              </a:path>
            </a:pathLst>
          </a:custGeom>
          <a:solidFill>
            <a:srgbClr val="F9D2DB"/>
          </a:solidFill>
          <a:ln>
            <a:noFill/>
          </a:ln>
        </p:spPr>
        <p:txBody>
          <a:bodyPr anchor="ctr"/>
          <a:lstStyle/>
          <a:p>
            <a:endParaRPr lang="zh-CN" altLang="en-US"/>
          </a:p>
        </p:txBody>
      </p:sp>
      <p:sp>
        <p:nvSpPr>
          <p:cNvPr id="43" name="矩形 23">
            <a:extLst>
              <a:ext uri="{FF2B5EF4-FFF2-40B4-BE49-F238E27FC236}">
                <a16:creationId xmlns="" xmlns:a16="http://schemas.microsoft.com/office/drawing/2014/main" id="{E7F32150-155A-41BF-914A-B77A710B06BD}"/>
              </a:ext>
            </a:extLst>
          </p:cNvPr>
          <p:cNvSpPr>
            <a:spLocks noChangeArrowheads="1"/>
          </p:cNvSpPr>
          <p:nvPr/>
        </p:nvSpPr>
        <p:spPr bwMode="auto">
          <a:xfrm>
            <a:off x="11131825" y="3497715"/>
            <a:ext cx="61747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dirty="0" smtClean="0">
                <a:solidFill>
                  <a:schemeClr val="bg1"/>
                </a:solidFill>
                <a:latin typeface="+mn-lt"/>
                <a:ea typeface="华文宋体" panose="02010600040101010101" pitchFamily="2" charset="-122"/>
                <a:sym typeface="华文宋体" panose="02010600040101010101" pitchFamily="2" charset="-122"/>
              </a:rPr>
              <a:t>06</a:t>
            </a:r>
            <a:endParaRPr lang="zh-CN" altLang="en-US" sz="3200" dirty="0">
              <a:solidFill>
                <a:schemeClr val="bg1"/>
              </a:solidFill>
              <a:latin typeface="+mn-lt"/>
              <a:ea typeface="华文宋体" panose="02010600040101010101" pitchFamily="2" charset="-122"/>
              <a:sym typeface="华文宋体" panose="02010600040101010101" pitchFamily="2" charset="-122"/>
            </a:endParaRPr>
          </a:p>
        </p:txBody>
      </p:sp>
      <p:sp>
        <p:nvSpPr>
          <p:cNvPr id="44" name="矩形 27">
            <a:extLst>
              <a:ext uri="{FF2B5EF4-FFF2-40B4-BE49-F238E27FC236}">
                <a16:creationId xmlns="" xmlns:a16="http://schemas.microsoft.com/office/drawing/2014/main" id="{3962DB11-4724-4E15-B3EC-4E4D5C50C424}"/>
              </a:ext>
            </a:extLst>
          </p:cNvPr>
          <p:cNvSpPr>
            <a:spLocks noChangeArrowheads="1"/>
          </p:cNvSpPr>
          <p:nvPr/>
        </p:nvSpPr>
        <p:spPr bwMode="auto">
          <a:xfrm rot="18900000">
            <a:off x="10430587" y="4051287"/>
            <a:ext cx="89447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dirty="0" smtClean="0">
                <a:solidFill>
                  <a:schemeClr val="bg1"/>
                </a:solidFill>
                <a:latin typeface="+mn-lt"/>
                <a:ea typeface="华文宋体" panose="02010600040101010101" pitchFamily="2" charset="-122"/>
                <a:sym typeface="华文宋体" panose="02010600040101010101" pitchFamily="2" charset="-122"/>
              </a:rPr>
              <a:t>STEP</a:t>
            </a:r>
            <a:endParaRPr lang="zh-CN" altLang="en-US" sz="2800" dirty="0">
              <a:solidFill>
                <a:schemeClr val="bg1"/>
              </a:solidFill>
              <a:latin typeface="+mn-lt"/>
              <a:ea typeface="华文宋体" panose="02010600040101010101" pitchFamily="2" charset="-122"/>
              <a:sym typeface="华文宋体" panose="02010600040101010101" pitchFamily="2" charset="-122"/>
            </a:endParaRPr>
          </a:p>
        </p:txBody>
      </p:sp>
      <p:sp>
        <p:nvSpPr>
          <p:cNvPr id="45" name="1">
            <a:extLst>
              <a:ext uri="{FF2B5EF4-FFF2-40B4-BE49-F238E27FC236}">
                <a16:creationId xmlns="" xmlns:a16="http://schemas.microsoft.com/office/drawing/2014/main" id="{E4802A8A-695B-4A5F-929B-279BEB4EC4FA}"/>
              </a:ext>
            </a:extLst>
          </p:cNvPr>
          <p:cNvSpPr>
            <a:spLocks noChangeAspect="1"/>
          </p:cNvSpPr>
          <p:nvPr/>
        </p:nvSpPr>
        <p:spPr bwMode="auto">
          <a:xfrm>
            <a:off x="10086783" y="4573231"/>
            <a:ext cx="383582" cy="382981"/>
          </a:xfrm>
          <a:custGeom>
            <a:avLst/>
            <a:gdLst>
              <a:gd name="connsiteX0" fmla="*/ 284148 w 567225"/>
              <a:gd name="connsiteY0" fmla="*/ 251399 h 566337"/>
              <a:gd name="connsiteX1" fmla="*/ 247246 w 567225"/>
              <a:gd name="connsiteY1" fmla="*/ 286391 h 566337"/>
              <a:gd name="connsiteX2" fmla="*/ 247246 w 567225"/>
              <a:gd name="connsiteY2" fmla="*/ 409786 h 566337"/>
              <a:gd name="connsiteX3" fmla="*/ 284148 w 567225"/>
              <a:gd name="connsiteY3" fmla="*/ 444778 h 566337"/>
              <a:gd name="connsiteX4" fmla="*/ 321972 w 567225"/>
              <a:gd name="connsiteY4" fmla="*/ 409786 h 566337"/>
              <a:gd name="connsiteX5" fmla="*/ 321972 w 567225"/>
              <a:gd name="connsiteY5" fmla="*/ 286391 h 566337"/>
              <a:gd name="connsiteX6" fmla="*/ 284148 w 567225"/>
              <a:gd name="connsiteY6" fmla="*/ 251399 h 566337"/>
              <a:gd name="connsiteX7" fmla="*/ 284148 w 567225"/>
              <a:gd name="connsiteY7" fmla="*/ 129846 h 566337"/>
              <a:gd name="connsiteX8" fmla="*/ 238020 w 567225"/>
              <a:gd name="connsiteY8" fmla="*/ 176810 h 566337"/>
              <a:gd name="connsiteX9" fmla="*/ 284148 w 567225"/>
              <a:gd name="connsiteY9" fmla="*/ 222853 h 566337"/>
              <a:gd name="connsiteX10" fmla="*/ 330275 w 567225"/>
              <a:gd name="connsiteY10" fmla="*/ 176810 h 566337"/>
              <a:gd name="connsiteX11" fmla="*/ 284148 w 567225"/>
              <a:gd name="connsiteY11" fmla="*/ 129846 h 566337"/>
              <a:gd name="connsiteX12" fmla="*/ 284148 w 567225"/>
              <a:gd name="connsiteY12" fmla="*/ 81962 h 566337"/>
              <a:gd name="connsiteX13" fmla="*/ 485263 w 567225"/>
              <a:gd name="connsiteY13" fmla="*/ 283629 h 566337"/>
              <a:gd name="connsiteX14" fmla="*/ 284148 w 567225"/>
              <a:gd name="connsiteY14" fmla="*/ 484375 h 566337"/>
              <a:gd name="connsiteX15" fmla="*/ 82110 w 567225"/>
              <a:gd name="connsiteY15" fmla="*/ 283629 h 566337"/>
              <a:gd name="connsiteX16" fmla="*/ 284148 w 567225"/>
              <a:gd name="connsiteY16" fmla="*/ 81962 h 566337"/>
              <a:gd name="connsiteX17" fmla="*/ 284074 w 567225"/>
              <a:gd name="connsiteY17" fmla="*/ 45123 h 566337"/>
              <a:gd name="connsiteX18" fmla="*/ 45194 w 567225"/>
              <a:gd name="connsiteY18" fmla="*/ 283629 h 566337"/>
              <a:gd name="connsiteX19" fmla="*/ 284074 w 567225"/>
              <a:gd name="connsiteY19" fmla="*/ 521214 h 566337"/>
              <a:gd name="connsiteX20" fmla="*/ 522031 w 567225"/>
              <a:gd name="connsiteY20" fmla="*/ 283629 h 566337"/>
              <a:gd name="connsiteX21" fmla="*/ 284074 w 567225"/>
              <a:gd name="connsiteY21" fmla="*/ 45123 h 566337"/>
              <a:gd name="connsiteX22" fmla="*/ 284074 w 567225"/>
              <a:gd name="connsiteY22" fmla="*/ 0 h 566337"/>
              <a:gd name="connsiteX23" fmla="*/ 567225 w 567225"/>
              <a:gd name="connsiteY23" fmla="*/ 283629 h 566337"/>
              <a:gd name="connsiteX24" fmla="*/ 284074 w 567225"/>
              <a:gd name="connsiteY24" fmla="*/ 566337 h 566337"/>
              <a:gd name="connsiteX25" fmla="*/ 0 w 567225"/>
              <a:gd name="connsiteY25" fmla="*/ 283629 h 566337"/>
              <a:gd name="connsiteX26" fmla="*/ 284074 w 567225"/>
              <a:gd name="connsiteY26" fmla="*/ 0 h 566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67225" h="566337">
                <a:moveTo>
                  <a:pt x="284148" y="251399"/>
                </a:moveTo>
                <a:cubicBezTo>
                  <a:pt x="264774" y="251399"/>
                  <a:pt x="247246" y="267054"/>
                  <a:pt x="247246" y="286391"/>
                </a:cubicBezTo>
                <a:lnTo>
                  <a:pt x="247246" y="409786"/>
                </a:lnTo>
                <a:cubicBezTo>
                  <a:pt x="247246" y="429124"/>
                  <a:pt x="264774" y="444778"/>
                  <a:pt x="284148" y="444778"/>
                </a:cubicBezTo>
                <a:cubicBezTo>
                  <a:pt x="303521" y="444778"/>
                  <a:pt x="321972" y="429124"/>
                  <a:pt x="321972" y="409786"/>
                </a:cubicBezTo>
                <a:lnTo>
                  <a:pt x="321972" y="286391"/>
                </a:lnTo>
                <a:cubicBezTo>
                  <a:pt x="321972" y="267054"/>
                  <a:pt x="303521" y="251399"/>
                  <a:pt x="284148" y="251399"/>
                </a:cubicBezTo>
                <a:close/>
                <a:moveTo>
                  <a:pt x="284148" y="129846"/>
                </a:moveTo>
                <a:cubicBezTo>
                  <a:pt x="258316" y="129846"/>
                  <a:pt x="238020" y="151026"/>
                  <a:pt x="238020" y="176810"/>
                </a:cubicBezTo>
                <a:cubicBezTo>
                  <a:pt x="238020" y="201673"/>
                  <a:pt x="258316" y="222853"/>
                  <a:pt x="284148" y="222853"/>
                </a:cubicBezTo>
                <a:cubicBezTo>
                  <a:pt x="309057" y="222853"/>
                  <a:pt x="330275" y="201673"/>
                  <a:pt x="330275" y="176810"/>
                </a:cubicBezTo>
                <a:cubicBezTo>
                  <a:pt x="330275" y="151026"/>
                  <a:pt x="309057" y="129846"/>
                  <a:pt x="284148" y="129846"/>
                </a:cubicBezTo>
                <a:close/>
                <a:moveTo>
                  <a:pt x="284148" y="81962"/>
                </a:moveTo>
                <a:cubicBezTo>
                  <a:pt x="394853" y="81962"/>
                  <a:pt x="485263" y="172206"/>
                  <a:pt x="485263" y="283629"/>
                </a:cubicBezTo>
                <a:cubicBezTo>
                  <a:pt x="485263" y="394131"/>
                  <a:pt x="394853" y="484375"/>
                  <a:pt x="284148" y="484375"/>
                </a:cubicBezTo>
                <a:cubicBezTo>
                  <a:pt x="172520" y="484375"/>
                  <a:pt x="82110" y="394131"/>
                  <a:pt x="82110" y="283629"/>
                </a:cubicBezTo>
                <a:cubicBezTo>
                  <a:pt x="82110" y="172206"/>
                  <a:pt x="172520" y="81962"/>
                  <a:pt x="284148" y="81962"/>
                </a:cubicBezTo>
                <a:close/>
                <a:moveTo>
                  <a:pt x="284074" y="45123"/>
                </a:moveTo>
                <a:cubicBezTo>
                  <a:pt x="152182" y="45123"/>
                  <a:pt x="45194" y="151944"/>
                  <a:pt x="45194" y="283629"/>
                </a:cubicBezTo>
                <a:cubicBezTo>
                  <a:pt x="45194" y="414393"/>
                  <a:pt x="152182" y="521214"/>
                  <a:pt x="284074" y="521214"/>
                </a:cubicBezTo>
                <a:cubicBezTo>
                  <a:pt x="415043" y="521214"/>
                  <a:pt x="522031" y="414393"/>
                  <a:pt x="522031" y="283629"/>
                </a:cubicBezTo>
                <a:cubicBezTo>
                  <a:pt x="522031" y="151944"/>
                  <a:pt x="415043" y="45123"/>
                  <a:pt x="284074" y="45123"/>
                </a:cubicBezTo>
                <a:close/>
                <a:moveTo>
                  <a:pt x="284074" y="0"/>
                </a:moveTo>
                <a:cubicBezTo>
                  <a:pt x="440868" y="0"/>
                  <a:pt x="567225" y="127080"/>
                  <a:pt x="567225" y="283629"/>
                </a:cubicBezTo>
                <a:cubicBezTo>
                  <a:pt x="567225" y="440177"/>
                  <a:pt x="440868" y="566337"/>
                  <a:pt x="284074" y="566337"/>
                </a:cubicBezTo>
                <a:cubicBezTo>
                  <a:pt x="127280" y="566337"/>
                  <a:pt x="0" y="440177"/>
                  <a:pt x="0" y="283629"/>
                </a:cubicBezTo>
                <a:cubicBezTo>
                  <a:pt x="0" y="127080"/>
                  <a:pt x="127280" y="0"/>
                  <a:pt x="284074" y="0"/>
                </a:cubicBezTo>
                <a:close/>
              </a:path>
            </a:pathLst>
          </a:custGeom>
          <a:solidFill>
            <a:schemeClr val="bg1"/>
          </a:solidFill>
          <a:ln>
            <a:noFill/>
          </a:ln>
        </p:spPr>
        <p:txBody>
          <a:bodyPr/>
          <a:lstStyle/>
          <a:p>
            <a:endParaRPr lang="zh-CN" altLang="en-US"/>
          </a:p>
        </p:txBody>
      </p:sp>
      <p:grpSp>
        <p:nvGrpSpPr>
          <p:cNvPr id="46" name="组合 45">
            <a:extLst>
              <a:ext uri="{FF2B5EF4-FFF2-40B4-BE49-F238E27FC236}">
                <a16:creationId xmlns="" xmlns:a16="http://schemas.microsoft.com/office/drawing/2014/main" id="{2881F58C-F46E-42C4-B79D-96A25DE7D065}"/>
              </a:ext>
            </a:extLst>
          </p:cNvPr>
          <p:cNvGrpSpPr/>
          <p:nvPr/>
        </p:nvGrpSpPr>
        <p:grpSpPr>
          <a:xfrm>
            <a:off x="9141422" y="5093953"/>
            <a:ext cx="2517178" cy="1111113"/>
            <a:chOff x="1951596" y="1805939"/>
            <a:chExt cx="2580372" cy="1111113"/>
          </a:xfrm>
        </p:grpSpPr>
        <p:sp>
          <p:nvSpPr>
            <p:cNvPr id="47" name="矩形 46">
              <a:extLst>
                <a:ext uri="{FF2B5EF4-FFF2-40B4-BE49-F238E27FC236}">
                  <a16:creationId xmlns="" xmlns:a16="http://schemas.microsoft.com/office/drawing/2014/main" id="{DDC45C05-7B2C-424B-9164-04A8591D2F44}"/>
                </a:ext>
              </a:extLst>
            </p:cNvPr>
            <p:cNvSpPr/>
            <p:nvPr/>
          </p:nvSpPr>
          <p:spPr>
            <a:xfrm>
              <a:off x="1951596" y="1805939"/>
              <a:ext cx="1005403" cy="338554"/>
            </a:xfrm>
            <a:prstGeom prst="rect">
              <a:avLst/>
            </a:prstGeom>
            <a:noFill/>
          </p:spPr>
          <p:txBody>
            <a:bodyPr wrap="none">
              <a:spAutoFit/>
            </a:bodyPr>
            <a:lstStyle/>
            <a:p>
              <a:pPr defTabSz="1219170">
                <a:defRPr/>
              </a:pPr>
              <a:r>
                <a:rPr lang="zh-CN" altLang="en-US" sz="1600" b="1" kern="0" dirty="0" smtClean="0">
                  <a:solidFill>
                    <a:schemeClr val="tx1">
                      <a:lumMod val="95000"/>
                      <a:lumOff val="5000"/>
                    </a:schemeClr>
                  </a:solidFill>
                  <a:latin typeface="微软雅黑 Light" panose="020B0502040204020203" pitchFamily="34" charset="-122"/>
                  <a:ea typeface="微软雅黑 Light" panose="020B0502040204020203" pitchFamily="34" charset="-122"/>
                </a:rPr>
                <a:t>垃圾回收</a:t>
              </a:r>
              <a:endParaRPr lang="en-US" altLang="zh-CN" sz="1600" b="1" kern="0" dirty="0">
                <a:solidFill>
                  <a:schemeClr val="tx1">
                    <a:lumMod val="95000"/>
                    <a:lumOff val="5000"/>
                  </a:schemeClr>
                </a:solidFill>
                <a:latin typeface="微软雅黑 Light" panose="020B0502040204020203" pitchFamily="34" charset="-122"/>
                <a:ea typeface="微软雅黑 Light" panose="020B0502040204020203" pitchFamily="34" charset="-122"/>
              </a:endParaRPr>
            </a:p>
          </p:txBody>
        </p:sp>
        <p:sp>
          <p:nvSpPr>
            <p:cNvPr id="48" name="文本框 47">
              <a:extLst>
                <a:ext uri="{FF2B5EF4-FFF2-40B4-BE49-F238E27FC236}">
                  <a16:creationId xmlns="" xmlns:a16="http://schemas.microsoft.com/office/drawing/2014/main" id="{198BE3F0-6EB7-492D-AFB4-398A54A5A7A1}"/>
                </a:ext>
              </a:extLst>
            </p:cNvPr>
            <p:cNvSpPr txBox="1"/>
            <p:nvPr/>
          </p:nvSpPr>
          <p:spPr>
            <a:xfrm>
              <a:off x="1951596" y="2088812"/>
              <a:ext cx="2580372" cy="828240"/>
            </a:xfrm>
            <a:prstGeom prst="rect">
              <a:avLst/>
            </a:prstGeom>
            <a:noFill/>
          </p:spPr>
          <p:txBody>
            <a:bodyPr wrap="square" rtlCol="0">
              <a:spAutoFit/>
            </a:bodyPr>
            <a:lstStyle/>
            <a:p>
              <a:pPr>
                <a:lnSpc>
                  <a:spcPct val="150000"/>
                </a:lnSpc>
              </a:pPr>
              <a:r>
                <a:rPr lang="en-US" altLang="zh-CN" sz="1100" dirty="0" err="1">
                  <a:solidFill>
                    <a:schemeClr val="tx1">
                      <a:lumMod val="65000"/>
                      <a:lumOff val="35000"/>
                    </a:schemeClr>
                  </a:solidFill>
                </a:rPr>
                <a:t>JS</a:t>
              </a:r>
              <a:r>
                <a:rPr lang="en-US" altLang="zh-CN" sz="1100" dirty="0">
                  <a:solidFill>
                    <a:schemeClr val="tx1">
                      <a:lumMod val="65000"/>
                      <a:lumOff val="35000"/>
                    </a:schemeClr>
                  </a:solidFill>
                </a:rPr>
                <a:t> </a:t>
              </a:r>
              <a:r>
                <a:rPr lang="zh-CN" altLang="en-US" sz="1100" dirty="0">
                  <a:solidFill>
                    <a:schemeClr val="tx1">
                      <a:lumMod val="65000"/>
                      <a:lumOff val="35000"/>
                    </a:schemeClr>
                  </a:solidFill>
                </a:rPr>
                <a:t>引擎会自动进行垃圾回收处理。不能控制垃圾回收时机可能会影响性能。</a:t>
              </a:r>
              <a:r>
                <a:rPr lang="en-US" altLang="zh-CN" sz="1100" dirty="0" err="1">
                  <a:solidFill>
                    <a:schemeClr val="tx1">
                      <a:lumMod val="65000"/>
                      <a:lumOff val="35000"/>
                    </a:schemeClr>
                  </a:solidFill>
                </a:rPr>
                <a:t>wasm</a:t>
              </a:r>
              <a:r>
                <a:rPr lang="zh-CN" altLang="en-US" sz="1100" dirty="0">
                  <a:solidFill>
                    <a:schemeClr val="tx1">
                      <a:lumMod val="65000"/>
                      <a:lumOff val="35000"/>
                    </a:schemeClr>
                  </a:solidFill>
                </a:rPr>
                <a:t>手动管理内存从而提升了性能。</a:t>
              </a:r>
            </a:p>
          </p:txBody>
        </p:sp>
      </p:grpSp>
      <p:grpSp>
        <p:nvGrpSpPr>
          <p:cNvPr id="49" name="组合 48">
            <a:extLst>
              <a:ext uri="{FF2B5EF4-FFF2-40B4-BE49-F238E27FC236}">
                <a16:creationId xmlns="" xmlns:a16="http://schemas.microsoft.com/office/drawing/2014/main" id="{BBE8D34E-A31D-4BDA-9495-7777F29F7EA6}"/>
              </a:ext>
            </a:extLst>
          </p:cNvPr>
          <p:cNvGrpSpPr/>
          <p:nvPr/>
        </p:nvGrpSpPr>
        <p:grpSpPr>
          <a:xfrm>
            <a:off x="8060915" y="1205981"/>
            <a:ext cx="2580372" cy="1390869"/>
            <a:chOff x="1951596" y="1805939"/>
            <a:chExt cx="2580372" cy="1390869"/>
          </a:xfrm>
        </p:grpSpPr>
        <p:sp>
          <p:nvSpPr>
            <p:cNvPr id="50" name="矩形 49">
              <a:extLst>
                <a:ext uri="{FF2B5EF4-FFF2-40B4-BE49-F238E27FC236}">
                  <a16:creationId xmlns="" xmlns:a16="http://schemas.microsoft.com/office/drawing/2014/main" id="{4DDA9D0F-D70E-45B9-9B19-C955E5783F56}"/>
                </a:ext>
              </a:extLst>
            </p:cNvPr>
            <p:cNvSpPr/>
            <p:nvPr/>
          </p:nvSpPr>
          <p:spPr>
            <a:xfrm>
              <a:off x="1951596" y="1805939"/>
              <a:ext cx="595035" cy="338554"/>
            </a:xfrm>
            <a:prstGeom prst="rect">
              <a:avLst/>
            </a:prstGeom>
            <a:noFill/>
          </p:spPr>
          <p:txBody>
            <a:bodyPr wrap="none">
              <a:spAutoFit/>
            </a:bodyPr>
            <a:lstStyle/>
            <a:p>
              <a:pPr defTabSz="1219170">
                <a:defRPr/>
              </a:pPr>
              <a:r>
                <a:rPr lang="zh-CN" altLang="en-US" sz="1600" b="1" kern="0" dirty="0" smtClean="0">
                  <a:solidFill>
                    <a:schemeClr val="tx1">
                      <a:lumMod val="95000"/>
                      <a:lumOff val="5000"/>
                    </a:schemeClr>
                  </a:solidFill>
                  <a:latin typeface="微软雅黑 Light" panose="020B0502040204020203" pitchFamily="34" charset="-122"/>
                  <a:ea typeface="微软雅黑 Light" panose="020B0502040204020203" pitchFamily="34" charset="-122"/>
                </a:rPr>
                <a:t>执行</a:t>
              </a:r>
              <a:endParaRPr lang="en-US" altLang="zh-CN" sz="1600" b="1" kern="0" dirty="0">
                <a:solidFill>
                  <a:schemeClr val="tx1">
                    <a:lumMod val="95000"/>
                    <a:lumOff val="5000"/>
                  </a:schemeClr>
                </a:solidFill>
                <a:latin typeface="微软雅黑 Light" panose="020B0502040204020203" pitchFamily="34" charset="-122"/>
                <a:ea typeface="微软雅黑 Light" panose="020B0502040204020203" pitchFamily="34" charset="-122"/>
              </a:endParaRPr>
            </a:p>
          </p:txBody>
        </p:sp>
        <p:sp>
          <p:nvSpPr>
            <p:cNvPr id="51" name="文本框 50">
              <a:extLst>
                <a:ext uri="{FF2B5EF4-FFF2-40B4-BE49-F238E27FC236}">
                  <a16:creationId xmlns="" xmlns:a16="http://schemas.microsoft.com/office/drawing/2014/main" id="{3113D93B-C445-491E-80C4-58DFA42CBD8C}"/>
                </a:ext>
              </a:extLst>
            </p:cNvPr>
            <p:cNvSpPr txBox="1"/>
            <p:nvPr/>
          </p:nvSpPr>
          <p:spPr>
            <a:xfrm>
              <a:off x="1951596" y="2088812"/>
              <a:ext cx="2580372" cy="1107996"/>
            </a:xfrm>
            <a:prstGeom prst="rect">
              <a:avLst/>
            </a:prstGeom>
            <a:noFill/>
          </p:spPr>
          <p:txBody>
            <a:bodyPr wrap="square" rtlCol="0">
              <a:spAutoFit/>
            </a:bodyPr>
            <a:lstStyle/>
            <a:p>
              <a:pPr>
                <a:lnSpc>
                  <a:spcPct val="150000"/>
                </a:lnSpc>
              </a:pPr>
              <a:r>
                <a:rPr lang="zh-CN" altLang="en-US" sz="1100" dirty="0">
                  <a:solidFill>
                    <a:schemeClr val="tx1">
                      <a:lumMod val="65000"/>
                      <a:lumOff val="35000"/>
                    </a:schemeClr>
                  </a:solidFill>
                </a:rPr>
                <a:t>尽可能编写执行性能好的 </a:t>
              </a:r>
              <a:r>
                <a:rPr lang="en-US" altLang="zh-CN" sz="1100" dirty="0" err="1">
                  <a:solidFill>
                    <a:schemeClr val="tx1">
                      <a:lumMod val="65000"/>
                      <a:lumOff val="35000"/>
                    </a:schemeClr>
                  </a:solidFill>
                </a:rPr>
                <a:t>JS</a:t>
              </a:r>
              <a:r>
                <a:rPr lang="zh-CN" altLang="en-US" sz="1100" dirty="0">
                  <a:solidFill>
                    <a:schemeClr val="tx1">
                      <a:lumMod val="65000"/>
                      <a:lumOff val="35000"/>
                    </a:schemeClr>
                  </a:solidFill>
                </a:rPr>
                <a:t>需要知道 </a:t>
              </a:r>
              <a:r>
                <a:rPr lang="en-US" altLang="zh-CN" sz="1100" dirty="0">
                  <a:solidFill>
                    <a:schemeClr val="tx1">
                      <a:lumMod val="65000"/>
                      <a:lumOff val="35000"/>
                    </a:schemeClr>
                  </a:solidFill>
                </a:rPr>
                <a:t>JIT </a:t>
              </a:r>
              <a:r>
                <a:rPr lang="zh-CN" altLang="en-US" sz="1100" dirty="0">
                  <a:solidFill>
                    <a:schemeClr val="tx1">
                      <a:lumMod val="65000"/>
                      <a:lumOff val="35000"/>
                    </a:schemeClr>
                  </a:solidFill>
                </a:rPr>
                <a:t>是如何做优化的</a:t>
              </a:r>
              <a:r>
                <a:rPr lang="zh-CN" altLang="en-US" sz="1100" dirty="0" smtClean="0">
                  <a:solidFill>
                    <a:schemeClr val="tx1">
                      <a:lumMod val="65000"/>
                      <a:lumOff val="35000"/>
                    </a:schemeClr>
                  </a:solidFill>
                </a:rPr>
                <a:t>。有时候</a:t>
              </a:r>
              <a:r>
                <a:rPr lang="zh-CN" altLang="en-US" sz="1100" dirty="0">
                  <a:solidFill>
                    <a:schemeClr val="tx1">
                      <a:lumMod val="65000"/>
                      <a:lumOff val="35000"/>
                    </a:schemeClr>
                  </a:solidFill>
                </a:rPr>
                <a:t>为了代码可读性会给编译器优化带来阻碍。 </a:t>
              </a:r>
              <a:r>
                <a:rPr lang="zh-CN" altLang="en-US" sz="1100" dirty="0" smtClean="0">
                  <a:solidFill>
                    <a:schemeClr val="tx1">
                      <a:lumMod val="65000"/>
                      <a:lumOff val="35000"/>
                    </a:schemeClr>
                  </a:solidFill>
                </a:rPr>
                <a:t>而</a:t>
              </a:r>
              <a:r>
                <a:rPr lang="en-US" altLang="zh-CN" sz="1100" dirty="0" err="1" smtClean="0">
                  <a:solidFill>
                    <a:schemeClr val="tx1">
                      <a:lumMod val="65000"/>
                      <a:lumOff val="35000"/>
                    </a:schemeClr>
                  </a:solidFill>
                </a:rPr>
                <a:t>wasm</a:t>
              </a:r>
              <a:r>
                <a:rPr lang="zh-CN" altLang="en-US" sz="1100" dirty="0">
                  <a:solidFill>
                    <a:schemeClr val="tx1">
                      <a:lumMod val="65000"/>
                      <a:lumOff val="35000"/>
                    </a:schemeClr>
                  </a:solidFill>
                </a:rPr>
                <a:t>是为编译器设计</a:t>
              </a:r>
              <a:r>
                <a:rPr lang="zh-CN" altLang="en-US" sz="1100" dirty="0" smtClean="0">
                  <a:solidFill>
                    <a:schemeClr val="tx1">
                      <a:lumMod val="65000"/>
                      <a:lumOff val="35000"/>
                    </a:schemeClr>
                  </a:solidFill>
                </a:rPr>
                <a:t>的，不用考虑。</a:t>
              </a:r>
              <a:endParaRPr lang="zh-CN" altLang="en-US" sz="1100" dirty="0">
                <a:solidFill>
                  <a:schemeClr val="tx1">
                    <a:lumMod val="65000"/>
                    <a:lumOff val="35000"/>
                  </a:schemeClr>
                </a:solidFill>
              </a:endParaRPr>
            </a:p>
          </p:txBody>
        </p:sp>
      </p:grpSp>
      <p:sp>
        <p:nvSpPr>
          <p:cNvPr id="52" name="矩形 51">
            <a:extLst>
              <a:ext uri="{FF2B5EF4-FFF2-40B4-BE49-F238E27FC236}">
                <a16:creationId xmlns="" xmlns:a16="http://schemas.microsoft.com/office/drawing/2014/main" id="{3671ED26-11C6-48F5-8FBE-9C16F9C49B8B}"/>
              </a:ext>
            </a:extLst>
          </p:cNvPr>
          <p:cNvSpPr/>
          <p:nvPr/>
        </p:nvSpPr>
        <p:spPr>
          <a:xfrm>
            <a:off x="1072173" y="692644"/>
            <a:ext cx="3664771" cy="302262"/>
          </a:xfrm>
          <a:prstGeom prst="rect">
            <a:avLst/>
          </a:prstGeom>
        </p:spPr>
        <p:txBody>
          <a:bodyPr wrap="square">
            <a:spAutoFit/>
          </a:bodyPr>
          <a:lstStyle/>
          <a:p>
            <a:pPr>
              <a:lnSpc>
                <a:spcPct val="200000"/>
              </a:lnSpc>
              <a:spcAft>
                <a:spcPts val="1000"/>
              </a:spcAft>
            </a:pPr>
            <a:r>
              <a:rPr lang="en-US" altLang="zh-CN" sz="800" kern="0" dirty="0">
                <a:solidFill>
                  <a:schemeClr val="tx1">
                    <a:lumMod val="65000"/>
                    <a:lumOff val="35000"/>
                  </a:schemeClr>
                </a:solidFill>
                <a:latin typeface="微软雅黑" panose="020B0503020204020204" pitchFamily="34" charset="-122"/>
                <a:ea typeface="微软雅黑" panose="020B0503020204020204" pitchFamily="34" charset="-122"/>
              </a:rPr>
              <a:t>The principle of analytic</a:t>
            </a:r>
          </a:p>
        </p:txBody>
      </p:sp>
      <p:sp>
        <p:nvSpPr>
          <p:cNvPr id="53" name="文本框 52">
            <a:extLst>
              <a:ext uri="{FF2B5EF4-FFF2-40B4-BE49-F238E27FC236}">
                <a16:creationId xmlns="" xmlns:a16="http://schemas.microsoft.com/office/drawing/2014/main" id="{4EB80E67-1CA9-4FC2-B79F-756B9CD30E1C}"/>
              </a:ext>
            </a:extLst>
          </p:cNvPr>
          <p:cNvSpPr txBox="1"/>
          <p:nvPr/>
        </p:nvSpPr>
        <p:spPr>
          <a:xfrm>
            <a:off x="1072173" y="225825"/>
            <a:ext cx="2317173" cy="581057"/>
          </a:xfrm>
          <a:prstGeom prst="rect">
            <a:avLst/>
          </a:prstGeom>
          <a:noFill/>
        </p:spPr>
        <p:txBody>
          <a:bodyPr wrap="none" rtlCol="0">
            <a:spAutoFit/>
            <a:scene3d>
              <a:camera prst="orthographicFront"/>
              <a:lightRig rig="threePt" dir="t"/>
            </a:scene3d>
            <a:sp3d contourW="12700"/>
          </a:bodyPr>
          <a:lstStyle/>
          <a:p>
            <a:pPr>
              <a:lnSpc>
                <a:spcPct val="150000"/>
              </a:lnSpc>
            </a:pPr>
            <a:r>
              <a:rPr lang="en-US" altLang="zh-CN" sz="2400" dirty="0" err="1"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Wasm</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原理解析</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4406323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 xmlns:a16="http://schemas.microsoft.com/office/drawing/2014/main" id="{B46C681F-AAB6-4F5B-8AFC-3BA736E351E7}"/>
              </a:ext>
            </a:extLst>
          </p:cNvPr>
          <p:cNvPicPr>
            <a:picLocks noChangeAspect="1"/>
          </p:cNvPicPr>
          <p:nvPr/>
        </p:nvPicPr>
        <p:blipFill rotWithShape="1">
          <a:blip r:embed="rId2">
            <a:extLst>
              <a:ext uri="{28A0092B-C50C-407E-A947-70E740481C1C}">
                <a14:useLocalDpi xmlns:a14="http://schemas.microsoft.com/office/drawing/2010/main" val="0"/>
              </a:ext>
            </a:extLst>
          </a:blip>
          <a:srcRect l="1393" t="19505" r="6819" b="9293"/>
          <a:stretch/>
        </p:blipFill>
        <p:spPr>
          <a:xfrm>
            <a:off x="0" y="0"/>
            <a:ext cx="12192000" cy="6858000"/>
          </a:xfrm>
          <a:prstGeom prst="rect">
            <a:avLst/>
          </a:prstGeom>
        </p:spPr>
      </p:pic>
      <p:sp>
        <p:nvSpPr>
          <p:cNvPr id="6" name="文本框 5">
            <a:extLst>
              <a:ext uri="{FF2B5EF4-FFF2-40B4-BE49-F238E27FC236}">
                <a16:creationId xmlns="" xmlns:a16="http://schemas.microsoft.com/office/drawing/2014/main" id="{8ECDFE62-A452-4B84-99E6-C3A30CA79872}"/>
              </a:ext>
            </a:extLst>
          </p:cNvPr>
          <p:cNvSpPr txBox="1"/>
          <p:nvPr/>
        </p:nvSpPr>
        <p:spPr>
          <a:xfrm>
            <a:off x="3169356" y="2551868"/>
            <a:ext cx="2204178" cy="1938992"/>
          </a:xfrm>
          <a:prstGeom prst="rect">
            <a:avLst/>
          </a:prstGeom>
          <a:noFill/>
        </p:spPr>
        <p:txBody>
          <a:bodyPr wrap="square" rtlCol="0">
            <a:spAutoFit/>
          </a:bodyPr>
          <a:lstStyle/>
          <a:p>
            <a:r>
              <a:rPr lang="zh-CN" altLang="en-US" sz="6000" dirty="0">
                <a:solidFill>
                  <a:schemeClr val="tx1">
                    <a:lumMod val="85000"/>
                    <a:lumOff val="15000"/>
                  </a:schemeClr>
                </a:solidFill>
                <a:latin typeface="方正清刻本悦宋简体" panose="02000000000000000000" pitchFamily="2" charset="-122"/>
                <a:ea typeface="方正清刻本悦宋简体" panose="02000000000000000000" pitchFamily="2" charset="-122"/>
              </a:rPr>
              <a:t>感谢观赏</a:t>
            </a:r>
          </a:p>
        </p:txBody>
      </p:sp>
      <p:sp>
        <p:nvSpPr>
          <p:cNvPr id="7" name="矩形 6">
            <a:extLst>
              <a:ext uri="{FF2B5EF4-FFF2-40B4-BE49-F238E27FC236}">
                <a16:creationId xmlns="" xmlns:a16="http://schemas.microsoft.com/office/drawing/2014/main" id="{524B4F3F-18B3-44EA-8CDC-D98B58419756}"/>
              </a:ext>
            </a:extLst>
          </p:cNvPr>
          <p:cNvSpPr/>
          <p:nvPr/>
        </p:nvSpPr>
        <p:spPr>
          <a:xfrm>
            <a:off x="5539789" y="2750127"/>
            <a:ext cx="4075267" cy="1015663"/>
          </a:xfrm>
          <a:prstGeom prst="rect">
            <a:avLst/>
          </a:prstGeom>
        </p:spPr>
        <p:txBody>
          <a:bodyPr wrap="square">
            <a:spAutoFit/>
          </a:bodyPr>
          <a:lstStyle/>
          <a:p>
            <a:pPr>
              <a:lnSpc>
                <a:spcPct val="150000"/>
              </a:lnSpc>
            </a:pPr>
            <a:r>
              <a:rPr lang="zh-CN" altLang="en-US" sz="1000" dirty="0" smtClean="0">
                <a:solidFill>
                  <a:schemeClr val="bg1">
                    <a:lumMod val="50000"/>
                  </a:schemeClr>
                </a:solidFill>
                <a:latin typeface="微软雅黑" panose="020B0503020204020204" pitchFamily="34" charset="-122"/>
                <a:ea typeface="微软雅黑" panose="020B0503020204020204" pitchFamily="34" charset="-122"/>
              </a:rPr>
              <a:t>下期预告：</a:t>
            </a:r>
            <a:r>
              <a:rPr lang="en-US" altLang="zh-CN" sz="1000" b="1" dirty="0" err="1" smtClean="0">
                <a:solidFill>
                  <a:schemeClr val="bg1">
                    <a:lumMod val="50000"/>
                  </a:schemeClr>
                </a:solidFill>
                <a:latin typeface="微软雅黑" panose="020B0503020204020204" pitchFamily="34" charset="-122"/>
                <a:ea typeface="微软雅黑" panose="020B0503020204020204" pitchFamily="34" charset="-122"/>
              </a:rPr>
              <a:t>WebAssembly</a:t>
            </a:r>
            <a:r>
              <a:rPr lang="zh-CN" altLang="en-US" sz="1000" b="1" dirty="0" smtClean="0">
                <a:solidFill>
                  <a:schemeClr val="bg1">
                    <a:lumMod val="50000"/>
                  </a:schemeClr>
                </a:solidFill>
                <a:latin typeface="微软雅黑" panose="020B0503020204020204" pitchFamily="34" charset="-122"/>
                <a:ea typeface="微软雅黑" panose="020B0503020204020204" pitchFamily="34" charset="-122"/>
              </a:rPr>
              <a:t>初体验</a:t>
            </a:r>
            <a:endParaRPr lang="en-US" altLang="zh-CN" sz="1000" b="1" dirty="0" smtClean="0">
              <a:solidFill>
                <a:schemeClr val="bg1">
                  <a:lumMod val="50000"/>
                </a:schemeClr>
              </a:solidFill>
              <a:latin typeface="微软雅黑" panose="020B0503020204020204" pitchFamily="34" charset="-122"/>
              <a:ea typeface="微软雅黑" panose="020B0503020204020204" pitchFamily="34" charset="-122"/>
            </a:endParaRPr>
          </a:p>
          <a:p>
            <a:pPr>
              <a:lnSpc>
                <a:spcPct val="150000"/>
              </a:lnSpc>
            </a:pPr>
            <a:r>
              <a:rPr lang="en-US" altLang="zh-CN" sz="1000" dirty="0" err="1" smtClean="0">
                <a:solidFill>
                  <a:schemeClr val="bg1">
                    <a:lumMod val="50000"/>
                  </a:schemeClr>
                </a:solidFill>
                <a:latin typeface="微软雅黑" panose="020B0503020204020204" pitchFamily="34" charset="-122"/>
                <a:ea typeface="微软雅黑" panose="020B0503020204020204" pitchFamily="34" charset="-122"/>
              </a:rPr>
              <a:t>Wasm</a:t>
            </a:r>
            <a:r>
              <a:rPr lang="zh-CN" altLang="en-US" sz="1000" dirty="0">
                <a:solidFill>
                  <a:schemeClr val="bg1">
                    <a:lumMod val="50000"/>
                  </a:schemeClr>
                </a:solidFill>
                <a:latin typeface="微软雅黑" panose="020B0503020204020204" pitchFamily="34" charset="-122"/>
                <a:ea typeface="微软雅黑" panose="020B0503020204020204" pitchFamily="34" charset="-122"/>
              </a:rPr>
              <a:t>模块生成方法</a:t>
            </a:r>
            <a:r>
              <a:rPr lang="zh-CN" altLang="en-US" sz="1000" dirty="0" smtClean="0">
                <a:solidFill>
                  <a:schemeClr val="bg1">
                    <a:lumMod val="50000"/>
                  </a:schemeClr>
                </a:solidFill>
                <a:latin typeface="微软雅黑" panose="020B0503020204020204" pitchFamily="34" charset="-122"/>
                <a:ea typeface="微软雅黑" panose="020B0503020204020204" pitchFamily="34" charset="-122"/>
              </a:rPr>
              <a:t>；两种构建</a:t>
            </a:r>
            <a:r>
              <a:rPr lang="zh-CN" altLang="en-US" sz="1000" dirty="0">
                <a:solidFill>
                  <a:schemeClr val="bg1">
                    <a:lumMod val="50000"/>
                  </a:schemeClr>
                </a:solidFill>
                <a:latin typeface="微软雅黑" panose="020B0503020204020204" pitchFamily="34" charset="-122"/>
                <a:ea typeface="微软雅黑" panose="020B0503020204020204" pitchFamily="34" charset="-122"/>
              </a:rPr>
              <a:t>类型</a:t>
            </a:r>
            <a:r>
              <a:rPr lang="zh-CN" altLang="en-US" sz="1000" dirty="0" smtClean="0">
                <a:solidFill>
                  <a:schemeClr val="bg1">
                    <a:lumMod val="50000"/>
                  </a:schemeClr>
                </a:solidFill>
                <a:latin typeface="微软雅黑" panose="020B0503020204020204" pitchFamily="34" charset="-122"/>
                <a:ea typeface="微软雅黑" panose="020B0503020204020204" pitchFamily="34" charset="-122"/>
              </a:rPr>
              <a:t>；</a:t>
            </a:r>
            <a:r>
              <a:rPr lang="en-US" altLang="zh-CN" sz="1000" dirty="0" smtClean="0">
                <a:solidFill>
                  <a:schemeClr val="bg1">
                    <a:lumMod val="50000"/>
                  </a:schemeClr>
                </a:solidFill>
                <a:latin typeface="微软雅黑" panose="020B0503020204020204" pitchFamily="34" charset="-122"/>
                <a:ea typeface="微软雅黑" panose="020B0503020204020204" pitchFamily="34" charset="-122"/>
              </a:rPr>
              <a:t>ERE</a:t>
            </a:r>
            <a:r>
              <a:rPr lang="zh-CN" altLang="en-US" sz="1000" dirty="0">
                <a:solidFill>
                  <a:schemeClr val="bg1">
                    <a:lumMod val="50000"/>
                  </a:schemeClr>
                </a:solidFill>
                <a:latin typeface="微软雅黑" panose="020B0503020204020204" pitchFamily="34" charset="-122"/>
                <a:ea typeface="微软雅黑" panose="020B0503020204020204" pitchFamily="34" charset="-122"/>
              </a:rPr>
              <a:t>执行生命周期</a:t>
            </a:r>
            <a:r>
              <a:rPr lang="zh-CN" altLang="en-US" sz="1000" dirty="0" smtClean="0">
                <a:solidFill>
                  <a:schemeClr val="bg1">
                    <a:lumMod val="50000"/>
                  </a:schemeClr>
                </a:solidFill>
                <a:latin typeface="微软雅黑" panose="020B0503020204020204" pitchFamily="34" charset="-122"/>
                <a:ea typeface="微软雅黑" panose="020B0503020204020204" pitchFamily="34" charset="-122"/>
              </a:rPr>
              <a:t>；</a:t>
            </a:r>
            <a:r>
              <a:rPr lang="en-US" altLang="zh-CN" sz="1000" dirty="0" smtClean="0">
                <a:solidFill>
                  <a:schemeClr val="bg1">
                    <a:lumMod val="50000"/>
                  </a:schemeClr>
                </a:solidFill>
                <a:latin typeface="微软雅黑" panose="020B0503020204020204" pitchFamily="34" charset="-122"/>
                <a:ea typeface="微软雅黑" panose="020B0503020204020204" pitchFamily="34" charset="-122"/>
              </a:rPr>
              <a:t>C/C</a:t>
            </a:r>
            <a:r>
              <a:rPr lang="en-US" altLang="zh-CN" sz="1000" dirty="0">
                <a:solidFill>
                  <a:schemeClr val="bg1">
                    <a:lumMod val="50000"/>
                  </a:schemeClr>
                </a:solidFill>
                <a:latin typeface="微软雅黑" panose="020B0503020204020204" pitchFamily="34" charset="-122"/>
                <a:ea typeface="微软雅黑" panose="020B0503020204020204" pitchFamily="34" charset="-122"/>
              </a:rPr>
              <a:t>++</a:t>
            </a:r>
            <a:r>
              <a:rPr lang="zh-CN" altLang="en-US" sz="1000" dirty="0">
                <a:solidFill>
                  <a:schemeClr val="bg1">
                    <a:lumMod val="50000"/>
                  </a:schemeClr>
                </a:solidFill>
                <a:latin typeface="微软雅黑" panose="020B0503020204020204" pitchFamily="34" charset="-122"/>
                <a:ea typeface="微软雅黑" panose="020B0503020204020204" pitchFamily="34" charset="-122"/>
              </a:rPr>
              <a:t>与</a:t>
            </a:r>
            <a:r>
              <a:rPr lang="en-US" altLang="zh-CN" sz="1000" dirty="0" err="1">
                <a:solidFill>
                  <a:schemeClr val="bg1">
                    <a:lumMod val="50000"/>
                  </a:schemeClr>
                </a:solidFill>
                <a:latin typeface="微软雅黑" panose="020B0503020204020204" pitchFamily="34" charset="-122"/>
                <a:ea typeface="微软雅黑" panose="020B0503020204020204" pitchFamily="34" charset="-122"/>
              </a:rPr>
              <a:t>JS</a:t>
            </a:r>
            <a:r>
              <a:rPr lang="zh-CN" altLang="en-US" sz="1000" dirty="0">
                <a:solidFill>
                  <a:schemeClr val="bg1">
                    <a:lumMod val="50000"/>
                  </a:schemeClr>
                </a:solidFill>
                <a:latin typeface="微软雅黑" panose="020B0503020204020204" pitchFamily="34" charset="-122"/>
                <a:ea typeface="微软雅黑" panose="020B0503020204020204" pitchFamily="34" charset="-122"/>
              </a:rPr>
              <a:t>相互调用</a:t>
            </a:r>
            <a:r>
              <a:rPr lang="zh-CN" altLang="en-US" sz="1000" dirty="0" smtClean="0">
                <a:solidFill>
                  <a:schemeClr val="bg1">
                    <a:lumMod val="50000"/>
                  </a:schemeClr>
                </a:solidFill>
                <a:latin typeface="微软雅黑" panose="020B0503020204020204" pitchFamily="34" charset="-122"/>
                <a:ea typeface="微软雅黑" panose="020B0503020204020204" pitchFamily="34" charset="-122"/>
              </a:rPr>
              <a:t>；等等等。</a:t>
            </a:r>
            <a:endParaRPr lang="zh-CN" altLang="en-US" sz="1000" dirty="0">
              <a:solidFill>
                <a:schemeClr val="bg1">
                  <a:lumMod val="50000"/>
                </a:schemeClr>
              </a:solidFill>
              <a:latin typeface="微软雅黑" panose="020B0503020204020204" pitchFamily="34" charset="-122"/>
              <a:ea typeface="微软雅黑" panose="020B0503020204020204" pitchFamily="34" charset="-122"/>
            </a:endParaRPr>
          </a:p>
          <a:p>
            <a:pPr>
              <a:lnSpc>
                <a:spcPct val="150000"/>
              </a:lnSpc>
            </a:pPr>
            <a:r>
              <a:rPr lang="zh-CN" altLang="en-US" sz="1000" dirty="0" smtClean="0">
                <a:solidFill>
                  <a:schemeClr val="bg1">
                    <a:lumMod val="50000"/>
                  </a:schemeClr>
                </a:solidFill>
                <a:latin typeface="微软雅黑" panose="020B0503020204020204" pitchFamily="34" charset="-122"/>
                <a:ea typeface="微软雅黑" panose="020B0503020204020204" pitchFamily="34" charset="-122"/>
              </a:rPr>
              <a:t>敬请期待</a:t>
            </a:r>
            <a:r>
              <a:rPr lang="en-US" altLang="zh-CN" sz="1000" dirty="0" smtClean="0">
                <a:solidFill>
                  <a:schemeClr val="bg1">
                    <a:lumMod val="50000"/>
                  </a:schemeClr>
                </a:solidFill>
                <a:latin typeface="微软雅黑" panose="020B0503020204020204" pitchFamily="34" charset="-122"/>
                <a:ea typeface="微软雅黑" panose="020B0503020204020204" pitchFamily="34" charset="-122"/>
              </a:rPr>
              <a:t>~</a:t>
            </a:r>
            <a:endParaRPr lang="zh-CN" altLang="en-US" sz="1000"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9" name="直接连接符 8">
            <a:extLst>
              <a:ext uri="{FF2B5EF4-FFF2-40B4-BE49-F238E27FC236}">
                <a16:creationId xmlns="" xmlns:a16="http://schemas.microsoft.com/office/drawing/2014/main" id="{A7800917-3865-4B91-8727-DC990D7E1143}"/>
              </a:ext>
            </a:extLst>
          </p:cNvPr>
          <p:cNvCxnSpPr>
            <a:cxnSpLocks/>
          </p:cNvCxnSpPr>
          <p:nvPr/>
        </p:nvCxnSpPr>
        <p:spPr>
          <a:xfrm>
            <a:off x="5181601" y="2750127"/>
            <a:ext cx="0" cy="1542473"/>
          </a:xfrm>
          <a:prstGeom prst="line">
            <a:avLst/>
          </a:prstGeom>
          <a:ln w="57150">
            <a:solidFill>
              <a:srgbClr val="F9D2DB"/>
            </a:solidFill>
          </a:ln>
        </p:spPr>
        <p:style>
          <a:lnRef idx="1">
            <a:schemeClr val="accent1"/>
          </a:lnRef>
          <a:fillRef idx="0">
            <a:schemeClr val="accent1"/>
          </a:fillRef>
          <a:effectRef idx="0">
            <a:schemeClr val="accent1"/>
          </a:effectRef>
          <a:fontRef idx="minor">
            <a:schemeClr val="tx1"/>
          </a:fontRef>
        </p:style>
      </p:cxnSp>
      <p:sp>
        <p:nvSpPr>
          <p:cNvPr id="13" name="矩形: 圆角 12">
            <a:extLst>
              <a:ext uri="{FF2B5EF4-FFF2-40B4-BE49-F238E27FC236}">
                <a16:creationId xmlns="" xmlns:a16="http://schemas.microsoft.com/office/drawing/2014/main" id="{41B39892-4C11-497F-8510-A0191603B206}"/>
              </a:ext>
            </a:extLst>
          </p:cNvPr>
          <p:cNvSpPr/>
          <p:nvPr/>
        </p:nvSpPr>
        <p:spPr>
          <a:xfrm>
            <a:off x="5606473" y="3969434"/>
            <a:ext cx="1398484" cy="323165"/>
          </a:xfrm>
          <a:prstGeom prst="roundRect">
            <a:avLst>
              <a:gd name="adj" fmla="val 50000"/>
            </a:avLst>
          </a:prstGeom>
          <a:solidFill>
            <a:srgbClr val="709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bg1"/>
                </a:solidFill>
                <a:latin typeface="微软雅黑" panose="020B0503020204020204" pitchFamily="34" charset="-122"/>
                <a:ea typeface="微软雅黑" panose="020B0503020204020204" pitchFamily="34" charset="-122"/>
              </a:rPr>
              <a:t>2021.09.06</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94176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 xmlns:a16="http://schemas.microsoft.com/office/drawing/2014/main" id="{B46C681F-AAB6-4F5B-8AFC-3BA736E351E7}"/>
              </a:ext>
            </a:extLst>
          </p:cNvPr>
          <p:cNvPicPr>
            <a:picLocks noChangeAspect="1"/>
          </p:cNvPicPr>
          <p:nvPr/>
        </p:nvPicPr>
        <p:blipFill rotWithShape="1">
          <a:blip r:embed="rId2">
            <a:extLst>
              <a:ext uri="{28A0092B-C50C-407E-A947-70E740481C1C}">
                <a14:useLocalDpi xmlns:a14="http://schemas.microsoft.com/office/drawing/2010/main" val="0"/>
              </a:ext>
            </a:extLst>
          </a:blip>
          <a:srcRect l="1393" t="19505" r="6819" b="9293"/>
          <a:stretch/>
        </p:blipFill>
        <p:spPr>
          <a:xfrm>
            <a:off x="0" y="0"/>
            <a:ext cx="12192000" cy="6858000"/>
          </a:xfrm>
          <a:prstGeom prst="rect">
            <a:avLst/>
          </a:prstGeom>
        </p:spPr>
      </p:pic>
      <p:sp>
        <p:nvSpPr>
          <p:cNvPr id="6" name="矩形 5">
            <a:extLst>
              <a:ext uri="{FF2B5EF4-FFF2-40B4-BE49-F238E27FC236}">
                <a16:creationId xmlns="" xmlns:a16="http://schemas.microsoft.com/office/drawing/2014/main" id="{253E843C-1639-48CA-A820-A7730C8B3B27}"/>
              </a:ext>
            </a:extLst>
          </p:cNvPr>
          <p:cNvSpPr/>
          <p:nvPr/>
        </p:nvSpPr>
        <p:spPr>
          <a:xfrm>
            <a:off x="349956" y="301978"/>
            <a:ext cx="11492089" cy="6254045"/>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a:extLst>
              <a:ext uri="{FF2B5EF4-FFF2-40B4-BE49-F238E27FC236}">
                <a16:creationId xmlns="" xmlns:a16="http://schemas.microsoft.com/office/drawing/2014/main" id="{4EB80E67-1CA9-4FC2-B79F-756B9CD30E1C}"/>
              </a:ext>
            </a:extLst>
          </p:cNvPr>
          <p:cNvSpPr txBox="1"/>
          <p:nvPr/>
        </p:nvSpPr>
        <p:spPr>
          <a:xfrm>
            <a:off x="1072173" y="225825"/>
            <a:ext cx="1415772" cy="581057"/>
          </a:xfrm>
          <a:prstGeom prst="rect">
            <a:avLst/>
          </a:prstGeom>
          <a:noFill/>
        </p:spPr>
        <p:txBody>
          <a:bodyPr wrap="none" rtlCol="0">
            <a:spAutoFit/>
            <a:scene3d>
              <a:camera prst="orthographicFront"/>
              <a:lightRig rig="threePt" dir="t"/>
            </a:scene3d>
            <a:sp3d contourW="12700"/>
          </a:bodyPr>
          <a:lstStyle/>
          <a:p>
            <a:pPr>
              <a:lnSpc>
                <a:spcPct val="150000"/>
              </a:lnSpc>
            </a:pP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参考资料</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8" name="矩形 7">
            <a:extLst>
              <a:ext uri="{FF2B5EF4-FFF2-40B4-BE49-F238E27FC236}">
                <a16:creationId xmlns="" xmlns:a16="http://schemas.microsoft.com/office/drawing/2014/main" id="{3671ED26-11C6-48F5-8FBE-9C16F9C49B8B}"/>
              </a:ext>
            </a:extLst>
          </p:cNvPr>
          <p:cNvSpPr/>
          <p:nvPr/>
        </p:nvSpPr>
        <p:spPr>
          <a:xfrm>
            <a:off x="1072173" y="692644"/>
            <a:ext cx="3664771" cy="302262"/>
          </a:xfrm>
          <a:prstGeom prst="rect">
            <a:avLst/>
          </a:prstGeom>
        </p:spPr>
        <p:txBody>
          <a:bodyPr wrap="square">
            <a:spAutoFit/>
          </a:bodyPr>
          <a:lstStyle/>
          <a:p>
            <a:pPr>
              <a:lnSpc>
                <a:spcPct val="200000"/>
              </a:lnSpc>
              <a:spcAft>
                <a:spcPts val="1000"/>
              </a:spcAft>
            </a:pPr>
            <a:r>
              <a:rPr lang="en-US" altLang="zh-CN" sz="800" kern="0" dirty="0">
                <a:solidFill>
                  <a:schemeClr val="tx1">
                    <a:lumMod val="65000"/>
                    <a:lumOff val="35000"/>
                  </a:schemeClr>
                </a:solidFill>
                <a:latin typeface="微软雅黑" panose="020B0503020204020204" pitchFamily="34" charset="-122"/>
                <a:ea typeface="微软雅黑" panose="020B0503020204020204" pitchFamily="34" charset="-122"/>
              </a:rPr>
              <a:t>reference material </a:t>
            </a:r>
          </a:p>
        </p:txBody>
      </p:sp>
      <p:sp>
        <p:nvSpPr>
          <p:cNvPr id="9" name="椭圆 8">
            <a:extLst>
              <a:ext uri="{FF2B5EF4-FFF2-40B4-BE49-F238E27FC236}">
                <a16:creationId xmlns="" xmlns:a16="http://schemas.microsoft.com/office/drawing/2014/main" id="{D78E37E5-2626-438D-864D-E5B527C6F184}"/>
              </a:ext>
            </a:extLst>
          </p:cNvPr>
          <p:cNvSpPr/>
          <p:nvPr/>
        </p:nvSpPr>
        <p:spPr>
          <a:xfrm>
            <a:off x="435357" y="380498"/>
            <a:ext cx="587829" cy="587829"/>
          </a:xfrm>
          <a:prstGeom prst="ellipse">
            <a:avLst/>
          </a:prstGeom>
          <a:solidFill>
            <a:srgbClr val="F9D2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rPr>
              <a:t>附</a:t>
            </a:r>
          </a:p>
        </p:txBody>
      </p:sp>
      <p:grpSp>
        <p:nvGrpSpPr>
          <p:cNvPr id="44" name="组合 43">
            <a:extLst>
              <a:ext uri="{FF2B5EF4-FFF2-40B4-BE49-F238E27FC236}">
                <a16:creationId xmlns="" xmlns:a16="http://schemas.microsoft.com/office/drawing/2014/main" id="{A0313F95-9A23-4360-B41F-E077F9030F23}"/>
              </a:ext>
            </a:extLst>
          </p:cNvPr>
          <p:cNvGrpSpPr/>
          <p:nvPr/>
        </p:nvGrpSpPr>
        <p:grpSpPr>
          <a:xfrm>
            <a:off x="3666352" y="1774388"/>
            <a:ext cx="3803971" cy="626281"/>
            <a:chOff x="5906432" y="1333899"/>
            <a:chExt cx="5307184" cy="873768"/>
          </a:xfrm>
        </p:grpSpPr>
        <p:sp>
          <p:nvSpPr>
            <p:cNvPr id="45" name="文本框 44">
              <a:extLst>
                <a:ext uri="{FF2B5EF4-FFF2-40B4-BE49-F238E27FC236}">
                  <a16:creationId xmlns="" xmlns:a16="http://schemas.microsoft.com/office/drawing/2014/main" id="{AE0F80F8-99AE-4388-885D-41041930C378}"/>
                </a:ext>
              </a:extLst>
            </p:cNvPr>
            <p:cNvSpPr txBox="1"/>
            <p:nvPr/>
          </p:nvSpPr>
          <p:spPr>
            <a:xfrm>
              <a:off x="6232890" y="1333899"/>
              <a:ext cx="4980726" cy="644101"/>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几张图让你看懂</a:t>
              </a:r>
              <a:r>
                <a:rPr lang="en-US" altLang="zh-CN" sz="1600" dirty="0" err="1">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WebAssembly</a:t>
              </a:r>
              <a:endPar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p:txBody>
        </p:sp>
        <p:sp>
          <p:nvSpPr>
            <p:cNvPr id="46" name="矩形 45">
              <a:extLst>
                <a:ext uri="{FF2B5EF4-FFF2-40B4-BE49-F238E27FC236}">
                  <a16:creationId xmlns="" xmlns:a16="http://schemas.microsoft.com/office/drawing/2014/main" id="{66F24D05-93F4-47F6-8D44-7E1DC1715A6F}"/>
                </a:ext>
              </a:extLst>
            </p:cNvPr>
            <p:cNvSpPr/>
            <p:nvPr/>
          </p:nvSpPr>
          <p:spPr>
            <a:xfrm>
              <a:off x="6694553" y="1750713"/>
              <a:ext cx="3664771" cy="456954"/>
            </a:xfrm>
            <a:prstGeom prst="rect">
              <a:avLst/>
            </a:prstGeom>
          </p:spPr>
          <p:txBody>
            <a:bodyPr wrap="square">
              <a:spAutoFit/>
            </a:bodyPr>
            <a:lstStyle/>
            <a:p>
              <a:pPr>
                <a:lnSpc>
                  <a:spcPct val="200000"/>
                </a:lnSpc>
                <a:spcAft>
                  <a:spcPts val="1000"/>
                </a:spcAft>
              </a:pPr>
              <a:r>
                <a:rPr lang="en-US" altLang="zh-CN" sz="900" kern="0" dirty="0">
                  <a:solidFill>
                    <a:schemeClr val="tx1">
                      <a:lumMod val="85000"/>
                      <a:lumOff val="15000"/>
                    </a:schemeClr>
                  </a:solidFill>
                  <a:latin typeface="微软雅黑" panose="020B0503020204020204" pitchFamily="34" charset="-122"/>
                  <a:ea typeface="微软雅黑" panose="020B0503020204020204" pitchFamily="34" charset="-122"/>
                </a:rPr>
                <a:t>https://</a:t>
              </a:r>
              <a:r>
                <a:rPr lang="en-US" altLang="zh-CN" sz="900" kern="0" dirty="0" err="1">
                  <a:solidFill>
                    <a:schemeClr val="tx1">
                      <a:lumMod val="85000"/>
                      <a:lumOff val="15000"/>
                    </a:schemeClr>
                  </a:solidFill>
                  <a:latin typeface="微软雅黑" panose="020B0503020204020204" pitchFamily="34" charset="-122"/>
                  <a:ea typeface="微软雅黑" panose="020B0503020204020204" pitchFamily="34" charset="-122"/>
                </a:rPr>
                <a:t>www.jianshu.com</a:t>
              </a:r>
              <a:r>
                <a:rPr lang="en-US" altLang="zh-CN" sz="900" kern="0" dirty="0">
                  <a:solidFill>
                    <a:schemeClr val="tx1">
                      <a:lumMod val="85000"/>
                      <a:lumOff val="15000"/>
                    </a:schemeClr>
                  </a:solidFill>
                  <a:latin typeface="微软雅黑" panose="020B0503020204020204" pitchFamily="34" charset="-122"/>
                  <a:ea typeface="微软雅黑" panose="020B0503020204020204" pitchFamily="34" charset="-122"/>
                </a:rPr>
                <a:t>/p/</a:t>
              </a:r>
              <a:r>
                <a:rPr lang="en-US" altLang="zh-CN" sz="900" kern="0" dirty="0" err="1">
                  <a:solidFill>
                    <a:schemeClr val="tx1">
                      <a:lumMod val="85000"/>
                      <a:lumOff val="15000"/>
                    </a:schemeClr>
                  </a:solidFill>
                  <a:latin typeface="微软雅黑" panose="020B0503020204020204" pitchFamily="34" charset="-122"/>
                  <a:ea typeface="微软雅黑" panose="020B0503020204020204" pitchFamily="34" charset="-122"/>
                </a:rPr>
                <a:t>bff8aa23fe4d</a:t>
              </a:r>
              <a:endParaRPr lang="en-US" altLang="zh-CN" sz="900" kern="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7" name="椭圆 46">
              <a:extLst>
                <a:ext uri="{FF2B5EF4-FFF2-40B4-BE49-F238E27FC236}">
                  <a16:creationId xmlns="" xmlns:a16="http://schemas.microsoft.com/office/drawing/2014/main" id="{EF77D195-07EF-495F-9EC5-9D39CC176748}"/>
                </a:ext>
              </a:extLst>
            </p:cNvPr>
            <p:cNvSpPr/>
            <p:nvPr/>
          </p:nvSpPr>
          <p:spPr>
            <a:xfrm>
              <a:off x="5906432" y="1498144"/>
              <a:ext cx="581057" cy="581057"/>
            </a:xfrm>
            <a:prstGeom prst="ellipse">
              <a:avLst/>
            </a:prstGeom>
            <a:solidFill>
              <a:srgbClr val="F9D2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latin typeface="微软雅黑" panose="020B0503020204020204" pitchFamily="34" charset="-122"/>
                  <a:ea typeface="微软雅黑" panose="020B0503020204020204" pitchFamily="34" charset="-122"/>
                </a:rPr>
                <a:t>1</a:t>
              </a:r>
              <a:endParaRPr lang="zh-CN" altLang="en-US" sz="1400" dirty="0">
                <a:solidFill>
                  <a:schemeClr val="tx1"/>
                </a:solidFill>
                <a:latin typeface="微软雅黑" panose="020B0503020204020204" pitchFamily="34" charset="-122"/>
                <a:ea typeface="微软雅黑" panose="020B0503020204020204" pitchFamily="34" charset="-122"/>
              </a:endParaRPr>
            </a:p>
          </p:txBody>
        </p:sp>
      </p:grpSp>
      <p:grpSp>
        <p:nvGrpSpPr>
          <p:cNvPr id="48" name="组合 47">
            <a:extLst>
              <a:ext uri="{FF2B5EF4-FFF2-40B4-BE49-F238E27FC236}">
                <a16:creationId xmlns="" xmlns:a16="http://schemas.microsoft.com/office/drawing/2014/main" id="{D0B16B34-75F5-43F1-B8DE-EE551411E2DF}"/>
              </a:ext>
            </a:extLst>
          </p:cNvPr>
          <p:cNvGrpSpPr/>
          <p:nvPr/>
        </p:nvGrpSpPr>
        <p:grpSpPr>
          <a:xfrm>
            <a:off x="3666351" y="2883252"/>
            <a:ext cx="3191650" cy="626281"/>
            <a:chOff x="5906432" y="1333899"/>
            <a:chExt cx="4452893" cy="873768"/>
          </a:xfrm>
        </p:grpSpPr>
        <p:sp>
          <p:nvSpPr>
            <p:cNvPr id="49" name="文本框 48">
              <a:extLst>
                <a:ext uri="{FF2B5EF4-FFF2-40B4-BE49-F238E27FC236}">
                  <a16:creationId xmlns="" xmlns:a16="http://schemas.microsoft.com/office/drawing/2014/main" id="{F5468439-5D52-46DB-96B8-117E531173AB}"/>
                </a:ext>
              </a:extLst>
            </p:cNvPr>
            <p:cNvSpPr txBox="1"/>
            <p:nvPr/>
          </p:nvSpPr>
          <p:spPr>
            <a:xfrm>
              <a:off x="6345899" y="1333899"/>
              <a:ext cx="4013426" cy="644101"/>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深入浅出 </a:t>
              </a:r>
              <a:r>
                <a:rPr lang="en-US" altLang="zh-CN" sz="1600" dirty="0" err="1">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WebAssembly</a:t>
              </a: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 </a:t>
              </a:r>
            </a:p>
          </p:txBody>
        </p:sp>
        <p:sp>
          <p:nvSpPr>
            <p:cNvPr id="50" name="矩形 49">
              <a:extLst>
                <a:ext uri="{FF2B5EF4-FFF2-40B4-BE49-F238E27FC236}">
                  <a16:creationId xmlns="" xmlns:a16="http://schemas.microsoft.com/office/drawing/2014/main" id="{ED06D467-CDDD-4D19-8BCF-E9B6515FBA79}"/>
                </a:ext>
              </a:extLst>
            </p:cNvPr>
            <p:cNvSpPr/>
            <p:nvPr/>
          </p:nvSpPr>
          <p:spPr>
            <a:xfrm>
              <a:off x="6694554" y="1750713"/>
              <a:ext cx="3664771" cy="456954"/>
            </a:xfrm>
            <a:prstGeom prst="rect">
              <a:avLst/>
            </a:prstGeom>
          </p:spPr>
          <p:txBody>
            <a:bodyPr wrap="square">
              <a:spAutoFit/>
            </a:bodyPr>
            <a:lstStyle/>
            <a:p>
              <a:pPr>
                <a:lnSpc>
                  <a:spcPct val="200000"/>
                </a:lnSpc>
                <a:spcAft>
                  <a:spcPts val="1000"/>
                </a:spcAft>
              </a:pPr>
              <a:r>
                <a:rPr lang="en-US" altLang="zh-CN" sz="900" kern="0" dirty="0">
                  <a:solidFill>
                    <a:schemeClr val="tx1">
                      <a:lumMod val="85000"/>
                      <a:lumOff val="15000"/>
                    </a:schemeClr>
                  </a:solidFill>
                  <a:latin typeface="微软雅黑" panose="020B0503020204020204" pitchFamily="34" charset="-122"/>
                  <a:ea typeface="微软雅黑" panose="020B0503020204020204" pitchFamily="34" charset="-122"/>
                </a:rPr>
                <a:t>https://</a:t>
              </a:r>
              <a:r>
                <a:rPr lang="en-US" altLang="zh-CN" sz="900" kern="0" dirty="0" err="1">
                  <a:solidFill>
                    <a:schemeClr val="tx1">
                      <a:lumMod val="85000"/>
                      <a:lumOff val="15000"/>
                    </a:schemeClr>
                  </a:solidFill>
                  <a:latin typeface="微软雅黑" panose="020B0503020204020204" pitchFamily="34" charset="-122"/>
                  <a:ea typeface="微软雅黑" panose="020B0503020204020204" pitchFamily="34" charset="-122"/>
                </a:rPr>
                <a:t>zhuanlan.zhihu.com</a:t>
              </a:r>
              <a:r>
                <a:rPr lang="en-US" altLang="zh-CN" sz="900" kern="0" dirty="0">
                  <a:solidFill>
                    <a:schemeClr val="tx1">
                      <a:lumMod val="85000"/>
                      <a:lumOff val="15000"/>
                    </a:schemeClr>
                  </a:solidFill>
                  <a:latin typeface="微软雅黑" panose="020B0503020204020204" pitchFamily="34" charset="-122"/>
                  <a:ea typeface="微软雅黑" panose="020B0503020204020204" pitchFamily="34" charset="-122"/>
                </a:rPr>
                <a:t>/p/47577104</a:t>
              </a:r>
            </a:p>
          </p:txBody>
        </p:sp>
        <p:sp>
          <p:nvSpPr>
            <p:cNvPr id="51" name="椭圆 50">
              <a:extLst>
                <a:ext uri="{FF2B5EF4-FFF2-40B4-BE49-F238E27FC236}">
                  <a16:creationId xmlns="" xmlns:a16="http://schemas.microsoft.com/office/drawing/2014/main" id="{0283DBBF-5FE8-422A-8E55-03235F4FEE3F}"/>
                </a:ext>
              </a:extLst>
            </p:cNvPr>
            <p:cNvSpPr/>
            <p:nvPr/>
          </p:nvSpPr>
          <p:spPr>
            <a:xfrm>
              <a:off x="5906432" y="1498144"/>
              <a:ext cx="581057" cy="581057"/>
            </a:xfrm>
            <a:prstGeom prst="ellipse">
              <a:avLst/>
            </a:prstGeom>
            <a:solidFill>
              <a:srgbClr val="709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bg1"/>
                  </a:solidFill>
                  <a:latin typeface="微软雅黑" panose="020B0503020204020204" pitchFamily="34" charset="-122"/>
                  <a:ea typeface="微软雅黑" panose="020B0503020204020204" pitchFamily="34" charset="-122"/>
                </a:rPr>
                <a:t>2</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grpSp>
        <p:nvGrpSpPr>
          <p:cNvPr id="52" name="组合 51">
            <a:extLst>
              <a:ext uri="{FF2B5EF4-FFF2-40B4-BE49-F238E27FC236}">
                <a16:creationId xmlns="" xmlns:a16="http://schemas.microsoft.com/office/drawing/2014/main" id="{6DB161F0-98EA-4687-AF8B-99143402AD0E}"/>
              </a:ext>
            </a:extLst>
          </p:cNvPr>
          <p:cNvGrpSpPr/>
          <p:nvPr/>
        </p:nvGrpSpPr>
        <p:grpSpPr>
          <a:xfrm>
            <a:off x="3666351" y="3992117"/>
            <a:ext cx="3732873" cy="668086"/>
            <a:chOff x="5906432" y="1333899"/>
            <a:chExt cx="5207991" cy="932094"/>
          </a:xfrm>
        </p:grpSpPr>
        <p:sp>
          <p:nvSpPr>
            <p:cNvPr id="53" name="文本框 52">
              <a:extLst>
                <a:ext uri="{FF2B5EF4-FFF2-40B4-BE49-F238E27FC236}">
                  <a16:creationId xmlns="" xmlns:a16="http://schemas.microsoft.com/office/drawing/2014/main" id="{4567BAFD-5411-4E94-8B2A-7157206A1AD2}"/>
                </a:ext>
              </a:extLst>
            </p:cNvPr>
            <p:cNvSpPr txBox="1"/>
            <p:nvPr/>
          </p:nvSpPr>
          <p:spPr>
            <a:xfrm>
              <a:off x="6345899" y="1333899"/>
              <a:ext cx="2088420" cy="644101"/>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什么是</a:t>
              </a:r>
              <a:r>
                <a:rPr lang="en-US" altLang="zh-CN" sz="1600" dirty="0" smtClean="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JIT</a:t>
              </a:r>
              <a:endPar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p:txBody>
        </p:sp>
        <p:sp>
          <p:nvSpPr>
            <p:cNvPr id="54" name="矩形 53">
              <a:extLst>
                <a:ext uri="{FF2B5EF4-FFF2-40B4-BE49-F238E27FC236}">
                  <a16:creationId xmlns="" xmlns:a16="http://schemas.microsoft.com/office/drawing/2014/main" id="{51CD6693-631B-4805-B319-8530DCD9684F}"/>
                </a:ext>
              </a:extLst>
            </p:cNvPr>
            <p:cNvSpPr/>
            <p:nvPr/>
          </p:nvSpPr>
          <p:spPr>
            <a:xfrm>
              <a:off x="6694554" y="1750712"/>
              <a:ext cx="4419869" cy="515281"/>
            </a:xfrm>
            <a:prstGeom prst="rect">
              <a:avLst/>
            </a:prstGeom>
          </p:spPr>
          <p:txBody>
            <a:bodyPr wrap="square">
              <a:spAutoFit/>
            </a:bodyPr>
            <a:lstStyle/>
            <a:p>
              <a:pPr>
                <a:lnSpc>
                  <a:spcPct val="200000"/>
                </a:lnSpc>
                <a:spcAft>
                  <a:spcPts val="1000"/>
                </a:spcAft>
              </a:pPr>
              <a:r>
                <a:rPr lang="en-US" altLang="zh-CN" sz="900" kern="0" dirty="0">
                  <a:solidFill>
                    <a:schemeClr val="tx1">
                      <a:lumMod val="85000"/>
                      <a:lumOff val="15000"/>
                    </a:schemeClr>
                  </a:solidFill>
                  <a:latin typeface="微软雅黑" panose="020B0503020204020204" pitchFamily="34" charset="-122"/>
                  <a:ea typeface="微软雅黑" panose="020B0503020204020204" pitchFamily="34" charset="-122"/>
                </a:rPr>
                <a:t>https://</a:t>
              </a:r>
              <a:r>
                <a:rPr lang="en-US" altLang="zh-CN" sz="900" kern="0" dirty="0" err="1">
                  <a:solidFill>
                    <a:schemeClr val="tx1">
                      <a:lumMod val="85000"/>
                      <a:lumOff val="15000"/>
                    </a:schemeClr>
                  </a:solidFill>
                  <a:latin typeface="微软雅黑" panose="020B0503020204020204" pitchFamily="34" charset="-122"/>
                  <a:ea typeface="微软雅黑" panose="020B0503020204020204" pitchFamily="34" charset="-122"/>
                </a:rPr>
                <a:t>www.cnblogs.com</a:t>
              </a:r>
              <a:r>
                <a:rPr lang="en-US" altLang="zh-CN" sz="900" kern="0" dirty="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900" kern="0" dirty="0" err="1">
                  <a:solidFill>
                    <a:schemeClr val="tx1">
                      <a:lumMod val="85000"/>
                      <a:lumOff val="15000"/>
                    </a:schemeClr>
                  </a:solidFill>
                  <a:latin typeface="微软雅黑" panose="020B0503020204020204" pitchFamily="34" charset="-122"/>
                  <a:ea typeface="微软雅黑" panose="020B0503020204020204" pitchFamily="34" charset="-122"/>
                </a:rPr>
                <a:t>dzhou</a:t>
              </a:r>
              <a:r>
                <a:rPr lang="en-US" altLang="zh-CN" sz="900" kern="0" dirty="0">
                  <a:solidFill>
                    <a:schemeClr val="tx1">
                      <a:lumMod val="85000"/>
                      <a:lumOff val="15000"/>
                    </a:schemeClr>
                  </a:solidFill>
                  <a:latin typeface="微软雅黑" panose="020B0503020204020204" pitchFamily="34" charset="-122"/>
                  <a:ea typeface="微软雅黑" panose="020B0503020204020204" pitchFamily="34" charset="-122"/>
                </a:rPr>
                <a:t>/p/</a:t>
              </a:r>
              <a:r>
                <a:rPr lang="en-US" altLang="zh-CN" sz="900" kern="0" dirty="0" err="1">
                  <a:solidFill>
                    <a:schemeClr val="tx1">
                      <a:lumMod val="85000"/>
                      <a:lumOff val="15000"/>
                    </a:schemeClr>
                  </a:solidFill>
                  <a:latin typeface="微软雅黑" panose="020B0503020204020204" pitchFamily="34" charset="-122"/>
                  <a:ea typeface="微软雅黑" panose="020B0503020204020204" pitchFamily="34" charset="-122"/>
                </a:rPr>
                <a:t>9549839.html</a:t>
              </a:r>
              <a:endParaRPr lang="en-US" altLang="zh-CN" sz="900" kern="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5" name="椭圆 54">
              <a:extLst>
                <a:ext uri="{FF2B5EF4-FFF2-40B4-BE49-F238E27FC236}">
                  <a16:creationId xmlns="" xmlns:a16="http://schemas.microsoft.com/office/drawing/2014/main" id="{BCD5A71C-CD49-4190-8BCC-CAAC18F0DC81}"/>
                </a:ext>
              </a:extLst>
            </p:cNvPr>
            <p:cNvSpPr/>
            <p:nvPr/>
          </p:nvSpPr>
          <p:spPr>
            <a:xfrm>
              <a:off x="5906432" y="1498144"/>
              <a:ext cx="581057" cy="581057"/>
            </a:xfrm>
            <a:prstGeom prst="ellipse">
              <a:avLst/>
            </a:prstGeom>
            <a:solidFill>
              <a:srgbClr val="F9D2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latin typeface="微软雅黑" panose="020B0503020204020204" pitchFamily="34" charset="-122"/>
                  <a:ea typeface="微软雅黑" panose="020B0503020204020204" pitchFamily="34" charset="-122"/>
                </a:rPr>
                <a:t>3</a:t>
              </a:r>
              <a:endParaRPr lang="zh-CN" altLang="en-US" sz="1400" dirty="0">
                <a:solidFill>
                  <a:schemeClr val="tx1"/>
                </a:solidFill>
                <a:latin typeface="微软雅黑" panose="020B0503020204020204" pitchFamily="34" charset="-122"/>
                <a:ea typeface="微软雅黑" panose="020B0503020204020204" pitchFamily="34" charset="-122"/>
              </a:endParaRPr>
            </a:p>
          </p:txBody>
        </p:sp>
      </p:grpSp>
      <p:grpSp>
        <p:nvGrpSpPr>
          <p:cNvPr id="56" name="组合 55">
            <a:extLst>
              <a:ext uri="{FF2B5EF4-FFF2-40B4-BE49-F238E27FC236}">
                <a16:creationId xmlns="" xmlns:a16="http://schemas.microsoft.com/office/drawing/2014/main" id="{F3CD6CE1-1F99-439F-80BD-69615E3D47B1}"/>
              </a:ext>
            </a:extLst>
          </p:cNvPr>
          <p:cNvGrpSpPr/>
          <p:nvPr/>
        </p:nvGrpSpPr>
        <p:grpSpPr>
          <a:xfrm>
            <a:off x="3666351" y="5100980"/>
            <a:ext cx="3191650" cy="626281"/>
            <a:chOff x="5906432" y="1333899"/>
            <a:chExt cx="4452893" cy="873768"/>
          </a:xfrm>
        </p:grpSpPr>
        <p:sp>
          <p:nvSpPr>
            <p:cNvPr id="57" name="文本框 56">
              <a:extLst>
                <a:ext uri="{FF2B5EF4-FFF2-40B4-BE49-F238E27FC236}">
                  <a16:creationId xmlns="" xmlns:a16="http://schemas.microsoft.com/office/drawing/2014/main" id="{C53BF714-8D8D-47C6-B771-1ECA2D490B8B}"/>
                </a:ext>
              </a:extLst>
            </p:cNvPr>
            <p:cNvSpPr txBox="1"/>
            <p:nvPr/>
          </p:nvSpPr>
          <p:spPr>
            <a:xfrm>
              <a:off x="6243858" y="1333899"/>
              <a:ext cx="2782772" cy="644101"/>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认识 </a:t>
              </a:r>
              <a:r>
                <a:rPr lang="en-US" altLang="zh-CN" sz="1600" dirty="0" err="1">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V8</a:t>
              </a: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 </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引擎</a:t>
              </a:r>
              <a:endPar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p:txBody>
        </p:sp>
        <p:sp>
          <p:nvSpPr>
            <p:cNvPr id="58" name="矩形 57">
              <a:extLst>
                <a:ext uri="{FF2B5EF4-FFF2-40B4-BE49-F238E27FC236}">
                  <a16:creationId xmlns="" xmlns:a16="http://schemas.microsoft.com/office/drawing/2014/main" id="{D1618A17-C720-4C69-98A5-5847DC8D1D55}"/>
                </a:ext>
              </a:extLst>
            </p:cNvPr>
            <p:cNvSpPr/>
            <p:nvPr/>
          </p:nvSpPr>
          <p:spPr>
            <a:xfrm>
              <a:off x="6694554" y="1750713"/>
              <a:ext cx="3664771" cy="456954"/>
            </a:xfrm>
            <a:prstGeom prst="rect">
              <a:avLst/>
            </a:prstGeom>
          </p:spPr>
          <p:txBody>
            <a:bodyPr wrap="square">
              <a:spAutoFit/>
            </a:bodyPr>
            <a:lstStyle/>
            <a:p>
              <a:pPr>
                <a:lnSpc>
                  <a:spcPct val="200000"/>
                </a:lnSpc>
                <a:spcAft>
                  <a:spcPts val="1000"/>
                </a:spcAft>
              </a:pPr>
              <a:r>
                <a:rPr lang="en-US" altLang="zh-CN" sz="900" kern="0" dirty="0">
                  <a:solidFill>
                    <a:schemeClr val="tx1">
                      <a:lumMod val="85000"/>
                      <a:lumOff val="15000"/>
                    </a:schemeClr>
                  </a:solidFill>
                  <a:latin typeface="微软雅黑" panose="020B0503020204020204" pitchFamily="34" charset="-122"/>
                  <a:ea typeface="微软雅黑" panose="020B0503020204020204" pitchFamily="34" charset="-122"/>
                </a:rPr>
                <a:t>https://</a:t>
              </a:r>
              <a:r>
                <a:rPr lang="en-US" altLang="zh-CN" sz="900" kern="0" dirty="0" err="1">
                  <a:solidFill>
                    <a:schemeClr val="tx1">
                      <a:lumMod val="85000"/>
                      <a:lumOff val="15000"/>
                    </a:schemeClr>
                  </a:solidFill>
                  <a:latin typeface="微软雅黑" panose="020B0503020204020204" pitchFamily="34" charset="-122"/>
                  <a:ea typeface="微软雅黑" panose="020B0503020204020204" pitchFamily="34" charset="-122"/>
                </a:rPr>
                <a:t>zhuanlan.zhihu.com</a:t>
              </a:r>
              <a:r>
                <a:rPr lang="en-US" altLang="zh-CN" sz="900" kern="0" dirty="0">
                  <a:solidFill>
                    <a:schemeClr val="tx1">
                      <a:lumMod val="85000"/>
                      <a:lumOff val="15000"/>
                    </a:schemeClr>
                  </a:solidFill>
                  <a:latin typeface="微软雅黑" panose="020B0503020204020204" pitchFamily="34" charset="-122"/>
                  <a:ea typeface="微软雅黑" panose="020B0503020204020204" pitchFamily="34" charset="-122"/>
                </a:rPr>
                <a:t>/p/27628685</a:t>
              </a:r>
            </a:p>
          </p:txBody>
        </p:sp>
        <p:sp>
          <p:nvSpPr>
            <p:cNvPr id="59" name="椭圆 58">
              <a:extLst>
                <a:ext uri="{FF2B5EF4-FFF2-40B4-BE49-F238E27FC236}">
                  <a16:creationId xmlns="" xmlns:a16="http://schemas.microsoft.com/office/drawing/2014/main" id="{3B7F3B47-3A95-418B-998A-3234768661E8}"/>
                </a:ext>
              </a:extLst>
            </p:cNvPr>
            <p:cNvSpPr/>
            <p:nvPr/>
          </p:nvSpPr>
          <p:spPr>
            <a:xfrm>
              <a:off x="5906432" y="1498144"/>
              <a:ext cx="581057" cy="581057"/>
            </a:xfrm>
            <a:prstGeom prst="ellipse">
              <a:avLst/>
            </a:prstGeom>
            <a:solidFill>
              <a:srgbClr val="709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bg1"/>
                  </a:solidFill>
                  <a:latin typeface="微软雅黑" panose="020B0503020204020204" pitchFamily="34" charset="-122"/>
                  <a:ea typeface="微软雅黑" panose="020B0503020204020204" pitchFamily="34" charset="-122"/>
                </a:rPr>
                <a:t>4</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7307212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 xmlns:a16="http://schemas.microsoft.com/office/drawing/2014/main" id="{B46C681F-AAB6-4F5B-8AFC-3BA736E351E7}"/>
              </a:ext>
            </a:extLst>
          </p:cNvPr>
          <p:cNvPicPr>
            <a:picLocks noChangeAspect="1"/>
          </p:cNvPicPr>
          <p:nvPr/>
        </p:nvPicPr>
        <p:blipFill rotWithShape="1">
          <a:blip r:embed="rId2">
            <a:extLst>
              <a:ext uri="{28A0092B-C50C-407E-A947-70E740481C1C}">
                <a14:useLocalDpi xmlns:a14="http://schemas.microsoft.com/office/drawing/2010/main" val="0"/>
              </a:ext>
            </a:extLst>
          </a:blip>
          <a:srcRect l="1393" t="19505" r="6819" b="9293"/>
          <a:stretch/>
        </p:blipFill>
        <p:spPr>
          <a:xfrm>
            <a:off x="0" y="0"/>
            <a:ext cx="12192000" cy="6858000"/>
          </a:xfrm>
          <a:prstGeom prst="rect">
            <a:avLst/>
          </a:prstGeom>
        </p:spPr>
      </p:pic>
      <p:sp>
        <p:nvSpPr>
          <p:cNvPr id="26" name="矩形 25">
            <a:extLst>
              <a:ext uri="{FF2B5EF4-FFF2-40B4-BE49-F238E27FC236}">
                <a16:creationId xmlns="" xmlns:a16="http://schemas.microsoft.com/office/drawing/2014/main" id="{54D728E8-21F1-413B-BCFF-659D6E17140C}"/>
              </a:ext>
            </a:extLst>
          </p:cNvPr>
          <p:cNvSpPr/>
          <p:nvPr/>
        </p:nvSpPr>
        <p:spPr>
          <a:xfrm>
            <a:off x="3360964" y="3973517"/>
            <a:ext cx="5470071" cy="336695"/>
          </a:xfrm>
          <a:prstGeom prst="rect">
            <a:avLst/>
          </a:prstGeom>
        </p:spPr>
        <p:txBody>
          <a:bodyPr wrap="square">
            <a:spAutoFit/>
          </a:bodyPr>
          <a:lstStyle/>
          <a:p>
            <a:pPr algn="ctr">
              <a:lnSpc>
                <a:spcPct val="150000"/>
              </a:lnSpc>
            </a:pP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浏览器性能历史；解释器与编译器；</a:t>
            </a:r>
            <a:r>
              <a:rPr lang="en-US" altLang="zh-CN" sz="1200" dirty="0" err="1" smtClean="0">
                <a:solidFill>
                  <a:schemeClr val="tx1">
                    <a:lumMod val="85000"/>
                    <a:lumOff val="15000"/>
                  </a:schemeClr>
                </a:solidFill>
                <a:latin typeface="微软雅黑" panose="020B0503020204020204" pitchFamily="34" charset="-122"/>
                <a:ea typeface="微软雅黑" panose="020B0503020204020204" pitchFamily="34" charset="-122"/>
              </a:rPr>
              <a:t>JS</a:t>
            </a:r>
            <a:r>
              <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引擎运行耗时</a:t>
            </a: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模型；</a:t>
            </a:r>
            <a:r>
              <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rPr>
              <a:t>JIT</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的一点</a:t>
            </a: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说明</a:t>
            </a:r>
            <a:endPar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7" name="文本框 26">
            <a:extLst>
              <a:ext uri="{FF2B5EF4-FFF2-40B4-BE49-F238E27FC236}">
                <a16:creationId xmlns="" xmlns:a16="http://schemas.microsoft.com/office/drawing/2014/main" id="{80397FA2-5E37-4AD0-A729-B7AC78414672}"/>
              </a:ext>
            </a:extLst>
          </p:cNvPr>
          <p:cNvSpPr txBox="1"/>
          <p:nvPr/>
        </p:nvSpPr>
        <p:spPr>
          <a:xfrm>
            <a:off x="4387842" y="2902438"/>
            <a:ext cx="3416320" cy="823495"/>
          </a:xfrm>
          <a:prstGeom prst="rect">
            <a:avLst/>
          </a:prstGeom>
          <a:noFill/>
        </p:spPr>
        <p:txBody>
          <a:bodyPr wrap="none" rtlCol="0">
            <a:spAutoFit/>
            <a:scene3d>
              <a:camera prst="orthographicFront"/>
              <a:lightRig rig="threePt" dir="t"/>
            </a:scene3d>
            <a:sp3d contourW="12700"/>
          </a:bodyPr>
          <a:lstStyle/>
          <a:p>
            <a:pPr algn="ctr">
              <a:lnSpc>
                <a:spcPct val="150000"/>
              </a:lnSpc>
            </a:pPr>
            <a:r>
              <a:rPr lang="zh-CN" altLang="en-US" sz="3600" dirty="0">
                <a:solidFill>
                  <a:schemeClr val="tx1">
                    <a:lumMod val="85000"/>
                    <a:lumOff val="15000"/>
                  </a:schemeClr>
                </a:solidFill>
                <a:latin typeface="方正清刻本悦宋简体" panose="02000000000000000000" pitchFamily="2" charset="-122"/>
                <a:ea typeface="方正清刻本悦宋简体" panose="02000000000000000000" pitchFamily="2" charset="-122"/>
                <a:cs typeface="+mn-ea"/>
                <a:sym typeface="+mn-lt"/>
              </a:rPr>
              <a:t>浏览器</a:t>
            </a:r>
            <a:r>
              <a:rPr lang="zh-CN" altLang="en-US" sz="3600"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cs typeface="+mn-ea"/>
                <a:sym typeface="+mn-lt"/>
              </a:rPr>
              <a:t>性能知识</a:t>
            </a:r>
            <a:endParaRPr lang="zh-CN" altLang="en-US" sz="3600" dirty="0">
              <a:solidFill>
                <a:schemeClr val="tx1">
                  <a:lumMod val="85000"/>
                  <a:lumOff val="15000"/>
                </a:schemeClr>
              </a:solidFill>
              <a:latin typeface="方正清刻本悦宋简体" panose="02000000000000000000" pitchFamily="2" charset="-122"/>
              <a:ea typeface="方正清刻本悦宋简体" panose="02000000000000000000" pitchFamily="2" charset="-122"/>
              <a:cs typeface="+mn-ea"/>
              <a:sym typeface="+mn-lt"/>
            </a:endParaRPr>
          </a:p>
        </p:txBody>
      </p:sp>
      <p:sp>
        <p:nvSpPr>
          <p:cNvPr id="28" name="文本框 27">
            <a:extLst>
              <a:ext uri="{FF2B5EF4-FFF2-40B4-BE49-F238E27FC236}">
                <a16:creationId xmlns="" xmlns:a16="http://schemas.microsoft.com/office/drawing/2014/main" id="{BBD64E76-4415-4A49-88A4-0584F5E634E2}"/>
              </a:ext>
            </a:extLst>
          </p:cNvPr>
          <p:cNvSpPr txBox="1"/>
          <p:nvPr/>
        </p:nvSpPr>
        <p:spPr>
          <a:xfrm>
            <a:off x="3226904" y="2146912"/>
            <a:ext cx="5738192" cy="923330"/>
          </a:xfrm>
          <a:prstGeom prst="rect">
            <a:avLst/>
          </a:prstGeom>
          <a:noFill/>
        </p:spPr>
        <p:txBody>
          <a:bodyPr wrap="square" rtlCol="0">
            <a:spAutoFit/>
          </a:bodyPr>
          <a:lstStyle/>
          <a:p>
            <a:pPr algn="ctr"/>
            <a:r>
              <a:rPr lang="en-US" altLang="zh-CN" sz="5400" dirty="0">
                <a:solidFill>
                  <a:schemeClr val="tx1">
                    <a:lumMod val="85000"/>
                    <a:lumOff val="15000"/>
                  </a:schemeClr>
                </a:solidFill>
                <a:latin typeface="方正清刻本悦宋简体" panose="02000000000000000000" pitchFamily="2" charset="-122"/>
                <a:ea typeface="方正清刻本悦宋简体" panose="02000000000000000000" pitchFamily="2" charset="-122"/>
              </a:rPr>
              <a:t>PART 01</a:t>
            </a:r>
            <a:endParaRPr lang="zh-CN" altLang="en-US" sz="5400" dirty="0">
              <a:solidFill>
                <a:schemeClr val="tx1">
                  <a:lumMod val="85000"/>
                  <a:lumOff val="15000"/>
                </a:schemeClr>
              </a:solidFill>
              <a:latin typeface="方正清刻本悦宋简体" panose="02000000000000000000" pitchFamily="2" charset="-122"/>
              <a:ea typeface="方正清刻本悦宋简体" panose="02000000000000000000" pitchFamily="2" charset="-122"/>
            </a:endParaRPr>
          </a:p>
        </p:txBody>
      </p:sp>
    </p:spTree>
    <p:extLst>
      <p:ext uri="{BB962C8B-B14F-4D97-AF65-F5344CB8AC3E}">
        <p14:creationId xmlns:p14="http://schemas.microsoft.com/office/powerpoint/2010/main" val="10505809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 xmlns:a16="http://schemas.microsoft.com/office/drawing/2014/main" id="{B46C681F-AAB6-4F5B-8AFC-3BA736E351E7}"/>
              </a:ext>
            </a:extLst>
          </p:cNvPr>
          <p:cNvPicPr>
            <a:picLocks noChangeAspect="1"/>
          </p:cNvPicPr>
          <p:nvPr/>
        </p:nvPicPr>
        <p:blipFill rotWithShape="1">
          <a:blip r:embed="rId2">
            <a:extLst>
              <a:ext uri="{28A0092B-C50C-407E-A947-70E740481C1C}">
                <a14:useLocalDpi xmlns:a14="http://schemas.microsoft.com/office/drawing/2010/main" val="0"/>
              </a:ext>
            </a:extLst>
          </a:blip>
          <a:srcRect l="1393" t="19505" r="6819" b="9293"/>
          <a:stretch/>
        </p:blipFill>
        <p:spPr>
          <a:xfrm>
            <a:off x="0" y="0"/>
            <a:ext cx="12192000" cy="6858000"/>
          </a:xfrm>
          <a:prstGeom prst="rect">
            <a:avLst/>
          </a:prstGeom>
        </p:spPr>
      </p:pic>
      <p:sp>
        <p:nvSpPr>
          <p:cNvPr id="6" name="矩形 5">
            <a:extLst>
              <a:ext uri="{FF2B5EF4-FFF2-40B4-BE49-F238E27FC236}">
                <a16:creationId xmlns="" xmlns:a16="http://schemas.microsoft.com/office/drawing/2014/main" id="{253E843C-1639-48CA-A820-A7730C8B3B27}"/>
              </a:ext>
            </a:extLst>
          </p:cNvPr>
          <p:cNvSpPr/>
          <p:nvPr/>
        </p:nvSpPr>
        <p:spPr>
          <a:xfrm>
            <a:off x="349956" y="301978"/>
            <a:ext cx="11492089" cy="6254045"/>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 xmlns:a16="http://schemas.microsoft.com/office/drawing/2014/main" id="{4EB80E67-1CA9-4FC2-B79F-756B9CD30E1C}"/>
              </a:ext>
            </a:extLst>
          </p:cNvPr>
          <p:cNvSpPr txBox="1"/>
          <p:nvPr/>
        </p:nvSpPr>
        <p:spPr>
          <a:xfrm>
            <a:off x="1072173" y="225825"/>
            <a:ext cx="2339102" cy="581057"/>
          </a:xfrm>
          <a:prstGeom prst="rect">
            <a:avLst/>
          </a:prstGeom>
          <a:noFill/>
        </p:spPr>
        <p:txBody>
          <a:bodyPr wrap="none" rtlCol="0">
            <a:spAutoFit/>
            <a:scene3d>
              <a:camera prst="orthographicFront"/>
              <a:lightRig rig="threePt" dir="t"/>
            </a:scene3d>
            <a:sp3d contourW="12700"/>
          </a:bodyPr>
          <a:lstStyle/>
          <a:p>
            <a:pPr>
              <a:lnSpc>
                <a:spcPct val="150000"/>
              </a:lnSpc>
            </a:pP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浏览器性能知识</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8" name="矩形 7">
            <a:extLst>
              <a:ext uri="{FF2B5EF4-FFF2-40B4-BE49-F238E27FC236}">
                <a16:creationId xmlns="" xmlns:a16="http://schemas.microsoft.com/office/drawing/2014/main" id="{3671ED26-11C6-48F5-8FBE-9C16F9C49B8B}"/>
              </a:ext>
            </a:extLst>
          </p:cNvPr>
          <p:cNvSpPr/>
          <p:nvPr/>
        </p:nvSpPr>
        <p:spPr>
          <a:xfrm>
            <a:off x="1072173" y="692644"/>
            <a:ext cx="3664771" cy="302262"/>
          </a:xfrm>
          <a:prstGeom prst="rect">
            <a:avLst/>
          </a:prstGeom>
        </p:spPr>
        <p:txBody>
          <a:bodyPr wrap="square">
            <a:spAutoFit/>
          </a:bodyPr>
          <a:lstStyle/>
          <a:p>
            <a:pPr>
              <a:lnSpc>
                <a:spcPct val="200000"/>
              </a:lnSpc>
              <a:spcAft>
                <a:spcPts val="1000"/>
              </a:spcAft>
            </a:pPr>
            <a:r>
              <a:rPr lang="en-US" altLang="zh-CN" sz="800" kern="0" dirty="0">
                <a:solidFill>
                  <a:schemeClr val="tx1">
                    <a:lumMod val="65000"/>
                    <a:lumOff val="35000"/>
                  </a:schemeClr>
                </a:solidFill>
                <a:latin typeface="微软雅黑" panose="020B0503020204020204" pitchFamily="34" charset="-122"/>
                <a:ea typeface="微软雅黑" panose="020B0503020204020204" pitchFamily="34" charset="-122"/>
              </a:rPr>
              <a:t>Browser Performance knowledge</a:t>
            </a:r>
          </a:p>
        </p:txBody>
      </p:sp>
      <p:sp>
        <p:nvSpPr>
          <p:cNvPr id="9" name="椭圆 8">
            <a:extLst>
              <a:ext uri="{FF2B5EF4-FFF2-40B4-BE49-F238E27FC236}">
                <a16:creationId xmlns="" xmlns:a16="http://schemas.microsoft.com/office/drawing/2014/main" id="{D78E37E5-2626-438D-864D-E5B527C6F184}"/>
              </a:ext>
            </a:extLst>
          </p:cNvPr>
          <p:cNvSpPr/>
          <p:nvPr/>
        </p:nvSpPr>
        <p:spPr>
          <a:xfrm>
            <a:off x="435357" y="380498"/>
            <a:ext cx="587829" cy="587829"/>
          </a:xfrm>
          <a:prstGeom prst="ellipse">
            <a:avLst/>
          </a:prstGeom>
          <a:solidFill>
            <a:srgbClr val="F9D2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lumMod val="95000"/>
                    <a:lumOff val="5000"/>
                  </a:schemeClr>
                </a:solidFill>
                <a:latin typeface="微软雅黑" panose="020B0503020204020204" pitchFamily="34" charset="-122"/>
                <a:ea typeface="微软雅黑" panose="020B0503020204020204" pitchFamily="34" charset="-122"/>
              </a:rPr>
              <a:t>01</a:t>
            </a:r>
            <a:endPar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endParaRPr>
          </a:p>
        </p:txBody>
      </p:sp>
      <p:cxnSp>
        <p:nvCxnSpPr>
          <p:cNvPr id="10" name="直接连接符 9">
            <a:extLst>
              <a:ext uri="{FF2B5EF4-FFF2-40B4-BE49-F238E27FC236}">
                <a16:creationId xmlns="" xmlns:a16="http://schemas.microsoft.com/office/drawing/2014/main" id="{98375F96-8E4B-47A0-9359-F0A6A77AAB55}"/>
              </a:ext>
            </a:extLst>
          </p:cNvPr>
          <p:cNvCxnSpPr/>
          <p:nvPr/>
        </p:nvCxnSpPr>
        <p:spPr>
          <a:xfrm flipV="1">
            <a:off x="1847466" y="3184071"/>
            <a:ext cx="8259920" cy="1262"/>
          </a:xfrm>
          <a:prstGeom prst="line">
            <a:avLst/>
          </a:prstGeom>
          <a:ln>
            <a:solidFill>
              <a:schemeClr val="tx1">
                <a:lumMod val="95000"/>
                <a:lumOff val="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 xmlns:a16="http://schemas.microsoft.com/office/drawing/2014/main" id="{8403BE87-D2C0-4096-94F4-7CBDB232D4CF}"/>
              </a:ext>
            </a:extLst>
          </p:cNvPr>
          <p:cNvCxnSpPr/>
          <p:nvPr/>
        </p:nvCxnSpPr>
        <p:spPr>
          <a:xfrm>
            <a:off x="1814613" y="3065711"/>
            <a:ext cx="0" cy="357229"/>
          </a:xfrm>
          <a:prstGeom prst="line">
            <a:avLst/>
          </a:prstGeom>
          <a:ln>
            <a:solidFill>
              <a:schemeClr val="tx1">
                <a:lumMod val="95000"/>
                <a:lumOff val="5000"/>
              </a:schemeClr>
            </a:solidFill>
            <a:prstDash val="dash"/>
          </a:ln>
        </p:spPr>
        <p:style>
          <a:lnRef idx="1">
            <a:schemeClr val="accent1"/>
          </a:lnRef>
          <a:fillRef idx="0">
            <a:schemeClr val="accent1"/>
          </a:fillRef>
          <a:effectRef idx="0">
            <a:schemeClr val="accent1"/>
          </a:effectRef>
          <a:fontRef idx="minor">
            <a:schemeClr val="tx1"/>
          </a:fontRef>
        </p:style>
      </p:cxnSp>
      <p:sp>
        <p:nvSpPr>
          <p:cNvPr id="12" name="椭圆 11">
            <a:extLst>
              <a:ext uri="{FF2B5EF4-FFF2-40B4-BE49-F238E27FC236}">
                <a16:creationId xmlns="" xmlns:a16="http://schemas.microsoft.com/office/drawing/2014/main" id="{05B307AB-DE27-4ABC-A2F4-FAF8E32FCF92}"/>
              </a:ext>
            </a:extLst>
          </p:cNvPr>
          <p:cNvSpPr/>
          <p:nvPr/>
        </p:nvSpPr>
        <p:spPr>
          <a:xfrm>
            <a:off x="1634613" y="3416079"/>
            <a:ext cx="360000" cy="360000"/>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solidFill>
                  <a:schemeClr val="tx1">
                    <a:lumMod val="85000"/>
                    <a:lumOff val="15000"/>
                  </a:schemeClr>
                </a:solidFill>
              </a:rPr>
              <a:t>1</a:t>
            </a:r>
            <a:endParaRPr lang="zh-CN" altLang="en-US" dirty="0">
              <a:solidFill>
                <a:schemeClr val="tx1">
                  <a:lumMod val="85000"/>
                  <a:lumOff val="15000"/>
                </a:schemeClr>
              </a:solidFill>
            </a:endParaRPr>
          </a:p>
        </p:txBody>
      </p:sp>
      <p:sp>
        <p:nvSpPr>
          <p:cNvPr id="13" name="椭圆 12">
            <a:extLst>
              <a:ext uri="{FF2B5EF4-FFF2-40B4-BE49-F238E27FC236}">
                <a16:creationId xmlns="" xmlns:a16="http://schemas.microsoft.com/office/drawing/2014/main" id="{411BCDA0-7554-45BE-9BDE-06A9BAE13922}"/>
              </a:ext>
            </a:extLst>
          </p:cNvPr>
          <p:cNvSpPr/>
          <p:nvPr/>
        </p:nvSpPr>
        <p:spPr>
          <a:xfrm>
            <a:off x="1634613" y="4352865"/>
            <a:ext cx="360000" cy="360000"/>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solidFill>
                  <a:schemeClr val="tx1">
                    <a:lumMod val="85000"/>
                    <a:lumOff val="15000"/>
                  </a:schemeClr>
                </a:solidFill>
              </a:rPr>
              <a:t>2</a:t>
            </a:r>
            <a:endParaRPr lang="zh-CN" altLang="en-US" dirty="0">
              <a:solidFill>
                <a:schemeClr val="tx1">
                  <a:lumMod val="85000"/>
                  <a:lumOff val="15000"/>
                </a:schemeClr>
              </a:solidFill>
            </a:endParaRPr>
          </a:p>
        </p:txBody>
      </p:sp>
      <p:sp>
        <p:nvSpPr>
          <p:cNvPr id="14" name="椭圆 13">
            <a:extLst>
              <a:ext uri="{FF2B5EF4-FFF2-40B4-BE49-F238E27FC236}">
                <a16:creationId xmlns="" xmlns:a16="http://schemas.microsoft.com/office/drawing/2014/main" id="{B5DD8C5C-C5F1-4F8D-A9D0-A761DAB57DFA}"/>
              </a:ext>
            </a:extLst>
          </p:cNvPr>
          <p:cNvSpPr/>
          <p:nvPr/>
        </p:nvSpPr>
        <p:spPr>
          <a:xfrm>
            <a:off x="1634613" y="5289650"/>
            <a:ext cx="360000" cy="360000"/>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solidFill>
                  <a:schemeClr val="tx1">
                    <a:lumMod val="85000"/>
                    <a:lumOff val="15000"/>
                  </a:schemeClr>
                </a:solidFill>
              </a:rPr>
              <a:t>3</a:t>
            </a:r>
            <a:endParaRPr lang="zh-CN" altLang="en-US" dirty="0">
              <a:solidFill>
                <a:schemeClr val="tx1">
                  <a:lumMod val="85000"/>
                  <a:lumOff val="15000"/>
                </a:schemeClr>
              </a:solidFill>
            </a:endParaRPr>
          </a:p>
        </p:txBody>
      </p:sp>
      <p:sp>
        <p:nvSpPr>
          <p:cNvPr id="18" name="椭圆 17">
            <a:extLst>
              <a:ext uri="{FF2B5EF4-FFF2-40B4-BE49-F238E27FC236}">
                <a16:creationId xmlns="" xmlns:a16="http://schemas.microsoft.com/office/drawing/2014/main" id="{2099FAD7-DFDB-4FBA-B9EA-5F02217F2B3D}"/>
              </a:ext>
            </a:extLst>
          </p:cNvPr>
          <p:cNvSpPr/>
          <p:nvPr/>
        </p:nvSpPr>
        <p:spPr>
          <a:xfrm>
            <a:off x="1127466" y="1620384"/>
            <a:ext cx="1440000" cy="1440000"/>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a:extLst>
              <a:ext uri="{FF2B5EF4-FFF2-40B4-BE49-F238E27FC236}">
                <a16:creationId xmlns="" xmlns:a16="http://schemas.microsoft.com/office/drawing/2014/main" id="{E32AE66F-6755-4AB4-A636-404EE38800E4}"/>
              </a:ext>
            </a:extLst>
          </p:cNvPr>
          <p:cNvCxnSpPr/>
          <p:nvPr/>
        </p:nvCxnSpPr>
        <p:spPr>
          <a:xfrm>
            <a:off x="1814613" y="3785387"/>
            <a:ext cx="0" cy="571003"/>
          </a:xfrm>
          <a:prstGeom prst="line">
            <a:avLst/>
          </a:prstGeom>
          <a:ln>
            <a:solidFill>
              <a:schemeClr val="tx1">
                <a:lumMod val="95000"/>
                <a:lumOff val="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 xmlns:a16="http://schemas.microsoft.com/office/drawing/2014/main" id="{9B088381-3EF8-41CF-9098-75E0446EF20A}"/>
              </a:ext>
            </a:extLst>
          </p:cNvPr>
          <p:cNvCxnSpPr/>
          <p:nvPr/>
        </p:nvCxnSpPr>
        <p:spPr>
          <a:xfrm>
            <a:off x="1814613" y="4718647"/>
            <a:ext cx="0" cy="571003"/>
          </a:xfrm>
          <a:prstGeom prst="line">
            <a:avLst/>
          </a:prstGeom>
          <a:ln>
            <a:solidFill>
              <a:schemeClr val="tx1">
                <a:lumMod val="95000"/>
                <a:lumOff val="5000"/>
              </a:schemeClr>
            </a:solidFill>
            <a:prstDash val="dash"/>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 xmlns:a16="http://schemas.microsoft.com/office/drawing/2014/main" id="{6EE31A26-F182-4D33-913D-FF8354A7BD72}"/>
              </a:ext>
            </a:extLst>
          </p:cNvPr>
          <p:cNvSpPr txBox="1"/>
          <p:nvPr/>
        </p:nvSpPr>
        <p:spPr>
          <a:xfrm>
            <a:off x="2680773" y="2258923"/>
            <a:ext cx="7426613" cy="746358"/>
          </a:xfrm>
          <a:prstGeom prst="rect">
            <a:avLst/>
          </a:prstGeom>
          <a:noFill/>
        </p:spPr>
        <p:txBody>
          <a:bodyPr wrap="square" rtlCol="0">
            <a:spAutoFit/>
          </a:bodyPr>
          <a:lstStyle/>
          <a:p>
            <a:pPr>
              <a:lnSpc>
                <a:spcPts val="1700"/>
              </a:lnSpc>
            </a:pPr>
            <a:r>
              <a:rPr lang="zh-CN" altLang="en-US" sz="1200" dirty="0">
                <a:solidFill>
                  <a:schemeClr val="tx1">
                    <a:lumMod val="65000"/>
                    <a:lumOff val="35000"/>
                  </a:schemeClr>
                </a:solidFill>
              </a:rPr>
              <a:t>浏览器</a:t>
            </a:r>
            <a:r>
              <a:rPr lang="zh-CN" altLang="en-US" sz="1200" dirty="0" smtClean="0">
                <a:solidFill>
                  <a:schemeClr val="tx1">
                    <a:lumMod val="65000"/>
                    <a:lumOff val="35000"/>
                  </a:schemeClr>
                </a:solidFill>
              </a:rPr>
              <a:t>自上世纪</a:t>
            </a:r>
            <a:r>
              <a:rPr lang="en-US" altLang="zh-CN" sz="1200" dirty="0">
                <a:solidFill>
                  <a:schemeClr val="tx1">
                    <a:lumMod val="65000"/>
                    <a:lumOff val="35000"/>
                  </a:schemeClr>
                </a:solidFill>
              </a:rPr>
              <a:t>80</a:t>
            </a:r>
            <a:r>
              <a:rPr lang="zh-CN" altLang="en-US" sz="1200" dirty="0" smtClean="0">
                <a:solidFill>
                  <a:schemeClr val="tx1">
                    <a:lumMod val="65000"/>
                    <a:lumOff val="35000"/>
                  </a:schemeClr>
                </a:solidFill>
              </a:rPr>
              <a:t>年代末</a:t>
            </a:r>
            <a:r>
              <a:rPr lang="en-US" altLang="zh-CN" sz="1200" dirty="0" smtClean="0">
                <a:solidFill>
                  <a:schemeClr val="tx1">
                    <a:lumMod val="65000"/>
                    <a:lumOff val="35000"/>
                  </a:schemeClr>
                </a:solidFill>
              </a:rPr>
              <a:t>90</a:t>
            </a:r>
            <a:r>
              <a:rPr lang="zh-CN" altLang="en-US" sz="1200" dirty="0">
                <a:solidFill>
                  <a:schemeClr val="tx1">
                    <a:lumMod val="65000"/>
                    <a:lumOff val="35000"/>
                  </a:schemeClr>
                </a:solidFill>
              </a:rPr>
              <a:t>年代初期诞生以来</a:t>
            </a:r>
            <a:r>
              <a:rPr lang="zh-CN" altLang="en-US" sz="1200" dirty="0" smtClean="0">
                <a:solidFill>
                  <a:schemeClr val="tx1">
                    <a:lumMod val="65000"/>
                    <a:lumOff val="35000"/>
                  </a:schemeClr>
                </a:solidFill>
              </a:rPr>
              <a:t>，得到</a:t>
            </a:r>
            <a:r>
              <a:rPr lang="zh-CN" altLang="en-US" sz="1200" dirty="0">
                <a:solidFill>
                  <a:schemeClr val="tx1">
                    <a:lumMod val="65000"/>
                    <a:lumOff val="35000"/>
                  </a:schemeClr>
                </a:solidFill>
              </a:rPr>
              <a:t>了长足的发展，其功能也越来越丰富，包括网络、资源管理、网页浏览、多页面管理、插件和扩展、书签管理、历史记录管理、设置管理、下载管理、账户和同步、安全机制、隐私管理、外观主题、开发者工具等</a:t>
            </a:r>
            <a:r>
              <a:rPr lang="zh-CN" altLang="en-US" sz="1200" dirty="0" smtClean="0">
                <a:solidFill>
                  <a:schemeClr val="tx1">
                    <a:lumMod val="65000"/>
                    <a:lumOff val="35000"/>
                  </a:schemeClr>
                </a:solidFill>
              </a:rPr>
              <a:t>。其中，</a:t>
            </a:r>
            <a:r>
              <a:rPr lang="zh-CN" altLang="en-US" sz="1200" dirty="0">
                <a:solidFill>
                  <a:schemeClr val="tx1">
                    <a:lumMod val="65000"/>
                    <a:lumOff val="35000"/>
                  </a:schemeClr>
                </a:solidFill>
              </a:rPr>
              <a:t>为用户提供网页浏览服务无疑是最重要的</a:t>
            </a:r>
            <a:r>
              <a:rPr lang="zh-CN" altLang="en-US" sz="1200" dirty="0" smtClean="0">
                <a:solidFill>
                  <a:schemeClr val="tx1">
                    <a:lumMod val="65000"/>
                    <a:lumOff val="35000"/>
                  </a:schemeClr>
                </a:solidFill>
              </a:rPr>
              <a:t>功能。</a:t>
            </a:r>
            <a:endParaRPr lang="zh-CN" altLang="en-US" sz="1200" dirty="0">
              <a:solidFill>
                <a:schemeClr val="tx1">
                  <a:lumMod val="65000"/>
                  <a:lumOff val="35000"/>
                </a:schemeClr>
              </a:solidFill>
            </a:endParaRPr>
          </a:p>
        </p:txBody>
      </p:sp>
      <p:sp>
        <p:nvSpPr>
          <p:cNvPr id="22" name="矩形 21">
            <a:extLst>
              <a:ext uri="{FF2B5EF4-FFF2-40B4-BE49-F238E27FC236}">
                <a16:creationId xmlns="" xmlns:a16="http://schemas.microsoft.com/office/drawing/2014/main" id="{1368A296-8162-4ACD-B577-322DFE72EAFE}"/>
              </a:ext>
            </a:extLst>
          </p:cNvPr>
          <p:cNvSpPr/>
          <p:nvPr/>
        </p:nvSpPr>
        <p:spPr>
          <a:xfrm>
            <a:off x="2721703" y="1874333"/>
            <a:ext cx="1980029" cy="400110"/>
          </a:xfrm>
          <a:prstGeom prst="rect">
            <a:avLst/>
          </a:prstGeom>
          <a:noFill/>
        </p:spPr>
        <p:txBody>
          <a:bodyPr wrap="none">
            <a:spAutoFit/>
          </a:bodyPr>
          <a:lstStyle/>
          <a:p>
            <a:pPr defTabSz="1219170">
              <a:defRPr/>
            </a:pPr>
            <a:r>
              <a:rPr lang="zh-CN" altLang="en-US" sz="2000" b="1" kern="0" dirty="0" smtClean="0">
                <a:latin typeface="微软雅黑 Light" panose="020B0502040204020203" pitchFamily="34" charset="-122"/>
                <a:ea typeface="微软雅黑 Light" panose="020B0502040204020203" pitchFamily="34" charset="-122"/>
              </a:rPr>
              <a:t>浏览器性能历史</a:t>
            </a:r>
            <a:endParaRPr lang="en-US" altLang="zh-CN" sz="2000" b="1" kern="0" dirty="0">
              <a:latin typeface="微软雅黑 Light" panose="020B0502040204020203" pitchFamily="34" charset="-122"/>
              <a:ea typeface="微软雅黑 Light" panose="020B0502040204020203" pitchFamily="34" charset="-122"/>
            </a:endParaRPr>
          </a:p>
        </p:txBody>
      </p:sp>
      <p:sp>
        <p:nvSpPr>
          <p:cNvPr id="23" name="文本框 60">
            <a:extLst>
              <a:ext uri="{FF2B5EF4-FFF2-40B4-BE49-F238E27FC236}">
                <a16:creationId xmlns="" xmlns:a16="http://schemas.microsoft.com/office/drawing/2014/main" id="{F47B441A-289D-43FE-9AFB-6CD8FA8EF62C}"/>
              </a:ext>
            </a:extLst>
          </p:cNvPr>
          <p:cNvSpPr txBox="1"/>
          <p:nvPr/>
        </p:nvSpPr>
        <p:spPr>
          <a:xfrm>
            <a:off x="2107601" y="3471024"/>
            <a:ext cx="5674951" cy="2616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altLang="zh-CN" sz="1100" dirty="0">
                <a:solidFill>
                  <a:schemeClr val="tx1">
                    <a:lumMod val="65000"/>
                    <a:lumOff val="35000"/>
                  </a:schemeClr>
                </a:solidFill>
              </a:rPr>
              <a:t>1995 </a:t>
            </a:r>
            <a:r>
              <a:rPr lang="zh-CN" altLang="en-US" sz="1100" dirty="0">
                <a:solidFill>
                  <a:schemeClr val="tx1">
                    <a:lumMod val="65000"/>
                    <a:lumOff val="35000"/>
                  </a:schemeClr>
                </a:solidFill>
              </a:rPr>
              <a:t>年 </a:t>
            </a:r>
            <a:r>
              <a:rPr lang="en-US" altLang="zh-CN" sz="1100" dirty="0">
                <a:solidFill>
                  <a:schemeClr val="tx1">
                    <a:lumMod val="65000"/>
                    <a:lumOff val="35000"/>
                  </a:schemeClr>
                </a:solidFill>
              </a:rPr>
              <a:t>JavaScript </a:t>
            </a:r>
            <a:r>
              <a:rPr lang="zh-CN" altLang="en-US" sz="1100" dirty="0">
                <a:solidFill>
                  <a:schemeClr val="tx1">
                    <a:lumMod val="65000"/>
                    <a:lumOff val="35000"/>
                  </a:schemeClr>
                </a:solidFill>
              </a:rPr>
              <a:t>诞生。它的设计时间非常短，前十年发展迅速。</a:t>
            </a:r>
          </a:p>
        </p:txBody>
      </p:sp>
      <p:sp>
        <p:nvSpPr>
          <p:cNvPr id="24" name="文本框 60">
            <a:extLst>
              <a:ext uri="{FF2B5EF4-FFF2-40B4-BE49-F238E27FC236}">
                <a16:creationId xmlns="" xmlns:a16="http://schemas.microsoft.com/office/drawing/2014/main" id="{E06F825A-D83C-4953-ACB5-BE1EA3BA7BA0}"/>
              </a:ext>
            </a:extLst>
          </p:cNvPr>
          <p:cNvSpPr txBox="1"/>
          <p:nvPr/>
        </p:nvSpPr>
        <p:spPr>
          <a:xfrm>
            <a:off x="2104587" y="4235777"/>
            <a:ext cx="8002799" cy="60016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altLang="zh-CN" sz="1100" dirty="0">
                <a:solidFill>
                  <a:schemeClr val="tx1">
                    <a:lumMod val="65000"/>
                    <a:lumOff val="35000"/>
                  </a:schemeClr>
                </a:solidFill>
              </a:rPr>
              <a:t>2008</a:t>
            </a:r>
            <a:r>
              <a:rPr lang="zh-CN" altLang="en-US" sz="1100" dirty="0">
                <a:solidFill>
                  <a:schemeClr val="tx1">
                    <a:lumMod val="65000"/>
                    <a:lumOff val="35000"/>
                  </a:schemeClr>
                </a:solidFill>
              </a:rPr>
              <a:t>年，人们称之为浏览器性能大战的时期开始了。很多浏览器加入了即时编译器，又称之为</a:t>
            </a:r>
            <a:r>
              <a:rPr lang="en-US" altLang="zh-CN" sz="1100" dirty="0" err="1">
                <a:solidFill>
                  <a:schemeClr val="tx1">
                    <a:lumMod val="65000"/>
                    <a:lumOff val="35000"/>
                  </a:schemeClr>
                </a:solidFill>
              </a:rPr>
              <a:t>JITs</a:t>
            </a:r>
            <a:r>
              <a:rPr lang="en-US" altLang="zh-CN" sz="1100" dirty="0">
                <a:solidFill>
                  <a:schemeClr val="tx1">
                    <a:lumMod val="65000"/>
                    <a:lumOff val="35000"/>
                  </a:schemeClr>
                </a:solidFill>
              </a:rPr>
              <a:t>(Just In Time)</a:t>
            </a:r>
            <a:r>
              <a:rPr lang="zh-CN" altLang="en-US" sz="1100" dirty="0" smtClean="0">
                <a:solidFill>
                  <a:schemeClr val="tx1">
                    <a:lumMod val="65000"/>
                    <a:lumOff val="35000"/>
                  </a:schemeClr>
                </a:solidFill>
              </a:rPr>
              <a:t>。</a:t>
            </a:r>
            <a:r>
              <a:rPr lang="zh-CN" altLang="en-US" sz="1100" dirty="0">
                <a:solidFill>
                  <a:schemeClr val="tx1">
                    <a:lumMod val="65000"/>
                    <a:lumOff val="35000"/>
                  </a:schemeClr>
                </a:solidFill>
              </a:rPr>
              <a:t>在这种模式下，</a:t>
            </a:r>
            <a:r>
              <a:rPr lang="en-US" altLang="zh-CN" sz="1100" dirty="0">
                <a:solidFill>
                  <a:schemeClr val="tx1">
                    <a:lumMod val="65000"/>
                    <a:lumOff val="35000"/>
                  </a:schemeClr>
                </a:solidFill>
              </a:rPr>
              <a:t>JavaScript</a:t>
            </a:r>
            <a:r>
              <a:rPr lang="zh-CN" altLang="en-US" sz="1100" dirty="0">
                <a:solidFill>
                  <a:schemeClr val="tx1">
                    <a:lumMod val="65000"/>
                    <a:lumOff val="35000"/>
                  </a:schemeClr>
                </a:solidFill>
              </a:rPr>
              <a:t>在运行的时候，</a:t>
            </a:r>
            <a:r>
              <a:rPr lang="en-US" altLang="zh-CN" sz="1100" dirty="0">
                <a:solidFill>
                  <a:schemeClr val="tx1">
                    <a:lumMod val="65000"/>
                    <a:lumOff val="35000"/>
                  </a:schemeClr>
                </a:solidFill>
              </a:rPr>
              <a:t>JIT </a:t>
            </a:r>
            <a:r>
              <a:rPr lang="zh-CN" altLang="en-US" sz="1100" dirty="0">
                <a:solidFill>
                  <a:schemeClr val="tx1">
                    <a:lumMod val="65000"/>
                    <a:lumOff val="35000"/>
                  </a:schemeClr>
                </a:solidFill>
              </a:rPr>
              <a:t>选择模式然后基于这些模式使代码运行更快。这些 </a:t>
            </a:r>
            <a:r>
              <a:rPr lang="en-US" altLang="zh-CN" sz="1100" dirty="0" err="1">
                <a:solidFill>
                  <a:schemeClr val="tx1">
                    <a:lumMod val="65000"/>
                    <a:lumOff val="35000"/>
                  </a:schemeClr>
                </a:solidFill>
              </a:rPr>
              <a:t>JITs</a:t>
            </a:r>
            <a:r>
              <a:rPr lang="en-US" altLang="zh-CN" sz="1100" dirty="0">
                <a:solidFill>
                  <a:schemeClr val="tx1">
                    <a:lumMod val="65000"/>
                    <a:lumOff val="35000"/>
                  </a:schemeClr>
                </a:solidFill>
              </a:rPr>
              <a:t> </a:t>
            </a:r>
            <a:r>
              <a:rPr lang="zh-CN" altLang="en-US" sz="1100" dirty="0">
                <a:solidFill>
                  <a:schemeClr val="tx1">
                    <a:lumMod val="65000"/>
                    <a:lumOff val="35000"/>
                  </a:schemeClr>
                </a:solidFill>
              </a:rPr>
              <a:t>的引入是浏览器运行代码机制的一个转折点</a:t>
            </a:r>
            <a:r>
              <a:rPr lang="zh-CN" altLang="en-US" sz="1100" dirty="0" smtClean="0">
                <a:solidFill>
                  <a:schemeClr val="tx1">
                    <a:lumMod val="65000"/>
                    <a:lumOff val="35000"/>
                  </a:schemeClr>
                </a:solidFill>
              </a:rPr>
              <a:t>。突然</a:t>
            </a:r>
            <a:r>
              <a:rPr lang="zh-CN" altLang="en-US" sz="1100" dirty="0">
                <a:solidFill>
                  <a:schemeClr val="tx1">
                    <a:lumMod val="65000"/>
                    <a:lumOff val="35000"/>
                  </a:schemeClr>
                </a:solidFill>
              </a:rPr>
              <a:t>之间，</a:t>
            </a:r>
            <a:r>
              <a:rPr lang="en-US" altLang="zh-CN" sz="1100" dirty="0">
                <a:solidFill>
                  <a:schemeClr val="tx1">
                    <a:lumMod val="65000"/>
                    <a:lumOff val="35000"/>
                  </a:schemeClr>
                </a:solidFill>
              </a:rPr>
              <a:t>JavaScript </a:t>
            </a:r>
            <a:r>
              <a:rPr lang="zh-CN" altLang="en-US" sz="1100" dirty="0">
                <a:solidFill>
                  <a:schemeClr val="tx1">
                    <a:lumMod val="65000"/>
                    <a:lumOff val="35000"/>
                  </a:schemeClr>
                </a:solidFill>
              </a:rPr>
              <a:t>的运行速度快了</a:t>
            </a:r>
            <a:r>
              <a:rPr lang="en-US" altLang="zh-CN" sz="1100" dirty="0">
                <a:solidFill>
                  <a:schemeClr val="tx1">
                    <a:lumMod val="65000"/>
                    <a:lumOff val="35000"/>
                  </a:schemeClr>
                </a:solidFill>
              </a:rPr>
              <a:t>10</a:t>
            </a:r>
            <a:r>
              <a:rPr lang="zh-CN" altLang="en-US" sz="1100" dirty="0">
                <a:solidFill>
                  <a:schemeClr val="tx1">
                    <a:lumMod val="65000"/>
                    <a:lumOff val="35000"/>
                  </a:schemeClr>
                </a:solidFill>
              </a:rPr>
              <a:t>倍</a:t>
            </a:r>
            <a:r>
              <a:rPr lang="zh-CN" altLang="en-US" sz="1100" dirty="0" smtClean="0">
                <a:solidFill>
                  <a:schemeClr val="tx1">
                    <a:lumMod val="65000"/>
                    <a:lumOff val="35000"/>
                  </a:schemeClr>
                </a:solidFill>
              </a:rPr>
              <a:t>。</a:t>
            </a:r>
            <a:endParaRPr lang="zh-CN" altLang="en-US" sz="1100" dirty="0">
              <a:solidFill>
                <a:schemeClr val="tx1">
                  <a:lumMod val="65000"/>
                  <a:lumOff val="35000"/>
                </a:schemeClr>
              </a:solidFill>
            </a:endParaRPr>
          </a:p>
        </p:txBody>
      </p:sp>
      <p:sp>
        <p:nvSpPr>
          <p:cNvPr id="25" name="文本框 60">
            <a:extLst>
              <a:ext uri="{FF2B5EF4-FFF2-40B4-BE49-F238E27FC236}">
                <a16:creationId xmlns="" xmlns:a16="http://schemas.microsoft.com/office/drawing/2014/main" id="{46A3E3E5-7EEC-49CD-B4AE-7C7E58B03152}"/>
              </a:ext>
            </a:extLst>
          </p:cNvPr>
          <p:cNvSpPr txBox="1"/>
          <p:nvPr/>
        </p:nvSpPr>
        <p:spPr>
          <a:xfrm>
            <a:off x="2104587" y="5262370"/>
            <a:ext cx="8002799" cy="43088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zh-CN" altLang="en-US" sz="1100" dirty="0">
                <a:solidFill>
                  <a:schemeClr val="tx1">
                    <a:lumMod val="65000"/>
                    <a:lumOff val="35000"/>
                  </a:schemeClr>
                </a:solidFill>
              </a:rPr>
              <a:t>随着这种性能改进</a:t>
            </a:r>
            <a:r>
              <a:rPr lang="zh-CN" altLang="en-US" sz="1100" dirty="0" smtClean="0">
                <a:solidFill>
                  <a:schemeClr val="tx1">
                    <a:lumMod val="65000"/>
                    <a:lumOff val="35000"/>
                  </a:schemeClr>
                </a:solidFill>
              </a:rPr>
              <a:t>，</a:t>
            </a:r>
            <a:r>
              <a:rPr lang="en-US" altLang="zh-CN" sz="1100" dirty="0">
                <a:solidFill>
                  <a:schemeClr val="tx1">
                    <a:lumMod val="65000"/>
                    <a:lumOff val="35000"/>
                  </a:schemeClr>
                </a:solidFill>
              </a:rPr>
              <a:t>JavaScript </a:t>
            </a:r>
            <a:r>
              <a:rPr lang="zh-CN" altLang="en-US" sz="1100" dirty="0">
                <a:solidFill>
                  <a:schemeClr val="tx1">
                    <a:lumMod val="65000"/>
                    <a:lumOff val="35000"/>
                  </a:schemeClr>
                </a:solidFill>
              </a:rPr>
              <a:t>开始被用于意想不到的事情，比如使用</a:t>
            </a:r>
            <a:r>
              <a:rPr lang="en-US" altLang="zh-CN" sz="1100" dirty="0" err="1">
                <a:solidFill>
                  <a:schemeClr val="tx1">
                    <a:lumMod val="65000"/>
                    <a:lumOff val="35000"/>
                  </a:schemeClr>
                </a:solidFill>
              </a:rPr>
              <a:t>Node.js</a:t>
            </a:r>
            <a:r>
              <a:rPr lang="zh-CN" altLang="en-US" sz="1100" dirty="0">
                <a:solidFill>
                  <a:schemeClr val="tx1">
                    <a:lumMod val="65000"/>
                    <a:lumOff val="35000"/>
                  </a:schemeClr>
                </a:solidFill>
              </a:rPr>
              <a:t>和</a:t>
            </a:r>
            <a:r>
              <a:rPr lang="en-US" altLang="zh-CN" sz="1100" dirty="0">
                <a:solidFill>
                  <a:schemeClr val="tx1">
                    <a:lumMod val="65000"/>
                    <a:lumOff val="35000"/>
                  </a:schemeClr>
                </a:solidFill>
              </a:rPr>
              <a:t>Electron</a:t>
            </a:r>
            <a:r>
              <a:rPr lang="zh-CN" altLang="en-US" sz="1100" dirty="0">
                <a:solidFill>
                  <a:schemeClr val="tx1">
                    <a:lumMod val="65000"/>
                    <a:lumOff val="35000"/>
                  </a:schemeClr>
                </a:solidFill>
              </a:rPr>
              <a:t>构建应用程序</a:t>
            </a:r>
            <a:r>
              <a:rPr lang="zh-CN" altLang="en-US" sz="1100" dirty="0" smtClean="0">
                <a:solidFill>
                  <a:schemeClr val="tx1">
                    <a:lumMod val="65000"/>
                    <a:lumOff val="35000"/>
                  </a:schemeClr>
                </a:solidFill>
              </a:rPr>
              <a:t>。现在 </a:t>
            </a:r>
            <a:r>
              <a:rPr lang="en-US" altLang="zh-CN" sz="1100" dirty="0" err="1">
                <a:solidFill>
                  <a:schemeClr val="tx1">
                    <a:lumMod val="65000"/>
                    <a:lumOff val="35000"/>
                  </a:schemeClr>
                </a:solidFill>
              </a:rPr>
              <a:t>WebAssembly</a:t>
            </a:r>
            <a:r>
              <a:rPr lang="en-US" altLang="zh-CN" sz="1100" dirty="0">
                <a:solidFill>
                  <a:schemeClr val="tx1">
                    <a:lumMod val="65000"/>
                    <a:lumOff val="35000"/>
                  </a:schemeClr>
                </a:solidFill>
              </a:rPr>
              <a:t> </a:t>
            </a:r>
            <a:r>
              <a:rPr lang="zh-CN" altLang="en-US" sz="1100" dirty="0">
                <a:solidFill>
                  <a:schemeClr val="tx1">
                    <a:lumMod val="65000"/>
                    <a:lumOff val="35000"/>
                  </a:schemeClr>
                </a:solidFill>
              </a:rPr>
              <a:t>可能是的另一个转折点。</a:t>
            </a:r>
          </a:p>
        </p:txBody>
      </p:sp>
      <p:sp>
        <p:nvSpPr>
          <p:cNvPr id="32" name="cogwheels_376015">
            <a:extLst>
              <a:ext uri="{FF2B5EF4-FFF2-40B4-BE49-F238E27FC236}">
                <a16:creationId xmlns="" xmlns:a16="http://schemas.microsoft.com/office/drawing/2014/main" id="{7E1B24AD-47FD-44B0-B9AA-5C85AED046B8}"/>
              </a:ext>
            </a:extLst>
          </p:cNvPr>
          <p:cNvSpPr>
            <a:spLocks noChangeAspect="1"/>
          </p:cNvSpPr>
          <p:nvPr/>
        </p:nvSpPr>
        <p:spPr bwMode="auto">
          <a:xfrm>
            <a:off x="1494902" y="2124471"/>
            <a:ext cx="609685" cy="571876"/>
          </a:xfrm>
          <a:custGeom>
            <a:avLst/>
            <a:gdLst>
              <a:gd name="connsiteX0" fmla="*/ 414334 w 607639"/>
              <a:gd name="connsiteY0" fmla="*/ 393413 h 569957"/>
              <a:gd name="connsiteX1" fmla="*/ 375616 w 607639"/>
              <a:gd name="connsiteY1" fmla="*/ 431993 h 569957"/>
              <a:gd name="connsiteX2" fmla="*/ 414334 w 607639"/>
              <a:gd name="connsiteY2" fmla="*/ 470662 h 569957"/>
              <a:gd name="connsiteX3" fmla="*/ 452964 w 607639"/>
              <a:gd name="connsiteY3" fmla="*/ 431993 h 569957"/>
              <a:gd name="connsiteX4" fmla="*/ 414334 w 607639"/>
              <a:gd name="connsiteY4" fmla="*/ 393413 h 569957"/>
              <a:gd name="connsiteX5" fmla="*/ 414334 w 607639"/>
              <a:gd name="connsiteY5" fmla="*/ 294117 h 569957"/>
              <a:gd name="connsiteX6" fmla="*/ 441927 w 607639"/>
              <a:gd name="connsiteY6" fmla="*/ 321675 h 569957"/>
              <a:gd name="connsiteX7" fmla="*/ 441927 w 607639"/>
              <a:gd name="connsiteY7" fmla="*/ 342387 h 569957"/>
              <a:gd name="connsiteX8" fmla="*/ 458215 w 607639"/>
              <a:gd name="connsiteY8" fmla="*/ 349143 h 569957"/>
              <a:gd name="connsiteX9" fmla="*/ 472902 w 607639"/>
              <a:gd name="connsiteY9" fmla="*/ 334475 h 569957"/>
              <a:gd name="connsiteX10" fmla="*/ 511976 w 607639"/>
              <a:gd name="connsiteY10" fmla="*/ 334475 h 569957"/>
              <a:gd name="connsiteX11" fmla="*/ 511976 w 607639"/>
              <a:gd name="connsiteY11" fmla="*/ 373500 h 569957"/>
              <a:gd name="connsiteX12" fmla="*/ 497290 w 607639"/>
              <a:gd name="connsiteY12" fmla="*/ 388168 h 569957"/>
              <a:gd name="connsiteX13" fmla="*/ 504055 w 607639"/>
              <a:gd name="connsiteY13" fmla="*/ 404435 h 569957"/>
              <a:gd name="connsiteX14" fmla="*/ 524794 w 607639"/>
              <a:gd name="connsiteY14" fmla="*/ 404435 h 569957"/>
              <a:gd name="connsiteX15" fmla="*/ 552386 w 607639"/>
              <a:gd name="connsiteY15" fmla="*/ 431993 h 569957"/>
              <a:gd name="connsiteX16" fmla="*/ 524794 w 607639"/>
              <a:gd name="connsiteY16" fmla="*/ 459639 h 569957"/>
              <a:gd name="connsiteX17" fmla="*/ 504055 w 607639"/>
              <a:gd name="connsiteY17" fmla="*/ 459639 h 569957"/>
              <a:gd name="connsiteX18" fmla="*/ 497290 w 607639"/>
              <a:gd name="connsiteY18" fmla="*/ 475907 h 569957"/>
              <a:gd name="connsiteX19" fmla="*/ 511976 w 607639"/>
              <a:gd name="connsiteY19" fmla="*/ 490574 h 569957"/>
              <a:gd name="connsiteX20" fmla="*/ 511976 w 607639"/>
              <a:gd name="connsiteY20" fmla="*/ 529510 h 569957"/>
              <a:gd name="connsiteX21" fmla="*/ 492395 w 607639"/>
              <a:gd name="connsiteY21" fmla="*/ 537600 h 569957"/>
              <a:gd name="connsiteX22" fmla="*/ 472902 w 607639"/>
              <a:gd name="connsiteY22" fmla="*/ 529510 h 569957"/>
              <a:gd name="connsiteX23" fmla="*/ 458215 w 607639"/>
              <a:gd name="connsiteY23" fmla="*/ 514843 h 569957"/>
              <a:gd name="connsiteX24" fmla="*/ 441927 w 607639"/>
              <a:gd name="connsiteY24" fmla="*/ 521687 h 569957"/>
              <a:gd name="connsiteX25" fmla="*/ 441927 w 607639"/>
              <a:gd name="connsiteY25" fmla="*/ 542400 h 569957"/>
              <a:gd name="connsiteX26" fmla="*/ 414334 w 607639"/>
              <a:gd name="connsiteY26" fmla="*/ 569957 h 569957"/>
              <a:gd name="connsiteX27" fmla="*/ 386653 w 607639"/>
              <a:gd name="connsiteY27" fmla="*/ 542400 h 569957"/>
              <a:gd name="connsiteX28" fmla="*/ 386653 w 607639"/>
              <a:gd name="connsiteY28" fmla="*/ 521687 h 569957"/>
              <a:gd name="connsiteX29" fmla="*/ 370364 w 607639"/>
              <a:gd name="connsiteY29" fmla="*/ 514931 h 569957"/>
              <a:gd name="connsiteX30" fmla="*/ 355677 w 607639"/>
              <a:gd name="connsiteY30" fmla="*/ 529510 h 569957"/>
              <a:gd name="connsiteX31" fmla="*/ 336184 w 607639"/>
              <a:gd name="connsiteY31" fmla="*/ 537600 h 569957"/>
              <a:gd name="connsiteX32" fmla="*/ 316603 w 607639"/>
              <a:gd name="connsiteY32" fmla="*/ 529510 h 569957"/>
              <a:gd name="connsiteX33" fmla="*/ 316603 w 607639"/>
              <a:gd name="connsiteY33" fmla="*/ 490574 h 569957"/>
              <a:gd name="connsiteX34" fmla="*/ 331289 w 607639"/>
              <a:gd name="connsiteY34" fmla="*/ 475907 h 569957"/>
              <a:gd name="connsiteX35" fmla="*/ 324524 w 607639"/>
              <a:gd name="connsiteY35" fmla="*/ 459639 h 569957"/>
              <a:gd name="connsiteX36" fmla="*/ 303785 w 607639"/>
              <a:gd name="connsiteY36" fmla="*/ 459639 h 569957"/>
              <a:gd name="connsiteX37" fmla="*/ 276193 w 607639"/>
              <a:gd name="connsiteY37" fmla="*/ 431993 h 569957"/>
              <a:gd name="connsiteX38" fmla="*/ 303785 w 607639"/>
              <a:gd name="connsiteY38" fmla="*/ 404435 h 569957"/>
              <a:gd name="connsiteX39" fmla="*/ 324524 w 607639"/>
              <a:gd name="connsiteY39" fmla="*/ 404435 h 569957"/>
              <a:gd name="connsiteX40" fmla="*/ 331289 w 607639"/>
              <a:gd name="connsiteY40" fmla="*/ 388168 h 569957"/>
              <a:gd name="connsiteX41" fmla="*/ 316603 w 607639"/>
              <a:gd name="connsiteY41" fmla="*/ 373500 h 569957"/>
              <a:gd name="connsiteX42" fmla="*/ 316603 w 607639"/>
              <a:gd name="connsiteY42" fmla="*/ 334475 h 569957"/>
              <a:gd name="connsiteX43" fmla="*/ 355677 w 607639"/>
              <a:gd name="connsiteY43" fmla="*/ 334475 h 569957"/>
              <a:gd name="connsiteX44" fmla="*/ 370364 w 607639"/>
              <a:gd name="connsiteY44" fmla="*/ 349143 h 569957"/>
              <a:gd name="connsiteX45" fmla="*/ 386653 w 607639"/>
              <a:gd name="connsiteY45" fmla="*/ 342387 h 569957"/>
              <a:gd name="connsiteX46" fmla="*/ 386653 w 607639"/>
              <a:gd name="connsiteY46" fmla="*/ 321675 h 569957"/>
              <a:gd name="connsiteX47" fmla="*/ 414334 w 607639"/>
              <a:gd name="connsiteY47" fmla="*/ 294117 h 569957"/>
              <a:gd name="connsiteX48" fmla="*/ 165723 w 607639"/>
              <a:gd name="connsiteY48" fmla="*/ 110288 h 569957"/>
              <a:gd name="connsiteX49" fmla="*/ 110452 w 607639"/>
              <a:gd name="connsiteY49" fmla="*/ 165476 h 569957"/>
              <a:gd name="connsiteX50" fmla="*/ 165723 w 607639"/>
              <a:gd name="connsiteY50" fmla="*/ 220576 h 569957"/>
              <a:gd name="connsiteX51" fmla="*/ 220904 w 607639"/>
              <a:gd name="connsiteY51" fmla="*/ 165476 h 569957"/>
              <a:gd name="connsiteX52" fmla="*/ 165723 w 607639"/>
              <a:gd name="connsiteY52" fmla="*/ 110288 h 569957"/>
              <a:gd name="connsiteX53" fmla="*/ 487925 w 607639"/>
              <a:gd name="connsiteY53" fmla="*/ 91878 h 569957"/>
              <a:gd name="connsiteX54" fmla="*/ 460333 w 607639"/>
              <a:gd name="connsiteY54" fmla="*/ 119512 h 569957"/>
              <a:gd name="connsiteX55" fmla="*/ 487925 w 607639"/>
              <a:gd name="connsiteY55" fmla="*/ 147058 h 569957"/>
              <a:gd name="connsiteX56" fmla="*/ 515517 w 607639"/>
              <a:gd name="connsiteY56" fmla="*/ 119512 h 569957"/>
              <a:gd name="connsiteX57" fmla="*/ 487925 w 607639"/>
              <a:gd name="connsiteY57" fmla="*/ 91878 h 569957"/>
              <a:gd name="connsiteX58" fmla="*/ 487925 w 607639"/>
              <a:gd name="connsiteY58" fmla="*/ 0 h 569957"/>
              <a:gd name="connsiteX59" fmla="*/ 515517 w 607639"/>
              <a:gd name="connsiteY59" fmla="*/ 27546 h 569957"/>
              <a:gd name="connsiteX60" fmla="*/ 515517 w 607639"/>
              <a:gd name="connsiteY60" fmla="*/ 41496 h 569957"/>
              <a:gd name="connsiteX61" fmla="*/ 523617 w 607639"/>
              <a:gd name="connsiteY61" fmla="*/ 44873 h 569957"/>
              <a:gd name="connsiteX62" fmla="*/ 533496 w 607639"/>
              <a:gd name="connsiteY62" fmla="*/ 35010 h 569957"/>
              <a:gd name="connsiteX63" fmla="*/ 572570 w 607639"/>
              <a:gd name="connsiteY63" fmla="*/ 35010 h 569957"/>
              <a:gd name="connsiteX64" fmla="*/ 572570 w 607639"/>
              <a:gd name="connsiteY64" fmla="*/ 74018 h 569957"/>
              <a:gd name="connsiteX65" fmla="*/ 562691 w 607639"/>
              <a:gd name="connsiteY65" fmla="*/ 83792 h 569957"/>
              <a:gd name="connsiteX66" fmla="*/ 566073 w 607639"/>
              <a:gd name="connsiteY66" fmla="*/ 91878 h 569957"/>
              <a:gd name="connsiteX67" fmla="*/ 579958 w 607639"/>
              <a:gd name="connsiteY67" fmla="*/ 91878 h 569957"/>
              <a:gd name="connsiteX68" fmla="*/ 607639 w 607639"/>
              <a:gd name="connsiteY68" fmla="*/ 119512 h 569957"/>
              <a:gd name="connsiteX69" fmla="*/ 579958 w 607639"/>
              <a:gd name="connsiteY69" fmla="*/ 147058 h 569957"/>
              <a:gd name="connsiteX70" fmla="*/ 565984 w 607639"/>
              <a:gd name="connsiteY70" fmla="*/ 147058 h 569957"/>
              <a:gd name="connsiteX71" fmla="*/ 562691 w 607639"/>
              <a:gd name="connsiteY71" fmla="*/ 155144 h 569957"/>
              <a:gd name="connsiteX72" fmla="*/ 572570 w 607639"/>
              <a:gd name="connsiteY72" fmla="*/ 164918 h 569957"/>
              <a:gd name="connsiteX73" fmla="*/ 572570 w 607639"/>
              <a:gd name="connsiteY73" fmla="*/ 203926 h 569957"/>
              <a:gd name="connsiteX74" fmla="*/ 552989 w 607639"/>
              <a:gd name="connsiteY74" fmla="*/ 212012 h 569957"/>
              <a:gd name="connsiteX75" fmla="*/ 533496 w 607639"/>
              <a:gd name="connsiteY75" fmla="*/ 203926 h 569957"/>
              <a:gd name="connsiteX76" fmla="*/ 523617 w 607639"/>
              <a:gd name="connsiteY76" fmla="*/ 194063 h 569957"/>
              <a:gd name="connsiteX77" fmla="*/ 515517 w 607639"/>
              <a:gd name="connsiteY77" fmla="*/ 197439 h 569957"/>
              <a:gd name="connsiteX78" fmla="*/ 515517 w 607639"/>
              <a:gd name="connsiteY78" fmla="*/ 211390 h 569957"/>
              <a:gd name="connsiteX79" fmla="*/ 487925 w 607639"/>
              <a:gd name="connsiteY79" fmla="*/ 238935 h 569957"/>
              <a:gd name="connsiteX80" fmla="*/ 460333 w 607639"/>
              <a:gd name="connsiteY80" fmla="*/ 211390 h 569957"/>
              <a:gd name="connsiteX81" fmla="*/ 460333 w 607639"/>
              <a:gd name="connsiteY81" fmla="*/ 197439 h 569957"/>
              <a:gd name="connsiteX82" fmla="*/ 452233 w 607639"/>
              <a:gd name="connsiteY82" fmla="*/ 194063 h 569957"/>
              <a:gd name="connsiteX83" fmla="*/ 442353 w 607639"/>
              <a:gd name="connsiteY83" fmla="*/ 203926 h 569957"/>
              <a:gd name="connsiteX84" fmla="*/ 422861 w 607639"/>
              <a:gd name="connsiteY84" fmla="*/ 212012 h 569957"/>
              <a:gd name="connsiteX85" fmla="*/ 403279 w 607639"/>
              <a:gd name="connsiteY85" fmla="*/ 203926 h 569957"/>
              <a:gd name="connsiteX86" fmla="*/ 403279 w 607639"/>
              <a:gd name="connsiteY86" fmla="*/ 164918 h 569957"/>
              <a:gd name="connsiteX87" fmla="*/ 413159 w 607639"/>
              <a:gd name="connsiteY87" fmla="*/ 155144 h 569957"/>
              <a:gd name="connsiteX88" fmla="*/ 409777 w 607639"/>
              <a:gd name="connsiteY88" fmla="*/ 147058 h 569957"/>
              <a:gd name="connsiteX89" fmla="*/ 395891 w 607639"/>
              <a:gd name="connsiteY89" fmla="*/ 147058 h 569957"/>
              <a:gd name="connsiteX90" fmla="*/ 368210 w 607639"/>
              <a:gd name="connsiteY90" fmla="*/ 119512 h 569957"/>
              <a:gd name="connsiteX91" fmla="*/ 395891 w 607639"/>
              <a:gd name="connsiteY91" fmla="*/ 91878 h 569957"/>
              <a:gd name="connsiteX92" fmla="*/ 409777 w 607639"/>
              <a:gd name="connsiteY92" fmla="*/ 91878 h 569957"/>
              <a:gd name="connsiteX93" fmla="*/ 413159 w 607639"/>
              <a:gd name="connsiteY93" fmla="*/ 83792 h 569957"/>
              <a:gd name="connsiteX94" fmla="*/ 403279 w 607639"/>
              <a:gd name="connsiteY94" fmla="*/ 74018 h 569957"/>
              <a:gd name="connsiteX95" fmla="*/ 403279 w 607639"/>
              <a:gd name="connsiteY95" fmla="*/ 35010 h 569957"/>
              <a:gd name="connsiteX96" fmla="*/ 442353 w 607639"/>
              <a:gd name="connsiteY96" fmla="*/ 35010 h 569957"/>
              <a:gd name="connsiteX97" fmla="*/ 452233 w 607639"/>
              <a:gd name="connsiteY97" fmla="*/ 44873 h 569957"/>
              <a:gd name="connsiteX98" fmla="*/ 460333 w 607639"/>
              <a:gd name="connsiteY98" fmla="*/ 41496 h 569957"/>
              <a:gd name="connsiteX99" fmla="*/ 460333 w 607639"/>
              <a:gd name="connsiteY99" fmla="*/ 27546 h 569957"/>
              <a:gd name="connsiteX100" fmla="*/ 487925 w 607639"/>
              <a:gd name="connsiteY100" fmla="*/ 0 h 569957"/>
              <a:gd name="connsiteX101" fmla="*/ 165723 w 607639"/>
              <a:gd name="connsiteY101" fmla="*/ 0 h 569957"/>
              <a:gd name="connsiteX102" fmla="*/ 193314 w 607639"/>
              <a:gd name="connsiteY102" fmla="*/ 27550 h 569957"/>
              <a:gd name="connsiteX103" fmla="*/ 193314 w 607639"/>
              <a:gd name="connsiteY103" fmla="*/ 58654 h 569957"/>
              <a:gd name="connsiteX104" fmla="*/ 221794 w 607639"/>
              <a:gd name="connsiteY104" fmla="*/ 70474 h 569957"/>
              <a:gd name="connsiteX105" fmla="*/ 243867 w 607639"/>
              <a:gd name="connsiteY105" fmla="*/ 48434 h 569957"/>
              <a:gd name="connsiteX106" fmla="*/ 282850 w 607639"/>
              <a:gd name="connsiteY106" fmla="*/ 48434 h 569957"/>
              <a:gd name="connsiteX107" fmla="*/ 282850 w 607639"/>
              <a:gd name="connsiteY107" fmla="*/ 87448 h 569957"/>
              <a:gd name="connsiteX108" fmla="*/ 260867 w 607639"/>
              <a:gd name="connsiteY108" fmla="*/ 109488 h 569957"/>
              <a:gd name="connsiteX109" fmla="*/ 272704 w 607639"/>
              <a:gd name="connsiteY109" fmla="*/ 137838 h 569957"/>
              <a:gd name="connsiteX110" fmla="*/ 303766 w 607639"/>
              <a:gd name="connsiteY110" fmla="*/ 137838 h 569957"/>
              <a:gd name="connsiteX111" fmla="*/ 331446 w 607639"/>
              <a:gd name="connsiteY111" fmla="*/ 165476 h 569957"/>
              <a:gd name="connsiteX112" fmla="*/ 303766 w 607639"/>
              <a:gd name="connsiteY112" fmla="*/ 193026 h 569957"/>
              <a:gd name="connsiteX113" fmla="*/ 272704 w 607639"/>
              <a:gd name="connsiteY113" fmla="*/ 193026 h 569957"/>
              <a:gd name="connsiteX114" fmla="*/ 260867 w 607639"/>
              <a:gd name="connsiteY114" fmla="*/ 221464 h 569957"/>
              <a:gd name="connsiteX115" fmla="*/ 282850 w 607639"/>
              <a:gd name="connsiteY115" fmla="*/ 243415 h 569957"/>
              <a:gd name="connsiteX116" fmla="*/ 282850 w 607639"/>
              <a:gd name="connsiteY116" fmla="*/ 282429 h 569957"/>
              <a:gd name="connsiteX117" fmla="*/ 263359 w 607639"/>
              <a:gd name="connsiteY117" fmla="*/ 290516 h 569957"/>
              <a:gd name="connsiteX118" fmla="*/ 243867 w 607639"/>
              <a:gd name="connsiteY118" fmla="*/ 282429 h 569957"/>
              <a:gd name="connsiteX119" fmla="*/ 221794 w 607639"/>
              <a:gd name="connsiteY119" fmla="*/ 260478 h 569957"/>
              <a:gd name="connsiteX120" fmla="*/ 193314 w 607639"/>
              <a:gd name="connsiteY120" fmla="*/ 272298 h 569957"/>
              <a:gd name="connsiteX121" fmla="*/ 193314 w 607639"/>
              <a:gd name="connsiteY121" fmla="*/ 303314 h 569957"/>
              <a:gd name="connsiteX122" fmla="*/ 165723 w 607639"/>
              <a:gd name="connsiteY122" fmla="*/ 330952 h 569957"/>
              <a:gd name="connsiteX123" fmla="*/ 138132 w 607639"/>
              <a:gd name="connsiteY123" fmla="*/ 303314 h 569957"/>
              <a:gd name="connsiteX124" fmla="*/ 138132 w 607639"/>
              <a:gd name="connsiteY124" fmla="*/ 272298 h 569957"/>
              <a:gd name="connsiteX125" fmla="*/ 109651 w 607639"/>
              <a:gd name="connsiteY125" fmla="*/ 260478 h 569957"/>
              <a:gd name="connsiteX126" fmla="*/ 87578 w 607639"/>
              <a:gd name="connsiteY126" fmla="*/ 282429 h 569957"/>
              <a:gd name="connsiteX127" fmla="*/ 68087 w 607639"/>
              <a:gd name="connsiteY127" fmla="*/ 290516 h 569957"/>
              <a:gd name="connsiteX128" fmla="*/ 48506 w 607639"/>
              <a:gd name="connsiteY128" fmla="*/ 282429 h 569957"/>
              <a:gd name="connsiteX129" fmla="*/ 48506 w 607639"/>
              <a:gd name="connsiteY129" fmla="*/ 243415 h 569957"/>
              <a:gd name="connsiteX130" fmla="*/ 70579 w 607639"/>
              <a:gd name="connsiteY130" fmla="*/ 221464 h 569957"/>
              <a:gd name="connsiteX131" fmla="*/ 58742 w 607639"/>
              <a:gd name="connsiteY131" fmla="*/ 193026 h 569957"/>
              <a:gd name="connsiteX132" fmla="*/ 27591 w 607639"/>
              <a:gd name="connsiteY132" fmla="*/ 193026 h 569957"/>
              <a:gd name="connsiteX133" fmla="*/ 0 w 607639"/>
              <a:gd name="connsiteY133" fmla="*/ 165476 h 569957"/>
              <a:gd name="connsiteX134" fmla="*/ 27591 w 607639"/>
              <a:gd name="connsiteY134" fmla="*/ 137838 h 569957"/>
              <a:gd name="connsiteX135" fmla="*/ 58742 w 607639"/>
              <a:gd name="connsiteY135" fmla="*/ 137838 h 569957"/>
              <a:gd name="connsiteX136" fmla="*/ 70579 w 607639"/>
              <a:gd name="connsiteY136" fmla="*/ 109488 h 569957"/>
              <a:gd name="connsiteX137" fmla="*/ 48506 w 607639"/>
              <a:gd name="connsiteY137" fmla="*/ 87448 h 569957"/>
              <a:gd name="connsiteX138" fmla="*/ 48506 w 607639"/>
              <a:gd name="connsiteY138" fmla="*/ 48434 h 569957"/>
              <a:gd name="connsiteX139" fmla="*/ 87578 w 607639"/>
              <a:gd name="connsiteY139" fmla="*/ 48434 h 569957"/>
              <a:gd name="connsiteX140" fmla="*/ 109651 w 607639"/>
              <a:gd name="connsiteY140" fmla="*/ 70474 h 569957"/>
              <a:gd name="connsiteX141" fmla="*/ 138132 w 607639"/>
              <a:gd name="connsiteY141" fmla="*/ 58654 h 569957"/>
              <a:gd name="connsiteX142" fmla="*/ 138132 w 607639"/>
              <a:gd name="connsiteY142" fmla="*/ 27550 h 569957"/>
              <a:gd name="connsiteX143" fmla="*/ 165723 w 607639"/>
              <a:gd name="connsiteY143" fmla="*/ 0 h 56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607639" h="569957">
                <a:moveTo>
                  <a:pt x="414334" y="393413"/>
                </a:moveTo>
                <a:cubicBezTo>
                  <a:pt x="392972" y="393413"/>
                  <a:pt x="375616" y="410747"/>
                  <a:pt x="375616" y="431993"/>
                </a:cubicBezTo>
                <a:cubicBezTo>
                  <a:pt x="375616" y="453328"/>
                  <a:pt x="392972" y="470662"/>
                  <a:pt x="414334" y="470662"/>
                </a:cubicBezTo>
                <a:cubicBezTo>
                  <a:pt x="435607" y="470662"/>
                  <a:pt x="452964" y="453328"/>
                  <a:pt x="452964" y="431993"/>
                </a:cubicBezTo>
                <a:cubicBezTo>
                  <a:pt x="452964" y="410747"/>
                  <a:pt x="435607" y="393413"/>
                  <a:pt x="414334" y="393413"/>
                </a:cubicBezTo>
                <a:close/>
                <a:moveTo>
                  <a:pt x="414334" y="294117"/>
                </a:moveTo>
                <a:cubicBezTo>
                  <a:pt x="429555" y="294117"/>
                  <a:pt x="441927" y="306474"/>
                  <a:pt x="441927" y="321675"/>
                </a:cubicBezTo>
                <a:lnTo>
                  <a:pt x="441927" y="342387"/>
                </a:lnTo>
                <a:cubicBezTo>
                  <a:pt x="447623" y="344165"/>
                  <a:pt x="453053" y="346387"/>
                  <a:pt x="458215" y="349143"/>
                </a:cubicBezTo>
                <a:lnTo>
                  <a:pt x="472902" y="334475"/>
                </a:lnTo>
                <a:cubicBezTo>
                  <a:pt x="483672" y="323719"/>
                  <a:pt x="501117" y="323719"/>
                  <a:pt x="511976" y="334475"/>
                </a:cubicBezTo>
                <a:cubicBezTo>
                  <a:pt x="522746" y="345232"/>
                  <a:pt x="522746" y="362744"/>
                  <a:pt x="511976" y="373500"/>
                </a:cubicBezTo>
                <a:lnTo>
                  <a:pt x="497290" y="388168"/>
                </a:lnTo>
                <a:cubicBezTo>
                  <a:pt x="500049" y="393324"/>
                  <a:pt x="502275" y="398746"/>
                  <a:pt x="504055" y="404435"/>
                </a:cubicBezTo>
                <a:lnTo>
                  <a:pt x="524794" y="404435"/>
                </a:lnTo>
                <a:cubicBezTo>
                  <a:pt x="540014" y="404435"/>
                  <a:pt x="552386" y="416792"/>
                  <a:pt x="552386" y="431993"/>
                </a:cubicBezTo>
                <a:cubicBezTo>
                  <a:pt x="552386" y="447283"/>
                  <a:pt x="540014" y="459639"/>
                  <a:pt x="524794" y="459639"/>
                </a:cubicBezTo>
                <a:lnTo>
                  <a:pt x="504055" y="459639"/>
                </a:lnTo>
                <a:cubicBezTo>
                  <a:pt x="502275" y="465239"/>
                  <a:pt x="500049" y="470751"/>
                  <a:pt x="497290" y="475907"/>
                </a:cubicBezTo>
                <a:lnTo>
                  <a:pt x="511976" y="490574"/>
                </a:lnTo>
                <a:cubicBezTo>
                  <a:pt x="522746" y="501331"/>
                  <a:pt x="522746" y="518754"/>
                  <a:pt x="511976" y="529510"/>
                </a:cubicBezTo>
                <a:cubicBezTo>
                  <a:pt x="506547" y="534933"/>
                  <a:pt x="499515" y="537600"/>
                  <a:pt x="492395" y="537600"/>
                </a:cubicBezTo>
                <a:cubicBezTo>
                  <a:pt x="485363" y="537600"/>
                  <a:pt x="478242" y="534933"/>
                  <a:pt x="472902" y="529510"/>
                </a:cubicBezTo>
                <a:lnTo>
                  <a:pt x="458215" y="514843"/>
                </a:lnTo>
                <a:cubicBezTo>
                  <a:pt x="453053" y="517598"/>
                  <a:pt x="447623" y="519910"/>
                  <a:pt x="441927" y="521687"/>
                </a:cubicBezTo>
                <a:lnTo>
                  <a:pt x="441927" y="542400"/>
                </a:lnTo>
                <a:cubicBezTo>
                  <a:pt x="441927" y="557601"/>
                  <a:pt x="429555" y="569957"/>
                  <a:pt x="414334" y="569957"/>
                </a:cubicBezTo>
                <a:cubicBezTo>
                  <a:pt x="399025" y="569957"/>
                  <a:pt x="386653" y="557601"/>
                  <a:pt x="386653" y="542400"/>
                </a:cubicBezTo>
                <a:lnTo>
                  <a:pt x="386653" y="521687"/>
                </a:lnTo>
                <a:cubicBezTo>
                  <a:pt x="380956" y="519910"/>
                  <a:pt x="375527" y="517598"/>
                  <a:pt x="370364" y="514931"/>
                </a:cubicBezTo>
                <a:lnTo>
                  <a:pt x="355677" y="529510"/>
                </a:lnTo>
                <a:cubicBezTo>
                  <a:pt x="350337" y="534933"/>
                  <a:pt x="343216" y="537600"/>
                  <a:pt x="336184" y="537600"/>
                </a:cubicBezTo>
                <a:cubicBezTo>
                  <a:pt x="329064" y="537600"/>
                  <a:pt x="322032" y="534933"/>
                  <a:pt x="316603" y="529510"/>
                </a:cubicBezTo>
                <a:cubicBezTo>
                  <a:pt x="305833" y="518754"/>
                  <a:pt x="305833" y="501331"/>
                  <a:pt x="316603" y="490574"/>
                </a:cubicBezTo>
                <a:lnTo>
                  <a:pt x="331289" y="475907"/>
                </a:lnTo>
                <a:cubicBezTo>
                  <a:pt x="328619" y="470751"/>
                  <a:pt x="326304" y="465239"/>
                  <a:pt x="324524" y="459639"/>
                </a:cubicBezTo>
                <a:lnTo>
                  <a:pt x="303785" y="459639"/>
                </a:lnTo>
                <a:cubicBezTo>
                  <a:pt x="288565" y="459639"/>
                  <a:pt x="276193" y="447283"/>
                  <a:pt x="276193" y="431993"/>
                </a:cubicBezTo>
                <a:cubicBezTo>
                  <a:pt x="276193" y="416792"/>
                  <a:pt x="288565" y="404435"/>
                  <a:pt x="303785" y="404435"/>
                </a:cubicBezTo>
                <a:lnTo>
                  <a:pt x="324524" y="404435"/>
                </a:lnTo>
                <a:cubicBezTo>
                  <a:pt x="326304" y="398746"/>
                  <a:pt x="328619" y="393324"/>
                  <a:pt x="331289" y="388168"/>
                </a:cubicBezTo>
                <a:lnTo>
                  <a:pt x="316603" y="373500"/>
                </a:lnTo>
                <a:cubicBezTo>
                  <a:pt x="305833" y="362744"/>
                  <a:pt x="305833" y="345232"/>
                  <a:pt x="316603" y="334475"/>
                </a:cubicBezTo>
                <a:cubicBezTo>
                  <a:pt x="327462" y="323719"/>
                  <a:pt x="344907" y="323719"/>
                  <a:pt x="355677" y="334475"/>
                </a:cubicBezTo>
                <a:lnTo>
                  <a:pt x="370364" y="349143"/>
                </a:lnTo>
                <a:cubicBezTo>
                  <a:pt x="375527" y="346387"/>
                  <a:pt x="380956" y="344165"/>
                  <a:pt x="386653" y="342387"/>
                </a:cubicBezTo>
                <a:lnTo>
                  <a:pt x="386653" y="321675"/>
                </a:lnTo>
                <a:cubicBezTo>
                  <a:pt x="386653" y="306474"/>
                  <a:pt x="399025" y="294117"/>
                  <a:pt x="414334" y="294117"/>
                </a:cubicBezTo>
                <a:close/>
                <a:moveTo>
                  <a:pt x="165723" y="110288"/>
                </a:moveTo>
                <a:cubicBezTo>
                  <a:pt x="135284" y="110288"/>
                  <a:pt x="110452" y="134994"/>
                  <a:pt x="110452" y="165476"/>
                </a:cubicBezTo>
                <a:cubicBezTo>
                  <a:pt x="110452" y="195870"/>
                  <a:pt x="135284" y="220576"/>
                  <a:pt x="165723" y="220576"/>
                </a:cubicBezTo>
                <a:cubicBezTo>
                  <a:pt x="196162" y="220576"/>
                  <a:pt x="220904" y="195870"/>
                  <a:pt x="220904" y="165476"/>
                </a:cubicBezTo>
                <a:cubicBezTo>
                  <a:pt x="220904" y="134994"/>
                  <a:pt x="196162" y="110288"/>
                  <a:pt x="165723" y="110288"/>
                </a:cubicBezTo>
                <a:close/>
                <a:moveTo>
                  <a:pt x="487925" y="91878"/>
                </a:moveTo>
                <a:cubicBezTo>
                  <a:pt x="472705" y="91878"/>
                  <a:pt x="460333" y="104229"/>
                  <a:pt x="460333" y="119512"/>
                </a:cubicBezTo>
                <a:cubicBezTo>
                  <a:pt x="460333" y="134707"/>
                  <a:pt x="472705" y="147058"/>
                  <a:pt x="487925" y="147058"/>
                </a:cubicBezTo>
                <a:cubicBezTo>
                  <a:pt x="503145" y="147058"/>
                  <a:pt x="515517" y="134707"/>
                  <a:pt x="515517" y="119512"/>
                </a:cubicBezTo>
                <a:cubicBezTo>
                  <a:pt x="515517" y="104229"/>
                  <a:pt x="503145" y="91878"/>
                  <a:pt x="487925" y="91878"/>
                </a:cubicBezTo>
                <a:close/>
                <a:moveTo>
                  <a:pt x="487925" y="0"/>
                </a:moveTo>
                <a:cubicBezTo>
                  <a:pt x="503145" y="0"/>
                  <a:pt x="515517" y="12351"/>
                  <a:pt x="515517" y="27546"/>
                </a:cubicBezTo>
                <a:lnTo>
                  <a:pt x="515517" y="41496"/>
                </a:lnTo>
                <a:cubicBezTo>
                  <a:pt x="518276" y="42474"/>
                  <a:pt x="521035" y="43540"/>
                  <a:pt x="523617" y="44873"/>
                </a:cubicBezTo>
                <a:lnTo>
                  <a:pt x="533496" y="35010"/>
                </a:lnTo>
                <a:cubicBezTo>
                  <a:pt x="544266" y="24258"/>
                  <a:pt x="561801" y="24258"/>
                  <a:pt x="572570" y="35010"/>
                </a:cubicBezTo>
                <a:cubicBezTo>
                  <a:pt x="583340" y="45761"/>
                  <a:pt x="583340" y="63177"/>
                  <a:pt x="572570" y="74018"/>
                </a:cubicBezTo>
                <a:lnTo>
                  <a:pt x="562691" y="83792"/>
                </a:lnTo>
                <a:cubicBezTo>
                  <a:pt x="563937" y="86458"/>
                  <a:pt x="565094" y="89123"/>
                  <a:pt x="566073" y="91878"/>
                </a:cubicBezTo>
                <a:lnTo>
                  <a:pt x="579958" y="91878"/>
                </a:lnTo>
                <a:cubicBezTo>
                  <a:pt x="595267" y="91878"/>
                  <a:pt x="607639" y="104229"/>
                  <a:pt x="607639" y="119512"/>
                </a:cubicBezTo>
                <a:cubicBezTo>
                  <a:pt x="607639" y="134707"/>
                  <a:pt x="595267" y="147058"/>
                  <a:pt x="579958" y="147058"/>
                </a:cubicBezTo>
                <a:lnTo>
                  <a:pt x="565984" y="147058"/>
                </a:lnTo>
                <a:cubicBezTo>
                  <a:pt x="565005" y="149812"/>
                  <a:pt x="563937" y="152478"/>
                  <a:pt x="562691" y="155144"/>
                </a:cubicBezTo>
                <a:lnTo>
                  <a:pt x="572570" y="164918"/>
                </a:lnTo>
                <a:cubicBezTo>
                  <a:pt x="583340" y="175758"/>
                  <a:pt x="583340" y="193174"/>
                  <a:pt x="572570" y="203926"/>
                </a:cubicBezTo>
                <a:cubicBezTo>
                  <a:pt x="567141" y="209346"/>
                  <a:pt x="560109" y="212012"/>
                  <a:pt x="552989" y="212012"/>
                </a:cubicBezTo>
                <a:cubicBezTo>
                  <a:pt x="545957" y="212012"/>
                  <a:pt x="538926" y="209346"/>
                  <a:pt x="533496" y="203926"/>
                </a:cubicBezTo>
                <a:lnTo>
                  <a:pt x="523617" y="194063"/>
                </a:lnTo>
                <a:cubicBezTo>
                  <a:pt x="521035" y="195396"/>
                  <a:pt x="518276" y="196462"/>
                  <a:pt x="515517" y="197439"/>
                </a:cubicBezTo>
                <a:lnTo>
                  <a:pt x="515517" y="211390"/>
                </a:lnTo>
                <a:cubicBezTo>
                  <a:pt x="515517" y="226584"/>
                  <a:pt x="503145" y="238935"/>
                  <a:pt x="487925" y="238935"/>
                </a:cubicBezTo>
                <a:cubicBezTo>
                  <a:pt x="472705" y="238935"/>
                  <a:pt x="460333" y="226584"/>
                  <a:pt x="460333" y="211390"/>
                </a:cubicBezTo>
                <a:lnTo>
                  <a:pt x="460333" y="197439"/>
                </a:lnTo>
                <a:cubicBezTo>
                  <a:pt x="457573" y="196462"/>
                  <a:pt x="454814" y="195396"/>
                  <a:pt x="452233" y="194063"/>
                </a:cubicBezTo>
                <a:lnTo>
                  <a:pt x="442353" y="203926"/>
                </a:lnTo>
                <a:cubicBezTo>
                  <a:pt x="436924" y="209346"/>
                  <a:pt x="429892" y="212012"/>
                  <a:pt x="422861" y="212012"/>
                </a:cubicBezTo>
                <a:cubicBezTo>
                  <a:pt x="415740" y="212012"/>
                  <a:pt x="408708" y="209346"/>
                  <a:pt x="403279" y="203926"/>
                </a:cubicBezTo>
                <a:cubicBezTo>
                  <a:pt x="392509" y="193174"/>
                  <a:pt x="392509" y="175758"/>
                  <a:pt x="403279" y="164918"/>
                </a:cubicBezTo>
                <a:lnTo>
                  <a:pt x="413159" y="155144"/>
                </a:lnTo>
                <a:cubicBezTo>
                  <a:pt x="411913" y="152478"/>
                  <a:pt x="410756" y="149812"/>
                  <a:pt x="409777" y="147058"/>
                </a:cubicBezTo>
                <a:lnTo>
                  <a:pt x="395891" y="147058"/>
                </a:lnTo>
                <a:cubicBezTo>
                  <a:pt x="380582" y="147058"/>
                  <a:pt x="368210" y="134707"/>
                  <a:pt x="368210" y="119512"/>
                </a:cubicBezTo>
                <a:cubicBezTo>
                  <a:pt x="368210" y="104229"/>
                  <a:pt x="380582" y="91878"/>
                  <a:pt x="395891" y="91878"/>
                </a:cubicBezTo>
                <a:lnTo>
                  <a:pt x="409777" y="91878"/>
                </a:lnTo>
                <a:cubicBezTo>
                  <a:pt x="410756" y="89123"/>
                  <a:pt x="411913" y="86458"/>
                  <a:pt x="413159" y="83792"/>
                </a:cubicBezTo>
                <a:lnTo>
                  <a:pt x="403279" y="74018"/>
                </a:lnTo>
                <a:cubicBezTo>
                  <a:pt x="392509" y="63177"/>
                  <a:pt x="392509" y="45761"/>
                  <a:pt x="403279" y="35010"/>
                </a:cubicBezTo>
                <a:cubicBezTo>
                  <a:pt x="414049" y="24258"/>
                  <a:pt x="431583" y="24258"/>
                  <a:pt x="442353" y="35010"/>
                </a:cubicBezTo>
                <a:lnTo>
                  <a:pt x="452233" y="44873"/>
                </a:lnTo>
                <a:cubicBezTo>
                  <a:pt x="454814" y="43540"/>
                  <a:pt x="457573" y="42474"/>
                  <a:pt x="460333" y="41496"/>
                </a:cubicBezTo>
                <a:lnTo>
                  <a:pt x="460333" y="27546"/>
                </a:lnTo>
                <a:cubicBezTo>
                  <a:pt x="460333" y="12351"/>
                  <a:pt x="472705" y="0"/>
                  <a:pt x="487925" y="0"/>
                </a:cubicBezTo>
                <a:close/>
                <a:moveTo>
                  <a:pt x="165723" y="0"/>
                </a:moveTo>
                <a:cubicBezTo>
                  <a:pt x="180942" y="0"/>
                  <a:pt x="193314" y="12353"/>
                  <a:pt x="193314" y="27550"/>
                </a:cubicBezTo>
                <a:lnTo>
                  <a:pt x="193314" y="58654"/>
                </a:lnTo>
                <a:cubicBezTo>
                  <a:pt x="203460" y="61232"/>
                  <a:pt x="212983" y="65231"/>
                  <a:pt x="221794" y="70474"/>
                </a:cubicBezTo>
                <a:lnTo>
                  <a:pt x="243867" y="48434"/>
                </a:lnTo>
                <a:cubicBezTo>
                  <a:pt x="254636" y="37681"/>
                  <a:pt x="272081" y="37681"/>
                  <a:pt x="282850" y="48434"/>
                </a:cubicBezTo>
                <a:cubicBezTo>
                  <a:pt x="293620" y="59188"/>
                  <a:pt x="293620" y="76695"/>
                  <a:pt x="282850" y="87448"/>
                </a:cubicBezTo>
                <a:lnTo>
                  <a:pt x="260867" y="109488"/>
                </a:lnTo>
                <a:cubicBezTo>
                  <a:pt x="266029" y="118197"/>
                  <a:pt x="270034" y="127795"/>
                  <a:pt x="272704" y="137838"/>
                </a:cubicBezTo>
                <a:lnTo>
                  <a:pt x="303766" y="137838"/>
                </a:lnTo>
                <a:cubicBezTo>
                  <a:pt x="319074" y="137838"/>
                  <a:pt x="331446" y="150191"/>
                  <a:pt x="331446" y="165476"/>
                </a:cubicBezTo>
                <a:cubicBezTo>
                  <a:pt x="331446" y="180673"/>
                  <a:pt x="319074" y="193026"/>
                  <a:pt x="303766" y="193026"/>
                </a:cubicBezTo>
                <a:lnTo>
                  <a:pt x="272704" y="193026"/>
                </a:lnTo>
                <a:cubicBezTo>
                  <a:pt x="270034" y="203157"/>
                  <a:pt x="266029" y="212666"/>
                  <a:pt x="260867" y="221464"/>
                </a:cubicBezTo>
                <a:lnTo>
                  <a:pt x="282850" y="243415"/>
                </a:lnTo>
                <a:cubicBezTo>
                  <a:pt x="293709" y="254257"/>
                  <a:pt x="293709" y="271676"/>
                  <a:pt x="282850" y="282429"/>
                </a:cubicBezTo>
                <a:cubicBezTo>
                  <a:pt x="277510" y="287850"/>
                  <a:pt x="270390" y="290516"/>
                  <a:pt x="263359" y="290516"/>
                </a:cubicBezTo>
                <a:cubicBezTo>
                  <a:pt x="256327" y="290516"/>
                  <a:pt x="249207" y="287850"/>
                  <a:pt x="243867" y="282429"/>
                </a:cubicBezTo>
                <a:lnTo>
                  <a:pt x="221794" y="260478"/>
                </a:lnTo>
                <a:cubicBezTo>
                  <a:pt x="212983" y="265633"/>
                  <a:pt x="203460" y="269632"/>
                  <a:pt x="193314" y="272298"/>
                </a:cubicBezTo>
                <a:lnTo>
                  <a:pt x="193314" y="303314"/>
                </a:lnTo>
                <a:cubicBezTo>
                  <a:pt x="193314" y="318599"/>
                  <a:pt x="180942" y="330952"/>
                  <a:pt x="165723" y="330952"/>
                </a:cubicBezTo>
                <a:cubicBezTo>
                  <a:pt x="150414" y="330952"/>
                  <a:pt x="138132" y="318599"/>
                  <a:pt x="138132" y="303314"/>
                </a:cubicBezTo>
                <a:lnTo>
                  <a:pt x="138132" y="272298"/>
                </a:lnTo>
                <a:cubicBezTo>
                  <a:pt x="127986" y="269632"/>
                  <a:pt x="118462" y="265633"/>
                  <a:pt x="109651" y="260478"/>
                </a:cubicBezTo>
                <a:lnTo>
                  <a:pt x="87578" y="282429"/>
                </a:lnTo>
                <a:cubicBezTo>
                  <a:pt x="82238" y="287850"/>
                  <a:pt x="75118" y="290516"/>
                  <a:pt x="68087" y="290516"/>
                </a:cubicBezTo>
                <a:cubicBezTo>
                  <a:pt x="60967" y="290516"/>
                  <a:pt x="53935" y="287850"/>
                  <a:pt x="48506" y="282429"/>
                </a:cubicBezTo>
                <a:cubicBezTo>
                  <a:pt x="37737" y="271676"/>
                  <a:pt x="37737" y="254257"/>
                  <a:pt x="48506" y="243415"/>
                </a:cubicBezTo>
                <a:lnTo>
                  <a:pt x="70579" y="221464"/>
                </a:lnTo>
                <a:cubicBezTo>
                  <a:pt x="65417" y="212666"/>
                  <a:pt x="61323" y="203157"/>
                  <a:pt x="58742" y="193026"/>
                </a:cubicBezTo>
                <a:lnTo>
                  <a:pt x="27591" y="193026"/>
                </a:lnTo>
                <a:cubicBezTo>
                  <a:pt x="12371" y="193026"/>
                  <a:pt x="0" y="180673"/>
                  <a:pt x="0" y="165476"/>
                </a:cubicBezTo>
                <a:cubicBezTo>
                  <a:pt x="0" y="150191"/>
                  <a:pt x="12371" y="137838"/>
                  <a:pt x="27591" y="137838"/>
                </a:cubicBezTo>
                <a:lnTo>
                  <a:pt x="58742" y="137838"/>
                </a:lnTo>
                <a:cubicBezTo>
                  <a:pt x="61323" y="127795"/>
                  <a:pt x="65417" y="118197"/>
                  <a:pt x="70579" y="109488"/>
                </a:cubicBezTo>
                <a:lnTo>
                  <a:pt x="48506" y="87448"/>
                </a:lnTo>
                <a:cubicBezTo>
                  <a:pt x="37737" y="76695"/>
                  <a:pt x="37737" y="59188"/>
                  <a:pt x="48506" y="48434"/>
                </a:cubicBezTo>
                <a:cubicBezTo>
                  <a:pt x="59276" y="37681"/>
                  <a:pt x="76809" y="37681"/>
                  <a:pt x="87578" y="48434"/>
                </a:cubicBezTo>
                <a:lnTo>
                  <a:pt x="109651" y="70474"/>
                </a:lnTo>
                <a:cubicBezTo>
                  <a:pt x="118462" y="65231"/>
                  <a:pt x="127986" y="61232"/>
                  <a:pt x="138132" y="58654"/>
                </a:cubicBezTo>
                <a:lnTo>
                  <a:pt x="138132" y="27550"/>
                </a:lnTo>
                <a:cubicBezTo>
                  <a:pt x="138132" y="12353"/>
                  <a:pt x="150414" y="0"/>
                  <a:pt x="165723" y="0"/>
                </a:cubicBezTo>
                <a:close/>
              </a:path>
            </a:pathLst>
          </a:custGeom>
          <a:solidFill>
            <a:srgbClr val="7091C4"/>
          </a:solidFill>
          <a:ln>
            <a:noFill/>
          </a:ln>
        </p:spPr>
      </p:sp>
    </p:spTree>
    <p:extLst>
      <p:ext uri="{BB962C8B-B14F-4D97-AF65-F5344CB8AC3E}">
        <p14:creationId xmlns:p14="http://schemas.microsoft.com/office/powerpoint/2010/main" val="19267830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 xmlns:a16="http://schemas.microsoft.com/office/drawing/2014/main" id="{B46C681F-AAB6-4F5B-8AFC-3BA736E351E7}"/>
              </a:ext>
            </a:extLst>
          </p:cNvPr>
          <p:cNvPicPr>
            <a:picLocks noChangeAspect="1"/>
          </p:cNvPicPr>
          <p:nvPr/>
        </p:nvPicPr>
        <p:blipFill rotWithShape="1">
          <a:blip r:embed="rId2">
            <a:extLst>
              <a:ext uri="{28A0092B-C50C-407E-A947-70E740481C1C}">
                <a14:useLocalDpi xmlns:a14="http://schemas.microsoft.com/office/drawing/2010/main" val="0"/>
              </a:ext>
            </a:extLst>
          </a:blip>
          <a:srcRect l="1393" t="19505" r="6819" b="9293"/>
          <a:stretch/>
        </p:blipFill>
        <p:spPr>
          <a:xfrm>
            <a:off x="0" y="0"/>
            <a:ext cx="12192000" cy="6858000"/>
          </a:xfrm>
          <a:prstGeom prst="rect">
            <a:avLst/>
          </a:prstGeom>
        </p:spPr>
      </p:pic>
      <p:sp>
        <p:nvSpPr>
          <p:cNvPr id="6" name="矩形 5">
            <a:extLst>
              <a:ext uri="{FF2B5EF4-FFF2-40B4-BE49-F238E27FC236}">
                <a16:creationId xmlns="" xmlns:a16="http://schemas.microsoft.com/office/drawing/2014/main" id="{253E843C-1639-48CA-A820-A7730C8B3B27}"/>
              </a:ext>
            </a:extLst>
          </p:cNvPr>
          <p:cNvSpPr/>
          <p:nvPr/>
        </p:nvSpPr>
        <p:spPr>
          <a:xfrm>
            <a:off x="349956" y="301978"/>
            <a:ext cx="11492089" cy="6254045"/>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 xmlns:a16="http://schemas.microsoft.com/office/drawing/2014/main" id="{D78E37E5-2626-438D-864D-E5B527C6F184}"/>
              </a:ext>
            </a:extLst>
          </p:cNvPr>
          <p:cNvSpPr/>
          <p:nvPr/>
        </p:nvSpPr>
        <p:spPr>
          <a:xfrm>
            <a:off x="435357" y="380498"/>
            <a:ext cx="587829" cy="587829"/>
          </a:xfrm>
          <a:prstGeom prst="ellipse">
            <a:avLst/>
          </a:prstGeom>
          <a:solidFill>
            <a:srgbClr val="F9D2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rPr>
              <a:t>01</a:t>
            </a:r>
            <a:endPar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0" name="任意多边形 3">
            <a:extLst>
              <a:ext uri="{FF2B5EF4-FFF2-40B4-BE49-F238E27FC236}">
                <a16:creationId xmlns="" xmlns:a16="http://schemas.microsoft.com/office/drawing/2014/main" id="{6A295941-8344-4EAB-916E-C6EEC8263466}"/>
              </a:ext>
            </a:extLst>
          </p:cNvPr>
          <p:cNvSpPr>
            <a:spLocks noChangeArrowheads="1"/>
          </p:cNvSpPr>
          <p:nvPr/>
        </p:nvSpPr>
        <p:spPr bwMode="auto">
          <a:xfrm>
            <a:off x="4708525" y="3465513"/>
            <a:ext cx="2559050" cy="2559050"/>
          </a:xfrm>
          <a:custGeom>
            <a:avLst/>
            <a:gdLst>
              <a:gd name="T0" fmla="*/ 0 w 1981801"/>
              <a:gd name="T1" fmla="*/ 990901 h 1981801"/>
              <a:gd name="T2" fmla="*/ 990901 w 1981801"/>
              <a:gd name="T3" fmla="*/ 0 h 1981801"/>
              <a:gd name="T4" fmla="*/ 1981802 w 1981801"/>
              <a:gd name="T5" fmla="*/ 990901 h 1981801"/>
              <a:gd name="T6" fmla="*/ 990901 w 1981801"/>
              <a:gd name="T7" fmla="*/ 1981802 h 1981801"/>
              <a:gd name="T8" fmla="*/ 0 w 1981801"/>
              <a:gd name="T9" fmla="*/ 990901 h 1981801"/>
            </a:gdLst>
            <a:ahLst/>
            <a:cxnLst>
              <a:cxn ang="0">
                <a:pos x="T0" y="T1"/>
              </a:cxn>
              <a:cxn ang="0">
                <a:pos x="T2" y="T3"/>
              </a:cxn>
              <a:cxn ang="0">
                <a:pos x="T4" y="T5"/>
              </a:cxn>
              <a:cxn ang="0">
                <a:pos x="T6" y="T7"/>
              </a:cxn>
              <a:cxn ang="0">
                <a:pos x="T8" y="T9"/>
              </a:cxn>
            </a:cxnLst>
            <a:rect l="0" t="0" r="r" b="b"/>
            <a:pathLst>
              <a:path w="1981801" h="1981801">
                <a:moveTo>
                  <a:pt x="0" y="990901"/>
                </a:moveTo>
                <a:cubicBezTo>
                  <a:pt x="0" y="443641"/>
                  <a:pt x="443641" y="0"/>
                  <a:pt x="990901" y="0"/>
                </a:cubicBezTo>
                <a:cubicBezTo>
                  <a:pt x="1538161" y="0"/>
                  <a:pt x="1981802" y="443641"/>
                  <a:pt x="1981802" y="990901"/>
                </a:cubicBezTo>
                <a:cubicBezTo>
                  <a:pt x="1981802" y="1538161"/>
                  <a:pt x="1538161" y="1981802"/>
                  <a:pt x="990901" y="1981802"/>
                </a:cubicBezTo>
                <a:cubicBezTo>
                  <a:pt x="443641" y="1981802"/>
                  <a:pt x="0" y="1538161"/>
                  <a:pt x="0" y="990901"/>
                </a:cubicBezTo>
                <a:close/>
              </a:path>
            </a:pathLst>
          </a:custGeom>
          <a:solidFill>
            <a:srgbClr val="F9D2DB"/>
          </a:solidFill>
          <a:ln>
            <a:noFill/>
          </a:ln>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1" name="任意多边形 14">
            <a:extLst>
              <a:ext uri="{FF2B5EF4-FFF2-40B4-BE49-F238E27FC236}">
                <a16:creationId xmlns="" xmlns:a16="http://schemas.microsoft.com/office/drawing/2014/main" id="{E551CE44-9D56-4F81-8441-2756C76C0088}"/>
              </a:ext>
            </a:extLst>
          </p:cNvPr>
          <p:cNvSpPr>
            <a:spLocks noChangeArrowheads="1"/>
          </p:cNvSpPr>
          <p:nvPr/>
        </p:nvSpPr>
        <p:spPr bwMode="auto">
          <a:xfrm>
            <a:off x="884688" y="2033588"/>
            <a:ext cx="2124075" cy="1724025"/>
          </a:xfrm>
          <a:custGeom>
            <a:avLst/>
            <a:gdLst>
              <a:gd name="T0" fmla="*/ 169886 w 2123573"/>
              <a:gd name="T1" fmla="*/ 0 h 1724401"/>
              <a:gd name="T2" fmla="*/ 1953687 w 2123573"/>
              <a:gd name="T3" fmla="*/ 0 h 1724401"/>
              <a:gd name="T4" fmla="*/ 2123573 w 2123573"/>
              <a:gd name="T5" fmla="*/ 143261 h 1724401"/>
              <a:gd name="T6" fmla="*/ 2123573 w 2123573"/>
              <a:gd name="T7" fmla="*/ 1289345 h 1724401"/>
              <a:gd name="T8" fmla="*/ 1953687 w 2123573"/>
              <a:gd name="T9" fmla="*/ 1432606 h 1724401"/>
              <a:gd name="T10" fmla="*/ 1888361 w 2123573"/>
              <a:gd name="T11" fmla="*/ 1432606 h 1724401"/>
              <a:gd name="T12" fmla="*/ 1888361 w 2123573"/>
              <a:gd name="T13" fmla="*/ 1724401 h 1724401"/>
              <a:gd name="T14" fmla="*/ 1646320 w 2123573"/>
              <a:gd name="T15" fmla="*/ 1432606 h 1724401"/>
              <a:gd name="T16" fmla="*/ 169886 w 2123573"/>
              <a:gd name="T17" fmla="*/ 1432606 h 1724401"/>
              <a:gd name="T18" fmla="*/ 0 w 2123573"/>
              <a:gd name="T19" fmla="*/ 1289345 h 1724401"/>
              <a:gd name="T20" fmla="*/ 0 w 2123573"/>
              <a:gd name="T21" fmla="*/ 143261 h 1724401"/>
              <a:gd name="T22" fmla="*/ 169886 w 2123573"/>
              <a:gd name="T23" fmla="*/ 0 h 1724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23573" h="1724401">
                <a:moveTo>
                  <a:pt x="169886" y="0"/>
                </a:moveTo>
                <a:lnTo>
                  <a:pt x="1953687" y="0"/>
                </a:lnTo>
                <a:cubicBezTo>
                  <a:pt x="2047512" y="0"/>
                  <a:pt x="2123573" y="64141"/>
                  <a:pt x="2123573" y="143261"/>
                </a:cubicBezTo>
                <a:lnTo>
                  <a:pt x="2123573" y="1289345"/>
                </a:lnTo>
                <a:cubicBezTo>
                  <a:pt x="2123573" y="1368466"/>
                  <a:pt x="2047512" y="1432606"/>
                  <a:pt x="1953687" y="1432606"/>
                </a:cubicBezTo>
                <a:lnTo>
                  <a:pt x="1888361" y="1432606"/>
                </a:lnTo>
                <a:lnTo>
                  <a:pt x="1888361" y="1724401"/>
                </a:lnTo>
                <a:lnTo>
                  <a:pt x="1646320" y="1432606"/>
                </a:lnTo>
                <a:lnTo>
                  <a:pt x="169886" y="1432606"/>
                </a:lnTo>
                <a:cubicBezTo>
                  <a:pt x="76061" y="1432606"/>
                  <a:pt x="0" y="1368466"/>
                  <a:pt x="0" y="1289345"/>
                </a:cubicBezTo>
                <a:lnTo>
                  <a:pt x="0" y="143261"/>
                </a:lnTo>
                <a:cubicBezTo>
                  <a:pt x="0" y="64141"/>
                  <a:pt x="76061" y="0"/>
                  <a:pt x="169886" y="0"/>
                </a:cubicBezTo>
                <a:close/>
              </a:path>
            </a:pathLst>
          </a:custGeom>
          <a:solidFill>
            <a:srgbClr val="7091C4"/>
          </a:solidFill>
          <a:ln>
            <a:noFill/>
          </a:ln>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2" name="任意多边形 15">
            <a:extLst>
              <a:ext uri="{FF2B5EF4-FFF2-40B4-BE49-F238E27FC236}">
                <a16:creationId xmlns="" xmlns:a16="http://schemas.microsoft.com/office/drawing/2014/main" id="{2875AF28-3DE8-4BC9-8F03-5A2CBB2E6425}"/>
              </a:ext>
            </a:extLst>
          </p:cNvPr>
          <p:cNvSpPr>
            <a:spLocks noChangeArrowheads="1"/>
          </p:cNvSpPr>
          <p:nvPr/>
        </p:nvSpPr>
        <p:spPr bwMode="auto">
          <a:xfrm>
            <a:off x="3456442" y="1199924"/>
            <a:ext cx="2124075" cy="1741487"/>
          </a:xfrm>
          <a:custGeom>
            <a:avLst/>
            <a:gdLst>
              <a:gd name="T0" fmla="*/ 169886 w 2123573"/>
              <a:gd name="T1" fmla="*/ 0 h 1741585"/>
              <a:gd name="T2" fmla="*/ 1953687 w 2123573"/>
              <a:gd name="T3" fmla="*/ 0 h 1741585"/>
              <a:gd name="T4" fmla="*/ 2123573 w 2123573"/>
              <a:gd name="T5" fmla="*/ 143261 h 1741585"/>
              <a:gd name="T6" fmla="*/ 2123573 w 2123573"/>
              <a:gd name="T7" fmla="*/ 1289345 h 1741585"/>
              <a:gd name="T8" fmla="*/ 1953687 w 2123573"/>
              <a:gd name="T9" fmla="*/ 1432606 h 1741585"/>
              <a:gd name="T10" fmla="*/ 1882755 w 2123573"/>
              <a:gd name="T11" fmla="*/ 1432606 h 1741585"/>
              <a:gd name="T12" fmla="*/ 1882755 w 2123573"/>
              <a:gd name="T13" fmla="*/ 1741585 h 1741585"/>
              <a:gd name="T14" fmla="*/ 1626461 w 2123573"/>
              <a:gd name="T15" fmla="*/ 1432606 h 1741585"/>
              <a:gd name="T16" fmla="*/ 169886 w 2123573"/>
              <a:gd name="T17" fmla="*/ 1432606 h 1741585"/>
              <a:gd name="T18" fmla="*/ 0 w 2123573"/>
              <a:gd name="T19" fmla="*/ 1289345 h 1741585"/>
              <a:gd name="T20" fmla="*/ 0 w 2123573"/>
              <a:gd name="T21" fmla="*/ 143261 h 1741585"/>
              <a:gd name="T22" fmla="*/ 169886 w 2123573"/>
              <a:gd name="T23" fmla="*/ 0 h 174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23573" h="1741585">
                <a:moveTo>
                  <a:pt x="169886" y="0"/>
                </a:moveTo>
                <a:lnTo>
                  <a:pt x="1953687" y="0"/>
                </a:lnTo>
                <a:cubicBezTo>
                  <a:pt x="2047512" y="0"/>
                  <a:pt x="2123573" y="64141"/>
                  <a:pt x="2123573" y="143261"/>
                </a:cubicBezTo>
                <a:lnTo>
                  <a:pt x="2123573" y="1289345"/>
                </a:lnTo>
                <a:cubicBezTo>
                  <a:pt x="2123573" y="1368466"/>
                  <a:pt x="2047512" y="1432606"/>
                  <a:pt x="1953687" y="1432606"/>
                </a:cubicBezTo>
                <a:lnTo>
                  <a:pt x="1882755" y="1432606"/>
                </a:lnTo>
                <a:lnTo>
                  <a:pt x="1882755" y="1741585"/>
                </a:lnTo>
                <a:lnTo>
                  <a:pt x="1626461" y="1432606"/>
                </a:lnTo>
                <a:lnTo>
                  <a:pt x="169886" y="1432606"/>
                </a:lnTo>
                <a:cubicBezTo>
                  <a:pt x="76061" y="1432606"/>
                  <a:pt x="0" y="1368466"/>
                  <a:pt x="0" y="1289345"/>
                </a:cubicBezTo>
                <a:lnTo>
                  <a:pt x="0" y="143261"/>
                </a:lnTo>
                <a:cubicBezTo>
                  <a:pt x="0" y="64141"/>
                  <a:pt x="76061" y="0"/>
                  <a:pt x="169886" y="0"/>
                </a:cubicBezTo>
                <a:close/>
              </a:path>
            </a:pathLst>
          </a:custGeom>
          <a:solidFill>
            <a:srgbClr val="F9D2DB"/>
          </a:solidFill>
          <a:ln>
            <a:noFill/>
          </a:ln>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3" name="任意多边形 17">
            <a:extLst>
              <a:ext uri="{FF2B5EF4-FFF2-40B4-BE49-F238E27FC236}">
                <a16:creationId xmlns="" xmlns:a16="http://schemas.microsoft.com/office/drawing/2014/main" id="{C306785E-8ED5-4EBC-90FF-761CF55F68F3}"/>
              </a:ext>
            </a:extLst>
          </p:cNvPr>
          <p:cNvSpPr>
            <a:spLocks noChangeArrowheads="1"/>
          </p:cNvSpPr>
          <p:nvPr/>
        </p:nvSpPr>
        <p:spPr bwMode="auto">
          <a:xfrm>
            <a:off x="9040811" y="2033588"/>
            <a:ext cx="2122487" cy="1724025"/>
          </a:xfrm>
          <a:custGeom>
            <a:avLst/>
            <a:gdLst>
              <a:gd name="T0" fmla="*/ 169886 w 2123573"/>
              <a:gd name="T1" fmla="*/ 0 h 1724402"/>
              <a:gd name="T2" fmla="*/ 1953687 w 2123573"/>
              <a:gd name="T3" fmla="*/ 0 h 1724402"/>
              <a:gd name="T4" fmla="*/ 2123573 w 2123573"/>
              <a:gd name="T5" fmla="*/ 143261 h 1724402"/>
              <a:gd name="T6" fmla="*/ 2123573 w 2123573"/>
              <a:gd name="T7" fmla="*/ 1289345 h 1724402"/>
              <a:gd name="T8" fmla="*/ 1953687 w 2123573"/>
              <a:gd name="T9" fmla="*/ 1432606 h 1724402"/>
              <a:gd name="T10" fmla="*/ 459930 w 2123573"/>
              <a:gd name="T11" fmla="*/ 1432606 h 1724402"/>
              <a:gd name="T12" fmla="*/ 217888 w 2123573"/>
              <a:gd name="T13" fmla="*/ 1724402 h 1724402"/>
              <a:gd name="T14" fmla="*/ 217888 w 2123573"/>
              <a:gd name="T15" fmla="*/ 1432606 h 1724402"/>
              <a:gd name="T16" fmla="*/ 169886 w 2123573"/>
              <a:gd name="T17" fmla="*/ 1432606 h 1724402"/>
              <a:gd name="T18" fmla="*/ 0 w 2123573"/>
              <a:gd name="T19" fmla="*/ 1289345 h 1724402"/>
              <a:gd name="T20" fmla="*/ 0 w 2123573"/>
              <a:gd name="T21" fmla="*/ 143261 h 1724402"/>
              <a:gd name="T22" fmla="*/ 169886 w 2123573"/>
              <a:gd name="T23" fmla="*/ 0 h 1724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23573" h="1724402">
                <a:moveTo>
                  <a:pt x="169886" y="0"/>
                </a:moveTo>
                <a:lnTo>
                  <a:pt x="1953687" y="0"/>
                </a:lnTo>
                <a:cubicBezTo>
                  <a:pt x="2047512" y="0"/>
                  <a:pt x="2123573" y="64141"/>
                  <a:pt x="2123573" y="143261"/>
                </a:cubicBezTo>
                <a:lnTo>
                  <a:pt x="2123573" y="1289345"/>
                </a:lnTo>
                <a:cubicBezTo>
                  <a:pt x="2123573" y="1368466"/>
                  <a:pt x="2047512" y="1432606"/>
                  <a:pt x="1953687" y="1432606"/>
                </a:cubicBezTo>
                <a:lnTo>
                  <a:pt x="459930" y="1432606"/>
                </a:lnTo>
                <a:lnTo>
                  <a:pt x="217888" y="1724402"/>
                </a:lnTo>
                <a:lnTo>
                  <a:pt x="217888" y="1432606"/>
                </a:lnTo>
                <a:lnTo>
                  <a:pt x="169886" y="1432606"/>
                </a:lnTo>
                <a:cubicBezTo>
                  <a:pt x="76061" y="1432606"/>
                  <a:pt x="0" y="1368466"/>
                  <a:pt x="0" y="1289345"/>
                </a:cubicBezTo>
                <a:lnTo>
                  <a:pt x="0" y="143261"/>
                </a:lnTo>
                <a:cubicBezTo>
                  <a:pt x="0" y="64141"/>
                  <a:pt x="76061" y="0"/>
                  <a:pt x="169886" y="0"/>
                </a:cubicBezTo>
                <a:close/>
              </a:path>
            </a:pathLst>
          </a:custGeom>
          <a:solidFill>
            <a:srgbClr val="7091C4"/>
          </a:solidFill>
          <a:ln>
            <a:noFill/>
          </a:ln>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4" name="直接连接符 24">
            <a:extLst>
              <a:ext uri="{FF2B5EF4-FFF2-40B4-BE49-F238E27FC236}">
                <a16:creationId xmlns="" xmlns:a16="http://schemas.microsoft.com/office/drawing/2014/main" id="{0A9835A3-EC61-4C69-A929-8808BAB3FBE8}"/>
              </a:ext>
            </a:extLst>
          </p:cNvPr>
          <p:cNvSpPr>
            <a:spLocks noChangeShapeType="1"/>
          </p:cNvSpPr>
          <p:nvPr/>
        </p:nvSpPr>
        <p:spPr bwMode="auto">
          <a:xfrm>
            <a:off x="8070850" y="4113213"/>
            <a:ext cx="0" cy="1538287"/>
          </a:xfrm>
          <a:prstGeom prst="line">
            <a:avLst/>
          </a:prstGeom>
          <a:noFill/>
          <a:ln w="50800">
            <a:solidFill>
              <a:srgbClr val="7091C4"/>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任意多边形 25">
            <a:extLst>
              <a:ext uri="{FF2B5EF4-FFF2-40B4-BE49-F238E27FC236}">
                <a16:creationId xmlns="" xmlns:a16="http://schemas.microsoft.com/office/drawing/2014/main" id="{B678C68A-C531-455B-9B38-B2618D416EEF}"/>
              </a:ext>
            </a:extLst>
          </p:cNvPr>
          <p:cNvSpPr>
            <a:spLocks noChangeArrowheads="1"/>
          </p:cNvSpPr>
          <p:nvPr/>
        </p:nvSpPr>
        <p:spPr bwMode="auto">
          <a:xfrm flipH="1">
            <a:off x="8783638" y="4146550"/>
            <a:ext cx="1997075" cy="582613"/>
          </a:xfrm>
          <a:custGeom>
            <a:avLst/>
            <a:gdLst>
              <a:gd name="T0" fmla="*/ 0 w 1997528"/>
              <a:gd name="T1" fmla="*/ 0 h 582125"/>
              <a:gd name="T2" fmla="*/ 1997528 w 1997528"/>
              <a:gd name="T3" fmla="*/ 0 h 582125"/>
              <a:gd name="T4" fmla="*/ 1997528 w 1997528"/>
              <a:gd name="T5" fmla="*/ 379163 h 582125"/>
              <a:gd name="T6" fmla="*/ 1895926 w 1997528"/>
              <a:gd name="T7" fmla="*/ 379163 h 582125"/>
              <a:gd name="T8" fmla="*/ 1895926 w 1997528"/>
              <a:gd name="T9" fmla="*/ 582125 h 582125"/>
              <a:gd name="T10" fmla="*/ 1692964 w 1997528"/>
              <a:gd name="T11" fmla="*/ 379163 h 582125"/>
              <a:gd name="T12" fmla="*/ 0 w 1997528"/>
              <a:gd name="T13" fmla="*/ 379163 h 582125"/>
              <a:gd name="T14" fmla="*/ 0 w 1997528"/>
              <a:gd name="T15" fmla="*/ 0 h 5821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97528" h="582125">
                <a:moveTo>
                  <a:pt x="0" y="0"/>
                </a:moveTo>
                <a:lnTo>
                  <a:pt x="1997528" y="0"/>
                </a:lnTo>
                <a:lnTo>
                  <a:pt x="1997528" y="379163"/>
                </a:lnTo>
                <a:lnTo>
                  <a:pt x="1895926" y="379163"/>
                </a:lnTo>
                <a:lnTo>
                  <a:pt x="1895926" y="582125"/>
                </a:lnTo>
                <a:lnTo>
                  <a:pt x="1692964" y="379163"/>
                </a:lnTo>
                <a:lnTo>
                  <a:pt x="0" y="379163"/>
                </a:lnTo>
                <a:lnTo>
                  <a:pt x="0" y="0"/>
                </a:lnTo>
                <a:close/>
              </a:path>
            </a:pathLst>
          </a:custGeom>
          <a:noFill/>
          <a:ln w="25400">
            <a:solidFill>
              <a:srgbClr val="7091C4"/>
            </a:solidFill>
            <a:bevel/>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6" name="直接连接符 28">
            <a:extLst>
              <a:ext uri="{FF2B5EF4-FFF2-40B4-BE49-F238E27FC236}">
                <a16:creationId xmlns="" xmlns:a16="http://schemas.microsoft.com/office/drawing/2014/main" id="{04F7CEB6-D9A8-4B43-A3B2-249FFF4F10E2}"/>
              </a:ext>
            </a:extLst>
          </p:cNvPr>
          <p:cNvSpPr>
            <a:spLocks noChangeShapeType="1"/>
          </p:cNvSpPr>
          <p:nvPr/>
        </p:nvSpPr>
        <p:spPr bwMode="auto">
          <a:xfrm>
            <a:off x="3917950" y="4113213"/>
            <a:ext cx="1588" cy="1538287"/>
          </a:xfrm>
          <a:prstGeom prst="line">
            <a:avLst/>
          </a:prstGeom>
          <a:noFill/>
          <a:ln w="50800">
            <a:solidFill>
              <a:srgbClr val="7091C4"/>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任意多边形 29">
            <a:extLst>
              <a:ext uri="{FF2B5EF4-FFF2-40B4-BE49-F238E27FC236}">
                <a16:creationId xmlns="" xmlns:a16="http://schemas.microsoft.com/office/drawing/2014/main" id="{FC4D02CB-D4B9-4C75-ADC4-C48BCC0A4534}"/>
              </a:ext>
            </a:extLst>
          </p:cNvPr>
          <p:cNvSpPr>
            <a:spLocks noChangeArrowheads="1"/>
          </p:cNvSpPr>
          <p:nvPr/>
        </p:nvSpPr>
        <p:spPr bwMode="auto">
          <a:xfrm>
            <a:off x="1193800" y="4146550"/>
            <a:ext cx="1997075" cy="582613"/>
          </a:xfrm>
          <a:custGeom>
            <a:avLst/>
            <a:gdLst>
              <a:gd name="T0" fmla="*/ 0 w 1997528"/>
              <a:gd name="T1" fmla="*/ 0 h 582125"/>
              <a:gd name="T2" fmla="*/ 1997528 w 1997528"/>
              <a:gd name="T3" fmla="*/ 0 h 582125"/>
              <a:gd name="T4" fmla="*/ 1997528 w 1997528"/>
              <a:gd name="T5" fmla="*/ 379163 h 582125"/>
              <a:gd name="T6" fmla="*/ 1895926 w 1997528"/>
              <a:gd name="T7" fmla="*/ 379163 h 582125"/>
              <a:gd name="T8" fmla="*/ 1895926 w 1997528"/>
              <a:gd name="T9" fmla="*/ 582125 h 582125"/>
              <a:gd name="T10" fmla="*/ 1692964 w 1997528"/>
              <a:gd name="T11" fmla="*/ 379163 h 582125"/>
              <a:gd name="T12" fmla="*/ 0 w 1997528"/>
              <a:gd name="T13" fmla="*/ 379163 h 582125"/>
              <a:gd name="T14" fmla="*/ 0 w 1997528"/>
              <a:gd name="T15" fmla="*/ 0 h 5821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97528" h="582125">
                <a:moveTo>
                  <a:pt x="0" y="0"/>
                </a:moveTo>
                <a:lnTo>
                  <a:pt x="1997528" y="0"/>
                </a:lnTo>
                <a:lnTo>
                  <a:pt x="1997528" y="379163"/>
                </a:lnTo>
                <a:lnTo>
                  <a:pt x="1895926" y="379163"/>
                </a:lnTo>
                <a:lnTo>
                  <a:pt x="1895926" y="582125"/>
                </a:lnTo>
                <a:lnTo>
                  <a:pt x="1692964" y="379163"/>
                </a:lnTo>
                <a:lnTo>
                  <a:pt x="0" y="379163"/>
                </a:lnTo>
                <a:lnTo>
                  <a:pt x="0" y="0"/>
                </a:lnTo>
                <a:close/>
              </a:path>
            </a:pathLst>
          </a:custGeom>
          <a:noFill/>
          <a:ln w="25400">
            <a:solidFill>
              <a:srgbClr val="7091C4"/>
            </a:solidFill>
            <a:bevel/>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8" name="chat-bubbles_72225">
            <a:extLst>
              <a:ext uri="{FF2B5EF4-FFF2-40B4-BE49-F238E27FC236}">
                <a16:creationId xmlns="" xmlns:a16="http://schemas.microsoft.com/office/drawing/2014/main" id="{D339AED4-FDF8-4F36-AC4A-6F9CE6CBA68D}"/>
              </a:ext>
            </a:extLst>
          </p:cNvPr>
          <p:cNvSpPr>
            <a:spLocks noChangeAspect="1"/>
          </p:cNvSpPr>
          <p:nvPr/>
        </p:nvSpPr>
        <p:spPr bwMode="auto">
          <a:xfrm>
            <a:off x="5536814" y="3728079"/>
            <a:ext cx="902471" cy="729738"/>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605451" h="489568">
                <a:moveTo>
                  <a:pt x="479900" y="284819"/>
                </a:moveTo>
                <a:cubicBezTo>
                  <a:pt x="465151" y="284819"/>
                  <a:pt x="453167" y="296695"/>
                  <a:pt x="453167" y="311424"/>
                </a:cubicBezTo>
                <a:cubicBezTo>
                  <a:pt x="453167" y="326245"/>
                  <a:pt x="465151" y="338120"/>
                  <a:pt x="479900" y="338120"/>
                </a:cubicBezTo>
                <a:cubicBezTo>
                  <a:pt x="494649" y="338120"/>
                  <a:pt x="506633" y="326245"/>
                  <a:pt x="506633" y="311424"/>
                </a:cubicBezTo>
                <a:cubicBezTo>
                  <a:pt x="506633" y="296695"/>
                  <a:pt x="494649" y="284819"/>
                  <a:pt x="479900" y="284819"/>
                </a:cubicBezTo>
                <a:close/>
                <a:moveTo>
                  <a:pt x="402929" y="284819"/>
                </a:moveTo>
                <a:cubicBezTo>
                  <a:pt x="388180" y="284819"/>
                  <a:pt x="376196" y="296695"/>
                  <a:pt x="376196" y="311424"/>
                </a:cubicBezTo>
                <a:cubicBezTo>
                  <a:pt x="376196" y="326245"/>
                  <a:pt x="388180" y="338120"/>
                  <a:pt x="402929" y="338120"/>
                </a:cubicBezTo>
                <a:cubicBezTo>
                  <a:pt x="417678" y="338120"/>
                  <a:pt x="429569" y="326245"/>
                  <a:pt x="429569" y="311424"/>
                </a:cubicBezTo>
                <a:cubicBezTo>
                  <a:pt x="429569" y="296695"/>
                  <a:pt x="417678" y="284819"/>
                  <a:pt x="402929" y="284819"/>
                </a:cubicBezTo>
                <a:close/>
                <a:moveTo>
                  <a:pt x="429477" y="174720"/>
                </a:moveTo>
                <a:cubicBezTo>
                  <a:pt x="528756" y="183649"/>
                  <a:pt x="605451" y="241369"/>
                  <a:pt x="605451" y="311516"/>
                </a:cubicBezTo>
                <a:cubicBezTo>
                  <a:pt x="605451" y="387738"/>
                  <a:pt x="514745" y="449508"/>
                  <a:pt x="402929" y="449508"/>
                </a:cubicBezTo>
                <a:cubicBezTo>
                  <a:pt x="382003" y="449508"/>
                  <a:pt x="361724" y="447299"/>
                  <a:pt x="342734" y="443340"/>
                </a:cubicBezTo>
                <a:lnTo>
                  <a:pt x="298579" y="486423"/>
                </a:lnTo>
                <a:cubicBezTo>
                  <a:pt x="295722" y="489368"/>
                  <a:pt x="291297" y="490289"/>
                  <a:pt x="287425" y="489000"/>
                </a:cubicBezTo>
                <a:cubicBezTo>
                  <a:pt x="283554" y="487527"/>
                  <a:pt x="280788" y="484121"/>
                  <a:pt x="280235" y="480071"/>
                </a:cubicBezTo>
                <a:lnTo>
                  <a:pt x="272123" y="416828"/>
                </a:lnTo>
                <a:cubicBezTo>
                  <a:pt x="228337" y="391513"/>
                  <a:pt x="200406" y="353677"/>
                  <a:pt x="200406" y="311516"/>
                </a:cubicBezTo>
                <a:cubicBezTo>
                  <a:pt x="200406" y="309675"/>
                  <a:pt x="200683" y="307833"/>
                  <a:pt x="200867" y="305992"/>
                </a:cubicBezTo>
                <a:cubicBezTo>
                  <a:pt x="201420" y="305992"/>
                  <a:pt x="201881" y="306084"/>
                  <a:pt x="202526" y="306084"/>
                </a:cubicBezTo>
                <a:cubicBezTo>
                  <a:pt x="219488" y="306084"/>
                  <a:pt x="236357" y="304796"/>
                  <a:pt x="252765" y="302218"/>
                </a:cubicBezTo>
                <a:lnTo>
                  <a:pt x="285766" y="334438"/>
                </a:lnTo>
                <a:cubicBezTo>
                  <a:pt x="293417" y="341894"/>
                  <a:pt x="303557" y="346129"/>
                  <a:pt x="314435" y="346129"/>
                </a:cubicBezTo>
                <a:cubicBezTo>
                  <a:pt x="318951" y="346129"/>
                  <a:pt x="323468" y="345392"/>
                  <a:pt x="327709" y="343919"/>
                </a:cubicBezTo>
                <a:cubicBezTo>
                  <a:pt x="342642" y="338580"/>
                  <a:pt x="353059" y="325784"/>
                  <a:pt x="354994" y="310411"/>
                </a:cubicBezTo>
                <a:lnTo>
                  <a:pt x="361263" y="261253"/>
                </a:lnTo>
                <a:cubicBezTo>
                  <a:pt x="395923" y="238055"/>
                  <a:pt x="419429" y="207952"/>
                  <a:pt x="429477" y="174720"/>
                </a:cubicBezTo>
                <a:close/>
                <a:moveTo>
                  <a:pt x="279509" y="111300"/>
                </a:moveTo>
                <a:cubicBezTo>
                  <a:pt x="264667" y="111300"/>
                  <a:pt x="252775" y="123268"/>
                  <a:pt x="252775" y="137997"/>
                </a:cubicBezTo>
                <a:cubicBezTo>
                  <a:pt x="252775" y="152727"/>
                  <a:pt x="264667" y="164695"/>
                  <a:pt x="279509" y="164695"/>
                </a:cubicBezTo>
                <a:cubicBezTo>
                  <a:pt x="294259" y="164695"/>
                  <a:pt x="306243" y="152727"/>
                  <a:pt x="306243" y="137997"/>
                </a:cubicBezTo>
                <a:cubicBezTo>
                  <a:pt x="306243" y="123268"/>
                  <a:pt x="294259" y="111300"/>
                  <a:pt x="279509" y="111300"/>
                </a:cubicBezTo>
                <a:close/>
                <a:moveTo>
                  <a:pt x="202534" y="111300"/>
                </a:moveTo>
                <a:cubicBezTo>
                  <a:pt x="187784" y="111300"/>
                  <a:pt x="175800" y="123268"/>
                  <a:pt x="175800" y="137997"/>
                </a:cubicBezTo>
                <a:cubicBezTo>
                  <a:pt x="175800" y="152727"/>
                  <a:pt x="187784" y="164695"/>
                  <a:pt x="202534" y="164695"/>
                </a:cubicBezTo>
                <a:cubicBezTo>
                  <a:pt x="217284" y="164695"/>
                  <a:pt x="229268" y="152727"/>
                  <a:pt x="229268" y="137997"/>
                </a:cubicBezTo>
                <a:cubicBezTo>
                  <a:pt x="229268" y="123268"/>
                  <a:pt x="217284" y="111300"/>
                  <a:pt x="202534" y="111300"/>
                </a:cubicBezTo>
                <a:close/>
                <a:moveTo>
                  <a:pt x="125558" y="111300"/>
                </a:moveTo>
                <a:cubicBezTo>
                  <a:pt x="110808" y="111300"/>
                  <a:pt x="98824" y="123268"/>
                  <a:pt x="98824" y="137997"/>
                </a:cubicBezTo>
                <a:cubicBezTo>
                  <a:pt x="98824" y="152727"/>
                  <a:pt x="110808" y="164695"/>
                  <a:pt x="125558" y="164695"/>
                </a:cubicBezTo>
                <a:cubicBezTo>
                  <a:pt x="140308" y="164695"/>
                  <a:pt x="152292" y="152727"/>
                  <a:pt x="152292" y="137997"/>
                </a:cubicBezTo>
                <a:cubicBezTo>
                  <a:pt x="152292" y="123268"/>
                  <a:pt x="140308" y="111300"/>
                  <a:pt x="125558" y="111300"/>
                </a:cubicBezTo>
                <a:close/>
                <a:moveTo>
                  <a:pt x="202534" y="0"/>
                </a:moveTo>
                <a:cubicBezTo>
                  <a:pt x="314356" y="0"/>
                  <a:pt x="404975" y="61772"/>
                  <a:pt x="404975" y="137997"/>
                </a:cubicBezTo>
                <a:cubicBezTo>
                  <a:pt x="404975" y="180253"/>
                  <a:pt x="377135" y="217997"/>
                  <a:pt x="333254" y="243314"/>
                </a:cubicBezTo>
                <a:lnTo>
                  <a:pt x="325234" y="306559"/>
                </a:lnTo>
                <a:cubicBezTo>
                  <a:pt x="324681" y="310701"/>
                  <a:pt x="321915" y="314108"/>
                  <a:pt x="317951" y="315489"/>
                </a:cubicBezTo>
                <a:cubicBezTo>
                  <a:pt x="316845" y="315857"/>
                  <a:pt x="315646" y="316133"/>
                  <a:pt x="314448" y="316133"/>
                </a:cubicBezTo>
                <a:cubicBezTo>
                  <a:pt x="311590" y="316133"/>
                  <a:pt x="308825" y="315028"/>
                  <a:pt x="306797" y="313003"/>
                </a:cubicBezTo>
                <a:lnTo>
                  <a:pt x="262731" y="269919"/>
                </a:lnTo>
                <a:cubicBezTo>
                  <a:pt x="243649" y="273878"/>
                  <a:pt x="223460" y="276087"/>
                  <a:pt x="202534" y="276087"/>
                </a:cubicBezTo>
                <a:cubicBezTo>
                  <a:pt x="90712" y="276087"/>
                  <a:pt x="0" y="214223"/>
                  <a:pt x="0" y="137997"/>
                </a:cubicBezTo>
                <a:cubicBezTo>
                  <a:pt x="0" y="61772"/>
                  <a:pt x="90712" y="0"/>
                  <a:pt x="202534" y="0"/>
                </a:cubicBezTo>
                <a:close/>
              </a:path>
            </a:pathLst>
          </a:custGeom>
          <a:solidFill>
            <a:schemeClr val="bg1"/>
          </a:solidFill>
          <a:ln>
            <a:noFill/>
          </a:ln>
        </p:spPr>
        <p:txBody>
          <a:bodyPr/>
          <a:lstStyle/>
          <a:p>
            <a:endParaRPr lang="zh-CN" altLang="en-US"/>
          </a:p>
        </p:txBody>
      </p:sp>
      <p:sp>
        <p:nvSpPr>
          <p:cNvPr id="19" name="矩形 18">
            <a:extLst>
              <a:ext uri="{FF2B5EF4-FFF2-40B4-BE49-F238E27FC236}">
                <a16:creationId xmlns="" xmlns:a16="http://schemas.microsoft.com/office/drawing/2014/main" id="{DCD0309E-80C4-45A5-AA37-6C7849A9A26C}"/>
              </a:ext>
            </a:extLst>
          </p:cNvPr>
          <p:cNvSpPr/>
          <p:nvPr/>
        </p:nvSpPr>
        <p:spPr>
          <a:xfrm>
            <a:off x="4942341" y="4624404"/>
            <a:ext cx="2062616" cy="830997"/>
          </a:xfrm>
          <a:prstGeom prst="rect">
            <a:avLst/>
          </a:prstGeom>
        </p:spPr>
        <p:txBody>
          <a:bodyPr wrap="square">
            <a:spAutoFit/>
          </a:bodyPr>
          <a:lstStyle/>
          <a:p>
            <a:pPr algn="ctr"/>
            <a:r>
              <a:rPr lang="zh-CN" altLang="en-US" sz="2400" b="1" kern="0" dirty="0" smtClean="0">
                <a:latin typeface="微软雅黑 Light" panose="020B0502040204020203" pitchFamily="34" charset="-122"/>
                <a:ea typeface="微软雅黑 Light" panose="020B0502040204020203" pitchFamily="34" charset="-122"/>
              </a:rPr>
              <a:t>代码如何翻译</a:t>
            </a:r>
            <a:r>
              <a:rPr lang="zh-CN" altLang="en-US" sz="2400" b="1" kern="0" dirty="0">
                <a:latin typeface="微软雅黑 Light" panose="020B0502040204020203" pitchFamily="34" charset="-122"/>
                <a:ea typeface="微软雅黑 Light" panose="020B0502040204020203" pitchFamily="34" charset="-122"/>
              </a:rPr>
              <a:t>成机器语言</a:t>
            </a:r>
            <a:endParaRPr lang="zh-CN" altLang="en-US" sz="2400" dirty="0"/>
          </a:p>
        </p:txBody>
      </p:sp>
      <p:sp>
        <p:nvSpPr>
          <p:cNvPr id="20" name="文本框 19">
            <a:extLst>
              <a:ext uri="{FF2B5EF4-FFF2-40B4-BE49-F238E27FC236}">
                <a16:creationId xmlns="" xmlns:a16="http://schemas.microsoft.com/office/drawing/2014/main" id="{9C28C029-669A-456C-B8AF-5D46E9A22E3E}"/>
              </a:ext>
            </a:extLst>
          </p:cNvPr>
          <p:cNvSpPr txBox="1"/>
          <p:nvPr/>
        </p:nvSpPr>
        <p:spPr>
          <a:xfrm>
            <a:off x="955222" y="2076943"/>
            <a:ext cx="1980068" cy="1384995"/>
          </a:xfrm>
          <a:prstGeom prst="rect">
            <a:avLst/>
          </a:prstGeom>
          <a:noFill/>
        </p:spPr>
        <p:txBody>
          <a:bodyPr wrap="square" rtlCol="0">
            <a:spAutoFit/>
          </a:bodyPr>
          <a:lstStyle/>
          <a:p>
            <a:pPr algn="ctr"/>
            <a:r>
              <a:rPr lang="zh-CN" altLang="en-US" sz="1050" dirty="0">
                <a:solidFill>
                  <a:schemeClr val="bg1"/>
                </a:solidFill>
              </a:rPr>
              <a:t>解释器很快的获取代码并且执行</a:t>
            </a:r>
            <a:r>
              <a:rPr lang="zh-CN" altLang="en-US" sz="1050" dirty="0" smtClean="0">
                <a:solidFill>
                  <a:schemeClr val="bg1"/>
                </a:solidFill>
              </a:rPr>
              <a:t>。不</a:t>
            </a:r>
            <a:r>
              <a:rPr lang="zh-CN" altLang="en-US" sz="1050" dirty="0">
                <a:solidFill>
                  <a:schemeClr val="bg1"/>
                </a:solidFill>
              </a:rPr>
              <a:t>需要</a:t>
            </a:r>
            <a:r>
              <a:rPr lang="zh-CN" altLang="en-US" sz="1050" dirty="0" smtClean="0">
                <a:solidFill>
                  <a:schemeClr val="bg1"/>
                </a:solidFill>
              </a:rPr>
              <a:t>在执行代码前完成全部</a:t>
            </a:r>
            <a:r>
              <a:rPr lang="zh-CN" altLang="en-US" sz="1050" dirty="0">
                <a:solidFill>
                  <a:schemeClr val="bg1"/>
                </a:solidFill>
              </a:rPr>
              <a:t>的编译</a:t>
            </a:r>
            <a:r>
              <a:rPr lang="zh-CN" altLang="en-US" sz="1050" dirty="0" smtClean="0">
                <a:solidFill>
                  <a:schemeClr val="bg1"/>
                </a:solidFill>
              </a:rPr>
              <a:t>步骤。因此</a:t>
            </a:r>
            <a:r>
              <a:rPr lang="zh-CN" altLang="en-US" sz="1050" dirty="0">
                <a:solidFill>
                  <a:schemeClr val="bg1"/>
                </a:solidFill>
              </a:rPr>
              <a:t>，解释器感觉与 </a:t>
            </a:r>
            <a:r>
              <a:rPr lang="en-US" altLang="zh-CN" sz="1050" dirty="0">
                <a:solidFill>
                  <a:schemeClr val="bg1"/>
                </a:solidFill>
              </a:rPr>
              <a:t>JavaScript </a:t>
            </a:r>
            <a:r>
              <a:rPr lang="zh-CN" altLang="en-US" sz="1050" dirty="0">
                <a:solidFill>
                  <a:schemeClr val="bg1"/>
                </a:solidFill>
              </a:rPr>
              <a:t>有着自然的契合</a:t>
            </a:r>
            <a:r>
              <a:rPr lang="zh-CN" altLang="en-US" sz="1050" dirty="0" smtClean="0">
                <a:solidFill>
                  <a:schemeClr val="bg1"/>
                </a:solidFill>
              </a:rPr>
              <a:t>。</a:t>
            </a:r>
            <a:r>
              <a:rPr lang="en-US" altLang="zh-CN" sz="1050" dirty="0">
                <a:solidFill>
                  <a:schemeClr val="bg1"/>
                </a:solidFill>
              </a:rPr>
              <a:t>web </a:t>
            </a:r>
            <a:r>
              <a:rPr lang="zh-CN" altLang="en-US" sz="1050" dirty="0">
                <a:solidFill>
                  <a:schemeClr val="bg1"/>
                </a:solidFill>
              </a:rPr>
              <a:t>开发者能够立即得到反馈很重要。这也是浏览器最开始使用 </a:t>
            </a:r>
            <a:r>
              <a:rPr lang="en-US" altLang="zh-CN" sz="1050" dirty="0">
                <a:solidFill>
                  <a:schemeClr val="bg1"/>
                </a:solidFill>
              </a:rPr>
              <a:t>JavaScript </a:t>
            </a:r>
            <a:r>
              <a:rPr lang="zh-CN" altLang="en-US" sz="1050" dirty="0">
                <a:solidFill>
                  <a:schemeClr val="bg1"/>
                </a:solidFill>
              </a:rPr>
              <a:t>解释器的原因之一。</a:t>
            </a:r>
          </a:p>
        </p:txBody>
      </p:sp>
      <p:sp>
        <p:nvSpPr>
          <p:cNvPr id="21" name="文本框 20">
            <a:extLst>
              <a:ext uri="{FF2B5EF4-FFF2-40B4-BE49-F238E27FC236}">
                <a16:creationId xmlns="" xmlns:a16="http://schemas.microsoft.com/office/drawing/2014/main" id="{984EE2DD-454F-4B96-A35C-FCF497C6826A}"/>
              </a:ext>
            </a:extLst>
          </p:cNvPr>
          <p:cNvSpPr txBox="1"/>
          <p:nvPr/>
        </p:nvSpPr>
        <p:spPr>
          <a:xfrm>
            <a:off x="3779951" y="1366170"/>
            <a:ext cx="1509712" cy="1061829"/>
          </a:xfrm>
          <a:prstGeom prst="rect">
            <a:avLst/>
          </a:prstGeom>
          <a:noFill/>
        </p:spPr>
        <p:txBody>
          <a:bodyPr wrap="square" rtlCol="0">
            <a:spAutoFit/>
          </a:bodyPr>
          <a:lstStyle/>
          <a:p>
            <a:pPr algn="ctr"/>
            <a:r>
              <a:rPr lang="zh-CN" altLang="en-US" sz="1050" dirty="0" smtClean="0"/>
              <a:t>但解释器</a:t>
            </a:r>
            <a:r>
              <a:rPr lang="zh-CN" altLang="en-US" sz="1050" dirty="0"/>
              <a:t>的弊端是当你运行相同的代码的时候。比如，你执行了一个循环。然后你就会一遍又一遍的做同样的事情</a:t>
            </a:r>
            <a:r>
              <a:rPr lang="zh-CN" altLang="en-US" sz="1050" dirty="0" smtClean="0"/>
              <a:t>。</a:t>
            </a:r>
            <a:endParaRPr lang="zh-CN" altLang="en-US" sz="1050" dirty="0"/>
          </a:p>
        </p:txBody>
      </p:sp>
      <p:sp>
        <p:nvSpPr>
          <p:cNvPr id="22" name="文本框 21">
            <a:extLst>
              <a:ext uri="{FF2B5EF4-FFF2-40B4-BE49-F238E27FC236}">
                <a16:creationId xmlns="" xmlns:a16="http://schemas.microsoft.com/office/drawing/2014/main" id="{591F8B33-6A60-47A3-A6B4-D5EA8A7338CE}"/>
              </a:ext>
            </a:extLst>
          </p:cNvPr>
          <p:cNvSpPr txBox="1"/>
          <p:nvPr/>
        </p:nvSpPr>
        <p:spPr>
          <a:xfrm>
            <a:off x="9306036" y="2116964"/>
            <a:ext cx="1592036" cy="1223412"/>
          </a:xfrm>
          <a:prstGeom prst="rect">
            <a:avLst/>
          </a:prstGeom>
          <a:noFill/>
        </p:spPr>
        <p:txBody>
          <a:bodyPr wrap="square" rtlCol="0">
            <a:spAutoFit/>
          </a:bodyPr>
          <a:lstStyle/>
          <a:p>
            <a:pPr algn="ctr"/>
            <a:r>
              <a:rPr lang="zh-CN" altLang="en-US" sz="1050" dirty="0">
                <a:solidFill>
                  <a:schemeClr val="bg1"/>
                </a:solidFill>
              </a:rPr>
              <a:t>但是当运行一个循环的时候他会更快，因为他不需要重复的去翻译每一次循环里的代码</a:t>
            </a:r>
            <a:r>
              <a:rPr lang="zh-CN" altLang="en-US" sz="1050" dirty="0" smtClean="0">
                <a:solidFill>
                  <a:schemeClr val="bg1"/>
                </a:solidFill>
              </a:rPr>
              <a:t>。所以作为</a:t>
            </a:r>
            <a:r>
              <a:rPr lang="zh-CN" altLang="en-US" sz="1050" dirty="0">
                <a:solidFill>
                  <a:schemeClr val="bg1"/>
                </a:solidFill>
              </a:rPr>
              <a:t>一个可以摆脱解释器低效率的方法，浏览器开始将编译器引入。</a:t>
            </a:r>
          </a:p>
        </p:txBody>
      </p:sp>
      <p:sp>
        <p:nvSpPr>
          <p:cNvPr id="23" name="矩形 22">
            <a:extLst>
              <a:ext uri="{FF2B5EF4-FFF2-40B4-BE49-F238E27FC236}">
                <a16:creationId xmlns="" xmlns:a16="http://schemas.microsoft.com/office/drawing/2014/main" id="{278ECDF0-DC2C-4D30-9C2D-CC50F09F51FD}"/>
              </a:ext>
            </a:extLst>
          </p:cNvPr>
          <p:cNvSpPr/>
          <p:nvPr/>
        </p:nvSpPr>
        <p:spPr>
          <a:xfrm>
            <a:off x="1792227" y="4173382"/>
            <a:ext cx="800219" cy="338554"/>
          </a:xfrm>
          <a:prstGeom prst="rect">
            <a:avLst/>
          </a:prstGeom>
          <a:noFill/>
        </p:spPr>
        <p:txBody>
          <a:bodyPr wrap="none">
            <a:spAutoFit/>
          </a:bodyPr>
          <a:lstStyle/>
          <a:p>
            <a:pPr algn="ctr" defTabSz="1219170">
              <a:defRPr/>
            </a:pPr>
            <a:r>
              <a:rPr lang="zh-CN" altLang="en-US" sz="1600" b="1" kern="0" dirty="0">
                <a:solidFill>
                  <a:schemeClr val="tx1">
                    <a:lumMod val="95000"/>
                    <a:lumOff val="5000"/>
                  </a:schemeClr>
                </a:solidFill>
                <a:latin typeface="微软雅黑 Light" panose="020B0502040204020203" pitchFamily="34" charset="-122"/>
                <a:ea typeface="微软雅黑 Light" panose="020B0502040204020203" pitchFamily="34" charset="-122"/>
              </a:rPr>
              <a:t>解释器</a:t>
            </a:r>
            <a:endParaRPr lang="en-US" altLang="zh-CN" sz="1600" b="1" kern="0" dirty="0">
              <a:solidFill>
                <a:schemeClr val="tx1">
                  <a:lumMod val="95000"/>
                  <a:lumOff val="5000"/>
                </a:schemeClr>
              </a:solidFill>
              <a:latin typeface="微软雅黑 Light" panose="020B0502040204020203" pitchFamily="34" charset="-122"/>
              <a:ea typeface="微软雅黑 Light" panose="020B0502040204020203" pitchFamily="34" charset="-122"/>
            </a:endParaRPr>
          </a:p>
        </p:txBody>
      </p:sp>
      <p:sp>
        <p:nvSpPr>
          <p:cNvPr id="24" name="矩形 23">
            <a:extLst>
              <a:ext uri="{FF2B5EF4-FFF2-40B4-BE49-F238E27FC236}">
                <a16:creationId xmlns="" xmlns:a16="http://schemas.microsoft.com/office/drawing/2014/main" id="{CC84662D-D1C0-4B20-ACD0-6B2A19CF98EA}"/>
              </a:ext>
            </a:extLst>
          </p:cNvPr>
          <p:cNvSpPr/>
          <p:nvPr/>
        </p:nvSpPr>
        <p:spPr>
          <a:xfrm>
            <a:off x="9382065" y="4173382"/>
            <a:ext cx="800219" cy="338554"/>
          </a:xfrm>
          <a:prstGeom prst="rect">
            <a:avLst/>
          </a:prstGeom>
          <a:noFill/>
        </p:spPr>
        <p:txBody>
          <a:bodyPr wrap="none">
            <a:spAutoFit/>
          </a:bodyPr>
          <a:lstStyle/>
          <a:p>
            <a:pPr algn="ctr" defTabSz="1219170">
              <a:defRPr/>
            </a:pPr>
            <a:r>
              <a:rPr lang="zh-CN" altLang="en-US" sz="1600" b="1" kern="0" dirty="0">
                <a:solidFill>
                  <a:schemeClr val="tx1">
                    <a:lumMod val="95000"/>
                    <a:lumOff val="5000"/>
                  </a:schemeClr>
                </a:solidFill>
                <a:latin typeface="微软雅黑 Light" panose="020B0502040204020203" pitchFamily="34" charset="-122"/>
                <a:ea typeface="微软雅黑 Light" panose="020B0502040204020203" pitchFamily="34" charset="-122"/>
              </a:rPr>
              <a:t>编译器</a:t>
            </a:r>
            <a:endParaRPr lang="en-US" altLang="zh-CN" sz="1600" b="1" kern="0" dirty="0">
              <a:solidFill>
                <a:schemeClr val="tx1">
                  <a:lumMod val="95000"/>
                  <a:lumOff val="5000"/>
                </a:schemeClr>
              </a:solidFill>
              <a:latin typeface="微软雅黑 Light" panose="020B0502040204020203" pitchFamily="34" charset="-122"/>
              <a:ea typeface="微软雅黑 Light" panose="020B0502040204020203" pitchFamily="34" charset="-122"/>
            </a:endParaRPr>
          </a:p>
        </p:txBody>
      </p:sp>
      <p:sp>
        <p:nvSpPr>
          <p:cNvPr id="25" name="文本框 24">
            <a:extLst>
              <a:ext uri="{FF2B5EF4-FFF2-40B4-BE49-F238E27FC236}">
                <a16:creationId xmlns="" xmlns:a16="http://schemas.microsoft.com/office/drawing/2014/main" id="{0B6DAA0B-BBAA-423F-93D2-060A55AC5AEF}"/>
              </a:ext>
            </a:extLst>
          </p:cNvPr>
          <p:cNvSpPr txBox="1"/>
          <p:nvPr/>
        </p:nvSpPr>
        <p:spPr>
          <a:xfrm>
            <a:off x="764540" y="4788559"/>
            <a:ext cx="2554216" cy="530530"/>
          </a:xfrm>
          <a:prstGeom prst="rect">
            <a:avLst/>
          </a:prstGeom>
          <a:noFill/>
        </p:spPr>
        <p:txBody>
          <a:bodyPr wrap="square" rtlCol="0">
            <a:spAutoFit/>
          </a:bodyPr>
          <a:lstStyle/>
          <a:p>
            <a:pPr algn="r">
              <a:lnSpc>
                <a:spcPct val="150000"/>
              </a:lnSpc>
            </a:pPr>
            <a:r>
              <a:rPr lang="zh-CN" altLang="en-US" sz="1000" dirty="0">
                <a:solidFill>
                  <a:schemeClr val="tx1">
                    <a:lumMod val="65000"/>
                    <a:lumOff val="35000"/>
                  </a:schemeClr>
                </a:solidFill>
              </a:rPr>
              <a:t>使用解释器，翻译的过程基本上是一行一行及时生效的。</a:t>
            </a:r>
          </a:p>
        </p:txBody>
      </p:sp>
      <p:sp>
        <p:nvSpPr>
          <p:cNvPr id="26" name="文本框 25">
            <a:extLst>
              <a:ext uri="{FF2B5EF4-FFF2-40B4-BE49-F238E27FC236}">
                <a16:creationId xmlns="" xmlns:a16="http://schemas.microsoft.com/office/drawing/2014/main" id="{4CC7FF93-BADC-4D8F-BCD2-DCD30BF0BD6F}"/>
              </a:ext>
            </a:extLst>
          </p:cNvPr>
          <p:cNvSpPr txBox="1"/>
          <p:nvPr/>
        </p:nvSpPr>
        <p:spPr>
          <a:xfrm>
            <a:off x="8783638" y="4788559"/>
            <a:ext cx="2554216" cy="530530"/>
          </a:xfrm>
          <a:prstGeom prst="rect">
            <a:avLst/>
          </a:prstGeom>
          <a:noFill/>
        </p:spPr>
        <p:txBody>
          <a:bodyPr wrap="square" rtlCol="0">
            <a:spAutoFit/>
          </a:bodyPr>
          <a:lstStyle/>
          <a:p>
            <a:pPr>
              <a:lnSpc>
                <a:spcPct val="150000"/>
              </a:lnSpc>
            </a:pPr>
            <a:r>
              <a:rPr lang="zh-CN" altLang="en-US" sz="1000" dirty="0">
                <a:solidFill>
                  <a:schemeClr val="tx1">
                    <a:lumMod val="65000"/>
                    <a:lumOff val="35000"/>
                  </a:schemeClr>
                </a:solidFill>
              </a:rPr>
              <a:t>编译器是另外一种工作方式，它在执行前翻译。</a:t>
            </a:r>
          </a:p>
        </p:txBody>
      </p:sp>
      <p:sp>
        <p:nvSpPr>
          <p:cNvPr id="27" name="任意多边形 17">
            <a:extLst>
              <a:ext uri="{FF2B5EF4-FFF2-40B4-BE49-F238E27FC236}">
                <a16:creationId xmlns="" xmlns:a16="http://schemas.microsoft.com/office/drawing/2014/main" id="{C306785E-8ED5-4EBC-90FF-761CF55F68F3}"/>
              </a:ext>
            </a:extLst>
          </p:cNvPr>
          <p:cNvSpPr>
            <a:spLocks noChangeArrowheads="1"/>
          </p:cNvSpPr>
          <p:nvPr/>
        </p:nvSpPr>
        <p:spPr bwMode="auto">
          <a:xfrm>
            <a:off x="6466342" y="1189941"/>
            <a:ext cx="2122487" cy="1724025"/>
          </a:xfrm>
          <a:custGeom>
            <a:avLst/>
            <a:gdLst>
              <a:gd name="T0" fmla="*/ 169886 w 2123573"/>
              <a:gd name="T1" fmla="*/ 0 h 1724402"/>
              <a:gd name="T2" fmla="*/ 1953687 w 2123573"/>
              <a:gd name="T3" fmla="*/ 0 h 1724402"/>
              <a:gd name="T4" fmla="*/ 2123573 w 2123573"/>
              <a:gd name="T5" fmla="*/ 143261 h 1724402"/>
              <a:gd name="T6" fmla="*/ 2123573 w 2123573"/>
              <a:gd name="T7" fmla="*/ 1289345 h 1724402"/>
              <a:gd name="T8" fmla="*/ 1953687 w 2123573"/>
              <a:gd name="T9" fmla="*/ 1432606 h 1724402"/>
              <a:gd name="T10" fmla="*/ 459930 w 2123573"/>
              <a:gd name="T11" fmla="*/ 1432606 h 1724402"/>
              <a:gd name="T12" fmla="*/ 217888 w 2123573"/>
              <a:gd name="T13" fmla="*/ 1724402 h 1724402"/>
              <a:gd name="T14" fmla="*/ 217888 w 2123573"/>
              <a:gd name="T15" fmla="*/ 1432606 h 1724402"/>
              <a:gd name="T16" fmla="*/ 169886 w 2123573"/>
              <a:gd name="T17" fmla="*/ 1432606 h 1724402"/>
              <a:gd name="T18" fmla="*/ 0 w 2123573"/>
              <a:gd name="T19" fmla="*/ 1289345 h 1724402"/>
              <a:gd name="T20" fmla="*/ 0 w 2123573"/>
              <a:gd name="T21" fmla="*/ 143261 h 1724402"/>
              <a:gd name="T22" fmla="*/ 169886 w 2123573"/>
              <a:gd name="T23" fmla="*/ 0 h 1724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23573" h="1724402">
                <a:moveTo>
                  <a:pt x="169886" y="0"/>
                </a:moveTo>
                <a:lnTo>
                  <a:pt x="1953687" y="0"/>
                </a:lnTo>
                <a:cubicBezTo>
                  <a:pt x="2047512" y="0"/>
                  <a:pt x="2123573" y="64141"/>
                  <a:pt x="2123573" y="143261"/>
                </a:cubicBezTo>
                <a:lnTo>
                  <a:pt x="2123573" y="1289345"/>
                </a:lnTo>
                <a:cubicBezTo>
                  <a:pt x="2123573" y="1368466"/>
                  <a:pt x="2047512" y="1432606"/>
                  <a:pt x="1953687" y="1432606"/>
                </a:cubicBezTo>
                <a:lnTo>
                  <a:pt x="459930" y="1432606"/>
                </a:lnTo>
                <a:lnTo>
                  <a:pt x="217888" y="1724402"/>
                </a:lnTo>
                <a:lnTo>
                  <a:pt x="217888" y="1432606"/>
                </a:lnTo>
                <a:lnTo>
                  <a:pt x="169886" y="1432606"/>
                </a:lnTo>
                <a:cubicBezTo>
                  <a:pt x="76061" y="1432606"/>
                  <a:pt x="0" y="1368466"/>
                  <a:pt x="0" y="1289345"/>
                </a:cubicBezTo>
                <a:lnTo>
                  <a:pt x="0" y="143261"/>
                </a:lnTo>
                <a:cubicBezTo>
                  <a:pt x="0" y="64141"/>
                  <a:pt x="76061" y="0"/>
                  <a:pt x="169886" y="0"/>
                </a:cubicBezTo>
                <a:close/>
              </a:path>
            </a:pathLst>
          </a:custGeom>
          <a:solidFill>
            <a:srgbClr val="F9D2DB"/>
          </a:solidFill>
          <a:ln>
            <a:noFill/>
          </a:ln>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8" name="文本框 27">
            <a:extLst>
              <a:ext uri="{FF2B5EF4-FFF2-40B4-BE49-F238E27FC236}">
                <a16:creationId xmlns="" xmlns:a16="http://schemas.microsoft.com/office/drawing/2014/main" id="{591F8B33-6A60-47A3-A6B4-D5EA8A7338CE}"/>
              </a:ext>
            </a:extLst>
          </p:cNvPr>
          <p:cNvSpPr txBox="1"/>
          <p:nvPr/>
        </p:nvSpPr>
        <p:spPr>
          <a:xfrm>
            <a:off x="6772729" y="1446961"/>
            <a:ext cx="1509712" cy="900246"/>
          </a:xfrm>
          <a:prstGeom prst="rect">
            <a:avLst/>
          </a:prstGeom>
          <a:noFill/>
        </p:spPr>
        <p:txBody>
          <a:bodyPr wrap="square" rtlCol="0">
            <a:spAutoFit/>
          </a:bodyPr>
          <a:lstStyle/>
          <a:p>
            <a:r>
              <a:rPr lang="zh-CN" altLang="en-US" sz="1050" dirty="0"/>
              <a:t>编译器则有相反的效果。在程序开始的时候，它可能需要稍微多一点的时间</a:t>
            </a:r>
            <a:r>
              <a:rPr lang="zh-CN" altLang="en-US" sz="1050" dirty="0" smtClean="0"/>
              <a:t>来了解整个</a:t>
            </a:r>
            <a:r>
              <a:rPr lang="zh-CN" altLang="en-US" sz="1050" dirty="0"/>
              <a:t>编译的步骤</a:t>
            </a:r>
            <a:r>
              <a:rPr lang="zh-CN" altLang="en-US" sz="1050" dirty="0" smtClean="0"/>
              <a:t>。</a:t>
            </a:r>
            <a:endParaRPr lang="zh-CN" altLang="en-US" sz="1050" dirty="0"/>
          </a:p>
        </p:txBody>
      </p:sp>
      <p:sp>
        <p:nvSpPr>
          <p:cNvPr id="29" name="文本框 28">
            <a:extLst>
              <a:ext uri="{FF2B5EF4-FFF2-40B4-BE49-F238E27FC236}">
                <a16:creationId xmlns="" xmlns:a16="http://schemas.microsoft.com/office/drawing/2014/main" id="{4EB80E67-1CA9-4FC2-B79F-756B9CD30E1C}"/>
              </a:ext>
            </a:extLst>
          </p:cNvPr>
          <p:cNvSpPr txBox="1"/>
          <p:nvPr/>
        </p:nvSpPr>
        <p:spPr>
          <a:xfrm>
            <a:off x="1072173" y="225825"/>
            <a:ext cx="2339102" cy="581057"/>
          </a:xfrm>
          <a:prstGeom prst="rect">
            <a:avLst/>
          </a:prstGeom>
          <a:noFill/>
        </p:spPr>
        <p:txBody>
          <a:bodyPr wrap="none" rtlCol="0">
            <a:spAutoFit/>
            <a:scene3d>
              <a:camera prst="orthographicFront"/>
              <a:lightRig rig="threePt" dir="t"/>
            </a:scene3d>
            <a:sp3d contourW="12700"/>
          </a:bodyPr>
          <a:lstStyle/>
          <a:p>
            <a:pPr>
              <a:lnSpc>
                <a:spcPct val="150000"/>
              </a:lnSpc>
            </a:pP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浏览器性能知识</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30" name="矩形 29">
            <a:extLst>
              <a:ext uri="{FF2B5EF4-FFF2-40B4-BE49-F238E27FC236}">
                <a16:creationId xmlns="" xmlns:a16="http://schemas.microsoft.com/office/drawing/2014/main" id="{3671ED26-11C6-48F5-8FBE-9C16F9C49B8B}"/>
              </a:ext>
            </a:extLst>
          </p:cNvPr>
          <p:cNvSpPr/>
          <p:nvPr/>
        </p:nvSpPr>
        <p:spPr>
          <a:xfrm>
            <a:off x="1072173" y="692644"/>
            <a:ext cx="3664771" cy="338554"/>
          </a:xfrm>
          <a:prstGeom prst="rect">
            <a:avLst/>
          </a:prstGeom>
        </p:spPr>
        <p:txBody>
          <a:bodyPr wrap="square">
            <a:spAutoFit/>
          </a:bodyPr>
          <a:lstStyle/>
          <a:p>
            <a:pPr>
              <a:lnSpc>
                <a:spcPct val="200000"/>
              </a:lnSpc>
              <a:spcAft>
                <a:spcPts val="1000"/>
              </a:spcAft>
            </a:pPr>
            <a:r>
              <a:rPr lang="en-US" altLang="zh-CN" sz="800" kern="0" dirty="0">
                <a:solidFill>
                  <a:schemeClr val="tx1">
                    <a:lumMod val="65000"/>
                    <a:lumOff val="35000"/>
                  </a:schemeClr>
                </a:solidFill>
                <a:latin typeface="微软雅黑" panose="020B0503020204020204" pitchFamily="34" charset="-122"/>
                <a:ea typeface="微软雅黑" panose="020B0503020204020204" pitchFamily="34" charset="-122"/>
              </a:rPr>
              <a:t>Browser Performance knowledge</a:t>
            </a:r>
          </a:p>
        </p:txBody>
      </p:sp>
    </p:spTree>
    <p:extLst>
      <p:ext uri="{BB962C8B-B14F-4D97-AF65-F5344CB8AC3E}">
        <p14:creationId xmlns:p14="http://schemas.microsoft.com/office/powerpoint/2010/main" val="9174931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 xmlns:a16="http://schemas.microsoft.com/office/drawing/2014/main" id="{B46C681F-AAB6-4F5B-8AFC-3BA736E351E7}"/>
              </a:ext>
            </a:extLst>
          </p:cNvPr>
          <p:cNvPicPr>
            <a:picLocks noChangeAspect="1"/>
          </p:cNvPicPr>
          <p:nvPr/>
        </p:nvPicPr>
        <p:blipFill rotWithShape="1">
          <a:blip r:embed="rId2">
            <a:extLst>
              <a:ext uri="{28A0092B-C50C-407E-A947-70E740481C1C}">
                <a14:useLocalDpi xmlns:a14="http://schemas.microsoft.com/office/drawing/2010/main" val="0"/>
              </a:ext>
            </a:extLst>
          </a:blip>
          <a:srcRect l="1393" t="19505" r="6819" b="9293"/>
          <a:stretch/>
        </p:blipFill>
        <p:spPr>
          <a:xfrm>
            <a:off x="0" y="0"/>
            <a:ext cx="12192000" cy="6858000"/>
          </a:xfrm>
          <a:prstGeom prst="rect">
            <a:avLst/>
          </a:prstGeom>
        </p:spPr>
      </p:pic>
      <p:sp>
        <p:nvSpPr>
          <p:cNvPr id="6" name="矩形 5">
            <a:extLst>
              <a:ext uri="{FF2B5EF4-FFF2-40B4-BE49-F238E27FC236}">
                <a16:creationId xmlns="" xmlns:a16="http://schemas.microsoft.com/office/drawing/2014/main" id="{253E843C-1639-48CA-A820-A7730C8B3B27}"/>
              </a:ext>
            </a:extLst>
          </p:cNvPr>
          <p:cNvSpPr/>
          <p:nvPr/>
        </p:nvSpPr>
        <p:spPr>
          <a:xfrm>
            <a:off x="349956" y="301978"/>
            <a:ext cx="11492089" cy="6254045"/>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 xmlns:a16="http://schemas.microsoft.com/office/drawing/2014/main" id="{D78E37E5-2626-438D-864D-E5B527C6F184}"/>
              </a:ext>
            </a:extLst>
          </p:cNvPr>
          <p:cNvSpPr/>
          <p:nvPr/>
        </p:nvSpPr>
        <p:spPr>
          <a:xfrm>
            <a:off x="435357" y="380498"/>
            <a:ext cx="587829" cy="587829"/>
          </a:xfrm>
          <a:prstGeom prst="ellipse">
            <a:avLst/>
          </a:prstGeom>
          <a:solidFill>
            <a:srgbClr val="F9D2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lumMod val="95000"/>
                    <a:lumOff val="5000"/>
                  </a:schemeClr>
                </a:solidFill>
                <a:latin typeface="微软雅黑" panose="020B0503020204020204" pitchFamily="34" charset="-122"/>
                <a:ea typeface="微软雅黑" panose="020B0503020204020204" pitchFamily="34" charset="-122"/>
              </a:rPr>
              <a:t>01</a:t>
            </a:r>
            <a:endPar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7" name="矩形 16">
            <a:extLst>
              <a:ext uri="{FF2B5EF4-FFF2-40B4-BE49-F238E27FC236}">
                <a16:creationId xmlns="" xmlns:a16="http://schemas.microsoft.com/office/drawing/2014/main" id="{62583DE2-3D74-4115-BB6E-0E4F16C25F9F}"/>
              </a:ext>
            </a:extLst>
          </p:cNvPr>
          <p:cNvSpPr/>
          <p:nvPr/>
        </p:nvSpPr>
        <p:spPr>
          <a:xfrm>
            <a:off x="2707053" y="1373907"/>
            <a:ext cx="2395625" cy="369332"/>
          </a:xfrm>
          <a:prstGeom prst="rect">
            <a:avLst/>
          </a:prstGeom>
        </p:spPr>
        <p:txBody>
          <a:bodyPr wrap="square">
            <a:spAutoFit/>
          </a:bodyPr>
          <a:lstStyle/>
          <a:p>
            <a:r>
              <a:rPr lang="zh-CN" altLang="en-US" b="1" kern="0" dirty="0">
                <a:solidFill>
                  <a:schemeClr val="tx1">
                    <a:lumMod val="85000"/>
                    <a:lumOff val="15000"/>
                  </a:schemeClr>
                </a:solidFill>
                <a:latin typeface="微软雅黑 Light" panose="020B0502040204020203" pitchFamily="34" charset="-122"/>
                <a:ea typeface="微软雅黑 Light" panose="020B0502040204020203" pitchFamily="34" charset="-122"/>
              </a:rPr>
              <a:t>早期的 </a:t>
            </a:r>
            <a:r>
              <a:rPr lang="en-US" altLang="zh-CN" b="1" kern="0" dirty="0" err="1" smtClean="0">
                <a:solidFill>
                  <a:schemeClr val="tx1">
                    <a:lumMod val="85000"/>
                    <a:lumOff val="15000"/>
                  </a:schemeClr>
                </a:solidFill>
                <a:latin typeface="微软雅黑 Light" panose="020B0502040204020203" pitchFamily="34" charset="-122"/>
                <a:ea typeface="微软雅黑 Light" panose="020B0502040204020203" pitchFamily="34" charset="-122"/>
              </a:rPr>
              <a:t>JS</a:t>
            </a:r>
            <a:r>
              <a:rPr lang="en-US" altLang="zh-CN" b="1" kern="0" dirty="0" smtClean="0">
                <a:solidFill>
                  <a:schemeClr val="tx1">
                    <a:lumMod val="85000"/>
                    <a:lumOff val="15000"/>
                  </a:schemeClr>
                </a:solidFill>
                <a:latin typeface="微软雅黑 Light" panose="020B0502040204020203" pitchFamily="34" charset="-122"/>
                <a:ea typeface="微软雅黑 Light" panose="020B0502040204020203" pitchFamily="34" charset="-122"/>
              </a:rPr>
              <a:t> </a:t>
            </a:r>
            <a:r>
              <a:rPr lang="zh-CN" altLang="en-US" b="1" kern="0" dirty="0" smtClean="0">
                <a:solidFill>
                  <a:schemeClr val="tx1">
                    <a:lumMod val="85000"/>
                    <a:lumOff val="15000"/>
                  </a:schemeClr>
                </a:solidFill>
                <a:latin typeface="微软雅黑 Light" panose="020B0502040204020203" pitchFamily="34" charset="-122"/>
                <a:ea typeface="微软雅黑 Light" panose="020B0502040204020203" pitchFamily="34" charset="-122"/>
              </a:rPr>
              <a:t>的</a:t>
            </a:r>
            <a:r>
              <a:rPr lang="zh-CN" altLang="en-US" b="1" kern="0" dirty="0">
                <a:solidFill>
                  <a:schemeClr val="tx1">
                    <a:lumMod val="85000"/>
                    <a:lumOff val="15000"/>
                  </a:schemeClr>
                </a:solidFill>
                <a:latin typeface="微软雅黑 Light" panose="020B0502040204020203" pitchFamily="34" charset="-122"/>
                <a:ea typeface="微软雅黑 Light" panose="020B0502040204020203" pitchFamily="34" charset="-122"/>
              </a:rPr>
              <a:t>执行</a:t>
            </a:r>
            <a:endParaRPr lang="zh-CN" altLang="en-US" dirty="0">
              <a:solidFill>
                <a:schemeClr val="tx1">
                  <a:lumMod val="85000"/>
                  <a:lumOff val="15000"/>
                </a:schemeClr>
              </a:solidFill>
            </a:endParaRPr>
          </a:p>
        </p:txBody>
      </p:sp>
      <p:sp>
        <p:nvSpPr>
          <p:cNvPr id="19" name="矩形 18">
            <a:extLst>
              <a:ext uri="{FF2B5EF4-FFF2-40B4-BE49-F238E27FC236}">
                <a16:creationId xmlns="" xmlns:a16="http://schemas.microsoft.com/office/drawing/2014/main" id="{503F04FD-A77E-4A0D-A512-454E9D9B38D2}"/>
              </a:ext>
            </a:extLst>
          </p:cNvPr>
          <p:cNvSpPr/>
          <p:nvPr/>
        </p:nvSpPr>
        <p:spPr>
          <a:xfrm>
            <a:off x="6536116" y="1373907"/>
            <a:ext cx="2668049" cy="369332"/>
          </a:xfrm>
          <a:prstGeom prst="rect">
            <a:avLst/>
          </a:prstGeom>
        </p:spPr>
        <p:txBody>
          <a:bodyPr wrap="square">
            <a:spAutoFit/>
          </a:bodyPr>
          <a:lstStyle/>
          <a:p>
            <a:r>
              <a:rPr lang="en-US" altLang="zh-CN" b="1" kern="0" dirty="0">
                <a:solidFill>
                  <a:schemeClr val="tx1">
                    <a:lumMod val="85000"/>
                    <a:lumOff val="15000"/>
                  </a:schemeClr>
                </a:solidFill>
                <a:latin typeface="微软雅黑 Light" panose="020B0502040204020203" pitchFamily="34" charset="-122"/>
                <a:ea typeface="微软雅黑 Light" panose="020B0502040204020203" pitchFamily="34" charset="-122"/>
              </a:rPr>
              <a:t>JIT</a:t>
            </a:r>
            <a:r>
              <a:rPr lang="zh-CN" altLang="en-US" b="1" kern="0" dirty="0">
                <a:solidFill>
                  <a:schemeClr val="tx1">
                    <a:lumMod val="85000"/>
                    <a:lumOff val="15000"/>
                  </a:schemeClr>
                </a:solidFill>
                <a:latin typeface="微软雅黑 Light" panose="020B0502040204020203" pitchFamily="34" charset="-122"/>
                <a:ea typeface="微软雅黑 Light" panose="020B0502040204020203" pitchFamily="34" charset="-122"/>
              </a:rPr>
              <a:t>编译后再执行的抽象</a:t>
            </a:r>
          </a:p>
        </p:txBody>
      </p:sp>
      <p:cxnSp>
        <p:nvCxnSpPr>
          <p:cNvPr id="22" name="Straight Connector 23">
            <a:extLst>
              <a:ext uri="{FF2B5EF4-FFF2-40B4-BE49-F238E27FC236}">
                <a16:creationId xmlns="" xmlns:a16="http://schemas.microsoft.com/office/drawing/2014/main" id="{5BEED2F7-A446-4456-9B6A-CC081A34D342}"/>
              </a:ext>
            </a:extLst>
          </p:cNvPr>
          <p:cNvCxnSpPr>
            <a:cxnSpLocks/>
          </p:cNvCxnSpPr>
          <p:nvPr/>
        </p:nvCxnSpPr>
        <p:spPr>
          <a:xfrm>
            <a:off x="1188891" y="3626194"/>
            <a:ext cx="9814218" cy="0"/>
          </a:xfrm>
          <a:prstGeom prst="line">
            <a:avLst/>
          </a:prstGeom>
          <a:ln w="1905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23" name="文本框 22">
            <a:extLst>
              <a:ext uri="{FF2B5EF4-FFF2-40B4-BE49-F238E27FC236}">
                <a16:creationId xmlns="" xmlns:a16="http://schemas.microsoft.com/office/drawing/2014/main" id="{A1626FAD-3CDB-42DE-BBDD-7BAFBB397A92}"/>
              </a:ext>
            </a:extLst>
          </p:cNvPr>
          <p:cNvSpPr txBox="1"/>
          <p:nvPr/>
        </p:nvSpPr>
        <p:spPr>
          <a:xfrm>
            <a:off x="1188891" y="3783695"/>
            <a:ext cx="9814218" cy="2769989"/>
          </a:xfrm>
          <a:prstGeom prst="rect">
            <a:avLst/>
          </a:prstGeom>
          <a:noFill/>
        </p:spPr>
        <p:txBody>
          <a:bodyPr wrap="square" rtlCol="0">
            <a:spAutoFit/>
          </a:bodyPr>
          <a:lstStyle/>
          <a:p>
            <a:pPr>
              <a:lnSpc>
                <a:spcPct val="150000"/>
              </a:lnSpc>
            </a:pPr>
            <a:r>
              <a:rPr lang="en-US" altLang="zh-CN" sz="1400" dirty="0">
                <a:solidFill>
                  <a:schemeClr val="tx1">
                    <a:lumMod val="85000"/>
                    <a:lumOff val="15000"/>
                  </a:schemeClr>
                </a:solidFill>
              </a:rPr>
              <a:t>Parsing </a:t>
            </a:r>
            <a:r>
              <a:rPr lang="en-US" altLang="zh-CN" sz="1400" dirty="0" smtClean="0">
                <a:solidFill>
                  <a:schemeClr val="tx1">
                    <a:lumMod val="85000"/>
                    <a:lumOff val="15000"/>
                  </a:schemeClr>
                </a:solidFill>
              </a:rPr>
              <a:t>– </a:t>
            </a:r>
            <a:r>
              <a:rPr lang="zh-CN" altLang="en-US" sz="1400" dirty="0" smtClean="0">
                <a:solidFill>
                  <a:schemeClr val="tx1">
                    <a:lumMod val="85000"/>
                    <a:lumOff val="15000"/>
                  </a:schemeClr>
                </a:solidFill>
              </a:rPr>
              <a:t>词法语法分析，生成</a:t>
            </a:r>
            <a:r>
              <a:rPr lang="en-US" altLang="zh-CN" sz="1400" dirty="0" smtClean="0">
                <a:solidFill>
                  <a:schemeClr val="tx1">
                    <a:lumMod val="85000"/>
                    <a:lumOff val="15000"/>
                  </a:schemeClr>
                </a:solidFill>
              </a:rPr>
              <a:t>AST</a:t>
            </a:r>
            <a:r>
              <a:rPr lang="zh-CN" altLang="en-US" sz="1400" dirty="0" smtClean="0"/>
              <a:t> </a:t>
            </a:r>
            <a:r>
              <a:rPr lang="en-US" altLang="zh-CN" sz="1400" dirty="0" smtClean="0"/>
              <a:t>(</a:t>
            </a:r>
            <a:r>
              <a:rPr lang="en-US" altLang="zh-CN" sz="1400" dirty="0"/>
              <a:t>Abstract Syntax </a:t>
            </a:r>
            <a:r>
              <a:rPr lang="en-US" altLang="zh-CN" sz="1400" dirty="0" smtClean="0"/>
              <a:t>Tree</a:t>
            </a:r>
            <a:r>
              <a:rPr lang="zh-CN" altLang="en-US" sz="1400" dirty="0" smtClean="0"/>
              <a:t>，</a:t>
            </a:r>
            <a:r>
              <a:rPr lang="zh-CN" altLang="en-US" sz="1400" dirty="0"/>
              <a:t>抽象语法树</a:t>
            </a:r>
            <a:r>
              <a:rPr lang="en-US" altLang="zh-CN" sz="1400" dirty="0" smtClean="0"/>
              <a:t>) </a:t>
            </a:r>
            <a:r>
              <a:rPr lang="zh-CN" altLang="en-US" sz="1400" dirty="0" smtClean="0">
                <a:solidFill>
                  <a:schemeClr val="tx1">
                    <a:lumMod val="85000"/>
                    <a:lumOff val="15000"/>
                  </a:schemeClr>
                </a:solidFill>
              </a:rPr>
              <a:t>。</a:t>
            </a:r>
            <a:endParaRPr lang="en-US" altLang="zh-CN" sz="1400" dirty="0" smtClean="0">
              <a:solidFill>
                <a:schemeClr val="tx1">
                  <a:lumMod val="85000"/>
                  <a:lumOff val="15000"/>
                </a:schemeClr>
              </a:solidFill>
            </a:endParaRPr>
          </a:p>
          <a:p>
            <a:pPr>
              <a:lnSpc>
                <a:spcPct val="150000"/>
              </a:lnSpc>
            </a:pPr>
            <a:r>
              <a:rPr lang="en-US" altLang="zh-CN" sz="1400" dirty="0" smtClean="0">
                <a:solidFill>
                  <a:schemeClr val="tx1">
                    <a:lumMod val="85000"/>
                    <a:lumOff val="15000"/>
                  </a:schemeClr>
                </a:solidFill>
              </a:rPr>
              <a:t>Compiling </a:t>
            </a:r>
            <a:r>
              <a:rPr lang="en-US" altLang="zh-CN" sz="1400" dirty="0">
                <a:solidFill>
                  <a:schemeClr val="tx1">
                    <a:lumMod val="85000"/>
                    <a:lumOff val="15000"/>
                  </a:schemeClr>
                </a:solidFill>
              </a:rPr>
              <a:t>+ </a:t>
            </a:r>
            <a:r>
              <a:rPr lang="en-US" altLang="zh-CN" sz="1400" dirty="0" smtClean="0">
                <a:solidFill>
                  <a:schemeClr val="tx1">
                    <a:lumMod val="85000"/>
                    <a:lumOff val="15000"/>
                  </a:schemeClr>
                </a:solidFill>
              </a:rPr>
              <a:t>Optimizing </a:t>
            </a:r>
            <a:r>
              <a:rPr lang="en-US" altLang="zh-CN" sz="1400" dirty="0">
                <a:solidFill>
                  <a:schemeClr val="tx1">
                    <a:lumMod val="85000"/>
                    <a:lumOff val="15000"/>
                  </a:schemeClr>
                </a:solidFill>
              </a:rPr>
              <a:t>- </a:t>
            </a:r>
            <a:r>
              <a:rPr lang="zh-CN" altLang="en-US" sz="1400" dirty="0" smtClean="0">
                <a:solidFill>
                  <a:schemeClr val="tx1">
                    <a:lumMod val="85000"/>
                    <a:lumOff val="15000"/>
                  </a:schemeClr>
                </a:solidFill>
              </a:rPr>
              <a:t>基础</a:t>
            </a:r>
            <a:r>
              <a:rPr lang="zh-CN" altLang="en-US" sz="1400" dirty="0">
                <a:solidFill>
                  <a:schemeClr val="tx1">
                    <a:lumMod val="85000"/>
                    <a:lumOff val="15000"/>
                  </a:schemeClr>
                </a:solidFill>
              </a:rPr>
              <a:t>编译和优化</a:t>
            </a:r>
            <a:r>
              <a:rPr lang="zh-CN" altLang="en-US" sz="1400" dirty="0" smtClean="0">
                <a:solidFill>
                  <a:schemeClr val="tx1">
                    <a:lumMod val="85000"/>
                    <a:lumOff val="15000"/>
                  </a:schemeClr>
                </a:solidFill>
              </a:rPr>
              <a:t>编译。有一些</a:t>
            </a:r>
            <a:r>
              <a:rPr lang="zh-CN" altLang="en-US" sz="1400" dirty="0">
                <a:solidFill>
                  <a:schemeClr val="tx1">
                    <a:lumMod val="85000"/>
                    <a:lumOff val="15000"/>
                  </a:schemeClr>
                </a:solidFill>
              </a:rPr>
              <a:t>优化编译的工作不在主线程</a:t>
            </a:r>
            <a:r>
              <a:rPr lang="zh-CN" altLang="en-US" sz="1400" dirty="0" smtClean="0">
                <a:solidFill>
                  <a:schemeClr val="tx1">
                    <a:lumMod val="85000"/>
                    <a:lumOff val="15000"/>
                  </a:schemeClr>
                </a:solidFill>
              </a:rPr>
              <a:t>，这里</a:t>
            </a:r>
            <a:r>
              <a:rPr lang="zh-CN" altLang="en-US" sz="1400" dirty="0">
                <a:solidFill>
                  <a:schemeClr val="tx1">
                    <a:lumMod val="85000"/>
                    <a:lumOff val="15000"/>
                  </a:schemeClr>
                </a:solidFill>
              </a:rPr>
              <a:t>并不包括这些时间</a:t>
            </a:r>
            <a:r>
              <a:rPr lang="zh-CN" altLang="en-US" sz="1400" dirty="0" smtClean="0">
                <a:solidFill>
                  <a:schemeClr val="tx1">
                    <a:lumMod val="85000"/>
                    <a:lumOff val="15000"/>
                  </a:schemeClr>
                </a:solidFill>
              </a:rPr>
              <a:t>。</a:t>
            </a:r>
            <a:endParaRPr lang="en-US" altLang="zh-CN" sz="1400" dirty="0" smtClean="0">
              <a:solidFill>
                <a:schemeClr val="tx1">
                  <a:lumMod val="85000"/>
                  <a:lumOff val="15000"/>
                </a:schemeClr>
              </a:solidFill>
            </a:endParaRPr>
          </a:p>
          <a:p>
            <a:pPr>
              <a:lnSpc>
                <a:spcPct val="150000"/>
              </a:lnSpc>
            </a:pPr>
            <a:r>
              <a:rPr lang="en-US" altLang="zh-CN" sz="1400" dirty="0" smtClean="0">
                <a:solidFill>
                  <a:schemeClr val="tx1">
                    <a:lumMod val="85000"/>
                    <a:lumOff val="15000"/>
                  </a:schemeClr>
                </a:solidFill>
              </a:rPr>
              <a:t>Re-optimizing -</a:t>
            </a:r>
            <a:r>
              <a:rPr lang="zh-CN" altLang="en-US" sz="1400" dirty="0">
                <a:solidFill>
                  <a:schemeClr val="tx1">
                    <a:lumMod val="85000"/>
                    <a:lumOff val="15000"/>
                  </a:schemeClr>
                </a:solidFill>
              </a:rPr>
              <a:t>重新优化</a:t>
            </a:r>
            <a:r>
              <a:rPr lang="zh-CN" altLang="en-US" sz="1400" dirty="0" smtClean="0">
                <a:solidFill>
                  <a:schemeClr val="tx1">
                    <a:lumMod val="85000"/>
                    <a:lumOff val="15000"/>
                  </a:schemeClr>
                </a:solidFill>
              </a:rPr>
              <a:t>。当</a:t>
            </a:r>
            <a:r>
              <a:rPr lang="zh-CN" altLang="en-US" sz="1400" dirty="0">
                <a:solidFill>
                  <a:schemeClr val="tx1">
                    <a:lumMod val="85000"/>
                    <a:lumOff val="15000"/>
                  </a:schemeClr>
                </a:solidFill>
              </a:rPr>
              <a:t>预先编译优化的代码不能被优化的情况下，</a:t>
            </a:r>
            <a:r>
              <a:rPr lang="en-US" altLang="zh-CN" sz="1400" dirty="0">
                <a:solidFill>
                  <a:schemeClr val="tx1">
                    <a:lumMod val="85000"/>
                    <a:lumOff val="15000"/>
                  </a:schemeClr>
                </a:solidFill>
              </a:rPr>
              <a:t>JIT </a:t>
            </a:r>
            <a:r>
              <a:rPr lang="zh-CN" altLang="en-US" sz="1400" dirty="0">
                <a:solidFill>
                  <a:schemeClr val="tx1">
                    <a:lumMod val="85000"/>
                    <a:lumOff val="15000"/>
                  </a:schemeClr>
                </a:solidFill>
              </a:rPr>
              <a:t>将这些代码重新优化，如果不能重新优化那么久丢给基础编译去做</a:t>
            </a:r>
            <a:r>
              <a:rPr lang="zh-CN" altLang="en-US" sz="1400" dirty="0" smtClean="0">
                <a:solidFill>
                  <a:schemeClr val="tx1">
                    <a:lumMod val="85000"/>
                    <a:lumOff val="15000"/>
                  </a:schemeClr>
                </a:solidFill>
              </a:rPr>
              <a:t>。</a:t>
            </a:r>
            <a:endParaRPr lang="en-US" altLang="zh-CN" sz="1400" dirty="0" smtClean="0">
              <a:solidFill>
                <a:schemeClr val="tx1">
                  <a:lumMod val="85000"/>
                  <a:lumOff val="15000"/>
                </a:schemeClr>
              </a:solidFill>
            </a:endParaRPr>
          </a:p>
          <a:p>
            <a:pPr>
              <a:lnSpc>
                <a:spcPct val="150000"/>
              </a:lnSpc>
            </a:pPr>
            <a:r>
              <a:rPr lang="en-US" altLang="zh-CN" sz="1400" dirty="0" smtClean="0">
                <a:solidFill>
                  <a:schemeClr val="tx1">
                    <a:lumMod val="85000"/>
                    <a:lumOff val="15000"/>
                  </a:schemeClr>
                </a:solidFill>
              </a:rPr>
              <a:t>Execution </a:t>
            </a:r>
            <a:r>
              <a:rPr lang="en-US" altLang="zh-CN" sz="1400" dirty="0">
                <a:solidFill>
                  <a:schemeClr val="tx1">
                    <a:lumMod val="85000"/>
                    <a:lumOff val="15000"/>
                  </a:schemeClr>
                </a:solidFill>
              </a:rPr>
              <a:t>- </a:t>
            </a:r>
            <a:r>
              <a:rPr lang="zh-CN" altLang="en-US" sz="1400" dirty="0">
                <a:solidFill>
                  <a:schemeClr val="tx1">
                    <a:lumMod val="85000"/>
                    <a:lumOff val="15000"/>
                  </a:schemeClr>
                </a:solidFill>
              </a:rPr>
              <a:t>执行</a:t>
            </a:r>
            <a:r>
              <a:rPr lang="zh-CN" altLang="en-US" sz="1400" dirty="0" smtClean="0">
                <a:solidFill>
                  <a:schemeClr val="tx1">
                    <a:lumMod val="85000"/>
                    <a:lumOff val="15000"/>
                  </a:schemeClr>
                </a:solidFill>
              </a:rPr>
              <a:t>代码。</a:t>
            </a:r>
            <a:endParaRPr lang="en-US" altLang="zh-CN" sz="1400" dirty="0" smtClean="0">
              <a:solidFill>
                <a:schemeClr val="tx1">
                  <a:lumMod val="85000"/>
                  <a:lumOff val="15000"/>
                </a:schemeClr>
              </a:solidFill>
            </a:endParaRPr>
          </a:p>
          <a:p>
            <a:pPr>
              <a:lnSpc>
                <a:spcPct val="150000"/>
              </a:lnSpc>
            </a:pPr>
            <a:r>
              <a:rPr lang="en-US" altLang="zh-CN" sz="1400" dirty="0" smtClean="0">
                <a:solidFill>
                  <a:schemeClr val="tx1">
                    <a:lumMod val="85000"/>
                    <a:lumOff val="15000"/>
                  </a:schemeClr>
                </a:solidFill>
              </a:rPr>
              <a:t>Garbage </a:t>
            </a:r>
            <a:r>
              <a:rPr lang="en-US" altLang="zh-CN" sz="1400" dirty="0">
                <a:solidFill>
                  <a:schemeClr val="tx1">
                    <a:lumMod val="85000"/>
                    <a:lumOff val="15000"/>
                  </a:schemeClr>
                </a:solidFill>
              </a:rPr>
              <a:t>collection - </a:t>
            </a:r>
            <a:r>
              <a:rPr lang="zh-CN" altLang="en-US" sz="1400" dirty="0">
                <a:solidFill>
                  <a:schemeClr val="tx1">
                    <a:lumMod val="85000"/>
                    <a:lumOff val="15000"/>
                  </a:schemeClr>
                </a:solidFill>
              </a:rPr>
              <a:t>清理</a:t>
            </a:r>
            <a:r>
              <a:rPr lang="zh-CN" altLang="en-US" sz="1400" dirty="0" smtClean="0">
                <a:solidFill>
                  <a:schemeClr val="tx1">
                    <a:lumMod val="85000"/>
                    <a:lumOff val="15000"/>
                  </a:schemeClr>
                </a:solidFill>
              </a:rPr>
              <a:t>内存。</a:t>
            </a:r>
            <a:endParaRPr lang="en-US" altLang="zh-CN" sz="1400" dirty="0" smtClean="0">
              <a:solidFill>
                <a:schemeClr val="tx1">
                  <a:lumMod val="85000"/>
                  <a:lumOff val="15000"/>
                </a:schemeClr>
              </a:solidFill>
            </a:endParaRPr>
          </a:p>
          <a:p>
            <a:pPr>
              <a:lnSpc>
                <a:spcPct val="150000"/>
              </a:lnSpc>
            </a:pPr>
            <a:r>
              <a:rPr lang="zh-CN" altLang="en-US" sz="1400" dirty="0" smtClean="0">
                <a:solidFill>
                  <a:schemeClr val="tx1">
                    <a:lumMod val="85000"/>
                    <a:lumOff val="15000"/>
                  </a:schemeClr>
                </a:solidFill>
              </a:rPr>
              <a:t>注意：</a:t>
            </a:r>
            <a:r>
              <a:rPr lang="en-US" altLang="zh-CN" sz="1400" dirty="0" smtClean="0">
                <a:solidFill>
                  <a:schemeClr val="tx1">
                    <a:lumMod val="85000"/>
                    <a:lumOff val="15000"/>
                  </a:schemeClr>
                </a:solidFill>
              </a:rPr>
              <a:t>JIT</a:t>
            </a:r>
            <a:r>
              <a:rPr lang="zh-CN" altLang="en-US" sz="1400" dirty="0" smtClean="0">
                <a:solidFill>
                  <a:schemeClr val="tx1">
                    <a:lumMod val="85000"/>
                    <a:lumOff val="15000"/>
                  </a:schemeClr>
                </a:solidFill>
              </a:rPr>
              <a:t>时间模型中各任务将</a:t>
            </a:r>
            <a:r>
              <a:rPr lang="zh-CN" altLang="en-US" sz="1400" dirty="0">
                <a:solidFill>
                  <a:schemeClr val="tx1">
                    <a:lumMod val="85000"/>
                    <a:lumOff val="15000"/>
                  </a:schemeClr>
                </a:solidFill>
              </a:rPr>
              <a:t>被交叉执行。比如正在做一些代码解析时，还执行者一些其他的逻辑，有些代码编译完成后，引擎又做了一些解析，然后又执行了一些</a:t>
            </a:r>
            <a:r>
              <a:rPr lang="zh-CN" altLang="en-US" sz="1400" dirty="0" smtClean="0">
                <a:solidFill>
                  <a:schemeClr val="tx1">
                    <a:lumMod val="85000"/>
                    <a:lumOff val="15000"/>
                  </a:schemeClr>
                </a:solidFill>
              </a:rPr>
              <a:t>逻辑。</a:t>
            </a:r>
            <a:r>
              <a:rPr lang="zh-CN" altLang="en-US" sz="1400" dirty="0">
                <a:solidFill>
                  <a:schemeClr val="tx1">
                    <a:lumMod val="85000"/>
                    <a:lumOff val="15000"/>
                  </a:schemeClr>
                </a:solidFill>
              </a:rPr>
              <a:t>这种交叉执行对早期 </a:t>
            </a:r>
            <a:r>
              <a:rPr lang="en-US" altLang="zh-CN" sz="1400" dirty="0">
                <a:solidFill>
                  <a:schemeClr val="tx1">
                    <a:lumMod val="85000"/>
                    <a:lumOff val="15000"/>
                  </a:schemeClr>
                </a:solidFill>
              </a:rPr>
              <a:t>JavaScript </a:t>
            </a:r>
            <a:r>
              <a:rPr lang="zh-CN" altLang="en-US" sz="1400" dirty="0">
                <a:solidFill>
                  <a:schemeClr val="tx1">
                    <a:lumMod val="85000"/>
                    <a:lumOff val="15000"/>
                  </a:schemeClr>
                </a:solidFill>
              </a:rPr>
              <a:t>的性能有很大的</a:t>
            </a:r>
            <a:r>
              <a:rPr lang="zh-CN" altLang="en-US" sz="1400" dirty="0" smtClean="0">
                <a:solidFill>
                  <a:schemeClr val="tx1">
                    <a:lumMod val="85000"/>
                    <a:lumOff val="15000"/>
                  </a:schemeClr>
                </a:solidFill>
              </a:rPr>
              <a:t>帮助。</a:t>
            </a:r>
            <a:endParaRPr lang="zh-CN" altLang="en-US" sz="1400" dirty="0">
              <a:solidFill>
                <a:schemeClr val="tx1">
                  <a:lumMod val="85000"/>
                  <a:lumOff val="15000"/>
                </a:schemeClr>
              </a:solidFill>
            </a:endParaRPr>
          </a:p>
        </p:txBody>
      </p:sp>
      <p:sp>
        <p:nvSpPr>
          <p:cNvPr id="24" name="文本框 23">
            <a:extLst>
              <a:ext uri="{FF2B5EF4-FFF2-40B4-BE49-F238E27FC236}">
                <a16:creationId xmlns="" xmlns:a16="http://schemas.microsoft.com/office/drawing/2014/main" id="{4EB80E67-1CA9-4FC2-B79F-756B9CD30E1C}"/>
              </a:ext>
            </a:extLst>
          </p:cNvPr>
          <p:cNvSpPr txBox="1"/>
          <p:nvPr/>
        </p:nvSpPr>
        <p:spPr>
          <a:xfrm>
            <a:off x="1072173" y="225825"/>
            <a:ext cx="2339102" cy="581057"/>
          </a:xfrm>
          <a:prstGeom prst="rect">
            <a:avLst/>
          </a:prstGeom>
          <a:noFill/>
        </p:spPr>
        <p:txBody>
          <a:bodyPr wrap="none" rtlCol="0">
            <a:spAutoFit/>
            <a:scene3d>
              <a:camera prst="orthographicFront"/>
              <a:lightRig rig="threePt" dir="t"/>
            </a:scene3d>
            <a:sp3d contourW="12700"/>
          </a:bodyPr>
          <a:lstStyle/>
          <a:p>
            <a:pPr>
              <a:lnSpc>
                <a:spcPct val="150000"/>
              </a:lnSpc>
            </a:pP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浏览器性能知识</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25" name="矩形 24">
            <a:extLst>
              <a:ext uri="{FF2B5EF4-FFF2-40B4-BE49-F238E27FC236}">
                <a16:creationId xmlns="" xmlns:a16="http://schemas.microsoft.com/office/drawing/2014/main" id="{3671ED26-11C6-48F5-8FBE-9C16F9C49B8B}"/>
              </a:ext>
            </a:extLst>
          </p:cNvPr>
          <p:cNvSpPr/>
          <p:nvPr/>
        </p:nvSpPr>
        <p:spPr>
          <a:xfrm>
            <a:off x="1072173" y="692644"/>
            <a:ext cx="3664771" cy="338554"/>
          </a:xfrm>
          <a:prstGeom prst="rect">
            <a:avLst/>
          </a:prstGeom>
        </p:spPr>
        <p:txBody>
          <a:bodyPr wrap="square">
            <a:spAutoFit/>
          </a:bodyPr>
          <a:lstStyle/>
          <a:p>
            <a:pPr>
              <a:lnSpc>
                <a:spcPct val="200000"/>
              </a:lnSpc>
              <a:spcAft>
                <a:spcPts val="1000"/>
              </a:spcAft>
            </a:pPr>
            <a:r>
              <a:rPr lang="en-US" altLang="zh-CN" sz="800" kern="0" dirty="0">
                <a:solidFill>
                  <a:schemeClr val="tx1">
                    <a:lumMod val="65000"/>
                    <a:lumOff val="35000"/>
                  </a:schemeClr>
                </a:solidFill>
                <a:latin typeface="微软雅黑" panose="020B0503020204020204" pitchFamily="34" charset="-122"/>
                <a:ea typeface="微软雅黑" panose="020B0503020204020204" pitchFamily="34" charset="-122"/>
              </a:rPr>
              <a:t>Browser Performance knowledge</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344" y="1893869"/>
            <a:ext cx="5351414" cy="1571978"/>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43758" y="1968602"/>
            <a:ext cx="5109828" cy="1411590"/>
          </a:xfrm>
          <a:prstGeom prst="rect">
            <a:avLst/>
          </a:prstGeom>
        </p:spPr>
      </p:pic>
    </p:spTree>
    <p:extLst>
      <p:ext uri="{BB962C8B-B14F-4D97-AF65-F5344CB8AC3E}">
        <p14:creationId xmlns:p14="http://schemas.microsoft.com/office/powerpoint/2010/main" val="22499287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 xmlns:a16="http://schemas.microsoft.com/office/drawing/2014/main" id="{B46C681F-AAB6-4F5B-8AFC-3BA736E351E7}"/>
              </a:ext>
            </a:extLst>
          </p:cNvPr>
          <p:cNvPicPr>
            <a:picLocks noChangeAspect="1"/>
          </p:cNvPicPr>
          <p:nvPr/>
        </p:nvPicPr>
        <p:blipFill rotWithShape="1">
          <a:blip r:embed="rId2">
            <a:extLst>
              <a:ext uri="{28A0092B-C50C-407E-A947-70E740481C1C}">
                <a14:useLocalDpi xmlns:a14="http://schemas.microsoft.com/office/drawing/2010/main" val="0"/>
              </a:ext>
            </a:extLst>
          </a:blip>
          <a:srcRect l="1393" t="19505" r="6819" b="9293"/>
          <a:stretch/>
        </p:blipFill>
        <p:spPr>
          <a:xfrm>
            <a:off x="0" y="0"/>
            <a:ext cx="12192000" cy="6858000"/>
          </a:xfrm>
          <a:prstGeom prst="rect">
            <a:avLst/>
          </a:prstGeom>
        </p:spPr>
      </p:pic>
      <p:sp>
        <p:nvSpPr>
          <p:cNvPr id="6" name="矩形 5">
            <a:extLst>
              <a:ext uri="{FF2B5EF4-FFF2-40B4-BE49-F238E27FC236}">
                <a16:creationId xmlns="" xmlns:a16="http://schemas.microsoft.com/office/drawing/2014/main" id="{253E843C-1639-48CA-A820-A7730C8B3B27}"/>
              </a:ext>
            </a:extLst>
          </p:cNvPr>
          <p:cNvSpPr/>
          <p:nvPr/>
        </p:nvSpPr>
        <p:spPr>
          <a:xfrm>
            <a:off x="349956" y="301978"/>
            <a:ext cx="11492089" cy="6254045"/>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 xmlns:a16="http://schemas.microsoft.com/office/drawing/2014/main" id="{D78E37E5-2626-438D-864D-E5B527C6F184}"/>
              </a:ext>
            </a:extLst>
          </p:cNvPr>
          <p:cNvSpPr/>
          <p:nvPr/>
        </p:nvSpPr>
        <p:spPr>
          <a:xfrm>
            <a:off x="435357" y="380498"/>
            <a:ext cx="587829" cy="587829"/>
          </a:xfrm>
          <a:prstGeom prst="ellipse">
            <a:avLst/>
          </a:prstGeom>
          <a:solidFill>
            <a:srgbClr val="F9D2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lumMod val="95000"/>
                    <a:lumOff val="5000"/>
                  </a:schemeClr>
                </a:solidFill>
                <a:latin typeface="微软雅黑" panose="020B0503020204020204" pitchFamily="34" charset="-122"/>
                <a:ea typeface="微软雅黑" panose="020B0503020204020204" pitchFamily="34" charset="-122"/>
              </a:rPr>
              <a:t>01</a:t>
            </a:r>
            <a:endPar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 xmlns:a16="http://schemas.microsoft.com/office/drawing/2014/main" id="{5E925BBF-51E9-4A1A-8A5C-D86104985595}"/>
              </a:ext>
            </a:extLst>
          </p:cNvPr>
          <p:cNvSpPr txBox="1"/>
          <p:nvPr/>
        </p:nvSpPr>
        <p:spPr>
          <a:xfrm>
            <a:off x="2013089" y="2292920"/>
            <a:ext cx="3187561" cy="253916"/>
          </a:xfrm>
          <a:prstGeom prst="rect">
            <a:avLst/>
          </a:prstGeom>
          <a:noFill/>
        </p:spPr>
        <p:txBody>
          <a:bodyPr wrap="square" rtlCol="0">
            <a:spAutoFit/>
          </a:bodyPr>
          <a:lstStyle/>
          <a:p>
            <a:r>
              <a:rPr lang="zh-CN" altLang="en-US" sz="1050" dirty="0">
                <a:solidFill>
                  <a:schemeClr val="tx1">
                    <a:lumMod val="95000"/>
                    <a:lumOff val="5000"/>
                  </a:schemeClr>
                </a:solidFill>
              </a:rPr>
              <a:t>输入的代码 </a:t>
            </a:r>
            <a:r>
              <a:rPr lang="en-US" altLang="zh-CN" sz="1050" dirty="0">
                <a:solidFill>
                  <a:schemeClr val="tx1">
                    <a:lumMod val="95000"/>
                    <a:lumOff val="5000"/>
                  </a:schemeClr>
                </a:solidFill>
              </a:rPr>
              <a:t>-&gt; [ </a:t>
            </a:r>
            <a:r>
              <a:rPr lang="zh-CN" altLang="en-US" sz="1050" dirty="0">
                <a:solidFill>
                  <a:schemeClr val="tx1">
                    <a:lumMod val="95000"/>
                    <a:lumOff val="5000"/>
                  </a:schemeClr>
                </a:solidFill>
              </a:rPr>
              <a:t>解释器 解释执行 </a:t>
            </a:r>
            <a:r>
              <a:rPr lang="en-US" altLang="zh-CN" sz="1050" dirty="0">
                <a:solidFill>
                  <a:schemeClr val="tx1">
                    <a:lumMod val="95000"/>
                    <a:lumOff val="5000"/>
                  </a:schemeClr>
                </a:solidFill>
              </a:rPr>
              <a:t>] -&gt; </a:t>
            </a:r>
            <a:r>
              <a:rPr lang="zh-CN" altLang="en-US" sz="1050" dirty="0">
                <a:solidFill>
                  <a:schemeClr val="tx1">
                    <a:lumMod val="95000"/>
                    <a:lumOff val="5000"/>
                  </a:schemeClr>
                </a:solidFill>
              </a:rPr>
              <a:t>执行结果</a:t>
            </a:r>
          </a:p>
        </p:txBody>
      </p:sp>
      <p:sp>
        <p:nvSpPr>
          <p:cNvPr id="17" name="矩形 16">
            <a:extLst>
              <a:ext uri="{FF2B5EF4-FFF2-40B4-BE49-F238E27FC236}">
                <a16:creationId xmlns="" xmlns:a16="http://schemas.microsoft.com/office/drawing/2014/main" id="{62583DE2-3D74-4115-BB6E-0E4F16C25F9F}"/>
              </a:ext>
            </a:extLst>
          </p:cNvPr>
          <p:cNvSpPr/>
          <p:nvPr/>
        </p:nvSpPr>
        <p:spPr>
          <a:xfrm>
            <a:off x="2013089" y="1847435"/>
            <a:ext cx="2395625" cy="369332"/>
          </a:xfrm>
          <a:prstGeom prst="rect">
            <a:avLst/>
          </a:prstGeom>
        </p:spPr>
        <p:txBody>
          <a:bodyPr wrap="square">
            <a:spAutoFit/>
          </a:bodyPr>
          <a:lstStyle/>
          <a:p>
            <a:r>
              <a:rPr lang="zh-CN" altLang="en-US" b="1" kern="0" dirty="0">
                <a:solidFill>
                  <a:schemeClr val="tx1">
                    <a:lumMod val="85000"/>
                    <a:lumOff val="15000"/>
                  </a:schemeClr>
                </a:solidFill>
                <a:latin typeface="微软雅黑 Light" panose="020B0502040204020203" pitchFamily="34" charset="-122"/>
                <a:ea typeface="微软雅黑 Light" panose="020B0502040204020203" pitchFamily="34" charset="-122"/>
              </a:rPr>
              <a:t>解释器的执行抽象</a:t>
            </a:r>
            <a:endParaRPr lang="zh-CN" altLang="en-US" dirty="0">
              <a:solidFill>
                <a:schemeClr val="tx1">
                  <a:lumMod val="85000"/>
                  <a:lumOff val="15000"/>
                </a:schemeClr>
              </a:solidFill>
            </a:endParaRPr>
          </a:p>
        </p:txBody>
      </p:sp>
      <p:sp>
        <p:nvSpPr>
          <p:cNvPr id="18" name="文本框 17">
            <a:extLst>
              <a:ext uri="{FF2B5EF4-FFF2-40B4-BE49-F238E27FC236}">
                <a16:creationId xmlns="" xmlns:a16="http://schemas.microsoft.com/office/drawing/2014/main" id="{1B1DD88F-2E2F-461E-A60A-09611A634A8B}"/>
              </a:ext>
            </a:extLst>
          </p:cNvPr>
          <p:cNvSpPr txBox="1"/>
          <p:nvPr/>
        </p:nvSpPr>
        <p:spPr>
          <a:xfrm>
            <a:off x="5776838" y="2269538"/>
            <a:ext cx="4730598" cy="253916"/>
          </a:xfrm>
          <a:prstGeom prst="rect">
            <a:avLst/>
          </a:prstGeom>
          <a:noFill/>
        </p:spPr>
        <p:txBody>
          <a:bodyPr wrap="square" rtlCol="0">
            <a:spAutoFit/>
          </a:bodyPr>
          <a:lstStyle/>
          <a:p>
            <a:r>
              <a:rPr lang="zh-CN" altLang="en-US" sz="1050" dirty="0">
                <a:solidFill>
                  <a:schemeClr val="tx1">
                    <a:lumMod val="95000"/>
                    <a:lumOff val="5000"/>
                  </a:schemeClr>
                </a:solidFill>
              </a:rPr>
              <a:t>输入的代码 </a:t>
            </a:r>
            <a:r>
              <a:rPr lang="en-US" altLang="zh-CN" sz="1050" dirty="0">
                <a:solidFill>
                  <a:schemeClr val="tx1">
                    <a:lumMod val="95000"/>
                    <a:lumOff val="5000"/>
                  </a:schemeClr>
                </a:solidFill>
              </a:rPr>
              <a:t>-&gt; [ </a:t>
            </a:r>
            <a:r>
              <a:rPr lang="zh-CN" altLang="en-US" sz="1050" dirty="0">
                <a:solidFill>
                  <a:schemeClr val="tx1">
                    <a:lumMod val="95000"/>
                    <a:lumOff val="5000"/>
                  </a:schemeClr>
                </a:solidFill>
              </a:rPr>
              <a:t>编译器 编译 </a:t>
            </a:r>
            <a:r>
              <a:rPr lang="en-US" altLang="zh-CN" sz="1050" dirty="0">
                <a:solidFill>
                  <a:schemeClr val="tx1">
                    <a:lumMod val="95000"/>
                    <a:lumOff val="5000"/>
                  </a:schemeClr>
                </a:solidFill>
              </a:rPr>
              <a:t>] -&gt; </a:t>
            </a:r>
            <a:r>
              <a:rPr lang="zh-CN" altLang="en-US" sz="1050" dirty="0">
                <a:solidFill>
                  <a:schemeClr val="tx1">
                    <a:lumMod val="95000"/>
                    <a:lumOff val="5000"/>
                  </a:schemeClr>
                </a:solidFill>
              </a:rPr>
              <a:t>编译后的代码 </a:t>
            </a:r>
            <a:r>
              <a:rPr lang="en-US" altLang="zh-CN" sz="1050" dirty="0">
                <a:solidFill>
                  <a:schemeClr val="tx1">
                    <a:lumMod val="95000"/>
                    <a:lumOff val="5000"/>
                  </a:schemeClr>
                </a:solidFill>
              </a:rPr>
              <a:t>-&gt; [ </a:t>
            </a:r>
            <a:r>
              <a:rPr lang="zh-CN" altLang="en-US" sz="1050" dirty="0">
                <a:solidFill>
                  <a:schemeClr val="tx1">
                    <a:lumMod val="95000"/>
                    <a:lumOff val="5000"/>
                  </a:schemeClr>
                </a:solidFill>
              </a:rPr>
              <a:t>执行 </a:t>
            </a:r>
            <a:r>
              <a:rPr lang="en-US" altLang="zh-CN" sz="1050" dirty="0">
                <a:solidFill>
                  <a:schemeClr val="tx1">
                    <a:lumMod val="95000"/>
                    <a:lumOff val="5000"/>
                  </a:schemeClr>
                </a:solidFill>
              </a:rPr>
              <a:t>] -&gt; </a:t>
            </a:r>
            <a:r>
              <a:rPr lang="zh-CN" altLang="en-US" sz="1050" dirty="0">
                <a:solidFill>
                  <a:schemeClr val="tx1">
                    <a:lumMod val="95000"/>
                    <a:lumOff val="5000"/>
                  </a:schemeClr>
                </a:solidFill>
              </a:rPr>
              <a:t>执行结果</a:t>
            </a:r>
          </a:p>
        </p:txBody>
      </p:sp>
      <p:sp>
        <p:nvSpPr>
          <p:cNvPr id="19" name="矩形 18">
            <a:extLst>
              <a:ext uri="{FF2B5EF4-FFF2-40B4-BE49-F238E27FC236}">
                <a16:creationId xmlns="" xmlns:a16="http://schemas.microsoft.com/office/drawing/2014/main" id="{503F04FD-A77E-4A0D-A512-454E9D9B38D2}"/>
              </a:ext>
            </a:extLst>
          </p:cNvPr>
          <p:cNvSpPr/>
          <p:nvPr/>
        </p:nvSpPr>
        <p:spPr>
          <a:xfrm>
            <a:off x="5776838" y="1843516"/>
            <a:ext cx="2668049" cy="369332"/>
          </a:xfrm>
          <a:prstGeom prst="rect">
            <a:avLst/>
          </a:prstGeom>
        </p:spPr>
        <p:txBody>
          <a:bodyPr wrap="square">
            <a:spAutoFit/>
          </a:bodyPr>
          <a:lstStyle/>
          <a:p>
            <a:r>
              <a:rPr lang="en-US" altLang="zh-CN" b="1" kern="0" dirty="0">
                <a:solidFill>
                  <a:schemeClr val="tx1">
                    <a:lumMod val="85000"/>
                    <a:lumOff val="15000"/>
                  </a:schemeClr>
                </a:solidFill>
                <a:latin typeface="微软雅黑 Light" panose="020B0502040204020203" pitchFamily="34" charset="-122"/>
                <a:ea typeface="微软雅黑 Light" panose="020B0502040204020203" pitchFamily="34" charset="-122"/>
              </a:rPr>
              <a:t>JIT</a:t>
            </a:r>
            <a:r>
              <a:rPr lang="zh-CN" altLang="en-US" b="1" kern="0" dirty="0">
                <a:solidFill>
                  <a:schemeClr val="tx1">
                    <a:lumMod val="85000"/>
                    <a:lumOff val="15000"/>
                  </a:schemeClr>
                </a:solidFill>
                <a:latin typeface="微软雅黑 Light" panose="020B0502040204020203" pitchFamily="34" charset="-122"/>
                <a:ea typeface="微软雅黑 Light" panose="020B0502040204020203" pitchFamily="34" charset="-122"/>
              </a:rPr>
              <a:t>编译后再执行的抽象</a:t>
            </a:r>
          </a:p>
        </p:txBody>
      </p:sp>
      <p:cxnSp>
        <p:nvCxnSpPr>
          <p:cNvPr id="22" name="Straight Connector 23">
            <a:extLst>
              <a:ext uri="{FF2B5EF4-FFF2-40B4-BE49-F238E27FC236}">
                <a16:creationId xmlns="" xmlns:a16="http://schemas.microsoft.com/office/drawing/2014/main" id="{5BEED2F7-A446-4456-9B6A-CC081A34D342}"/>
              </a:ext>
            </a:extLst>
          </p:cNvPr>
          <p:cNvCxnSpPr>
            <a:cxnSpLocks/>
          </p:cNvCxnSpPr>
          <p:nvPr/>
        </p:nvCxnSpPr>
        <p:spPr>
          <a:xfrm>
            <a:off x="1188891" y="2826092"/>
            <a:ext cx="9814218" cy="0"/>
          </a:xfrm>
          <a:prstGeom prst="line">
            <a:avLst/>
          </a:prstGeom>
          <a:ln w="1905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23" name="文本框 22">
            <a:extLst>
              <a:ext uri="{FF2B5EF4-FFF2-40B4-BE49-F238E27FC236}">
                <a16:creationId xmlns="" xmlns:a16="http://schemas.microsoft.com/office/drawing/2014/main" id="{A1626FAD-3CDB-42DE-BBDD-7BAFBB397A92}"/>
              </a:ext>
            </a:extLst>
          </p:cNvPr>
          <p:cNvSpPr txBox="1"/>
          <p:nvPr/>
        </p:nvSpPr>
        <p:spPr>
          <a:xfrm>
            <a:off x="1262367" y="3135963"/>
            <a:ext cx="9650932" cy="2031325"/>
          </a:xfrm>
          <a:prstGeom prst="rect">
            <a:avLst/>
          </a:prstGeom>
          <a:noFill/>
        </p:spPr>
        <p:txBody>
          <a:bodyPr wrap="square" rtlCol="0">
            <a:spAutoFit/>
          </a:bodyPr>
          <a:lstStyle/>
          <a:p>
            <a:pPr>
              <a:lnSpc>
                <a:spcPct val="150000"/>
              </a:lnSpc>
            </a:pPr>
            <a:r>
              <a:rPr lang="zh-CN" altLang="en-US" sz="1400" dirty="0" smtClean="0">
                <a:solidFill>
                  <a:schemeClr val="tx1">
                    <a:lumMod val="85000"/>
                    <a:lumOff val="15000"/>
                  </a:schemeClr>
                </a:solidFill>
              </a:rPr>
              <a:t>说</a:t>
            </a:r>
            <a:r>
              <a:rPr lang="en-US" altLang="zh-CN" sz="1400" dirty="0">
                <a:solidFill>
                  <a:schemeClr val="tx1">
                    <a:lumMod val="85000"/>
                    <a:lumOff val="15000"/>
                  </a:schemeClr>
                </a:solidFill>
              </a:rPr>
              <a:t>JIT</a:t>
            </a:r>
            <a:r>
              <a:rPr lang="zh-CN" altLang="en-US" sz="1400" dirty="0">
                <a:solidFill>
                  <a:schemeClr val="tx1">
                    <a:lumMod val="85000"/>
                    <a:lumOff val="15000"/>
                  </a:schemeClr>
                </a:solidFill>
              </a:rPr>
              <a:t>比解释快，其实说的是“执行编译后的代码”比“解释器解释执行”要快，并不是说“编译”这个动作比“解释”这个动作快。</a:t>
            </a:r>
          </a:p>
          <a:p>
            <a:pPr>
              <a:lnSpc>
                <a:spcPct val="150000"/>
              </a:lnSpc>
            </a:pPr>
            <a:r>
              <a:rPr lang="en-US" altLang="zh-CN" sz="1400" dirty="0">
                <a:solidFill>
                  <a:schemeClr val="tx1">
                    <a:lumMod val="85000"/>
                    <a:lumOff val="15000"/>
                  </a:schemeClr>
                </a:solidFill>
              </a:rPr>
              <a:t>JIT</a:t>
            </a:r>
            <a:r>
              <a:rPr lang="zh-CN" altLang="en-US" sz="1400" dirty="0">
                <a:solidFill>
                  <a:schemeClr val="tx1">
                    <a:lumMod val="85000"/>
                    <a:lumOff val="15000"/>
                  </a:schemeClr>
                </a:solidFill>
              </a:rPr>
              <a:t>编译再怎么快，至少也比解释执行一次略慢一些，而要得到最后的执行结果还得再经过一个“执行编译后的代码”的过程。</a:t>
            </a:r>
          </a:p>
          <a:p>
            <a:pPr>
              <a:lnSpc>
                <a:spcPct val="150000"/>
              </a:lnSpc>
            </a:pPr>
            <a:r>
              <a:rPr lang="zh-CN" altLang="en-US" sz="1400" dirty="0">
                <a:solidFill>
                  <a:schemeClr val="tx1">
                    <a:lumMod val="85000"/>
                    <a:lumOff val="15000"/>
                  </a:schemeClr>
                </a:solidFill>
              </a:rPr>
              <a:t>所以，对“只执行一次”的代码而言，解释执行其实总是比</a:t>
            </a:r>
            <a:r>
              <a:rPr lang="en-US" altLang="zh-CN" sz="1400" dirty="0">
                <a:solidFill>
                  <a:schemeClr val="tx1">
                    <a:lumMod val="85000"/>
                    <a:lumOff val="15000"/>
                  </a:schemeClr>
                </a:solidFill>
              </a:rPr>
              <a:t>JIT</a:t>
            </a:r>
            <a:r>
              <a:rPr lang="zh-CN" altLang="en-US" sz="1400" dirty="0">
                <a:solidFill>
                  <a:schemeClr val="tx1">
                    <a:lumMod val="85000"/>
                    <a:lumOff val="15000"/>
                  </a:schemeClr>
                </a:solidFill>
              </a:rPr>
              <a:t>编译执行要快。</a:t>
            </a:r>
          </a:p>
          <a:p>
            <a:pPr>
              <a:lnSpc>
                <a:spcPct val="150000"/>
              </a:lnSpc>
            </a:pPr>
            <a:r>
              <a:rPr lang="zh-CN" altLang="en-US" sz="1400" dirty="0" smtClean="0">
                <a:solidFill>
                  <a:schemeClr val="tx1">
                    <a:lumMod val="85000"/>
                    <a:lumOff val="15000"/>
                  </a:schemeClr>
                </a:solidFill>
              </a:rPr>
              <a:t>对</a:t>
            </a:r>
            <a:r>
              <a:rPr lang="zh-CN" altLang="en-US" sz="1400" dirty="0">
                <a:solidFill>
                  <a:schemeClr val="tx1">
                    <a:lumMod val="85000"/>
                    <a:lumOff val="15000"/>
                  </a:schemeClr>
                </a:solidFill>
              </a:rPr>
              <a:t>只执行一次的代码做</a:t>
            </a:r>
            <a:r>
              <a:rPr lang="en-US" altLang="zh-CN" sz="1400" dirty="0">
                <a:solidFill>
                  <a:schemeClr val="tx1">
                    <a:lumMod val="85000"/>
                    <a:lumOff val="15000"/>
                  </a:schemeClr>
                </a:solidFill>
              </a:rPr>
              <a:t>JIT</a:t>
            </a:r>
            <a:r>
              <a:rPr lang="zh-CN" altLang="en-US" sz="1400" dirty="0">
                <a:solidFill>
                  <a:schemeClr val="tx1">
                    <a:lumMod val="85000"/>
                    <a:lumOff val="15000"/>
                  </a:schemeClr>
                </a:solidFill>
              </a:rPr>
              <a:t>编译再执行，可以说是得不偿失。</a:t>
            </a:r>
          </a:p>
          <a:p>
            <a:pPr>
              <a:lnSpc>
                <a:spcPct val="150000"/>
              </a:lnSpc>
            </a:pPr>
            <a:r>
              <a:rPr lang="zh-CN" altLang="en-US" sz="1400" dirty="0">
                <a:solidFill>
                  <a:schemeClr val="tx1">
                    <a:lumMod val="85000"/>
                    <a:lumOff val="15000"/>
                  </a:schemeClr>
                </a:solidFill>
              </a:rPr>
              <a:t>对只执行少量次数的代码，</a:t>
            </a:r>
            <a:r>
              <a:rPr lang="en-US" altLang="zh-CN" sz="1400" dirty="0">
                <a:solidFill>
                  <a:schemeClr val="tx1">
                    <a:lumMod val="85000"/>
                    <a:lumOff val="15000"/>
                  </a:schemeClr>
                </a:solidFill>
              </a:rPr>
              <a:t>JIT</a:t>
            </a:r>
            <a:r>
              <a:rPr lang="zh-CN" altLang="en-US" sz="1400" dirty="0">
                <a:solidFill>
                  <a:schemeClr val="tx1">
                    <a:lumMod val="85000"/>
                    <a:lumOff val="15000"/>
                  </a:schemeClr>
                </a:solidFill>
              </a:rPr>
              <a:t>编译带来的执行速度的提升也未必能抵消掉最初编译带来的开销</a:t>
            </a:r>
            <a:r>
              <a:rPr lang="zh-CN" altLang="en-US" sz="1400" dirty="0" smtClean="0">
                <a:solidFill>
                  <a:schemeClr val="tx1">
                    <a:lumMod val="85000"/>
                    <a:lumOff val="15000"/>
                  </a:schemeClr>
                </a:solidFill>
              </a:rPr>
              <a:t>。</a:t>
            </a:r>
            <a:endParaRPr lang="zh-CN" altLang="en-US" sz="1400" dirty="0">
              <a:solidFill>
                <a:schemeClr val="tx1">
                  <a:lumMod val="85000"/>
                  <a:lumOff val="15000"/>
                </a:schemeClr>
              </a:solidFill>
            </a:endParaRPr>
          </a:p>
          <a:p>
            <a:pPr>
              <a:lnSpc>
                <a:spcPct val="150000"/>
              </a:lnSpc>
            </a:pPr>
            <a:r>
              <a:rPr lang="zh-CN" altLang="en-US" sz="1400" dirty="0">
                <a:solidFill>
                  <a:schemeClr val="tx1">
                    <a:lumMod val="85000"/>
                    <a:lumOff val="15000"/>
                  </a:schemeClr>
                </a:solidFill>
              </a:rPr>
              <a:t>只有对频繁执行的代码，</a:t>
            </a:r>
            <a:r>
              <a:rPr lang="en-US" altLang="zh-CN" sz="1400" dirty="0">
                <a:solidFill>
                  <a:schemeClr val="tx1">
                    <a:lumMod val="85000"/>
                    <a:lumOff val="15000"/>
                  </a:schemeClr>
                </a:solidFill>
              </a:rPr>
              <a:t>JIT</a:t>
            </a:r>
            <a:r>
              <a:rPr lang="zh-CN" altLang="en-US" sz="1400" dirty="0">
                <a:solidFill>
                  <a:schemeClr val="tx1">
                    <a:lumMod val="85000"/>
                    <a:lumOff val="15000"/>
                  </a:schemeClr>
                </a:solidFill>
              </a:rPr>
              <a:t>编译才能保证有正面的收益。</a:t>
            </a:r>
          </a:p>
        </p:txBody>
      </p:sp>
      <p:sp>
        <p:nvSpPr>
          <p:cNvPr id="24" name="文本框 23">
            <a:extLst>
              <a:ext uri="{FF2B5EF4-FFF2-40B4-BE49-F238E27FC236}">
                <a16:creationId xmlns="" xmlns:a16="http://schemas.microsoft.com/office/drawing/2014/main" id="{4EB80E67-1CA9-4FC2-B79F-756B9CD30E1C}"/>
              </a:ext>
            </a:extLst>
          </p:cNvPr>
          <p:cNvSpPr txBox="1"/>
          <p:nvPr/>
        </p:nvSpPr>
        <p:spPr>
          <a:xfrm>
            <a:off x="1072173" y="225825"/>
            <a:ext cx="2339102" cy="581057"/>
          </a:xfrm>
          <a:prstGeom prst="rect">
            <a:avLst/>
          </a:prstGeom>
          <a:noFill/>
        </p:spPr>
        <p:txBody>
          <a:bodyPr wrap="none" rtlCol="0">
            <a:spAutoFit/>
            <a:scene3d>
              <a:camera prst="orthographicFront"/>
              <a:lightRig rig="threePt" dir="t"/>
            </a:scene3d>
            <a:sp3d contourW="12700"/>
          </a:bodyPr>
          <a:lstStyle/>
          <a:p>
            <a:pPr>
              <a:lnSpc>
                <a:spcPct val="150000"/>
              </a:lnSpc>
            </a:pP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浏览器性能知识</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25" name="矩形 24">
            <a:extLst>
              <a:ext uri="{FF2B5EF4-FFF2-40B4-BE49-F238E27FC236}">
                <a16:creationId xmlns="" xmlns:a16="http://schemas.microsoft.com/office/drawing/2014/main" id="{3671ED26-11C6-48F5-8FBE-9C16F9C49B8B}"/>
              </a:ext>
            </a:extLst>
          </p:cNvPr>
          <p:cNvSpPr/>
          <p:nvPr/>
        </p:nvSpPr>
        <p:spPr>
          <a:xfrm>
            <a:off x="1072173" y="692644"/>
            <a:ext cx="3664771" cy="338554"/>
          </a:xfrm>
          <a:prstGeom prst="rect">
            <a:avLst/>
          </a:prstGeom>
        </p:spPr>
        <p:txBody>
          <a:bodyPr wrap="square">
            <a:spAutoFit/>
          </a:bodyPr>
          <a:lstStyle/>
          <a:p>
            <a:pPr>
              <a:lnSpc>
                <a:spcPct val="200000"/>
              </a:lnSpc>
              <a:spcAft>
                <a:spcPts val="1000"/>
              </a:spcAft>
            </a:pPr>
            <a:r>
              <a:rPr lang="en-US" altLang="zh-CN" sz="800" kern="0" dirty="0">
                <a:solidFill>
                  <a:schemeClr val="tx1">
                    <a:lumMod val="65000"/>
                    <a:lumOff val="35000"/>
                  </a:schemeClr>
                </a:solidFill>
                <a:latin typeface="微软雅黑" panose="020B0503020204020204" pitchFamily="34" charset="-122"/>
                <a:ea typeface="微软雅黑" panose="020B0503020204020204" pitchFamily="34" charset="-122"/>
              </a:rPr>
              <a:t>Browser Performance knowledge</a:t>
            </a:r>
          </a:p>
        </p:txBody>
      </p:sp>
    </p:spTree>
    <p:extLst>
      <p:ext uri="{BB962C8B-B14F-4D97-AF65-F5344CB8AC3E}">
        <p14:creationId xmlns:p14="http://schemas.microsoft.com/office/powerpoint/2010/main" val="12283086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 xmlns:a16="http://schemas.microsoft.com/office/drawing/2014/main" id="{B46C681F-AAB6-4F5B-8AFC-3BA736E351E7}"/>
              </a:ext>
            </a:extLst>
          </p:cNvPr>
          <p:cNvPicPr>
            <a:picLocks noChangeAspect="1"/>
          </p:cNvPicPr>
          <p:nvPr/>
        </p:nvPicPr>
        <p:blipFill rotWithShape="1">
          <a:blip r:embed="rId2">
            <a:extLst>
              <a:ext uri="{28A0092B-C50C-407E-A947-70E740481C1C}">
                <a14:useLocalDpi xmlns:a14="http://schemas.microsoft.com/office/drawing/2010/main" val="0"/>
              </a:ext>
            </a:extLst>
          </a:blip>
          <a:srcRect l="1393" t="19505" r="6819" b="9293"/>
          <a:stretch/>
        </p:blipFill>
        <p:spPr>
          <a:xfrm>
            <a:off x="0" y="0"/>
            <a:ext cx="12192000" cy="6858000"/>
          </a:xfrm>
          <a:prstGeom prst="rect">
            <a:avLst/>
          </a:prstGeom>
        </p:spPr>
      </p:pic>
      <p:sp>
        <p:nvSpPr>
          <p:cNvPr id="26" name="矩形 25">
            <a:extLst>
              <a:ext uri="{FF2B5EF4-FFF2-40B4-BE49-F238E27FC236}">
                <a16:creationId xmlns="" xmlns:a16="http://schemas.microsoft.com/office/drawing/2014/main" id="{54D728E8-21F1-413B-BCFF-659D6E17140C}"/>
              </a:ext>
            </a:extLst>
          </p:cNvPr>
          <p:cNvSpPr/>
          <p:nvPr/>
        </p:nvSpPr>
        <p:spPr>
          <a:xfrm>
            <a:off x="3644969" y="3940026"/>
            <a:ext cx="4902061" cy="923330"/>
          </a:xfrm>
          <a:prstGeom prst="rect">
            <a:avLst/>
          </a:prstGeom>
        </p:spPr>
        <p:txBody>
          <a:bodyPr wrap="square">
            <a:spAutoFit/>
          </a:bodyPr>
          <a:lstStyle/>
          <a:p>
            <a:pPr algn="ctr">
              <a:lnSpc>
                <a:spcPct val="150000"/>
              </a:lnSpc>
            </a:pP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渲染</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引擎</a:t>
            </a: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；编译器</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链路； </a:t>
            </a:r>
            <a:r>
              <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rPr>
              <a:t>Chrome </a:t>
            </a:r>
            <a:r>
              <a:rPr lang="en-US" altLang="zh-CN" sz="1200" dirty="0" err="1" smtClean="0">
                <a:solidFill>
                  <a:schemeClr val="tx1">
                    <a:lumMod val="85000"/>
                    <a:lumOff val="15000"/>
                  </a:schemeClr>
                </a:solidFill>
                <a:latin typeface="微软雅黑" panose="020B0503020204020204" pitchFamily="34" charset="-122"/>
                <a:ea typeface="微软雅黑" panose="020B0503020204020204" pitchFamily="34" charset="-122"/>
              </a:rPr>
              <a:t>V8</a:t>
            </a:r>
            <a:r>
              <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引擎链路；</a:t>
            </a:r>
            <a:r>
              <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rPr>
              <a:t>Top-Level</a:t>
            </a: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代码，非</a:t>
            </a:r>
            <a:r>
              <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rPr>
              <a:t>Top-Level</a:t>
            </a: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代码 和 </a:t>
            </a:r>
            <a:r>
              <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rPr>
              <a:t>Lazy Parsing</a:t>
            </a: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；优化</a:t>
            </a:r>
            <a:r>
              <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rPr>
              <a:t>&amp;</a:t>
            </a: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去优化；全新的</a:t>
            </a:r>
            <a:r>
              <a:rPr lang="en-US" altLang="zh-CN" sz="1200" dirty="0" err="1" smtClean="0">
                <a:solidFill>
                  <a:schemeClr val="tx1">
                    <a:lumMod val="85000"/>
                    <a:lumOff val="15000"/>
                  </a:schemeClr>
                </a:solidFill>
                <a:latin typeface="微软雅黑" panose="020B0503020204020204" pitchFamily="34" charset="-122"/>
                <a:ea typeface="微软雅黑" panose="020B0503020204020204" pitchFamily="34" charset="-122"/>
              </a:rPr>
              <a:t>V8</a:t>
            </a: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引擎编译器链路；</a:t>
            </a:r>
            <a:endPar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7" name="文本框 26">
            <a:extLst>
              <a:ext uri="{FF2B5EF4-FFF2-40B4-BE49-F238E27FC236}">
                <a16:creationId xmlns="" xmlns:a16="http://schemas.microsoft.com/office/drawing/2014/main" id="{80397FA2-5E37-4AD0-A729-B7AC78414672}"/>
              </a:ext>
            </a:extLst>
          </p:cNvPr>
          <p:cNvSpPr txBox="1"/>
          <p:nvPr/>
        </p:nvSpPr>
        <p:spPr>
          <a:xfrm>
            <a:off x="4609860" y="2902438"/>
            <a:ext cx="2972288" cy="923330"/>
          </a:xfrm>
          <a:prstGeom prst="rect">
            <a:avLst/>
          </a:prstGeom>
          <a:noFill/>
        </p:spPr>
        <p:txBody>
          <a:bodyPr wrap="none" rtlCol="0">
            <a:spAutoFit/>
            <a:scene3d>
              <a:camera prst="orthographicFront"/>
              <a:lightRig rig="threePt" dir="t"/>
            </a:scene3d>
            <a:sp3d contourW="12700"/>
          </a:bodyPr>
          <a:lstStyle/>
          <a:p>
            <a:pPr algn="ctr">
              <a:lnSpc>
                <a:spcPct val="150000"/>
              </a:lnSpc>
            </a:pPr>
            <a:r>
              <a:rPr lang="en-US" altLang="zh-CN" sz="3600" dirty="0" err="1"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cs typeface="+mn-ea"/>
                <a:sym typeface="+mn-lt"/>
              </a:rPr>
              <a:t>V8</a:t>
            </a:r>
            <a:r>
              <a:rPr lang="zh-CN" altLang="en-US" sz="3600"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cs typeface="+mn-ea"/>
                <a:sym typeface="+mn-lt"/>
              </a:rPr>
              <a:t>引擎的进化</a:t>
            </a:r>
            <a:endParaRPr lang="en-US" altLang="zh-CN" sz="3600" dirty="0">
              <a:solidFill>
                <a:schemeClr val="tx1">
                  <a:lumMod val="85000"/>
                  <a:lumOff val="15000"/>
                </a:schemeClr>
              </a:solidFill>
              <a:latin typeface="方正清刻本悦宋简体" panose="02000000000000000000" pitchFamily="2" charset="-122"/>
              <a:ea typeface="方正清刻本悦宋简体" panose="02000000000000000000" pitchFamily="2" charset="-122"/>
              <a:cs typeface="+mn-ea"/>
              <a:sym typeface="+mn-lt"/>
            </a:endParaRPr>
          </a:p>
        </p:txBody>
      </p:sp>
      <p:sp>
        <p:nvSpPr>
          <p:cNvPr id="28" name="文本框 27">
            <a:extLst>
              <a:ext uri="{FF2B5EF4-FFF2-40B4-BE49-F238E27FC236}">
                <a16:creationId xmlns="" xmlns:a16="http://schemas.microsoft.com/office/drawing/2014/main" id="{BBD64E76-4415-4A49-88A4-0584F5E634E2}"/>
              </a:ext>
            </a:extLst>
          </p:cNvPr>
          <p:cNvSpPr txBox="1"/>
          <p:nvPr/>
        </p:nvSpPr>
        <p:spPr>
          <a:xfrm>
            <a:off x="3226904" y="2146912"/>
            <a:ext cx="5738192" cy="923330"/>
          </a:xfrm>
          <a:prstGeom prst="rect">
            <a:avLst/>
          </a:prstGeom>
          <a:noFill/>
        </p:spPr>
        <p:txBody>
          <a:bodyPr wrap="square" rtlCol="0">
            <a:spAutoFit/>
          </a:bodyPr>
          <a:lstStyle/>
          <a:p>
            <a:pPr algn="ctr"/>
            <a:r>
              <a:rPr lang="en-US" altLang="zh-CN" sz="5400" dirty="0">
                <a:solidFill>
                  <a:schemeClr val="tx1">
                    <a:lumMod val="85000"/>
                    <a:lumOff val="15000"/>
                  </a:schemeClr>
                </a:solidFill>
                <a:latin typeface="方正清刻本悦宋简体" panose="02000000000000000000" pitchFamily="2" charset="-122"/>
                <a:ea typeface="方正清刻本悦宋简体" panose="02000000000000000000" pitchFamily="2" charset="-122"/>
              </a:rPr>
              <a:t>PART 02</a:t>
            </a:r>
            <a:endParaRPr lang="zh-CN" altLang="en-US" sz="5400" dirty="0">
              <a:solidFill>
                <a:schemeClr val="tx1">
                  <a:lumMod val="85000"/>
                  <a:lumOff val="15000"/>
                </a:schemeClr>
              </a:solidFill>
              <a:latin typeface="方正清刻本悦宋简体" panose="02000000000000000000" pitchFamily="2" charset="-122"/>
              <a:ea typeface="方正清刻本悦宋简体" panose="02000000000000000000" pitchFamily="2" charset="-122"/>
            </a:endParaRPr>
          </a:p>
        </p:txBody>
      </p:sp>
    </p:spTree>
    <p:extLst>
      <p:ext uri="{BB962C8B-B14F-4D97-AF65-F5344CB8AC3E}">
        <p14:creationId xmlns:p14="http://schemas.microsoft.com/office/powerpoint/2010/main" val="36892491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 xmlns:a16="http://schemas.microsoft.com/office/drawing/2014/main" id="{B46C681F-AAB6-4F5B-8AFC-3BA736E351E7}"/>
              </a:ext>
            </a:extLst>
          </p:cNvPr>
          <p:cNvPicPr>
            <a:picLocks noChangeAspect="1"/>
          </p:cNvPicPr>
          <p:nvPr/>
        </p:nvPicPr>
        <p:blipFill rotWithShape="1">
          <a:blip r:embed="rId2">
            <a:extLst>
              <a:ext uri="{28A0092B-C50C-407E-A947-70E740481C1C}">
                <a14:useLocalDpi xmlns:a14="http://schemas.microsoft.com/office/drawing/2010/main" val="0"/>
              </a:ext>
            </a:extLst>
          </a:blip>
          <a:srcRect l="1393" t="19505" r="6819" b="9293"/>
          <a:stretch/>
        </p:blipFill>
        <p:spPr>
          <a:xfrm>
            <a:off x="0" y="0"/>
            <a:ext cx="12192000" cy="6858000"/>
          </a:xfrm>
          <a:prstGeom prst="rect">
            <a:avLst/>
          </a:prstGeom>
        </p:spPr>
      </p:pic>
      <p:sp>
        <p:nvSpPr>
          <p:cNvPr id="6" name="矩形 5">
            <a:extLst>
              <a:ext uri="{FF2B5EF4-FFF2-40B4-BE49-F238E27FC236}">
                <a16:creationId xmlns="" xmlns:a16="http://schemas.microsoft.com/office/drawing/2014/main" id="{253E843C-1639-48CA-A820-A7730C8B3B27}"/>
              </a:ext>
            </a:extLst>
          </p:cNvPr>
          <p:cNvSpPr/>
          <p:nvPr/>
        </p:nvSpPr>
        <p:spPr>
          <a:xfrm>
            <a:off x="349956" y="301978"/>
            <a:ext cx="11492089" cy="6254045"/>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 xmlns:a16="http://schemas.microsoft.com/office/drawing/2014/main" id="{D78E37E5-2626-438D-864D-E5B527C6F184}"/>
              </a:ext>
            </a:extLst>
          </p:cNvPr>
          <p:cNvSpPr/>
          <p:nvPr/>
        </p:nvSpPr>
        <p:spPr>
          <a:xfrm>
            <a:off x="435357" y="380498"/>
            <a:ext cx="587829" cy="587829"/>
          </a:xfrm>
          <a:prstGeom prst="ellipse">
            <a:avLst/>
          </a:prstGeom>
          <a:solidFill>
            <a:srgbClr val="F9D2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lumMod val="95000"/>
                    <a:lumOff val="5000"/>
                  </a:schemeClr>
                </a:solidFill>
                <a:latin typeface="微软雅黑" panose="020B0503020204020204" pitchFamily="34" charset="-122"/>
                <a:ea typeface="微软雅黑" panose="020B0503020204020204" pitchFamily="34" charset="-122"/>
              </a:rPr>
              <a:t>02</a:t>
            </a:r>
            <a:endPar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0" name="同心圆 21">
            <a:extLst>
              <a:ext uri="{FF2B5EF4-FFF2-40B4-BE49-F238E27FC236}">
                <a16:creationId xmlns="" xmlns:a16="http://schemas.microsoft.com/office/drawing/2014/main" id="{C30D4244-C18D-496C-9708-8E0088E44BC7}"/>
              </a:ext>
            </a:extLst>
          </p:cNvPr>
          <p:cNvSpPr/>
          <p:nvPr/>
        </p:nvSpPr>
        <p:spPr>
          <a:xfrm>
            <a:off x="7590292" y="800684"/>
            <a:ext cx="2590676" cy="2590676"/>
          </a:xfrm>
          <a:prstGeom prst="donut">
            <a:avLst>
              <a:gd name="adj" fmla="val 9616"/>
            </a:avLst>
          </a:prstGeom>
          <a:solidFill>
            <a:srgbClr val="709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cs typeface="+mn-ea"/>
              <a:sym typeface="+mn-lt"/>
            </a:endParaRPr>
          </a:p>
        </p:txBody>
      </p:sp>
      <p:sp>
        <p:nvSpPr>
          <p:cNvPr id="11" name="同心圆 22">
            <a:extLst>
              <a:ext uri="{FF2B5EF4-FFF2-40B4-BE49-F238E27FC236}">
                <a16:creationId xmlns="" xmlns:a16="http://schemas.microsoft.com/office/drawing/2014/main" id="{EA6847F3-B9D7-45B2-8D21-8C0F015B1B2A}"/>
              </a:ext>
            </a:extLst>
          </p:cNvPr>
          <p:cNvSpPr/>
          <p:nvPr/>
        </p:nvSpPr>
        <p:spPr>
          <a:xfrm>
            <a:off x="8096134" y="1306526"/>
            <a:ext cx="1592186" cy="1592186"/>
          </a:xfrm>
          <a:prstGeom prst="donut">
            <a:avLst>
              <a:gd name="adj" fmla="val 15952"/>
            </a:avLst>
          </a:prstGeom>
          <a:solidFill>
            <a:srgbClr val="F9D2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chemeClr val="tx1"/>
              </a:solidFill>
              <a:cs typeface="+mn-ea"/>
              <a:sym typeface="+mn-lt"/>
            </a:endParaRPr>
          </a:p>
        </p:txBody>
      </p:sp>
      <p:sp>
        <p:nvSpPr>
          <p:cNvPr id="12" name="同心圆 34">
            <a:extLst>
              <a:ext uri="{FF2B5EF4-FFF2-40B4-BE49-F238E27FC236}">
                <a16:creationId xmlns="" xmlns:a16="http://schemas.microsoft.com/office/drawing/2014/main" id="{1261680D-33BD-44C1-BA73-9712A265A983}"/>
              </a:ext>
            </a:extLst>
          </p:cNvPr>
          <p:cNvSpPr/>
          <p:nvPr/>
        </p:nvSpPr>
        <p:spPr>
          <a:xfrm>
            <a:off x="8588303" y="1798695"/>
            <a:ext cx="620682" cy="620682"/>
          </a:xfrm>
          <a:prstGeom prst="donut">
            <a:avLst>
              <a:gd name="adj" fmla="val 29578"/>
            </a:avLst>
          </a:prstGeom>
          <a:solidFill>
            <a:srgbClr val="709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chemeClr val="tx1"/>
              </a:solidFill>
              <a:cs typeface="+mn-ea"/>
              <a:sym typeface="+mn-lt"/>
            </a:endParaRPr>
          </a:p>
        </p:txBody>
      </p:sp>
      <p:sp>
        <p:nvSpPr>
          <p:cNvPr id="13" name="矩形 12">
            <a:extLst>
              <a:ext uri="{FF2B5EF4-FFF2-40B4-BE49-F238E27FC236}">
                <a16:creationId xmlns="" xmlns:a16="http://schemas.microsoft.com/office/drawing/2014/main" id="{13060510-874E-49CE-8B61-0754CB5EA6FA}"/>
              </a:ext>
            </a:extLst>
          </p:cNvPr>
          <p:cNvSpPr/>
          <p:nvPr/>
        </p:nvSpPr>
        <p:spPr>
          <a:xfrm rot="3420000">
            <a:off x="8971098" y="2979125"/>
            <a:ext cx="1148600" cy="161918"/>
          </a:xfrm>
          <a:prstGeom prst="rect">
            <a:avLst/>
          </a:prstGeom>
          <a:solidFill>
            <a:srgbClr val="F9D2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sp>
        <p:nvSpPr>
          <p:cNvPr id="14" name="椭圆 13">
            <a:extLst>
              <a:ext uri="{FF2B5EF4-FFF2-40B4-BE49-F238E27FC236}">
                <a16:creationId xmlns="" xmlns:a16="http://schemas.microsoft.com/office/drawing/2014/main" id="{71A7A4B0-57E9-4F7F-A7E3-303516A5E02F}"/>
              </a:ext>
            </a:extLst>
          </p:cNvPr>
          <p:cNvSpPr/>
          <p:nvPr/>
        </p:nvSpPr>
        <p:spPr>
          <a:xfrm>
            <a:off x="9601697" y="3302549"/>
            <a:ext cx="536351" cy="534665"/>
          </a:xfrm>
          <a:prstGeom prst="ellipse">
            <a:avLst/>
          </a:prstGeom>
          <a:solidFill>
            <a:srgbClr val="F9D2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solidFill>
                  <a:schemeClr val="bg1"/>
                </a:solidFill>
                <a:cs typeface="+mn-ea"/>
                <a:sym typeface="+mn-lt"/>
              </a:rPr>
              <a:t>B</a:t>
            </a:r>
            <a:endParaRPr lang="zh-CN" altLang="en-US" sz="2400" dirty="0">
              <a:solidFill>
                <a:schemeClr val="bg1"/>
              </a:solidFill>
              <a:cs typeface="+mn-ea"/>
              <a:sym typeface="+mn-lt"/>
            </a:endParaRPr>
          </a:p>
        </p:txBody>
      </p:sp>
      <p:sp>
        <p:nvSpPr>
          <p:cNvPr id="15" name="矩形 14">
            <a:extLst>
              <a:ext uri="{FF2B5EF4-FFF2-40B4-BE49-F238E27FC236}">
                <a16:creationId xmlns="" xmlns:a16="http://schemas.microsoft.com/office/drawing/2014/main" id="{843DAD13-4C53-4053-A324-2C4B77B4830E}"/>
              </a:ext>
            </a:extLst>
          </p:cNvPr>
          <p:cNvSpPr/>
          <p:nvPr/>
        </p:nvSpPr>
        <p:spPr>
          <a:xfrm rot="20340000">
            <a:off x="9827227" y="1405814"/>
            <a:ext cx="764045" cy="161917"/>
          </a:xfrm>
          <a:prstGeom prst="rect">
            <a:avLst/>
          </a:prstGeom>
          <a:solidFill>
            <a:srgbClr val="709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sp>
        <p:nvSpPr>
          <p:cNvPr id="16" name="椭圆 15">
            <a:extLst>
              <a:ext uri="{FF2B5EF4-FFF2-40B4-BE49-F238E27FC236}">
                <a16:creationId xmlns="" xmlns:a16="http://schemas.microsoft.com/office/drawing/2014/main" id="{7DD7D774-BD29-4B7A-AE52-FFB5238FE6B7}"/>
              </a:ext>
            </a:extLst>
          </p:cNvPr>
          <p:cNvSpPr/>
          <p:nvPr/>
        </p:nvSpPr>
        <p:spPr>
          <a:xfrm>
            <a:off x="10329700" y="1058732"/>
            <a:ext cx="534664" cy="536351"/>
          </a:xfrm>
          <a:prstGeom prst="ellipse">
            <a:avLst/>
          </a:prstGeom>
          <a:solidFill>
            <a:srgbClr val="709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solidFill>
                  <a:schemeClr val="bg1"/>
                </a:solidFill>
                <a:cs typeface="+mn-ea"/>
                <a:sym typeface="+mn-lt"/>
              </a:rPr>
              <a:t>C</a:t>
            </a:r>
            <a:endParaRPr lang="zh-CN" altLang="en-US" sz="2400" dirty="0">
              <a:solidFill>
                <a:schemeClr val="bg1"/>
              </a:solidFill>
              <a:cs typeface="+mn-ea"/>
              <a:sym typeface="+mn-lt"/>
            </a:endParaRPr>
          </a:p>
        </p:txBody>
      </p:sp>
      <p:sp>
        <p:nvSpPr>
          <p:cNvPr id="17" name="矩形 16">
            <a:extLst>
              <a:ext uri="{FF2B5EF4-FFF2-40B4-BE49-F238E27FC236}">
                <a16:creationId xmlns="" xmlns:a16="http://schemas.microsoft.com/office/drawing/2014/main" id="{FB5472BC-594C-47C5-9B79-B982F3269A32}"/>
              </a:ext>
            </a:extLst>
          </p:cNvPr>
          <p:cNvSpPr/>
          <p:nvPr/>
        </p:nvSpPr>
        <p:spPr>
          <a:xfrm rot="840000">
            <a:off x="7108920" y="1794573"/>
            <a:ext cx="1529783" cy="153484"/>
          </a:xfrm>
          <a:prstGeom prst="rect">
            <a:avLst/>
          </a:prstGeom>
          <a:solidFill>
            <a:srgbClr val="709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sp>
        <p:nvSpPr>
          <p:cNvPr id="18" name="椭圆 17">
            <a:extLst>
              <a:ext uri="{FF2B5EF4-FFF2-40B4-BE49-F238E27FC236}">
                <a16:creationId xmlns="" xmlns:a16="http://schemas.microsoft.com/office/drawing/2014/main" id="{453E7707-5BD2-44C2-9FA6-33F279023483}"/>
              </a:ext>
            </a:extLst>
          </p:cNvPr>
          <p:cNvSpPr/>
          <p:nvPr/>
        </p:nvSpPr>
        <p:spPr>
          <a:xfrm>
            <a:off x="6783678" y="1373175"/>
            <a:ext cx="534665" cy="534664"/>
          </a:xfrm>
          <a:prstGeom prst="ellipse">
            <a:avLst/>
          </a:prstGeom>
          <a:solidFill>
            <a:srgbClr val="709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solidFill>
                  <a:schemeClr val="bg1"/>
                </a:solidFill>
                <a:cs typeface="+mn-ea"/>
                <a:sym typeface="+mn-lt"/>
              </a:rPr>
              <a:t>A</a:t>
            </a:r>
            <a:endParaRPr lang="zh-CN" altLang="en-US" sz="2400" dirty="0">
              <a:solidFill>
                <a:schemeClr val="bg1"/>
              </a:solidFill>
              <a:cs typeface="+mn-ea"/>
              <a:sym typeface="+mn-lt"/>
            </a:endParaRPr>
          </a:p>
        </p:txBody>
      </p:sp>
      <p:grpSp>
        <p:nvGrpSpPr>
          <p:cNvPr id="19" name="组合 18">
            <a:extLst>
              <a:ext uri="{FF2B5EF4-FFF2-40B4-BE49-F238E27FC236}">
                <a16:creationId xmlns="" xmlns:a16="http://schemas.microsoft.com/office/drawing/2014/main" id="{2D70A682-EE53-4FE6-BFBE-386E449ED530}"/>
              </a:ext>
            </a:extLst>
          </p:cNvPr>
          <p:cNvGrpSpPr/>
          <p:nvPr/>
        </p:nvGrpSpPr>
        <p:grpSpPr>
          <a:xfrm>
            <a:off x="875732" y="1341150"/>
            <a:ext cx="5467428" cy="1048989"/>
            <a:chOff x="875731" y="1652384"/>
            <a:chExt cx="6350633" cy="1048989"/>
          </a:xfrm>
        </p:grpSpPr>
        <p:sp>
          <p:nvSpPr>
            <p:cNvPr id="20" name="等腰三角形 19">
              <a:extLst>
                <a:ext uri="{FF2B5EF4-FFF2-40B4-BE49-F238E27FC236}">
                  <a16:creationId xmlns="" xmlns:a16="http://schemas.microsoft.com/office/drawing/2014/main" id="{35DCF9B6-FA8C-4C53-A23D-2FDDAADDECC2}"/>
                </a:ext>
              </a:extLst>
            </p:cNvPr>
            <p:cNvSpPr/>
            <p:nvPr/>
          </p:nvSpPr>
          <p:spPr>
            <a:xfrm>
              <a:off x="875731" y="1915756"/>
              <a:ext cx="404884" cy="322332"/>
            </a:xfrm>
            <a:prstGeom prst="triangle">
              <a:avLst/>
            </a:prstGeom>
            <a:solidFill>
              <a:srgbClr val="709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1" name="组合 20">
              <a:extLst>
                <a:ext uri="{FF2B5EF4-FFF2-40B4-BE49-F238E27FC236}">
                  <a16:creationId xmlns="" xmlns:a16="http://schemas.microsoft.com/office/drawing/2014/main" id="{1AF82594-C329-4EFE-86A9-ED2573A45987}"/>
                </a:ext>
              </a:extLst>
            </p:cNvPr>
            <p:cNvGrpSpPr/>
            <p:nvPr/>
          </p:nvGrpSpPr>
          <p:grpSpPr>
            <a:xfrm>
              <a:off x="1545498" y="1652384"/>
              <a:ext cx="5680866" cy="1048989"/>
              <a:chOff x="1545498" y="1652384"/>
              <a:chExt cx="5680866" cy="1048989"/>
            </a:xfrm>
          </p:grpSpPr>
          <p:sp>
            <p:nvSpPr>
              <p:cNvPr id="22" name="文本框 21">
                <a:extLst>
                  <a:ext uri="{FF2B5EF4-FFF2-40B4-BE49-F238E27FC236}">
                    <a16:creationId xmlns="" xmlns:a16="http://schemas.microsoft.com/office/drawing/2014/main" id="{46CE17CE-A0CC-4AD6-8E56-05BE8FA47B4B}"/>
                  </a:ext>
                </a:extLst>
              </p:cNvPr>
              <p:cNvSpPr txBox="1"/>
              <p:nvPr/>
            </p:nvSpPr>
            <p:spPr>
              <a:xfrm>
                <a:off x="1545498" y="1985792"/>
                <a:ext cx="5680866" cy="715581"/>
              </a:xfrm>
              <a:prstGeom prst="rect">
                <a:avLst/>
              </a:prstGeom>
              <a:noFill/>
            </p:spPr>
            <p:txBody>
              <a:bodyPr wrap="square" rtlCol="0">
                <a:spAutoFit/>
              </a:bodyPr>
              <a:lstStyle/>
              <a:p>
                <a:pPr>
                  <a:lnSpc>
                    <a:spcPct val="150000"/>
                  </a:lnSpc>
                </a:pPr>
                <a:r>
                  <a:rPr lang="zh-CN" altLang="en-US" sz="900" dirty="0" smtClean="0">
                    <a:solidFill>
                      <a:schemeClr val="tx1">
                        <a:lumMod val="85000"/>
                        <a:lumOff val="15000"/>
                      </a:schemeClr>
                    </a:solidFill>
                  </a:rPr>
                  <a:t>能够</a:t>
                </a:r>
                <a:r>
                  <a:rPr lang="zh-CN" altLang="en-US" sz="900" dirty="0">
                    <a:solidFill>
                      <a:schemeClr val="tx1">
                        <a:lumMod val="85000"/>
                        <a:lumOff val="15000"/>
                      </a:schemeClr>
                    </a:solidFill>
                  </a:rPr>
                  <a:t>将</a:t>
                </a:r>
                <a:r>
                  <a:rPr lang="en-US" altLang="zh-CN" sz="900" dirty="0">
                    <a:solidFill>
                      <a:schemeClr val="tx1">
                        <a:lumMod val="85000"/>
                        <a:lumOff val="15000"/>
                      </a:schemeClr>
                    </a:solidFill>
                  </a:rPr>
                  <a:t>HTML/</a:t>
                </a:r>
                <a:r>
                  <a:rPr lang="en-US" altLang="zh-CN" sz="900" dirty="0" err="1">
                    <a:solidFill>
                      <a:schemeClr val="tx1">
                        <a:lumMod val="85000"/>
                        <a:lumOff val="15000"/>
                      </a:schemeClr>
                    </a:solidFill>
                  </a:rPr>
                  <a:t>CSS</a:t>
                </a:r>
                <a:r>
                  <a:rPr lang="en-US" altLang="zh-CN" sz="900" dirty="0">
                    <a:solidFill>
                      <a:schemeClr val="tx1">
                        <a:lumMod val="85000"/>
                        <a:lumOff val="15000"/>
                      </a:schemeClr>
                    </a:solidFill>
                  </a:rPr>
                  <a:t>/JavaScript</a:t>
                </a:r>
                <a:r>
                  <a:rPr lang="zh-CN" altLang="en-US" sz="900" dirty="0">
                    <a:solidFill>
                      <a:schemeClr val="tx1">
                        <a:lumMod val="85000"/>
                        <a:lumOff val="15000"/>
                      </a:schemeClr>
                    </a:solidFill>
                  </a:rPr>
                  <a:t>文本及相应的资源文件转换</a:t>
                </a:r>
                <a:r>
                  <a:rPr lang="zh-CN" altLang="en-US" sz="900" dirty="0" smtClean="0">
                    <a:solidFill>
                      <a:schemeClr val="tx1">
                        <a:lumMod val="85000"/>
                        <a:lumOff val="15000"/>
                      </a:schemeClr>
                    </a:solidFill>
                  </a:rPr>
                  <a:t>成用户可见图像</a:t>
                </a:r>
                <a:r>
                  <a:rPr lang="zh-CN" altLang="en-US" sz="900" dirty="0">
                    <a:solidFill>
                      <a:schemeClr val="tx1">
                        <a:lumMod val="85000"/>
                        <a:lumOff val="15000"/>
                      </a:schemeClr>
                    </a:solidFill>
                  </a:rPr>
                  <a:t>结果</a:t>
                </a:r>
                <a:r>
                  <a:rPr lang="zh-CN" altLang="en-US" sz="900" dirty="0" smtClean="0">
                    <a:solidFill>
                      <a:schemeClr val="tx1">
                        <a:lumMod val="85000"/>
                        <a:lumOff val="15000"/>
                      </a:schemeClr>
                    </a:solidFill>
                  </a:rPr>
                  <a:t>。在</a:t>
                </a:r>
                <a:r>
                  <a:rPr lang="zh-CN" altLang="en-US" sz="900" dirty="0">
                    <a:solidFill>
                      <a:schemeClr val="tx1">
                        <a:lumMod val="85000"/>
                        <a:lumOff val="15000"/>
                      </a:schemeClr>
                    </a:solidFill>
                  </a:rPr>
                  <a:t>浏览器的发展过程中，不同的厂商开发了不同的渲染引擎，如</a:t>
                </a:r>
                <a:r>
                  <a:rPr lang="en-US" altLang="zh-CN" sz="900" dirty="0" err="1">
                    <a:solidFill>
                      <a:schemeClr val="tx1">
                        <a:lumMod val="85000"/>
                        <a:lumOff val="15000"/>
                      </a:schemeClr>
                    </a:solidFill>
                  </a:rPr>
                  <a:t>Tridend</a:t>
                </a:r>
                <a:r>
                  <a:rPr lang="en-US" altLang="zh-CN" sz="900" dirty="0">
                    <a:solidFill>
                      <a:schemeClr val="tx1">
                        <a:lumMod val="85000"/>
                        <a:lumOff val="15000"/>
                      </a:schemeClr>
                    </a:solidFill>
                  </a:rPr>
                  <a:t>(IE)</a:t>
                </a:r>
                <a:r>
                  <a:rPr lang="zh-CN" altLang="en-US" sz="900" dirty="0">
                    <a:solidFill>
                      <a:schemeClr val="tx1">
                        <a:lumMod val="85000"/>
                        <a:lumOff val="15000"/>
                      </a:schemeClr>
                    </a:solidFill>
                  </a:rPr>
                  <a:t>、</a:t>
                </a:r>
                <a:r>
                  <a:rPr lang="en-US" altLang="zh-CN" sz="900" dirty="0">
                    <a:solidFill>
                      <a:schemeClr val="tx1">
                        <a:lumMod val="85000"/>
                        <a:lumOff val="15000"/>
                      </a:schemeClr>
                    </a:solidFill>
                  </a:rPr>
                  <a:t>Gecko(</a:t>
                </a:r>
                <a:r>
                  <a:rPr lang="en-US" altLang="zh-CN" sz="900" dirty="0" err="1">
                    <a:solidFill>
                      <a:schemeClr val="tx1">
                        <a:lumMod val="85000"/>
                        <a:lumOff val="15000"/>
                      </a:schemeClr>
                    </a:solidFill>
                  </a:rPr>
                  <a:t>FF</a:t>
                </a:r>
                <a:r>
                  <a:rPr lang="en-US" altLang="zh-CN" sz="900" dirty="0">
                    <a:solidFill>
                      <a:schemeClr val="tx1">
                        <a:lumMod val="85000"/>
                        <a:lumOff val="15000"/>
                      </a:schemeClr>
                    </a:solidFill>
                  </a:rPr>
                  <a:t>)</a:t>
                </a:r>
                <a:r>
                  <a:rPr lang="zh-CN" altLang="en-US" sz="900" dirty="0">
                    <a:solidFill>
                      <a:schemeClr val="tx1">
                        <a:lumMod val="85000"/>
                        <a:lumOff val="15000"/>
                      </a:schemeClr>
                    </a:solidFill>
                  </a:rPr>
                  <a:t>、</a:t>
                </a:r>
                <a:r>
                  <a:rPr lang="en-US" altLang="zh-CN" sz="900" dirty="0" err="1">
                    <a:solidFill>
                      <a:schemeClr val="tx1">
                        <a:lumMod val="85000"/>
                        <a:lumOff val="15000"/>
                      </a:schemeClr>
                    </a:solidFill>
                  </a:rPr>
                  <a:t>WebKit</a:t>
                </a:r>
                <a:r>
                  <a:rPr lang="en-US" altLang="zh-CN" sz="900" dirty="0">
                    <a:solidFill>
                      <a:schemeClr val="tx1">
                        <a:lumMod val="85000"/>
                        <a:lumOff val="15000"/>
                      </a:schemeClr>
                    </a:solidFill>
                  </a:rPr>
                  <a:t>(</a:t>
                </a:r>
                <a:r>
                  <a:rPr lang="en-US" altLang="zh-CN" sz="900" dirty="0" err="1">
                    <a:solidFill>
                      <a:schemeClr val="tx1">
                        <a:lumMod val="85000"/>
                        <a:lumOff val="15000"/>
                      </a:schemeClr>
                    </a:solidFill>
                  </a:rPr>
                  <a:t>Safari,Chrome,Andriod</a:t>
                </a:r>
                <a:r>
                  <a:rPr lang="zh-CN" altLang="en-US" sz="900" dirty="0">
                    <a:solidFill>
                      <a:schemeClr val="tx1">
                        <a:lumMod val="85000"/>
                        <a:lumOff val="15000"/>
                      </a:schemeClr>
                    </a:solidFill>
                  </a:rPr>
                  <a:t>浏览器</a:t>
                </a:r>
                <a:r>
                  <a:rPr lang="en-US" altLang="zh-CN" sz="900" dirty="0">
                    <a:solidFill>
                      <a:schemeClr val="tx1">
                        <a:lumMod val="85000"/>
                        <a:lumOff val="15000"/>
                      </a:schemeClr>
                    </a:solidFill>
                  </a:rPr>
                  <a:t>)</a:t>
                </a:r>
                <a:r>
                  <a:rPr lang="zh-CN" altLang="en-US" sz="900" dirty="0">
                    <a:solidFill>
                      <a:schemeClr val="tx1">
                        <a:lumMod val="85000"/>
                        <a:lumOff val="15000"/>
                      </a:schemeClr>
                    </a:solidFill>
                  </a:rPr>
                  <a:t>等</a:t>
                </a:r>
                <a:r>
                  <a:rPr lang="zh-CN" altLang="en-US" sz="900" dirty="0" smtClean="0">
                    <a:solidFill>
                      <a:schemeClr val="tx1">
                        <a:lumMod val="85000"/>
                        <a:lumOff val="15000"/>
                      </a:schemeClr>
                    </a:solidFill>
                  </a:rPr>
                  <a:t>。</a:t>
                </a:r>
                <a:endParaRPr lang="zh-CN" altLang="en-US" sz="900" dirty="0">
                  <a:solidFill>
                    <a:schemeClr val="tx1">
                      <a:lumMod val="85000"/>
                      <a:lumOff val="15000"/>
                    </a:schemeClr>
                  </a:solidFill>
                </a:endParaRPr>
              </a:p>
            </p:txBody>
          </p:sp>
          <p:sp>
            <p:nvSpPr>
              <p:cNvPr id="23" name="矩形 22">
                <a:extLst>
                  <a:ext uri="{FF2B5EF4-FFF2-40B4-BE49-F238E27FC236}">
                    <a16:creationId xmlns="" xmlns:a16="http://schemas.microsoft.com/office/drawing/2014/main" id="{183346CC-BE7B-4D29-BF0A-184EC90D3711}"/>
                  </a:ext>
                </a:extLst>
              </p:cNvPr>
              <p:cNvSpPr/>
              <p:nvPr/>
            </p:nvSpPr>
            <p:spPr>
              <a:xfrm>
                <a:off x="1545498" y="1652384"/>
                <a:ext cx="1107996" cy="369332"/>
              </a:xfrm>
              <a:prstGeom prst="rect">
                <a:avLst/>
              </a:prstGeom>
            </p:spPr>
            <p:txBody>
              <a:bodyPr wrap="none">
                <a:spAutoFit/>
              </a:bodyPr>
              <a:lstStyle/>
              <a:p>
                <a:r>
                  <a:rPr lang="zh-CN" altLang="en-US" b="1" kern="0" dirty="0" smtClean="0">
                    <a:solidFill>
                      <a:schemeClr val="tx1">
                        <a:lumMod val="85000"/>
                        <a:lumOff val="15000"/>
                      </a:schemeClr>
                    </a:solidFill>
                    <a:latin typeface="微软雅黑 Light" panose="020B0502040204020203" pitchFamily="34" charset="-122"/>
                    <a:ea typeface="微软雅黑 Light" panose="020B0502040204020203" pitchFamily="34" charset="-122"/>
                  </a:rPr>
                  <a:t>渲染引擎</a:t>
                </a:r>
                <a:endParaRPr lang="zh-CN" altLang="en-US" dirty="0">
                  <a:solidFill>
                    <a:schemeClr val="tx1">
                      <a:lumMod val="85000"/>
                      <a:lumOff val="15000"/>
                    </a:schemeClr>
                  </a:solidFill>
                </a:endParaRPr>
              </a:p>
            </p:txBody>
          </p:sp>
        </p:grpSp>
      </p:grpSp>
      <p:grpSp>
        <p:nvGrpSpPr>
          <p:cNvPr id="24" name="组合 23">
            <a:extLst>
              <a:ext uri="{FF2B5EF4-FFF2-40B4-BE49-F238E27FC236}">
                <a16:creationId xmlns="" xmlns:a16="http://schemas.microsoft.com/office/drawing/2014/main" id="{8B813DD3-98F8-4C73-A6F5-422AD0BB3F4F}"/>
              </a:ext>
            </a:extLst>
          </p:cNvPr>
          <p:cNvGrpSpPr/>
          <p:nvPr/>
        </p:nvGrpSpPr>
        <p:grpSpPr>
          <a:xfrm>
            <a:off x="875731" y="2994649"/>
            <a:ext cx="5467429" cy="1464487"/>
            <a:chOff x="875731" y="1652384"/>
            <a:chExt cx="6350633" cy="1464487"/>
          </a:xfrm>
        </p:grpSpPr>
        <p:sp>
          <p:nvSpPr>
            <p:cNvPr id="25" name="等腰三角形 24">
              <a:extLst>
                <a:ext uri="{FF2B5EF4-FFF2-40B4-BE49-F238E27FC236}">
                  <a16:creationId xmlns="" xmlns:a16="http://schemas.microsoft.com/office/drawing/2014/main" id="{11B38618-D440-49D6-B191-D79F8DD81875}"/>
                </a:ext>
              </a:extLst>
            </p:cNvPr>
            <p:cNvSpPr/>
            <p:nvPr/>
          </p:nvSpPr>
          <p:spPr>
            <a:xfrm>
              <a:off x="875731" y="1915756"/>
              <a:ext cx="404884" cy="322332"/>
            </a:xfrm>
            <a:prstGeom prst="triangle">
              <a:avLst/>
            </a:prstGeom>
            <a:solidFill>
              <a:srgbClr val="F9D2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9" name="组合 28">
              <a:extLst>
                <a:ext uri="{FF2B5EF4-FFF2-40B4-BE49-F238E27FC236}">
                  <a16:creationId xmlns="" xmlns:a16="http://schemas.microsoft.com/office/drawing/2014/main" id="{AF17EDF9-3003-4E81-8914-9F4E4D1DA97C}"/>
                </a:ext>
              </a:extLst>
            </p:cNvPr>
            <p:cNvGrpSpPr/>
            <p:nvPr/>
          </p:nvGrpSpPr>
          <p:grpSpPr>
            <a:xfrm>
              <a:off x="1545498" y="1652384"/>
              <a:ext cx="5680866" cy="1464487"/>
              <a:chOff x="1545498" y="1652384"/>
              <a:chExt cx="5680866" cy="1464487"/>
            </a:xfrm>
          </p:grpSpPr>
          <p:sp>
            <p:nvSpPr>
              <p:cNvPr id="30" name="文本框 29">
                <a:extLst>
                  <a:ext uri="{FF2B5EF4-FFF2-40B4-BE49-F238E27FC236}">
                    <a16:creationId xmlns="" xmlns:a16="http://schemas.microsoft.com/office/drawing/2014/main" id="{4DD3FA44-A330-4CEE-A151-9D86042C8EA2}"/>
                  </a:ext>
                </a:extLst>
              </p:cNvPr>
              <p:cNvSpPr txBox="1"/>
              <p:nvPr/>
            </p:nvSpPr>
            <p:spPr>
              <a:xfrm>
                <a:off x="1545498" y="1985792"/>
                <a:ext cx="5680866" cy="1131079"/>
              </a:xfrm>
              <a:prstGeom prst="rect">
                <a:avLst/>
              </a:prstGeom>
              <a:noFill/>
            </p:spPr>
            <p:txBody>
              <a:bodyPr wrap="square" rtlCol="0">
                <a:spAutoFit/>
              </a:bodyPr>
              <a:lstStyle/>
              <a:p>
                <a:pPr>
                  <a:lnSpc>
                    <a:spcPct val="150000"/>
                  </a:lnSpc>
                </a:pPr>
                <a:r>
                  <a:rPr lang="en-US" altLang="zh-CN" sz="900" dirty="0" err="1">
                    <a:solidFill>
                      <a:schemeClr val="tx1">
                        <a:lumMod val="85000"/>
                        <a:lumOff val="15000"/>
                      </a:schemeClr>
                    </a:solidFill>
                  </a:rPr>
                  <a:t>WebKit</a:t>
                </a:r>
                <a:r>
                  <a:rPr lang="zh-CN" altLang="en-US" sz="900" dirty="0">
                    <a:solidFill>
                      <a:schemeClr val="tx1">
                        <a:lumMod val="85000"/>
                        <a:lumOff val="15000"/>
                      </a:schemeClr>
                    </a:solidFill>
                  </a:rPr>
                  <a:t>是由苹果</a:t>
                </a:r>
                <a:r>
                  <a:rPr lang="en-US" altLang="zh-CN" sz="900" dirty="0">
                    <a:solidFill>
                      <a:schemeClr val="tx1">
                        <a:lumMod val="85000"/>
                        <a:lumOff val="15000"/>
                      </a:schemeClr>
                    </a:solidFill>
                  </a:rPr>
                  <a:t>2005</a:t>
                </a:r>
                <a:r>
                  <a:rPr lang="zh-CN" altLang="en-US" sz="900" dirty="0">
                    <a:solidFill>
                      <a:schemeClr val="tx1">
                        <a:lumMod val="85000"/>
                        <a:lumOff val="15000"/>
                      </a:schemeClr>
                    </a:solidFill>
                  </a:rPr>
                  <a:t>年发起的一个开源项目，引起了众多公司的重视，几年间被很多公司所采用，在移动端更占据了垄断地位。更有甚者，开发出了基于</a:t>
                </a:r>
                <a:r>
                  <a:rPr lang="en-US" altLang="zh-CN" sz="900" dirty="0" err="1">
                    <a:solidFill>
                      <a:schemeClr val="tx1">
                        <a:lumMod val="85000"/>
                        <a:lumOff val="15000"/>
                      </a:schemeClr>
                    </a:solidFill>
                  </a:rPr>
                  <a:t>WebKit</a:t>
                </a:r>
                <a:r>
                  <a:rPr lang="zh-CN" altLang="en-US" sz="900" dirty="0">
                    <a:solidFill>
                      <a:schemeClr val="tx1">
                        <a:lumMod val="85000"/>
                        <a:lumOff val="15000"/>
                      </a:schemeClr>
                    </a:solidFill>
                  </a:rPr>
                  <a:t>的支持</a:t>
                </a:r>
                <a:r>
                  <a:rPr lang="en-US" altLang="zh-CN" sz="900" dirty="0" err="1">
                    <a:solidFill>
                      <a:schemeClr val="tx1">
                        <a:lumMod val="85000"/>
                        <a:lumOff val="15000"/>
                      </a:schemeClr>
                    </a:solidFill>
                  </a:rPr>
                  <a:t>HTML5</a:t>
                </a:r>
                <a:r>
                  <a:rPr lang="zh-CN" altLang="en-US" sz="900" dirty="0">
                    <a:solidFill>
                      <a:schemeClr val="tx1">
                        <a:lumMod val="85000"/>
                        <a:lumOff val="15000"/>
                      </a:schemeClr>
                    </a:solidFill>
                  </a:rPr>
                  <a:t>的</a:t>
                </a:r>
                <a:r>
                  <a:rPr lang="en-US" altLang="zh-CN" sz="900" dirty="0">
                    <a:solidFill>
                      <a:schemeClr val="tx1">
                        <a:lumMod val="85000"/>
                        <a:lumOff val="15000"/>
                      </a:schemeClr>
                    </a:solidFill>
                  </a:rPr>
                  <a:t>web</a:t>
                </a:r>
                <a:r>
                  <a:rPr lang="zh-CN" altLang="en-US" sz="900" dirty="0">
                    <a:solidFill>
                      <a:schemeClr val="tx1">
                        <a:lumMod val="85000"/>
                        <a:lumOff val="15000"/>
                      </a:schemeClr>
                    </a:solidFill>
                  </a:rPr>
                  <a:t>操作系统</a:t>
                </a:r>
                <a:r>
                  <a:rPr lang="en-US" altLang="zh-CN" sz="900" dirty="0">
                    <a:solidFill>
                      <a:schemeClr val="tx1">
                        <a:lumMod val="85000"/>
                        <a:lumOff val="15000"/>
                      </a:schemeClr>
                    </a:solidFill>
                  </a:rPr>
                  <a:t>(</a:t>
                </a:r>
                <a:r>
                  <a:rPr lang="zh-CN" altLang="en-US" sz="900" dirty="0" smtClean="0">
                    <a:solidFill>
                      <a:schemeClr val="tx1">
                        <a:lumMod val="85000"/>
                        <a:lumOff val="15000"/>
                      </a:schemeClr>
                    </a:solidFill>
                  </a:rPr>
                  <a:t>如</a:t>
                </a:r>
                <a:r>
                  <a:rPr lang="en-US" altLang="zh-CN" sz="900" dirty="0" smtClean="0">
                    <a:solidFill>
                      <a:schemeClr val="tx1">
                        <a:lumMod val="85000"/>
                        <a:lumOff val="15000"/>
                      </a:schemeClr>
                    </a:solidFill>
                  </a:rPr>
                  <a:t>Chrome </a:t>
                </a:r>
                <a:r>
                  <a:rPr lang="en-US" altLang="zh-CN" sz="900" dirty="0">
                    <a:solidFill>
                      <a:schemeClr val="tx1">
                        <a:lumMod val="85000"/>
                        <a:lumOff val="15000"/>
                      </a:schemeClr>
                    </a:solidFill>
                  </a:rPr>
                  <a:t>OS</a:t>
                </a:r>
                <a:r>
                  <a:rPr lang="zh-CN" altLang="en-US" sz="900" dirty="0">
                    <a:solidFill>
                      <a:schemeClr val="tx1">
                        <a:lumMod val="85000"/>
                        <a:lumOff val="15000"/>
                      </a:schemeClr>
                    </a:solidFill>
                  </a:rPr>
                  <a:t>、</a:t>
                </a:r>
                <a:r>
                  <a:rPr lang="en-US" altLang="zh-CN" sz="900" dirty="0">
                    <a:solidFill>
                      <a:schemeClr val="tx1">
                        <a:lumMod val="85000"/>
                        <a:lumOff val="15000"/>
                      </a:schemeClr>
                    </a:solidFill>
                  </a:rPr>
                  <a:t>Web OS)</a:t>
                </a:r>
                <a:r>
                  <a:rPr lang="zh-CN" altLang="en-US" sz="900" dirty="0" smtClean="0">
                    <a:solidFill>
                      <a:schemeClr val="tx1">
                        <a:lumMod val="85000"/>
                        <a:lumOff val="15000"/>
                      </a:schemeClr>
                    </a:solidFill>
                  </a:rPr>
                  <a:t>。</a:t>
                </a:r>
                <a:endParaRPr lang="en-US" altLang="zh-CN" sz="900" dirty="0" smtClean="0">
                  <a:solidFill>
                    <a:schemeClr val="tx1">
                      <a:lumMod val="85000"/>
                      <a:lumOff val="15000"/>
                    </a:schemeClr>
                  </a:solidFill>
                </a:endParaRPr>
              </a:p>
              <a:p>
                <a:pPr>
                  <a:lnSpc>
                    <a:spcPct val="150000"/>
                  </a:lnSpc>
                </a:pPr>
                <a:r>
                  <a:rPr lang="en-US" altLang="zh-CN" sz="900" dirty="0" err="1" smtClean="0">
                    <a:solidFill>
                      <a:schemeClr val="tx1">
                        <a:lumMod val="85000"/>
                        <a:lumOff val="15000"/>
                      </a:schemeClr>
                    </a:solidFill>
                  </a:rPr>
                  <a:t>WebCore</a:t>
                </a:r>
                <a:r>
                  <a:rPr lang="en-US" altLang="zh-CN" sz="900" dirty="0" smtClean="0">
                    <a:solidFill>
                      <a:schemeClr val="tx1">
                        <a:lumMod val="85000"/>
                        <a:lumOff val="15000"/>
                      </a:schemeClr>
                    </a:solidFill>
                  </a:rPr>
                  <a:t> </a:t>
                </a:r>
                <a:r>
                  <a:rPr lang="zh-CN" altLang="en-US" sz="900" dirty="0">
                    <a:solidFill>
                      <a:schemeClr val="tx1">
                        <a:lumMod val="85000"/>
                        <a:lumOff val="15000"/>
                      </a:schemeClr>
                    </a:solidFill>
                  </a:rPr>
                  <a:t>是各个浏览器使用的共享部分，包括</a:t>
                </a:r>
                <a:r>
                  <a:rPr lang="en-US" altLang="zh-CN" sz="900" dirty="0">
                    <a:solidFill>
                      <a:schemeClr val="tx1">
                        <a:lumMod val="85000"/>
                        <a:lumOff val="15000"/>
                      </a:schemeClr>
                    </a:solidFill>
                  </a:rPr>
                  <a:t>HTML</a:t>
                </a:r>
                <a:r>
                  <a:rPr lang="zh-CN" altLang="en-US" sz="900" dirty="0">
                    <a:solidFill>
                      <a:schemeClr val="tx1">
                        <a:lumMod val="85000"/>
                        <a:lumOff val="15000"/>
                      </a:schemeClr>
                    </a:solidFill>
                  </a:rPr>
                  <a:t>解析器、</a:t>
                </a:r>
                <a:r>
                  <a:rPr lang="en-US" altLang="zh-CN" sz="900" dirty="0" err="1">
                    <a:solidFill>
                      <a:schemeClr val="tx1">
                        <a:lumMod val="85000"/>
                        <a:lumOff val="15000"/>
                      </a:schemeClr>
                    </a:solidFill>
                  </a:rPr>
                  <a:t>CSS</a:t>
                </a:r>
                <a:r>
                  <a:rPr lang="zh-CN" altLang="en-US" sz="900" dirty="0">
                    <a:solidFill>
                      <a:schemeClr val="tx1">
                        <a:lumMod val="85000"/>
                        <a:lumOff val="15000"/>
                      </a:schemeClr>
                    </a:solidFill>
                  </a:rPr>
                  <a:t>解析器、</a:t>
                </a:r>
                <a:r>
                  <a:rPr lang="en-US" altLang="zh-CN" sz="900" dirty="0">
                    <a:solidFill>
                      <a:schemeClr val="tx1">
                        <a:lumMod val="85000"/>
                        <a:lumOff val="15000"/>
                      </a:schemeClr>
                    </a:solidFill>
                  </a:rPr>
                  <a:t>DOM</a:t>
                </a:r>
                <a:r>
                  <a:rPr lang="zh-CN" altLang="en-US" sz="900" dirty="0">
                    <a:solidFill>
                      <a:schemeClr val="tx1">
                        <a:lumMod val="85000"/>
                        <a:lumOff val="15000"/>
                      </a:schemeClr>
                    </a:solidFill>
                  </a:rPr>
                  <a:t>和</a:t>
                </a:r>
                <a:r>
                  <a:rPr lang="en-US" altLang="zh-CN" sz="900" dirty="0" err="1">
                    <a:solidFill>
                      <a:schemeClr val="tx1">
                        <a:lumMod val="85000"/>
                        <a:lumOff val="15000"/>
                      </a:schemeClr>
                    </a:solidFill>
                  </a:rPr>
                  <a:t>SVG</a:t>
                </a:r>
                <a:r>
                  <a:rPr lang="zh-CN" altLang="en-US" sz="900" dirty="0">
                    <a:solidFill>
                      <a:schemeClr val="tx1">
                        <a:lumMod val="85000"/>
                        <a:lumOff val="15000"/>
                      </a:schemeClr>
                    </a:solidFill>
                  </a:rPr>
                  <a:t>等。</a:t>
                </a:r>
                <a:r>
                  <a:rPr lang="en-US" altLang="zh-CN" sz="900" dirty="0" err="1">
                    <a:solidFill>
                      <a:schemeClr val="tx1">
                        <a:lumMod val="85000"/>
                        <a:lumOff val="15000"/>
                      </a:schemeClr>
                    </a:solidFill>
                  </a:rPr>
                  <a:t>JavaScriptCore</a:t>
                </a:r>
                <a:r>
                  <a:rPr lang="zh-CN" altLang="en-US" sz="900" dirty="0">
                    <a:solidFill>
                      <a:schemeClr val="tx1">
                        <a:lumMod val="85000"/>
                        <a:lumOff val="15000"/>
                      </a:schemeClr>
                    </a:solidFill>
                  </a:rPr>
                  <a:t>是</a:t>
                </a:r>
                <a:r>
                  <a:rPr lang="en-US" altLang="zh-CN" sz="900" dirty="0" err="1">
                    <a:solidFill>
                      <a:schemeClr val="tx1">
                        <a:lumMod val="85000"/>
                        <a:lumOff val="15000"/>
                      </a:schemeClr>
                    </a:solidFill>
                  </a:rPr>
                  <a:t>WebKit</a:t>
                </a:r>
                <a:r>
                  <a:rPr lang="zh-CN" altLang="en-US" sz="900" dirty="0">
                    <a:solidFill>
                      <a:schemeClr val="tx1">
                        <a:lumMod val="85000"/>
                        <a:lumOff val="15000"/>
                      </a:schemeClr>
                    </a:solidFill>
                  </a:rPr>
                  <a:t>的默认引擎，在谷歌系列产品中被替换为</a:t>
                </a:r>
                <a:r>
                  <a:rPr lang="en-US" altLang="zh-CN" sz="900" dirty="0" err="1">
                    <a:solidFill>
                      <a:schemeClr val="tx1">
                        <a:lumMod val="85000"/>
                        <a:lumOff val="15000"/>
                      </a:schemeClr>
                    </a:solidFill>
                  </a:rPr>
                  <a:t>V8</a:t>
                </a:r>
                <a:r>
                  <a:rPr lang="zh-CN" altLang="en-US" sz="900" dirty="0">
                    <a:solidFill>
                      <a:schemeClr val="tx1">
                        <a:lumMod val="85000"/>
                        <a:lumOff val="15000"/>
                      </a:schemeClr>
                    </a:solidFill>
                  </a:rPr>
                  <a:t>引擎</a:t>
                </a:r>
                <a:r>
                  <a:rPr lang="zh-CN" altLang="en-US" sz="900" dirty="0" smtClean="0">
                    <a:solidFill>
                      <a:schemeClr val="tx1">
                        <a:lumMod val="85000"/>
                        <a:lumOff val="15000"/>
                      </a:schemeClr>
                    </a:solidFill>
                  </a:rPr>
                  <a:t>。</a:t>
                </a:r>
                <a:endParaRPr lang="zh-CN" altLang="en-US" sz="900" dirty="0">
                  <a:solidFill>
                    <a:schemeClr val="tx1">
                      <a:lumMod val="85000"/>
                      <a:lumOff val="15000"/>
                    </a:schemeClr>
                  </a:solidFill>
                </a:endParaRPr>
              </a:p>
            </p:txBody>
          </p:sp>
          <p:sp>
            <p:nvSpPr>
              <p:cNvPr id="31" name="矩形 30">
                <a:extLst>
                  <a:ext uri="{FF2B5EF4-FFF2-40B4-BE49-F238E27FC236}">
                    <a16:creationId xmlns="" xmlns:a16="http://schemas.microsoft.com/office/drawing/2014/main" id="{AC34C975-181D-4D8F-8116-C1E2511EA489}"/>
                  </a:ext>
                </a:extLst>
              </p:cNvPr>
              <p:cNvSpPr/>
              <p:nvPr/>
            </p:nvSpPr>
            <p:spPr>
              <a:xfrm>
                <a:off x="1545498" y="1652384"/>
                <a:ext cx="930063" cy="369332"/>
              </a:xfrm>
              <a:prstGeom prst="rect">
                <a:avLst/>
              </a:prstGeom>
            </p:spPr>
            <p:txBody>
              <a:bodyPr wrap="none">
                <a:spAutoFit/>
              </a:bodyPr>
              <a:lstStyle/>
              <a:p>
                <a:r>
                  <a:rPr lang="en-US" altLang="zh-CN" b="1" kern="0" dirty="0" err="1">
                    <a:solidFill>
                      <a:schemeClr val="tx1">
                        <a:lumMod val="85000"/>
                        <a:lumOff val="15000"/>
                      </a:schemeClr>
                    </a:solidFill>
                    <a:latin typeface="微软雅黑 Light" panose="020B0502040204020203" pitchFamily="34" charset="-122"/>
                    <a:ea typeface="微软雅黑 Light" panose="020B0502040204020203" pitchFamily="34" charset="-122"/>
                  </a:rPr>
                  <a:t>WebKit</a:t>
                </a:r>
                <a:endParaRPr lang="zh-CN" altLang="en-US" b="1" kern="0" dirty="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grpSp>
      </p:grpSp>
      <p:grpSp>
        <p:nvGrpSpPr>
          <p:cNvPr id="32" name="组合 31">
            <a:extLst>
              <a:ext uri="{FF2B5EF4-FFF2-40B4-BE49-F238E27FC236}">
                <a16:creationId xmlns="" xmlns:a16="http://schemas.microsoft.com/office/drawing/2014/main" id="{339BF3D5-7B2A-4EFF-BF2F-6D5C3BB555A3}"/>
              </a:ext>
            </a:extLst>
          </p:cNvPr>
          <p:cNvGrpSpPr/>
          <p:nvPr/>
        </p:nvGrpSpPr>
        <p:grpSpPr>
          <a:xfrm>
            <a:off x="875732" y="4728787"/>
            <a:ext cx="5467428" cy="1672236"/>
            <a:chOff x="875731" y="1652384"/>
            <a:chExt cx="6350633" cy="1672236"/>
          </a:xfrm>
        </p:grpSpPr>
        <p:sp>
          <p:nvSpPr>
            <p:cNvPr id="33" name="等腰三角形 32">
              <a:extLst>
                <a:ext uri="{FF2B5EF4-FFF2-40B4-BE49-F238E27FC236}">
                  <a16:creationId xmlns="" xmlns:a16="http://schemas.microsoft.com/office/drawing/2014/main" id="{420BD3C2-2642-4AF3-9FDA-32189660F1D2}"/>
                </a:ext>
              </a:extLst>
            </p:cNvPr>
            <p:cNvSpPr/>
            <p:nvPr/>
          </p:nvSpPr>
          <p:spPr>
            <a:xfrm>
              <a:off x="875731" y="1915756"/>
              <a:ext cx="404884" cy="322332"/>
            </a:xfrm>
            <a:prstGeom prst="triangle">
              <a:avLst/>
            </a:prstGeom>
            <a:solidFill>
              <a:srgbClr val="709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4" name="组合 33">
              <a:extLst>
                <a:ext uri="{FF2B5EF4-FFF2-40B4-BE49-F238E27FC236}">
                  <a16:creationId xmlns="" xmlns:a16="http://schemas.microsoft.com/office/drawing/2014/main" id="{420699C1-16C2-46D8-A579-E6D50F238E30}"/>
                </a:ext>
              </a:extLst>
            </p:cNvPr>
            <p:cNvGrpSpPr/>
            <p:nvPr/>
          </p:nvGrpSpPr>
          <p:grpSpPr>
            <a:xfrm>
              <a:off x="1545498" y="1652384"/>
              <a:ext cx="5680866" cy="1672236"/>
              <a:chOff x="1545498" y="1652384"/>
              <a:chExt cx="5680866" cy="1672236"/>
            </a:xfrm>
          </p:grpSpPr>
          <p:sp>
            <p:nvSpPr>
              <p:cNvPr id="35" name="文本框 34">
                <a:extLst>
                  <a:ext uri="{FF2B5EF4-FFF2-40B4-BE49-F238E27FC236}">
                    <a16:creationId xmlns="" xmlns:a16="http://schemas.microsoft.com/office/drawing/2014/main" id="{E2E57F28-650E-4D1C-B220-775FB2EB2450}"/>
                  </a:ext>
                </a:extLst>
              </p:cNvPr>
              <p:cNvSpPr txBox="1"/>
              <p:nvPr/>
            </p:nvSpPr>
            <p:spPr>
              <a:xfrm>
                <a:off x="1545498" y="1985792"/>
                <a:ext cx="5680866" cy="1338828"/>
              </a:xfrm>
              <a:prstGeom prst="rect">
                <a:avLst/>
              </a:prstGeom>
              <a:noFill/>
            </p:spPr>
            <p:txBody>
              <a:bodyPr wrap="square" rtlCol="0">
                <a:spAutoFit/>
              </a:bodyPr>
              <a:lstStyle/>
              <a:p>
                <a:pPr>
                  <a:lnSpc>
                    <a:spcPct val="150000"/>
                  </a:lnSpc>
                </a:pPr>
                <a:r>
                  <a:rPr lang="en-US" altLang="zh-CN" sz="900" dirty="0" err="1">
                    <a:solidFill>
                      <a:schemeClr val="tx1">
                        <a:lumMod val="85000"/>
                        <a:lumOff val="15000"/>
                      </a:schemeClr>
                    </a:solidFill>
                  </a:rPr>
                  <a:t>V8</a:t>
                </a:r>
                <a:r>
                  <a:rPr lang="zh-CN" altLang="en-US" sz="900" dirty="0">
                    <a:solidFill>
                      <a:schemeClr val="tx1">
                        <a:lumMod val="85000"/>
                        <a:lumOff val="15000"/>
                      </a:schemeClr>
                    </a:solidFill>
                  </a:rPr>
                  <a:t>引擎是一个</a:t>
                </a:r>
                <a:r>
                  <a:rPr lang="en-US" altLang="zh-CN" sz="900" dirty="0">
                    <a:solidFill>
                      <a:schemeClr val="tx1">
                        <a:lumMod val="85000"/>
                        <a:lumOff val="15000"/>
                      </a:schemeClr>
                    </a:solidFill>
                  </a:rPr>
                  <a:t>JavaScript</a:t>
                </a:r>
                <a:r>
                  <a:rPr lang="zh-CN" altLang="en-US" sz="900" dirty="0">
                    <a:solidFill>
                      <a:schemeClr val="tx1">
                        <a:lumMod val="85000"/>
                        <a:lumOff val="15000"/>
                      </a:schemeClr>
                    </a:solidFill>
                  </a:rPr>
                  <a:t>引擎实现，最初由一些语言方面专家设计，后被谷歌收购，随后谷歌对其进行了开源。</a:t>
                </a:r>
                <a:r>
                  <a:rPr lang="en-US" altLang="zh-CN" sz="900" dirty="0" err="1">
                    <a:solidFill>
                      <a:schemeClr val="tx1">
                        <a:lumMod val="85000"/>
                        <a:lumOff val="15000"/>
                      </a:schemeClr>
                    </a:solidFill>
                  </a:rPr>
                  <a:t>V8</a:t>
                </a:r>
                <a:r>
                  <a:rPr lang="zh-CN" altLang="en-US" sz="900" dirty="0">
                    <a:solidFill>
                      <a:schemeClr val="tx1">
                        <a:lumMod val="85000"/>
                        <a:lumOff val="15000"/>
                      </a:schemeClr>
                    </a:solidFill>
                  </a:rPr>
                  <a:t>使用</a:t>
                </a:r>
                <a:r>
                  <a:rPr lang="en-US" altLang="zh-CN" sz="900" dirty="0">
                    <a:solidFill>
                      <a:schemeClr val="tx1">
                        <a:lumMod val="85000"/>
                        <a:lumOff val="15000"/>
                      </a:schemeClr>
                    </a:solidFill>
                  </a:rPr>
                  <a:t>C++</a:t>
                </a:r>
                <a:r>
                  <a:rPr lang="zh-CN" altLang="en-US" sz="900" dirty="0" smtClean="0">
                    <a:solidFill>
                      <a:schemeClr val="tx1">
                        <a:lumMod val="85000"/>
                        <a:lumOff val="15000"/>
                      </a:schemeClr>
                    </a:solidFill>
                  </a:rPr>
                  <a:t>开发，</a:t>
                </a:r>
                <a:r>
                  <a:rPr lang="zh-CN" altLang="en-US" sz="900" dirty="0">
                    <a:solidFill>
                      <a:schemeClr val="tx1">
                        <a:lumMod val="85000"/>
                        <a:lumOff val="15000"/>
                      </a:schemeClr>
                    </a:solidFill>
                  </a:rPr>
                  <a:t>在运行</a:t>
                </a:r>
                <a:r>
                  <a:rPr lang="en-US" altLang="zh-CN" sz="900" dirty="0">
                    <a:solidFill>
                      <a:schemeClr val="tx1">
                        <a:lumMod val="85000"/>
                        <a:lumOff val="15000"/>
                      </a:schemeClr>
                    </a:solidFill>
                  </a:rPr>
                  <a:t>JavaScript</a:t>
                </a:r>
                <a:r>
                  <a:rPr lang="zh-CN" altLang="en-US" sz="900" dirty="0">
                    <a:solidFill>
                      <a:schemeClr val="tx1">
                        <a:lumMod val="85000"/>
                        <a:lumOff val="15000"/>
                      </a:schemeClr>
                    </a:solidFill>
                  </a:rPr>
                  <a:t>之前，相比其它的</a:t>
                </a:r>
                <a:r>
                  <a:rPr lang="en-US" altLang="zh-CN" sz="900" dirty="0">
                    <a:solidFill>
                      <a:schemeClr val="tx1">
                        <a:lumMod val="85000"/>
                        <a:lumOff val="15000"/>
                      </a:schemeClr>
                    </a:solidFill>
                  </a:rPr>
                  <a:t>JavaScript</a:t>
                </a:r>
                <a:r>
                  <a:rPr lang="zh-CN" altLang="en-US" sz="900" dirty="0">
                    <a:solidFill>
                      <a:schemeClr val="tx1">
                        <a:lumMod val="85000"/>
                        <a:lumOff val="15000"/>
                      </a:schemeClr>
                    </a:solidFill>
                  </a:rPr>
                  <a:t>的引擎转换成字节码或解释执行，</a:t>
                </a:r>
                <a:r>
                  <a:rPr lang="en-US" altLang="zh-CN" sz="900" dirty="0" err="1">
                    <a:solidFill>
                      <a:schemeClr val="tx1">
                        <a:lumMod val="85000"/>
                        <a:lumOff val="15000"/>
                      </a:schemeClr>
                    </a:solidFill>
                  </a:rPr>
                  <a:t>V8</a:t>
                </a:r>
                <a:r>
                  <a:rPr lang="zh-CN" altLang="en-US" sz="900" dirty="0">
                    <a:solidFill>
                      <a:schemeClr val="tx1">
                        <a:lumMod val="85000"/>
                        <a:lumOff val="15000"/>
                      </a:schemeClr>
                    </a:solidFill>
                  </a:rPr>
                  <a:t>将其编译成原生机器码（</a:t>
                </a:r>
                <a:r>
                  <a:rPr lang="en-US" altLang="zh-CN" sz="900" dirty="0">
                    <a:solidFill>
                      <a:schemeClr val="tx1">
                        <a:lumMod val="85000"/>
                        <a:lumOff val="15000"/>
                      </a:schemeClr>
                    </a:solidFill>
                  </a:rPr>
                  <a:t>IA-32, </a:t>
                </a:r>
                <a:r>
                  <a:rPr lang="en-US" altLang="zh-CN" sz="900" dirty="0" err="1">
                    <a:solidFill>
                      <a:schemeClr val="tx1">
                        <a:lumMod val="85000"/>
                        <a:lumOff val="15000"/>
                      </a:schemeClr>
                    </a:solidFill>
                  </a:rPr>
                  <a:t>x86</a:t>
                </a:r>
                <a:r>
                  <a:rPr lang="en-US" altLang="zh-CN" sz="900" dirty="0">
                    <a:solidFill>
                      <a:schemeClr val="tx1">
                        <a:lumMod val="85000"/>
                        <a:lumOff val="15000"/>
                      </a:schemeClr>
                    </a:solidFill>
                  </a:rPr>
                  <a:t>-64, ARM, or MIPS CPUs</a:t>
                </a:r>
                <a:r>
                  <a:rPr lang="zh-CN" altLang="en-US" sz="900" dirty="0">
                    <a:solidFill>
                      <a:schemeClr val="tx1">
                        <a:lumMod val="85000"/>
                        <a:lumOff val="15000"/>
                      </a:schemeClr>
                    </a:solidFill>
                  </a:rPr>
                  <a:t>），并且使用了如内联缓存（</a:t>
                </a:r>
                <a:r>
                  <a:rPr lang="en-US" altLang="zh-CN" sz="900" dirty="0">
                    <a:solidFill>
                      <a:schemeClr val="tx1">
                        <a:lumMod val="85000"/>
                        <a:lumOff val="15000"/>
                      </a:schemeClr>
                    </a:solidFill>
                  </a:rPr>
                  <a:t>inline caching</a:t>
                </a:r>
                <a:r>
                  <a:rPr lang="zh-CN" altLang="en-US" sz="900" dirty="0">
                    <a:solidFill>
                      <a:schemeClr val="tx1">
                        <a:lumMod val="85000"/>
                        <a:lumOff val="15000"/>
                      </a:schemeClr>
                    </a:solidFill>
                  </a:rPr>
                  <a:t>）等方法来提高性能。有了这些功能，</a:t>
                </a:r>
                <a:r>
                  <a:rPr lang="en-US" altLang="zh-CN" sz="900" dirty="0">
                    <a:solidFill>
                      <a:schemeClr val="tx1">
                        <a:lumMod val="85000"/>
                        <a:lumOff val="15000"/>
                      </a:schemeClr>
                    </a:solidFill>
                  </a:rPr>
                  <a:t>JavaScript</a:t>
                </a:r>
                <a:r>
                  <a:rPr lang="zh-CN" altLang="en-US" sz="900" dirty="0">
                    <a:solidFill>
                      <a:schemeClr val="tx1">
                        <a:lumMod val="85000"/>
                        <a:lumOff val="15000"/>
                      </a:schemeClr>
                    </a:solidFill>
                  </a:rPr>
                  <a:t>程序在</a:t>
                </a:r>
                <a:r>
                  <a:rPr lang="en-US" altLang="zh-CN" sz="900" dirty="0" err="1">
                    <a:solidFill>
                      <a:schemeClr val="tx1">
                        <a:lumMod val="85000"/>
                        <a:lumOff val="15000"/>
                      </a:schemeClr>
                    </a:solidFill>
                  </a:rPr>
                  <a:t>V8</a:t>
                </a:r>
                <a:r>
                  <a:rPr lang="zh-CN" altLang="en-US" sz="900" dirty="0">
                    <a:solidFill>
                      <a:schemeClr val="tx1">
                        <a:lumMod val="85000"/>
                        <a:lumOff val="15000"/>
                      </a:schemeClr>
                    </a:solidFill>
                  </a:rPr>
                  <a:t>引擎下的运行速度媲美二进制程序。</a:t>
                </a:r>
                <a:r>
                  <a:rPr lang="en-US" altLang="zh-CN" sz="900" dirty="0" err="1">
                    <a:solidFill>
                      <a:schemeClr val="tx1">
                        <a:lumMod val="85000"/>
                        <a:lumOff val="15000"/>
                      </a:schemeClr>
                    </a:solidFill>
                  </a:rPr>
                  <a:t>V8</a:t>
                </a:r>
                <a:r>
                  <a:rPr lang="zh-CN" altLang="en-US" sz="900" dirty="0">
                    <a:solidFill>
                      <a:schemeClr val="tx1">
                        <a:lumMod val="85000"/>
                        <a:lumOff val="15000"/>
                      </a:schemeClr>
                    </a:solidFill>
                  </a:rPr>
                  <a:t>支持众多操作系统，如</a:t>
                </a:r>
                <a:r>
                  <a:rPr lang="en-US" altLang="zh-CN" sz="900" dirty="0">
                    <a:solidFill>
                      <a:schemeClr val="tx1">
                        <a:lumMod val="85000"/>
                        <a:lumOff val="15000"/>
                      </a:schemeClr>
                    </a:solidFill>
                  </a:rPr>
                  <a:t>windows</a:t>
                </a:r>
                <a:r>
                  <a:rPr lang="zh-CN" altLang="en-US" sz="900" dirty="0">
                    <a:solidFill>
                      <a:schemeClr val="tx1">
                        <a:lumMod val="85000"/>
                        <a:lumOff val="15000"/>
                      </a:schemeClr>
                    </a:solidFill>
                  </a:rPr>
                  <a:t>、</a:t>
                </a:r>
                <a:r>
                  <a:rPr lang="en-US" altLang="zh-CN" sz="900" dirty="0" err="1">
                    <a:solidFill>
                      <a:schemeClr val="tx1">
                        <a:lumMod val="85000"/>
                        <a:lumOff val="15000"/>
                      </a:schemeClr>
                    </a:solidFill>
                  </a:rPr>
                  <a:t>linux</a:t>
                </a:r>
                <a:r>
                  <a:rPr lang="zh-CN" altLang="en-US" sz="900" dirty="0">
                    <a:solidFill>
                      <a:schemeClr val="tx1">
                        <a:lumMod val="85000"/>
                        <a:lumOff val="15000"/>
                      </a:schemeClr>
                    </a:solidFill>
                  </a:rPr>
                  <a:t>、</a:t>
                </a:r>
                <a:r>
                  <a:rPr lang="en-US" altLang="zh-CN" sz="900" dirty="0">
                    <a:solidFill>
                      <a:schemeClr val="tx1">
                        <a:lumMod val="85000"/>
                        <a:lumOff val="15000"/>
                      </a:schemeClr>
                    </a:solidFill>
                  </a:rPr>
                  <a:t>android</a:t>
                </a:r>
                <a:r>
                  <a:rPr lang="zh-CN" altLang="en-US" sz="900" dirty="0">
                    <a:solidFill>
                      <a:schemeClr val="tx1">
                        <a:lumMod val="85000"/>
                        <a:lumOff val="15000"/>
                      </a:schemeClr>
                    </a:solidFill>
                  </a:rPr>
                  <a:t>等，也支持其他硬件架构，如</a:t>
                </a:r>
                <a:r>
                  <a:rPr lang="en-US" altLang="zh-CN" sz="900" dirty="0" err="1">
                    <a:solidFill>
                      <a:schemeClr val="tx1">
                        <a:lumMod val="85000"/>
                        <a:lumOff val="15000"/>
                      </a:schemeClr>
                    </a:solidFill>
                  </a:rPr>
                  <a:t>IA32,X64,ARM</a:t>
                </a:r>
                <a:r>
                  <a:rPr lang="zh-CN" altLang="en-US" sz="900" dirty="0">
                    <a:solidFill>
                      <a:schemeClr val="tx1">
                        <a:lumMod val="85000"/>
                        <a:lumOff val="15000"/>
                      </a:schemeClr>
                    </a:solidFill>
                  </a:rPr>
                  <a:t>等，具有很好的可移植和跨平台特性。</a:t>
                </a:r>
              </a:p>
            </p:txBody>
          </p:sp>
          <p:sp>
            <p:nvSpPr>
              <p:cNvPr id="36" name="矩形 35">
                <a:extLst>
                  <a:ext uri="{FF2B5EF4-FFF2-40B4-BE49-F238E27FC236}">
                    <a16:creationId xmlns="" xmlns:a16="http://schemas.microsoft.com/office/drawing/2014/main" id="{558464EC-0333-4651-8675-6B567A216383}"/>
                  </a:ext>
                </a:extLst>
              </p:cNvPr>
              <p:cNvSpPr/>
              <p:nvPr/>
            </p:nvSpPr>
            <p:spPr>
              <a:xfrm>
                <a:off x="1545498" y="1652384"/>
                <a:ext cx="909223" cy="369332"/>
              </a:xfrm>
              <a:prstGeom prst="rect">
                <a:avLst/>
              </a:prstGeom>
            </p:spPr>
            <p:txBody>
              <a:bodyPr wrap="none">
                <a:spAutoFit/>
              </a:bodyPr>
              <a:lstStyle/>
              <a:p>
                <a:r>
                  <a:rPr lang="en-US" altLang="zh-CN" dirty="0" err="1">
                    <a:solidFill>
                      <a:schemeClr val="tx1">
                        <a:lumMod val="85000"/>
                        <a:lumOff val="15000"/>
                      </a:schemeClr>
                    </a:solidFill>
                  </a:rPr>
                  <a:t>V8</a:t>
                </a:r>
                <a:r>
                  <a:rPr lang="zh-CN" altLang="en-US" dirty="0">
                    <a:solidFill>
                      <a:schemeClr val="tx1">
                        <a:lumMod val="85000"/>
                        <a:lumOff val="15000"/>
                      </a:schemeClr>
                    </a:solidFill>
                  </a:rPr>
                  <a:t>引擎</a:t>
                </a:r>
              </a:p>
            </p:txBody>
          </p:sp>
        </p:grpSp>
      </p:grpSp>
      <p:sp>
        <p:nvSpPr>
          <p:cNvPr id="37" name="矩形 36">
            <a:extLst>
              <a:ext uri="{FF2B5EF4-FFF2-40B4-BE49-F238E27FC236}">
                <a16:creationId xmlns="" xmlns:a16="http://schemas.microsoft.com/office/drawing/2014/main" id="{3671ED26-11C6-48F5-8FBE-9C16F9C49B8B}"/>
              </a:ext>
            </a:extLst>
          </p:cNvPr>
          <p:cNvSpPr/>
          <p:nvPr/>
        </p:nvSpPr>
        <p:spPr>
          <a:xfrm>
            <a:off x="1072173" y="692644"/>
            <a:ext cx="3664771" cy="302262"/>
          </a:xfrm>
          <a:prstGeom prst="rect">
            <a:avLst/>
          </a:prstGeom>
        </p:spPr>
        <p:txBody>
          <a:bodyPr wrap="square">
            <a:spAutoFit/>
          </a:bodyPr>
          <a:lstStyle/>
          <a:p>
            <a:pPr>
              <a:lnSpc>
                <a:spcPct val="200000"/>
              </a:lnSpc>
              <a:spcAft>
                <a:spcPts val="1000"/>
              </a:spcAft>
            </a:pPr>
            <a:r>
              <a:rPr lang="en-US" altLang="zh-CN" sz="800" kern="0" dirty="0">
                <a:solidFill>
                  <a:schemeClr val="tx1">
                    <a:lumMod val="65000"/>
                    <a:lumOff val="35000"/>
                  </a:schemeClr>
                </a:solidFill>
                <a:latin typeface="微软雅黑" panose="020B0503020204020204" pitchFamily="34" charset="-122"/>
                <a:ea typeface="微软雅黑" panose="020B0503020204020204" pitchFamily="34" charset="-122"/>
              </a:rPr>
              <a:t>Evolution of the </a:t>
            </a:r>
            <a:r>
              <a:rPr lang="en-US" altLang="zh-CN" sz="800" kern="0" dirty="0" err="1">
                <a:solidFill>
                  <a:schemeClr val="tx1">
                    <a:lumMod val="65000"/>
                    <a:lumOff val="35000"/>
                  </a:schemeClr>
                </a:solidFill>
                <a:latin typeface="微软雅黑" panose="020B0503020204020204" pitchFamily="34" charset="-122"/>
                <a:ea typeface="微软雅黑" panose="020B0503020204020204" pitchFamily="34" charset="-122"/>
              </a:rPr>
              <a:t>V8</a:t>
            </a:r>
            <a:r>
              <a:rPr lang="en-US" altLang="zh-CN" sz="800" kern="0" dirty="0">
                <a:solidFill>
                  <a:schemeClr val="tx1">
                    <a:lumMod val="65000"/>
                    <a:lumOff val="35000"/>
                  </a:schemeClr>
                </a:solidFill>
                <a:latin typeface="微软雅黑" panose="020B0503020204020204" pitchFamily="34" charset="-122"/>
                <a:ea typeface="微软雅黑" panose="020B0503020204020204" pitchFamily="34" charset="-122"/>
              </a:rPr>
              <a:t> engine</a:t>
            </a:r>
          </a:p>
        </p:txBody>
      </p:sp>
      <p:sp>
        <p:nvSpPr>
          <p:cNvPr id="38" name="文本框 37">
            <a:extLst>
              <a:ext uri="{FF2B5EF4-FFF2-40B4-BE49-F238E27FC236}">
                <a16:creationId xmlns="" xmlns:a16="http://schemas.microsoft.com/office/drawing/2014/main" id="{4EB80E67-1CA9-4FC2-B79F-756B9CD30E1C}"/>
              </a:ext>
            </a:extLst>
          </p:cNvPr>
          <p:cNvSpPr txBox="1"/>
          <p:nvPr/>
        </p:nvSpPr>
        <p:spPr>
          <a:xfrm>
            <a:off x="1072173" y="225825"/>
            <a:ext cx="2113079" cy="646331"/>
          </a:xfrm>
          <a:prstGeom prst="rect">
            <a:avLst/>
          </a:prstGeom>
          <a:noFill/>
        </p:spPr>
        <p:txBody>
          <a:bodyPr wrap="none" rtlCol="0">
            <a:spAutoFit/>
            <a:scene3d>
              <a:camera prst="orthographicFront"/>
              <a:lightRig rig="threePt" dir="t"/>
            </a:scene3d>
            <a:sp3d contourW="12700"/>
          </a:bodyPr>
          <a:lstStyle/>
          <a:p>
            <a:pPr>
              <a:lnSpc>
                <a:spcPct val="150000"/>
              </a:lnSpc>
            </a:pPr>
            <a:r>
              <a:rPr lang="en-US" altLang="zh-CN" sz="2400" dirty="0" err="1"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V8</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引擎的进化</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pic>
        <p:nvPicPr>
          <p:cNvPr id="2" name="图片 1"/>
          <p:cNvPicPr>
            <a:picLocks noChangeAspect="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6922313" y="4027545"/>
            <a:ext cx="4224306" cy="2227772"/>
          </a:xfrm>
          <a:prstGeom prst="rect">
            <a:avLst/>
          </a:prstGeom>
        </p:spPr>
      </p:pic>
    </p:spTree>
    <p:extLst>
      <p:ext uri="{BB962C8B-B14F-4D97-AF65-F5344CB8AC3E}">
        <p14:creationId xmlns:p14="http://schemas.microsoft.com/office/powerpoint/2010/main" val="9396435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634</TotalTime>
  <Words>4415</Words>
  <Application>Microsoft Office PowerPoint</Application>
  <PresentationFormat>宽屏</PresentationFormat>
  <Paragraphs>264</Paragraphs>
  <Slides>28</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28</vt:i4>
      </vt:variant>
    </vt:vector>
  </HeadingPairs>
  <TitlesOfParts>
    <vt:vector size="39" baseType="lpstr">
      <vt:lpstr>微软雅黑</vt:lpstr>
      <vt:lpstr>方正清刻本悦宋简体</vt:lpstr>
      <vt:lpstr>Calibri</vt:lpstr>
      <vt:lpstr>方正正中黑简体</vt:lpstr>
      <vt:lpstr>微软雅黑 Light</vt:lpstr>
      <vt:lpstr>华文宋体</vt:lpstr>
      <vt:lpstr>Arial</vt:lpstr>
      <vt:lpstr>等线</vt:lpstr>
      <vt:lpstr>等线 Light</vt:lpstr>
      <vt:lpstr>宋体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asus</dc:creator>
  <cp:lastModifiedBy>徐琴</cp:lastModifiedBy>
  <cp:revision>63</cp:revision>
  <dcterms:created xsi:type="dcterms:W3CDTF">2019-03-21T13:09:37Z</dcterms:created>
  <dcterms:modified xsi:type="dcterms:W3CDTF">2022-07-29T02:14:49Z</dcterms:modified>
</cp:coreProperties>
</file>