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3" r:id="rId5"/>
    <p:sldId id="282" r:id="rId6"/>
    <p:sldId id="283" r:id="rId7"/>
    <p:sldId id="264" r:id="rId8"/>
    <p:sldId id="284" r:id="rId9"/>
    <p:sldId id="287" r:id="rId10"/>
    <p:sldId id="265" r:id="rId11"/>
    <p:sldId id="285" r:id="rId12"/>
    <p:sldId id="286" r:id="rId13"/>
    <p:sldId id="268" r:id="rId14"/>
    <p:sldId id="288" r:id="rId15"/>
    <p:sldId id="291" r:id="rId16"/>
    <p:sldId id="269" r:id="rId17"/>
    <p:sldId id="290" r:id="rId18"/>
    <p:sldId id="292" r:id="rId19"/>
    <p:sldId id="271" r:id="rId20"/>
    <p:sldId id="267" r:id="rId21"/>
    <p:sldId id="293" r:id="rId22"/>
    <p:sldId id="276" r:id="rId23"/>
    <p:sldId id="278" r:id="rId24"/>
    <p:sldId id="28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9D9D9"/>
            </a:solidFill>
            <a:ln w="25400"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优化后的C++</c:v>
                </c:pt>
                <c:pt idx="1">
                  <c:v>Java</c:v>
                </c:pt>
                <c:pt idx="2">
                  <c:v>JavaScript</c:v>
                </c:pt>
                <c:pt idx="3">
                  <c:v>未经优化的C++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103</c:v>
                </c:pt>
                <c:pt idx="2">
                  <c:v>105</c:v>
                </c:pt>
                <c:pt idx="3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17-4355-AFCD-6E6B0C1EDED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25400">
                    <a:noFill/>
                  </a:ln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1"/>
        <c:axId val="2139466672"/>
        <c:axId val="2139452528"/>
      </c:barChart>
      <c:catAx>
        <c:axId val="2139466672"/>
        <c:scaling>
          <c:orientation val="minMax"/>
        </c:scaling>
        <c:delete val="1"/>
        <c:axPos val="b"/>
        <c:numFmt formatCode="General" sourceLinked="1"/>
        <c:majorTickMark val="cross"/>
        <c:minorTickMark val="cross"/>
        <c:tickLblPos val="nextTo"/>
        <c:crossAx val="2139452528"/>
        <c:crosses val="autoZero"/>
        <c:auto val="1"/>
        <c:lblAlgn val="ctr"/>
        <c:lblOffset val="100"/>
        <c:noMultiLvlLbl val="1"/>
      </c:catAx>
      <c:valAx>
        <c:axId val="2139452528"/>
        <c:scaling>
          <c:orientation val="minMax"/>
        </c:scaling>
        <c:delete val="1"/>
        <c:axPos val="l"/>
        <c:numFmt formatCode="General" sourceLinked="1"/>
        <c:majorTickMark val="cross"/>
        <c:minorTickMark val="cross"/>
        <c:tickLblPos val="nextTo"/>
        <c:crossAx val="2139466672"/>
        <c:crosses val="autoZero"/>
        <c:crossBetween val="between"/>
      </c:valAx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 smtId="4294967295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9EA3-2AF1-4BBB-A97E-396590A2B45F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CC2D-C1D9-40B4-8058-2BF843609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9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29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6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78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2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0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07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81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03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49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04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2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20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96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61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8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0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3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34AB7-F693-4501-9CE6-AE57FC0F28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7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5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6A1E3-1842-4E7D-AEFA-0B3C452773C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9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3102" y="3271044"/>
            <a:ext cx="6096000" cy="2660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感谢您下载平台上提供的</a:t>
            </a:r>
            <a:r>
              <a:rPr lang="en-US" altLang="zh-CN" sz="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作品，为了您和风云办公以及原创作者的利益，请勿复制、传播、销售，否则将承担法律责任！风云办公将对作品进行维权，按照传播下载次数进行十倍的索取赔偿！</a:t>
            </a:r>
            <a:endParaRPr lang="en-US" altLang="zh-CN" sz="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www.tukuppt.com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pPr/>
              <a:t>2022/7/29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issgentle/WebAssembly/blob/master/img/wasm-6.pn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missgentle/WebAssembly/blob/master/img/wasm-7.pn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sgentle/WebAssembly/blob/master/img/wasm-7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6718" y="2709783"/>
            <a:ext cx="6006443" cy="132343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新技术学习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分享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WebAssembly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4311" y="2012802"/>
            <a:ext cx="2047672" cy="3032631"/>
            <a:chOff x="3276600" y="2266950"/>
            <a:chExt cx="1504950" cy="222885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276600" y="2266950"/>
              <a:ext cx="1504950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276600" y="2266950"/>
              <a:ext cx="0" cy="222885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76600" y="4495800"/>
              <a:ext cx="1504950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781550" y="2266950"/>
              <a:ext cx="0" cy="413802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4781550" y="4178850"/>
              <a:ext cx="0" cy="31695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395514" y="4074663"/>
            <a:ext cx="4636079" cy="295732"/>
          </a:xfrm>
          <a:prstGeom prst="rect">
            <a:avLst/>
          </a:prstGeom>
          <a:solidFill>
            <a:srgbClr val="3C3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>
              <a:defRPr/>
            </a:pPr>
            <a:r>
              <a:rPr lang="zh-CN" altLang="en-US" kern="0" dirty="0">
                <a:solidFill>
                  <a:srgbClr val="FFFFFF"/>
                </a:solidFill>
                <a:cs typeface="+mn-ea"/>
                <a:sym typeface="+mn-lt"/>
              </a:rPr>
              <a:t>分享</a:t>
            </a:r>
            <a:r>
              <a:rPr lang="zh-CN" altLang="en-US" kern="0" dirty="0" smtClean="0">
                <a:solidFill>
                  <a:srgbClr val="FFFFFF"/>
                </a:solidFill>
                <a:cs typeface="+mn-ea"/>
                <a:sym typeface="+mn-lt"/>
              </a:rPr>
              <a:t>人</a:t>
            </a:r>
            <a:r>
              <a:rPr lang="zh-CN" altLang="en-US" kern="0" dirty="0" smtClean="0">
                <a:solidFill>
                  <a:srgbClr val="FFFFFF"/>
                </a:solidFill>
                <a:cs typeface="+mn-ea"/>
                <a:sym typeface="+mn-lt"/>
              </a:rPr>
              <a:t>：</a:t>
            </a:r>
            <a:r>
              <a:rPr lang="zh-CN" altLang="en-US" kern="0" dirty="0">
                <a:solidFill>
                  <a:srgbClr val="FFFFFF"/>
                </a:solidFill>
                <a:cs typeface="+mn-ea"/>
                <a:sym typeface="+mn-lt"/>
              </a:rPr>
              <a:t>温蒂</a:t>
            </a:r>
            <a:r>
              <a:rPr lang="zh-CN" altLang="en-US" kern="0" dirty="0" smtClean="0">
                <a:solidFill>
                  <a:srgbClr val="FFFFFF"/>
                </a:solidFill>
                <a:cs typeface="+mn-ea"/>
                <a:sym typeface="+mn-lt"/>
              </a:rPr>
              <a:t>    </a:t>
            </a:r>
            <a:r>
              <a:rPr lang="zh-CN" altLang="en-US" kern="0" dirty="0">
                <a:solidFill>
                  <a:srgbClr val="FFFFFF"/>
                </a:solidFill>
                <a:cs typeface="+mn-ea"/>
                <a:sym typeface="+mn-lt"/>
              </a:rPr>
              <a:t>分享</a:t>
            </a:r>
            <a:r>
              <a:rPr lang="zh-CN" altLang="en-US" kern="0" dirty="0" smtClean="0">
                <a:solidFill>
                  <a:srgbClr val="FFFFFF"/>
                </a:solidFill>
                <a:cs typeface="+mn-ea"/>
                <a:sym typeface="+mn-lt"/>
              </a:rPr>
              <a:t>日期：</a:t>
            </a:r>
            <a:r>
              <a:rPr lang="en-US" altLang="zh-CN" kern="0" dirty="0" smtClean="0">
                <a:solidFill>
                  <a:srgbClr val="FFFFFF"/>
                </a:solidFill>
                <a:cs typeface="+mn-ea"/>
                <a:sym typeface="+mn-lt"/>
              </a:rPr>
              <a:t>2022.07.30</a:t>
            </a:r>
            <a:endParaRPr lang="zh-CN" altLang="en-US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3161" y="0"/>
            <a:ext cx="5958839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8959" y="2247943"/>
            <a:ext cx="2049831" cy="2308324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algn="r" defTabSz="913130">
              <a:lnSpc>
                <a:spcPct val="150000"/>
              </a:lnSpc>
            </a:pPr>
            <a:r>
              <a:rPr lang="en-US" altLang="zh-CN" sz="9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5" name="矩形 4"/>
          <p:cNvSpPr/>
          <p:nvPr/>
        </p:nvSpPr>
        <p:spPr>
          <a:xfrm>
            <a:off x="4841343" y="3167391"/>
            <a:ext cx="2951303" cy="52321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defTabSz="913130"/>
            <a:r>
              <a:rPr lang="zh-CN" altLang="en-US" sz="28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技术要点</a:t>
            </a:r>
            <a:endParaRPr lang="en-US" altLang="zh-CN" sz="4000" b="1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 flipH="1">
            <a:off x="2791513" y="2398875"/>
            <a:ext cx="1253120" cy="1862568"/>
          </a:xfrm>
          <a:custGeom>
            <a:avLst/>
            <a:gdLst>
              <a:gd name="T0" fmla="*/ 0 w 926"/>
              <a:gd name="T1" fmla="*/ 369 h 2009"/>
              <a:gd name="T2" fmla="*/ 0 w 926"/>
              <a:gd name="T3" fmla="*/ 0 h 2009"/>
              <a:gd name="T4" fmla="*/ 926 w 926"/>
              <a:gd name="T5" fmla="*/ 0 h 2009"/>
              <a:gd name="T6" fmla="*/ 926 w 926"/>
              <a:gd name="T7" fmla="*/ 2009 h 2009"/>
              <a:gd name="T8" fmla="*/ 224 w 92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2009">
                <a:moveTo>
                  <a:pt x="0" y="369"/>
                </a:moveTo>
                <a:lnTo>
                  <a:pt x="0" y="0"/>
                </a:lnTo>
                <a:lnTo>
                  <a:pt x="926" y="0"/>
                </a:lnTo>
                <a:lnTo>
                  <a:pt x="926" y="2009"/>
                </a:lnTo>
                <a:lnTo>
                  <a:pt x="224" y="2009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1045" y="3591770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Technical Essential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6" y="0"/>
            <a:ext cx="506117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技术要点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Technical Essential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816" y="1485900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WebAssembly</a:t>
            </a:r>
            <a:r>
              <a:rPr lang="zh-CN" altLang="en-US" sz="2400" dirty="0" smtClean="0"/>
              <a:t>基本原理</a:t>
            </a:r>
            <a:endParaRPr lang="zh-CN" altLang="en-US" sz="2400" dirty="0"/>
          </a:p>
        </p:txBody>
      </p:sp>
      <p:sp>
        <p:nvSpPr>
          <p:cNvPr id="8" name="文本框 2"/>
          <p:cNvSpPr txBox="1"/>
          <p:nvPr/>
        </p:nvSpPr>
        <p:spPr>
          <a:xfrm>
            <a:off x="6251331" y="1732097"/>
            <a:ext cx="4976445" cy="483209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如图，从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V8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引擎开始处理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JS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源代码到生成机器码，最后再被浏览器解析执行，整个过程包含了很多道“工序”。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在优化编译阶段，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TurboFan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优化编译器会使用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IC(Inline Cache)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OSR(On Stack Replacement)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等技术来对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JS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源代码进行分析和优化。优化后的代码在生成机器码之前会进行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lowering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操作。在这一步操作中，优化编译器会根据现有的已经优化好的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JS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源代码来生成一些处于底层级且与硬件结构相关的中间代码。而位于整个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V8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链路最末端的编译器后端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(backend)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就负责将这些经过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lowering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处理的底层中间代码直接转译成基于特定处理器架构的机器码，最后被浏览器解析执行。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V8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引擎在处理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模块时，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V8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链路中的任何环节都不会对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模块进行优化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(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代码层面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)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，整个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优化工作在编译模块时都已经完成。也不需要生成冗余的占用大量内存的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AST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结构信息。只需要把这些模块中的二进制代码直接加载到内存中，然后经过位于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V8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链路末端编译器后端的处理，最后生成的机器码便可以被浏览器直接执行。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整个过程中不需要很多处理和系统资源开销，这也是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应用高性能的众多原因之一。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</p:txBody>
      </p:sp>
      <p:pic>
        <p:nvPicPr>
          <p:cNvPr id="10" name="图片 9" descr="https://github.com/missgentle/WebAssembly/raw/master/img/wasm-6.png">
            <a:hlinkClick r:id="rId2" tgtFrame="&quot;_blank&quot;"/>
          </p:cNvPr>
          <p:cNvPicPr/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618041" y="2561914"/>
            <a:ext cx="5488756" cy="275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816" y="1485900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Wasm</a:t>
            </a:r>
            <a:r>
              <a:rPr lang="zh-CN" altLang="en-US" sz="2400" dirty="0" smtClean="0"/>
              <a:t>模块生成方法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技术要点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Technical Essential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6" name="图片 5" descr="https://github.com/missgentle/WebAssembly/raw/master/img/wasm-7.png">
            <a:hlinkClick r:id="rId2" tgtFrame="&quot;_blank&quot;"/>
          </p:cNvPr>
          <p:cNvPicPr/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522615" y="2689820"/>
            <a:ext cx="5324794" cy="253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2"/>
          <p:cNvSpPr txBox="1"/>
          <p:nvPr/>
        </p:nvSpPr>
        <p:spPr>
          <a:xfrm>
            <a:off x="6251331" y="1820017"/>
            <a:ext cx="4976445" cy="397031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我们可以使用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Emscripten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工具链来生成一个标准的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模块。如图，一般来说，将一个基于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C/C++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编写的应用程序编译成一个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模块有两种常用方法：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第一种方法，先将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C/C++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源代码通过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Emscripten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工具链编译成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ASM.js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代码，然后通过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Binaryen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工具链中的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asm2wasm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工具将这些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ASM.js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代码转译成一个标准的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模块。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endParaRPr lang="zh-CN" altLang="en-US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第二种方法，首先将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C/C++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源代码编译成基于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LLVM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的中间比特码，然后再将中间比特码通过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LLVM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工具链编译成与处理器架构相关的本地汇编代码，最后用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Binaryen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工具链中的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s2wasm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工具来作为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基于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LLVM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的编译器后端，将基于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LLVM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的本地汇编代码编译成一个标准的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模块。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在其标准中提到，我们可以使用任意的静态强类型编程语言来编写一个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模块，但由于</a:t>
            </a:r>
            <a:r>
              <a:rPr lang="en-US" altLang="zh-CN" sz="14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规范刚刚标准化，可用的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LLVM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编译器前端并不多，因此主要还是使用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C/C++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语言来编写模块所对应的源代码。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82128" y="2280619"/>
            <a:ext cx="10553251" cy="2572953"/>
            <a:chOff x="-2772149" y="2176691"/>
            <a:chExt cx="11847273" cy="2888443"/>
          </a:xfrm>
        </p:grpSpPr>
        <p:sp>
          <p:nvSpPr>
            <p:cNvPr id="35" name="椭圆 34"/>
            <p:cNvSpPr/>
            <p:nvPr/>
          </p:nvSpPr>
          <p:spPr>
            <a:xfrm>
              <a:off x="1229252" y="2910114"/>
              <a:ext cx="1494972" cy="149497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0590">
                <a:defRPr/>
              </a:pPr>
              <a:endParaRPr lang="zh-CN" altLang="en-US" sz="1200" kern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423669" y="2910114"/>
              <a:ext cx="1494972" cy="149497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200" kern="0">
                <a:solidFill>
                  <a:srgbClr val="595959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-2772149" y="2224997"/>
              <a:ext cx="3731709" cy="284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适用于仅包含纯计算和方法调用逻辑的</a:t>
              </a:r>
              <a:r>
                <a:rPr lang="en-US" altLang="zh-CN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C/C++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源程序。不能含有任何涉及与浏览器</a:t>
              </a:r>
              <a:r>
                <a:rPr lang="en-US" altLang="zh-CN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API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交互，发送远程请求，以及与数据显示，</a:t>
              </a:r>
              <a:r>
                <a:rPr lang="en-US" altLang="zh-CN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I/O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等相关代码。</a:t>
              </a:r>
              <a:endPara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Emscripten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在构建该类型</a:t>
              </a:r>
              <a:r>
                <a:rPr lang="en-US" altLang="zh-CN" sz="120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wasm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应用时只会编译生成独立的</a:t>
              </a:r>
              <a:r>
                <a:rPr lang="en-US" altLang="zh-CN" sz="120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wasm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二进制模块，不会帮助其构建任何用于连接该模块与上层</a:t>
              </a:r>
              <a:r>
                <a:rPr lang="en-US" altLang="zh-CN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JS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环境的脚本文件。</a:t>
              </a:r>
              <a:endPara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不依赖于</a:t>
              </a:r>
              <a:r>
                <a:rPr lang="en-US" altLang="zh-CN" sz="120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Emscripten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运行时环境</a:t>
              </a:r>
              <a:r>
                <a:rPr lang="en-US" altLang="zh-CN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(ERE)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。</a:t>
              </a:r>
              <a:r>
                <a:rPr lang="en-US" altLang="zh-CN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C/C++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源码中不涉及</a:t>
              </a:r>
              <a:r>
                <a:rPr lang="en-US" altLang="zh-CN" sz="120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Emscripten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工具链提供的预置宏及头文件。</a:t>
              </a:r>
              <a:endPara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34723" y="2176691"/>
              <a:ext cx="3840401" cy="209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该类型的应用中一般都包含大量与浏览器特定功能相关的方法调用。比如</a:t>
              </a:r>
              <a:r>
                <a:rPr lang="en-US" altLang="zh-CN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C/C++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源码中使用了</a:t>
              </a:r>
              <a:r>
                <a:rPr lang="en-US" altLang="zh-CN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IO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标准库或需要与宿主环境本身进行交互的相关技术。</a:t>
              </a:r>
              <a:endPara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由于</a:t>
              </a:r>
              <a:r>
                <a:rPr lang="en-US" altLang="zh-CN" sz="120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wasm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模块本身无法与浏览器进行直接交互，因此，</a:t>
              </a:r>
              <a:r>
                <a:rPr lang="en-US" altLang="zh-CN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Emscripten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需要通过某种具有类似“胶水”功能的代码，来将</a:t>
              </a:r>
              <a:r>
                <a:rPr lang="en-US" altLang="zh-CN" sz="120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wasm</a:t>
              </a:r>
              <a:r>
                <a:rPr lang="zh-CN" altLang="en-US" sz="120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模块与浏览器在功能交互和数据传输层面连接起来。</a:t>
              </a:r>
              <a:endPara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03768" y="2360285"/>
              <a:ext cx="1538984" cy="3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 dirty="0" smtClean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Standalone</a:t>
              </a:r>
              <a:r>
                <a:rPr lang="zh-CN" altLang="en-US" sz="1300" b="1" dirty="0" smtClean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类型</a:t>
              </a:r>
              <a:endParaRPr lang="zh-CN" altLang="en-US" sz="13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378698" y="2348208"/>
              <a:ext cx="1528187" cy="328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00" b="1" dirty="0" smtClean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Dependent</a:t>
              </a:r>
              <a:r>
                <a:rPr lang="zh-CN" altLang="en-US" sz="1300" b="1" dirty="0" smtClean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rPr>
                <a:t>类型</a:t>
              </a:r>
              <a:endParaRPr lang="zh-CN" altLang="en-US" sz="13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技术要点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Technical Essential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6816" y="1485900"/>
            <a:ext cx="5734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连接</a:t>
            </a:r>
            <a:r>
              <a:rPr lang="en-US" altLang="zh-CN" sz="2400" dirty="0" smtClean="0"/>
              <a:t>C/C++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WebAssembly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构建类型</a:t>
            </a:r>
            <a:endParaRPr lang="zh-CN" altLang="en-US" sz="2400" dirty="0"/>
          </a:p>
        </p:txBody>
      </p:sp>
      <p:sp>
        <p:nvSpPr>
          <p:cNvPr id="23" name="Freeform 277"/>
          <p:cNvSpPr>
            <a:spLocks noEditPoints="1"/>
          </p:cNvSpPr>
          <p:nvPr/>
        </p:nvSpPr>
        <p:spPr bwMode="auto">
          <a:xfrm>
            <a:off x="4800520" y="3245672"/>
            <a:ext cx="613895" cy="666931"/>
          </a:xfrm>
          <a:custGeom>
            <a:avLst/>
            <a:gdLst>
              <a:gd name="T0" fmla="*/ 62 w 72"/>
              <a:gd name="T1" fmla="*/ 33 h 86"/>
              <a:gd name="T2" fmla="*/ 57 w 72"/>
              <a:gd name="T3" fmla="*/ 33 h 86"/>
              <a:gd name="T4" fmla="*/ 57 w 72"/>
              <a:gd name="T5" fmla="*/ 19 h 86"/>
              <a:gd name="T6" fmla="*/ 38 w 72"/>
              <a:gd name="T7" fmla="*/ 0 h 86"/>
              <a:gd name="T8" fmla="*/ 34 w 72"/>
              <a:gd name="T9" fmla="*/ 0 h 86"/>
              <a:gd name="T10" fmla="*/ 15 w 72"/>
              <a:gd name="T11" fmla="*/ 19 h 86"/>
              <a:gd name="T12" fmla="*/ 15 w 72"/>
              <a:gd name="T13" fmla="*/ 33 h 86"/>
              <a:gd name="T14" fmla="*/ 10 w 72"/>
              <a:gd name="T15" fmla="*/ 33 h 86"/>
              <a:gd name="T16" fmla="*/ 0 w 72"/>
              <a:gd name="T17" fmla="*/ 43 h 86"/>
              <a:gd name="T18" fmla="*/ 0 w 72"/>
              <a:gd name="T19" fmla="*/ 76 h 86"/>
              <a:gd name="T20" fmla="*/ 10 w 72"/>
              <a:gd name="T21" fmla="*/ 86 h 86"/>
              <a:gd name="T22" fmla="*/ 62 w 72"/>
              <a:gd name="T23" fmla="*/ 86 h 86"/>
              <a:gd name="T24" fmla="*/ 72 w 72"/>
              <a:gd name="T25" fmla="*/ 76 h 86"/>
              <a:gd name="T26" fmla="*/ 72 w 72"/>
              <a:gd name="T27" fmla="*/ 43 h 86"/>
              <a:gd name="T28" fmla="*/ 62 w 72"/>
              <a:gd name="T29" fmla="*/ 33 h 86"/>
              <a:gd name="T30" fmla="*/ 42 w 72"/>
              <a:gd name="T31" fmla="*/ 78 h 86"/>
              <a:gd name="T32" fmla="*/ 31 w 72"/>
              <a:gd name="T33" fmla="*/ 78 h 86"/>
              <a:gd name="T34" fmla="*/ 32 w 72"/>
              <a:gd name="T35" fmla="*/ 64 h 86"/>
              <a:gd name="T36" fmla="*/ 29 w 72"/>
              <a:gd name="T37" fmla="*/ 58 h 86"/>
              <a:gd name="T38" fmla="*/ 36 w 72"/>
              <a:gd name="T39" fmla="*/ 51 h 86"/>
              <a:gd name="T40" fmla="*/ 43 w 72"/>
              <a:gd name="T41" fmla="*/ 58 h 86"/>
              <a:gd name="T42" fmla="*/ 40 w 72"/>
              <a:gd name="T43" fmla="*/ 64 h 86"/>
              <a:gd name="T44" fmla="*/ 42 w 72"/>
              <a:gd name="T45" fmla="*/ 78 h 86"/>
              <a:gd name="T46" fmla="*/ 50 w 72"/>
              <a:gd name="T47" fmla="*/ 33 h 86"/>
              <a:gd name="T48" fmla="*/ 22 w 72"/>
              <a:gd name="T49" fmla="*/ 33 h 86"/>
              <a:gd name="T50" fmla="*/ 22 w 72"/>
              <a:gd name="T51" fmla="*/ 19 h 86"/>
              <a:gd name="T52" fmla="*/ 34 w 72"/>
              <a:gd name="T53" fmla="*/ 7 h 86"/>
              <a:gd name="T54" fmla="*/ 38 w 72"/>
              <a:gd name="T55" fmla="*/ 7 h 86"/>
              <a:gd name="T56" fmla="*/ 50 w 72"/>
              <a:gd name="T57" fmla="*/ 19 h 86"/>
              <a:gd name="T58" fmla="*/ 50 w 72"/>
              <a:gd name="T59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2" h="86">
                <a:moveTo>
                  <a:pt x="62" y="33"/>
                </a:move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9"/>
                  <a:pt x="49" y="0"/>
                  <a:pt x="3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4" y="0"/>
                  <a:pt x="15" y="9"/>
                  <a:pt x="15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5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8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8" y="33"/>
                  <a:pt x="62" y="33"/>
                </a:cubicBezTo>
                <a:close/>
                <a:moveTo>
                  <a:pt x="42" y="78"/>
                </a:moveTo>
                <a:cubicBezTo>
                  <a:pt x="31" y="78"/>
                  <a:pt x="31" y="78"/>
                  <a:pt x="31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2" y="63"/>
                  <a:pt x="40" y="64"/>
                </a:cubicBezTo>
                <a:lnTo>
                  <a:pt x="42" y="78"/>
                </a:lnTo>
                <a:close/>
                <a:moveTo>
                  <a:pt x="50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8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5" y="7"/>
                  <a:pt x="50" y="13"/>
                  <a:pt x="50" y="19"/>
                </a:cubicBezTo>
                <a:lnTo>
                  <a:pt x="50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64"/>
          <p:cNvSpPr>
            <a:spLocks noEditPoints="1"/>
          </p:cNvSpPr>
          <p:nvPr/>
        </p:nvSpPr>
        <p:spPr bwMode="auto">
          <a:xfrm flipH="1">
            <a:off x="6709936" y="3252912"/>
            <a:ext cx="737149" cy="609178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5" name="文本框 38"/>
          <p:cNvSpPr txBox="1"/>
          <p:nvPr/>
        </p:nvSpPr>
        <p:spPr>
          <a:xfrm>
            <a:off x="860613" y="4939565"/>
            <a:ext cx="46257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该类型有两种构建方式，</a:t>
            </a:r>
            <a:r>
              <a: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Optimizer(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增强型优化器</a:t>
            </a:r>
            <a:r>
              <a: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)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和</a:t>
            </a:r>
            <a:r>
              <a: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Dynamic Library(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动态库</a:t>
            </a:r>
            <a:r>
              <a: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)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。两种方式的不同在于后者在初始化</a:t>
            </a:r>
            <a:r>
              <a:rPr lang="en-US" altLang="zh-CN" sz="12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wasm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模块时，需要向其内部导入包含有模块初始化资源的</a:t>
            </a:r>
            <a:r>
              <a:rPr lang="en-US" altLang="zh-CN" sz="12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env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命名空间对象。</a:t>
            </a:r>
            <a:endParaRPr lang="en-US" altLang="zh-CN" sz="1200" dirty="0" smtClean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8"/>
          <p:cNvSpPr txBox="1"/>
          <p:nvPr/>
        </p:nvSpPr>
        <p:spPr>
          <a:xfrm>
            <a:off x="6615953" y="4489518"/>
            <a:ext cx="483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Standalone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类型的“胶水”代码作用十分简单，基本上只需要实现对模块的远程加载，实例初始化和导出方法调用。但</a:t>
            </a:r>
            <a:r>
              <a: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Dependent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类型的应用，由于对应的</a:t>
            </a:r>
            <a:r>
              <a: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C/C++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源码中使用了依赖浏览器特定实现的宿主环境和</a:t>
            </a:r>
            <a:r>
              <a: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API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接口，为了“连接”这部分功能和</a:t>
            </a:r>
            <a:r>
              <a:rPr lang="en-US" altLang="zh-CN" sz="12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wasm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模块实例，就需要通过</a:t>
            </a:r>
            <a:r>
              <a:rPr lang="en-US" altLang="zh-CN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脚本来屏蔽</a:t>
            </a:r>
            <a:r>
              <a:rPr lang="en-US" altLang="zh-CN" sz="12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wasm</a:t>
            </a:r>
            <a:r>
              <a:rPr lang="zh-CN" altLang="en-US" sz="12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模块与浏览器的交互细节，这部分工作量是巨大的。</a:t>
            </a:r>
            <a:endParaRPr lang="en-US" altLang="zh-CN" sz="1200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0105" y="6028925"/>
            <a:ext cx="10004209" cy="369330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algn="ctr" defTabSz="913742"/>
            <a:r>
              <a:rPr lang="zh-CN" alt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具体选用哪种类型，取决于具体需求和规模</a:t>
            </a:r>
            <a:endParaRPr lang="en-US" altLang="zh-CN" b="1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9"/>
          <p:cNvSpPr>
            <a:spLocks noChangeArrowheads="1"/>
          </p:cNvSpPr>
          <p:nvPr/>
        </p:nvSpPr>
        <p:spPr bwMode="auto">
          <a:xfrm>
            <a:off x="5839953" y="2081942"/>
            <a:ext cx="723900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8" name="Oval 10"/>
          <p:cNvSpPr>
            <a:spLocks noChangeArrowheads="1"/>
          </p:cNvSpPr>
          <p:nvPr/>
        </p:nvSpPr>
        <p:spPr bwMode="auto">
          <a:xfrm>
            <a:off x="5839951" y="3279389"/>
            <a:ext cx="719139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9" name="Oval 11"/>
          <p:cNvSpPr>
            <a:spLocks noChangeArrowheads="1"/>
          </p:cNvSpPr>
          <p:nvPr/>
        </p:nvSpPr>
        <p:spPr bwMode="auto">
          <a:xfrm>
            <a:off x="5839953" y="4258274"/>
            <a:ext cx="723900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695200" y="2060419"/>
            <a:ext cx="4391682" cy="935064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这里也可以使用传统的</a:t>
            </a:r>
            <a:r>
              <a:rPr lang="en-US" altLang="zh-CN" sz="1600" dirty="0" smtClean="0">
                <a:solidFill>
                  <a:srgbClr val="4C4C4C"/>
                </a:solidFill>
                <a:cs typeface="+mn-ea"/>
                <a:sym typeface="+mn-lt"/>
              </a:rPr>
              <a:t>AJAX</a:t>
            </a: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方法来加载模块，只需确保最后将</a:t>
            </a:r>
            <a:r>
              <a:rPr lang="en-US" altLang="zh-CN" sz="1600" dirty="0" err="1" smtClean="0">
                <a:solidFill>
                  <a:srgbClr val="4C4C4C"/>
                </a:solidFill>
                <a:cs typeface="+mn-ea"/>
                <a:sym typeface="+mn-lt"/>
              </a:rPr>
              <a:t>wasm</a:t>
            </a: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模块内容转换成</a:t>
            </a:r>
            <a:r>
              <a:rPr lang="en-US" altLang="zh-CN" sz="1600" dirty="0" smtClean="0">
                <a:solidFill>
                  <a:srgbClr val="4C4C4C"/>
                </a:solidFill>
                <a:cs typeface="+mn-ea"/>
                <a:sym typeface="+mn-lt"/>
              </a:rPr>
              <a:t>ArrayBuffer</a:t>
            </a: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二进制形式。</a:t>
            </a:r>
            <a:endParaRPr lang="zh-CN" altLang="en-US" sz="16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684443" y="4186741"/>
            <a:ext cx="4409267" cy="901209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WebAssembly.instantiate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是编译和实例化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wasm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模块的核心方法。这里可以导入四种类型：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function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，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table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，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memory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，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global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的对象。</a:t>
            </a:r>
            <a:endParaRPr lang="zh-CN" altLang="en-US" sz="16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706538" y="3279389"/>
            <a:ext cx="4369587" cy="593432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smtClean="0">
                <a:solidFill>
                  <a:srgbClr val="4C4C4C"/>
                </a:solidFill>
                <a:cs typeface="+mn-ea"/>
                <a:sym typeface="+mn-lt"/>
              </a:rPr>
              <a:t>ArrayBuffer</a:t>
            </a: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结构中，以二进制比特数据的形式存储着整个</a:t>
            </a:r>
            <a:r>
              <a:rPr lang="en-US" altLang="zh-CN" sz="1600" dirty="0" err="1" smtClean="0">
                <a:solidFill>
                  <a:srgbClr val="4C4C4C"/>
                </a:solidFill>
                <a:cs typeface="+mn-ea"/>
                <a:sym typeface="+mn-lt"/>
              </a:rPr>
              <a:t>wasm</a:t>
            </a: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模块的内容。</a:t>
            </a:r>
            <a:endParaRPr lang="zh-CN" altLang="en-US" sz="16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技术要点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Technical Essential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6816" y="1485900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中加载一个</a:t>
            </a:r>
            <a:r>
              <a:rPr lang="en-US" altLang="zh-CN" sz="2400" dirty="0" err="1" smtClean="0"/>
              <a:t>W</a:t>
            </a:r>
            <a:r>
              <a:rPr lang="en-US" sz="2400" dirty="0" err="1" smtClean="0"/>
              <a:t>asm</a:t>
            </a:r>
            <a:r>
              <a:rPr lang="zh-CN" altLang="en-US" sz="2400" dirty="0" smtClean="0"/>
              <a:t>组件</a:t>
            </a:r>
            <a:r>
              <a:rPr lang="en-US" altLang="zh-CN" sz="2400" dirty="0" smtClean="0"/>
              <a:t>(Standalone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9" name="文本框 38"/>
          <p:cNvSpPr txBox="1"/>
          <p:nvPr/>
        </p:nvSpPr>
        <p:spPr>
          <a:xfrm>
            <a:off x="1019909" y="2022438"/>
            <a:ext cx="4692402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// 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远程加载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wasm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模块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fetch(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url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).then(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//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获取模块内部的字节数据</a:t>
            </a:r>
            <a:endParaRPr lang="en-US" altLang="zh-CN" sz="1600" dirty="0" smtClean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response =&gt;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response.arrayBuffer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).then(bytes =&gt;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//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向模块中导入用于初始化的模块对象</a:t>
            </a:r>
            <a:endParaRPr lang="en-US" altLang="zh-CN" sz="1600" dirty="0" smtClean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WebAssembly.instantiate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(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bytes,importObject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).then(result =&gt; {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//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从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exports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对象中获取模块暴露的方法</a:t>
            </a:r>
            <a:endParaRPr lang="en-US" altLang="zh-CN" sz="1600" dirty="0" smtClean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const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func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=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results.instance.exports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[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funcName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})</a:t>
            </a:r>
            <a:endParaRPr lang="en-US" altLang="zh-CN" sz="1600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9" name="Freeform 191"/>
          <p:cNvSpPr>
            <a:spLocks noEditPoints="1"/>
          </p:cNvSpPr>
          <p:nvPr/>
        </p:nvSpPr>
        <p:spPr bwMode="auto">
          <a:xfrm>
            <a:off x="6041303" y="2273332"/>
            <a:ext cx="317429" cy="317431"/>
          </a:xfrm>
          <a:custGeom>
            <a:avLst/>
            <a:gdLst>
              <a:gd name="T0" fmla="*/ 67 w 67"/>
              <a:gd name="T1" fmla="*/ 31 h 67"/>
              <a:gd name="T2" fmla="*/ 52 w 67"/>
              <a:gd name="T3" fmla="*/ 14 h 67"/>
              <a:gd name="T4" fmla="*/ 35 w 67"/>
              <a:gd name="T5" fmla="*/ 50 h 67"/>
              <a:gd name="T6" fmla="*/ 53 w 67"/>
              <a:gd name="T7" fmla="*/ 35 h 67"/>
              <a:gd name="T8" fmla="*/ 35 w 67"/>
              <a:gd name="T9" fmla="*/ 50 h 67"/>
              <a:gd name="T10" fmla="*/ 35 w 67"/>
              <a:gd name="T11" fmla="*/ 0 h 67"/>
              <a:gd name="T12" fmla="*/ 47 w 67"/>
              <a:gd name="T13" fmla="*/ 12 h 67"/>
              <a:gd name="T14" fmla="*/ 47 w 67"/>
              <a:gd name="T15" fmla="*/ 55 h 67"/>
              <a:gd name="T16" fmla="*/ 35 w 67"/>
              <a:gd name="T17" fmla="*/ 67 h 67"/>
              <a:gd name="T18" fmla="*/ 47 w 67"/>
              <a:gd name="T19" fmla="*/ 55 h 67"/>
              <a:gd name="T20" fmla="*/ 52 w 67"/>
              <a:gd name="T21" fmla="*/ 53 h 67"/>
              <a:gd name="T22" fmla="*/ 67 w 67"/>
              <a:gd name="T23" fmla="*/ 35 h 67"/>
              <a:gd name="T24" fmla="*/ 46 w 67"/>
              <a:gd name="T25" fmla="*/ 62 h 67"/>
              <a:gd name="T26" fmla="*/ 42 w 67"/>
              <a:gd name="T27" fmla="*/ 66 h 67"/>
              <a:gd name="T28" fmla="*/ 51 w 67"/>
              <a:gd name="T29" fmla="*/ 56 h 67"/>
              <a:gd name="T30" fmla="*/ 46 w 67"/>
              <a:gd name="T31" fmla="*/ 5 h 67"/>
              <a:gd name="T32" fmla="*/ 51 w 67"/>
              <a:gd name="T33" fmla="*/ 11 h 67"/>
              <a:gd name="T34" fmla="*/ 42 w 67"/>
              <a:gd name="T35" fmla="*/ 1 h 67"/>
              <a:gd name="T36" fmla="*/ 49 w 67"/>
              <a:gd name="T37" fmla="*/ 15 h 67"/>
              <a:gd name="T38" fmla="*/ 35 w 67"/>
              <a:gd name="T39" fmla="*/ 31 h 67"/>
              <a:gd name="T40" fmla="*/ 49 w 67"/>
              <a:gd name="T41" fmla="*/ 15 h 67"/>
              <a:gd name="T42" fmla="*/ 20 w 67"/>
              <a:gd name="T43" fmla="*/ 12 h 67"/>
              <a:gd name="T44" fmla="*/ 32 w 67"/>
              <a:gd name="T45" fmla="*/ 0 h 67"/>
              <a:gd name="T46" fmla="*/ 14 w 67"/>
              <a:gd name="T47" fmla="*/ 31 h 67"/>
              <a:gd name="T48" fmla="*/ 32 w 67"/>
              <a:gd name="T49" fmla="*/ 17 h 67"/>
              <a:gd name="T50" fmla="*/ 14 w 67"/>
              <a:gd name="T51" fmla="*/ 31 h 67"/>
              <a:gd name="T52" fmla="*/ 8 w 67"/>
              <a:gd name="T53" fmla="*/ 12 h 67"/>
              <a:gd name="T54" fmla="*/ 11 w 67"/>
              <a:gd name="T55" fmla="*/ 31 h 67"/>
              <a:gd name="T56" fmla="*/ 21 w 67"/>
              <a:gd name="T57" fmla="*/ 5 h 67"/>
              <a:gd name="T58" fmla="*/ 10 w 67"/>
              <a:gd name="T59" fmla="*/ 9 h 67"/>
              <a:gd name="T60" fmla="*/ 21 w 67"/>
              <a:gd name="T61" fmla="*/ 5 h 67"/>
              <a:gd name="T62" fmla="*/ 0 w 67"/>
              <a:gd name="T63" fmla="*/ 35 h 67"/>
              <a:gd name="T64" fmla="*/ 15 w 67"/>
              <a:gd name="T65" fmla="*/ 53 h 67"/>
              <a:gd name="T66" fmla="*/ 21 w 67"/>
              <a:gd name="T67" fmla="*/ 62 h 67"/>
              <a:gd name="T68" fmla="*/ 10 w 67"/>
              <a:gd name="T69" fmla="*/ 58 h 67"/>
              <a:gd name="T70" fmla="*/ 21 w 67"/>
              <a:gd name="T71" fmla="*/ 62 h 67"/>
              <a:gd name="T72" fmla="*/ 32 w 67"/>
              <a:gd name="T73" fmla="*/ 50 h 67"/>
              <a:gd name="T74" fmla="*/ 14 w 67"/>
              <a:gd name="T75" fmla="*/ 35 h 67"/>
              <a:gd name="T76" fmla="*/ 23 w 67"/>
              <a:gd name="T77" fmla="*/ 60 h 67"/>
              <a:gd name="T78" fmla="*/ 32 w 67"/>
              <a:gd name="T79" fmla="*/ 53 h 67"/>
              <a:gd name="T80" fmla="*/ 23 w 67"/>
              <a:gd name="T81" fmla="*/ 6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7">
                <a:moveTo>
                  <a:pt x="57" y="31"/>
                </a:moveTo>
                <a:cubicBezTo>
                  <a:pt x="67" y="31"/>
                  <a:pt x="67" y="31"/>
                  <a:pt x="67" y="31"/>
                </a:cubicBezTo>
                <a:cubicBezTo>
                  <a:pt x="67" y="24"/>
                  <a:pt x="64" y="17"/>
                  <a:pt x="59" y="12"/>
                </a:cubicBezTo>
                <a:cubicBezTo>
                  <a:pt x="57" y="13"/>
                  <a:pt x="55" y="13"/>
                  <a:pt x="52" y="14"/>
                </a:cubicBezTo>
                <a:cubicBezTo>
                  <a:pt x="55" y="19"/>
                  <a:pt x="56" y="25"/>
                  <a:pt x="57" y="31"/>
                </a:cubicBezTo>
                <a:close/>
                <a:moveTo>
                  <a:pt x="35" y="50"/>
                </a:moveTo>
                <a:cubicBezTo>
                  <a:pt x="40" y="50"/>
                  <a:pt x="45" y="51"/>
                  <a:pt x="49" y="52"/>
                </a:cubicBezTo>
                <a:cubicBezTo>
                  <a:pt x="52" y="47"/>
                  <a:pt x="53" y="41"/>
                  <a:pt x="53" y="35"/>
                </a:cubicBezTo>
                <a:cubicBezTo>
                  <a:pt x="35" y="35"/>
                  <a:pt x="35" y="35"/>
                  <a:pt x="35" y="35"/>
                </a:cubicBezTo>
                <a:lnTo>
                  <a:pt x="35" y="50"/>
                </a:lnTo>
                <a:close/>
                <a:moveTo>
                  <a:pt x="44" y="7"/>
                </a:moveTo>
                <a:cubicBezTo>
                  <a:pt x="41" y="4"/>
                  <a:pt x="38" y="2"/>
                  <a:pt x="35" y="0"/>
                </a:cubicBezTo>
                <a:cubicBezTo>
                  <a:pt x="35" y="13"/>
                  <a:pt x="35" y="13"/>
                  <a:pt x="35" y="13"/>
                </a:cubicBezTo>
                <a:cubicBezTo>
                  <a:pt x="39" y="13"/>
                  <a:pt x="43" y="13"/>
                  <a:pt x="47" y="12"/>
                </a:cubicBezTo>
                <a:cubicBezTo>
                  <a:pt x="46" y="10"/>
                  <a:pt x="45" y="9"/>
                  <a:pt x="44" y="7"/>
                </a:cubicBezTo>
                <a:close/>
                <a:moveTo>
                  <a:pt x="47" y="55"/>
                </a:moveTo>
                <a:cubicBezTo>
                  <a:pt x="43" y="54"/>
                  <a:pt x="39" y="53"/>
                  <a:pt x="35" y="53"/>
                </a:cubicBezTo>
                <a:cubicBezTo>
                  <a:pt x="35" y="67"/>
                  <a:pt x="35" y="67"/>
                  <a:pt x="35" y="67"/>
                </a:cubicBezTo>
                <a:cubicBezTo>
                  <a:pt x="38" y="65"/>
                  <a:pt x="41" y="63"/>
                  <a:pt x="44" y="60"/>
                </a:cubicBezTo>
                <a:cubicBezTo>
                  <a:pt x="45" y="58"/>
                  <a:pt x="46" y="57"/>
                  <a:pt x="47" y="55"/>
                </a:cubicBezTo>
                <a:close/>
                <a:moveTo>
                  <a:pt x="57" y="35"/>
                </a:moveTo>
                <a:cubicBezTo>
                  <a:pt x="56" y="41"/>
                  <a:pt x="55" y="47"/>
                  <a:pt x="52" y="53"/>
                </a:cubicBezTo>
                <a:cubicBezTo>
                  <a:pt x="55" y="53"/>
                  <a:pt x="57" y="54"/>
                  <a:pt x="59" y="55"/>
                </a:cubicBezTo>
                <a:cubicBezTo>
                  <a:pt x="64" y="50"/>
                  <a:pt x="67" y="42"/>
                  <a:pt x="67" y="35"/>
                </a:cubicBezTo>
                <a:lnTo>
                  <a:pt x="57" y="35"/>
                </a:lnTo>
                <a:close/>
                <a:moveTo>
                  <a:pt x="46" y="62"/>
                </a:moveTo>
                <a:cubicBezTo>
                  <a:pt x="46" y="62"/>
                  <a:pt x="46" y="62"/>
                  <a:pt x="46" y="62"/>
                </a:cubicBezTo>
                <a:cubicBezTo>
                  <a:pt x="45" y="63"/>
                  <a:pt x="44" y="65"/>
                  <a:pt x="42" y="66"/>
                </a:cubicBezTo>
                <a:cubicBezTo>
                  <a:pt x="48" y="64"/>
                  <a:pt x="53" y="62"/>
                  <a:pt x="57" y="58"/>
                </a:cubicBezTo>
                <a:cubicBezTo>
                  <a:pt x="55" y="57"/>
                  <a:pt x="53" y="56"/>
                  <a:pt x="51" y="56"/>
                </a:cubicBezTo>
                <a:cubicBezTo>
                  <a:pt x="49" y="58"/>
                  <a:pt x="48" y="60"/>
                  <a:pt x="46" y="62"/>
                </a:cubicBezTo>
                <a:close/>
                <a:moveTo>
                  <a:pt x="46" y="5"/>
                </a:move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49" y="9"/>
                  <a:pt x="51" y="11"/>
                </a:cubicBezTo>
                <a:cubicBezTo>
                  <a:pt x="53" y="11"/>
                  <a:pt x="55" y="10"/>
                  <a:pt x="57" y="9"/>
                </a:cubicBezTo>
                <a:cubicBezTo>
                  <a:pt x="53" y="5"/>
                  <a:pt x="48" y="2"/>
                  <a:pt x="42" y="1"/>
                </a:cubicBezTo>
                <a:cubicBezTo>
                  <a:pt x="44" y="2"/>
                  <a:pt x="45" y="3"/>
                  <a:pt x="46" y="5"/>
                </a:cubicBezTo>
                <a:close/>
                <a:moveTo>
                  <a:pt x="49" y="15"/>
                </a:moveTo>
                <a:cubicBezTo>
                  <a:pt x="45" y="16"/>
                  <a:pt x="40" y="17"/>
                  <a:pt x="35" y="17"/>
                </a:cubicBezTo>
                <a:cubicBezTo>
                  <a:pt x="35" y="31"/>
                  <a:pt x="35" y="31"/>
                  <a:pt x="35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25"/>
                  <a:pt x="51" y="20"/>
                  <a:pt x="49" y="15"/>
                </a:cubicBezTo>
                <a:close/>
                <a:moveTo>
                  <a:pt x="23" y="7"/>
                </a:moveTo>
                <a:cubicBezTo>
                  <a:pt x="22" y="9"/>
                  <a:pt x="21" y="10"/>
                  <a:pt x="20" y="12"/>
                </a:cubicBezTo>
                <a:cubicBezTo>
                  <a:pt x="24" y="13"/>
                  <a:pt x="28" y="13"/>
                  <a:pt x="32" y="13"/>
                </a:cubicBezTo>
                <a:cubicBezTo>
                  <a:pt x="32" y="0"/>
                  <a:pt x="32" y="0"/>
                  <a:pt x="32" y="0"/>
                </a:cubicBezTo>
                <a:cubicBezTo>
                  <a:pt x="29" y="2"/>
                  <a:pt x="26" y="4"/>
                  <a:pt x="23" y="7"/>
                </a:cubicBezTo>
                <a:close/>
                <a:moveTo>
                  <a:pt x="14" y="31"/>
                </a:moveTo>
                <a:cubicBezTo>
                  <a:pt x="32" y="31"/>
                  <a:pt x="32" y="31"/>
                  <a:pt x="32" y="31"/>
                </a:cubicBezTo>
                <a:cubicBezTo>
                  <a:pt x="32" y="17"/>
                  <a:pt x="32" y="17"/>
                  <a:pt x="32" y="17"/>
                </a:cubicBezTo>
                <a:cubicBezTo>
                  <a:pt x="27" y="17"/>
                  <a:pt x="23" y="16"/>
                  <a:pt x="18" y="15"/>
                </a:cubicBezTo>
                <a:cubicBezTo>
                  <a:pt x="16" y="20"/>
                  <a:pt x="14" y="25"/>
                  <a:pt x="14" y="31"/>
                </a:cubicBezTo>
                <a:close/>
                <a:moveTo>
                  <a:pt x="15" y="14"/>
                </a:moveTo>
                <a:cubicBezTo>
                  <a:pt x="12" y="13"/>
                  <a:pt x="10" y="13"/>
                  <a:pt x="8" y="12"/>
                </a:cubicBezTo>
                <a:cubicBezTo>
                  <a:pt x="3" y="17"/>
                  <a:pt x="0" y="24"/>
                  <a:pt x="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25"/>
                  <a:pt x="12" y="19"/>
                  <a:pt x="15" y="14"/>
                </a:cubicBezTo>
                <a:close/>
                <a:moveTo>
                  <a:pt x="21" y="5"/>
                </a:moveTo>
                <a:cubicBezTo>
                  <a:pt x="22" y="3"/>
                  <a:pt x="24" y="2"/>
                  <a:pt x="25" y="1"/>
                </a:cubicBezTo>
                <a:cubicBezTo>
                  <a:pt x="19" y="2"/>
                  <a:pt x="14" y="5"/>
                  <a:pt x="10" y="9"/>
                </a:cubicBezTo>
                <a:cubicBezTo>
                  <a:pt x="12" y="10"/>
                  <a:pt x="14" y="11"/>
                  <a:pt x="16" y="11"/>
                </a:cubicBezTo>
                <a:cubicBezTo>
                  <a:pt x="18" y="9"/>
                  <a:pt x="19" y="7"/>
                  <a:pt x="21" y="5"/>
                </a:cubicBezTo>
                <a:close/>
                <a:moveTo>
                  <a:pt x="10" y="35"/>
                </a:moveTo>
                <a:cubicBezTo>
                  <a:pt x="0" y="35"/>
                  <a:pt x="0" y="35"/>
                  <a:pt x="0" y="35"/>
                </a:cubicBezTo>
                <a:cubicBezTo>
                  <a:pt x="0" y="42"/>
                  <a:pt x="3" y="50"/>
                  <a:pt x="8" y="55"/>
                </a:cubicBezTo>
                <a:cubicBezTo>
                  <a:pt x="10" y="54"/>
                  <a:pt x="12" y="53"/>
                  <a:pt x="15" y="53"/>
                </a:cubicBezTo>
                <a:cubicBezTo>
                  <a:pt x="12" y="47"/>
                  <a:pt x="11" y="41"/>
                  <a:pt x="10" y="35"/>
                </a:cubicBezTo>
                <a:close/>
                <a:moveTo>
                  <a:pt x="21" y="62"/>
                </a:moveTo>
                <a:cubicBezTo>
                  <a:pt x="19" y="60"/>
                  <a:pt x="18" y="58"/>
                  <a:pt x="16" y="56"/>
                </a:cubicBezTo>
                <a:cubicBezTo>
                  <a:pt x="14" y="56"/>
                  <a:pt x="12" y="57"/>
                  <a:pt x="10" y="58"/>
                </a:cubicBezTo>
                <a:cubicBezTo>
                  <a:pt x="14" y="62"/>
                  <a:pt x="19" y="64"/>
                  <a:pt x="25" y="66"/>
                </a:cubicBezTo>
                <a:cubicBezTo>
                  <a:pt x="24" y="65"/>
                  <a:pt x="22" y="63"/>
                  <a:pt x="21" y="62"/>
                </a:cubicBezTo>
                <a:close/>
                <a:moveTo>
                  <a:pt x="18" y="52"/>
                </a:moveTo>
                <a:cubicBezTo>
                  <a:pt x="23" y="51"/>
                  <a:pt x="27" y="50"/>
                  <a:pt x="32" y="50"/>
                </a:cubicBezTo>
                <a:cubicBezTo>
                  <a:pt x="32" y="35"/>
                  <a:pt x="32" y="35"/>
                  <a:pt x="32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41"/>
                  <a:pt x="16" y="47"/>
                  <a:pt x="18" y="52"/>
                </a:cubicBezTo>
                <a:close/>
                <a:moveTo>
                  <a:pt x="23" y="60"/>
                </a:moveTo>
                <a:cubicBezTo>
                  <a:pt x="26" y="63"/>
                  <a:pt x="29" y="65"/>
                  <a:pt x="32" y="67"/>
                </a:cubicBezTo>
                <a:cubicBezTo>
                  <a:pt x="32" y="53"/>
                  <a:pt x="32" y="53"/>
                  <a:pt x="32" y="53"/>
                </a:cubicBezTo>
                <a:cubicBezTo>
                  <a:pt x="28" y="53"/>
                  <a:pt x="24" y="54"/>
                  <a:pt x="20" y="55"/>
                </a:cubicBezTo>
                <a:cubicBezTo>
                  <a:pt x="21" y="57"/>
                  <a:pt x="22" y="58"/>
                  <a:pt x="23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63" tIns="45582" rIns="91163" bIns="45582" numCol="1" anchor="t" anchorCtr="0" compatLnSpc="1"/>
          <a:lstStyle/>
          <a:p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0" name="任意多边形 13"/>
          <p:cNvSpPr/>
          <p:nvPr/>
        </p:nvSpPr>
        <p:spPr>
          <a:xfrm rot="18825554">
            <a:off x="6120284" y="4434645"/>
            <a:ext cx="189327" cy="366756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163" tIns="45582" rIns="91163" bIns="45582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0" name="任意多边形 18"/>
          <p:cNvSpPr/>
          <p:nvPr/>
        </p:nvSpPr>
        <p:spPr>
          <a:xfrm>
            <a:off x="6087140" y="3479159"/>
            <a:ext cx="218827" cy="347688"/>
          </a:xfrm>
          <a:custGeom>
            <a:avLst/>
            <a:gdLst>
              <a:gd name="connsiteX0" fmla="*/ 799186 w 2958914"/>
              <a:gd name="connsiteY0" fmla="*/ 3964971 h 4701359"/>
              <a:gd name="connsiteX1" fmla="*/ 2159728 w 2958914"/>
              <a:gd name="connsiteY1" fmla="*/ 3964971 h 4701359"/>
              <a:gd name="connsiteX2" fmla="*/ 1479457 w 2958914"/>
              <a:gd name="connsiteY2" fmla="*/ 4701359 h 4701359"/>
              <a:gd name="connsiteX3" fmla="*/ 799186 w 2958914"/>
              <a:gd name="connsiteY3" fmla="*/ 3964971 h 4701359"/>
              <a:gd name="connsiteX4" fmla="*/ 1679909 w 2958914"/>
              <a:gd name="connsiteY4" fmla="*/ 367966 h 4701359"/>
              <a:gd name="connsiteX5" fmla="*/ 1127168 w 2958914"/>
              <a:gd name="connsiteY5" fmla="*/ 606225 h 4701359"/>
              <a:gd name="connsiteX6" fmla="*/ 2026030 w 2958914"/>
              <a:gd name="connsiteY6" fmla="*/ 809719 h 4701359"/>
              <a:gd name="connsiteX7" fmla="*/ 2255117 w 2958914"/>
              <a:gd name="connsiteY7" fmla="*/ 1702401 h 4701359"/>
              <a:gd name="connsiteX8" fmla="*/ 2239231 w 2958914"/>
              <a:gd name="connsiteY8" fmla="*/ 590339 h 4701359"/>
              <a:gd name="connsiteX9" fmla="*/ 1679909 w 2958914"/>
              <a:gd name="connsiteY9" fmla="*/ 367966 h 4701359"/>
              <a:gd name="connsiteX10" fmla="*/ 1342417 w 2958914"/>
              <a:gd name="connsiteY10" fmla="*/ 0 h 4701359"/>
              <a:gd name="connsiteX11" fmla="*/ 1616497 w 2958914"/>
              <a:gd name="connsiteY11" fmla="*/ 0 h 4701359"/>
              <a:gd name="connsiteX12" fmla="*/ 2957745 w 2958914"/>
              <a:gd name="connsiteY12" fmla="*/ 1344552 h 4701359"/>
              <a:gd name="connsiteX13" fmla="*/ 2293200 w 2958914"/>
              <a:gd name="connsiteY13" fmla="*/ 3058599 h 4701359"/>
              <a:gd name="connsiteX14" fmla="*/ 2119355 w 2958914"/>
              <a:gd name="connsiteY14" fmla="*/ 3705264 h 4701359"/>
              <a:gd name="connsiteX15" fmla="*/ 1479514 w 2958914"/>
              <a:gd name="connsiteY15" fmla="*/ 3823879 h 4701359"/>
              <a:gd name="connsiteX16" fmla="*/ 1479457 w 2958914"/>
              <a:gd name="connsiteY16" fmla="*/ 3823882 h 4701359"/>
              <a:gd name="connsiteX17" fmla="*/ 1479400 w 2958914"/>
              <a:gd name="connsiteY17" fmla="*/ 3823879 h 4701359"/>
              <a:gd name="connsiteX18" fmla="*/ 839559 w 2958914"/>
              <a:gd name="connsiteY18" fmla="*/ 3705264 h 4701359"/>
              <a:gd name="connsiteX19" fmla="*/ 665714 w 2958914"/>
              <a:gd name="connsiteY19" fmla="*/ 3058599 h 4701359"/>
              <a:gd name="connsiteX20" fmla="*/ 1169 w 2958914"/>
              <a:gd name="connsiteY20" fmla="*/ 1344552 h 4701359"/>
              <a:gd name="connsiteX21" fmla="*/ 1342417 w 2958914"/>
              <a:gd name="connsiteY21" fmla="*/ 0 h 47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58914" h="4701359">
                <a:moveTo>
                  <a:pt x="799186" y="3964971"/>
                </a:moveTo>
                <a:cubicBezTo>
                  <a:pt x="1241302" y="4120624"/>
                  <a:pt x="1717612" y="4120624"/>
                  <a:pt x="2159728" y="3964971"/>
                </a:cubicBezTo>
                <a:cubicBezTo>
                  <a:pt x="2159728" y="4371667"/>
                  <a:pt x="1855160" y="4701359"/>
                  <a:pt x="1479457" y="4701359"/>
                </a:cubicBezTo>
                <a:cubicBezTo>
                  <a:pt x="1103754" y="4701359"/>
                  <a:pt x="799186" y="4371667"/>
                  <a:pt x="799186" y="3964971"/>
                </a:cubicBezTo>
                <a:close/>
                <a:moveTo>
                  <a:pt x="1679909" y="367966"/>
                </a:moveTo>
                <a:cubicBezTo>
                  <a:pt x="1478666" y="370841"/>
                  <a:pt x="1278519" y="450488"/>
                  <a:pt x="1127168" y="606225"/>
                </a:cubicBezTo>
                <a:cubicBezTo>
                  <a:pt x="1441241" y="500106"/>
                  <a:pt x="1788288" y="578674"/>
                  <a:pt x="2026030" y="809719"/>
                </a:cubicBezTo>
                <a:cubicBezTo>
                  <a:pt x="2263772" y="1040764"/>
                  <a:pt x="2352222" y="1385426"/>
                  <a:pt x="2255117" y="1702401"/>
                </a:cubicBezTo>
                <a:cubicBezTo>
                  <a:pt x="2557818" y="1390927"/>
                  <a:pt x="2550705" y="893040"/>
                  <a:pt x="2239231" y="590339"/>
                </a:cubicBezTo>
                <a:cubicBezTo>
                  <a:pt x="2083493" y="438989"/>
                  <a:pt x="1881153" y="365091"/>
                  <a:pt x="1679909" y="367966"/>
                </a:cubicBezTo>
                <a:close/>
                <a:moveTo>
                  <a:pt x="1342417" y="0"/>
                </a:moveTo>
                <a:lnTo>
                  <a:pt x="1616497" y="0"/>
                </a:lnTo>
                <a:cubicBezTo>
                  <a:pt x="2326110" y="58175"/>
                  <a:pt x="2929649" y="551419"/>
                  <a:pt x="2957745" y="1344552"/>
                </a:cubicBezTo>
                <a:cubicBezTo>
                  <a:pt x="2987713" y="2190560"/>
                  <a:pt x="2432926" y="2665145"/>
                  <a:pt x="2293200" y="3058599"/>
                </a:cubicBezTo>
                <a:cubicBezTo>
                  <a:pt x="2153473" y="3452053"/>
                  <a:pt x="2233933" y="3579701"/>
                  <a:pt x="2119355" y="3705264"/>
                </a:cubicBezTo>
                <a:cubicBezTo>
                  <a:pt x="2004776" y="3830826"/>
                  <a:pt x="1645399" y="3809767"/>
                  <a:pt x="1479514" y="3823879"/>
                </a:cubicBezTo>
                <a:lnTo>
                  <a:pt x="1479457" y="3823882"/>
                </a:lnTo>
                <a:lnTo>
                  <a:pt x="1479400" y="3823879"/>
                </a:lnTo>
                <a:cubicBezTo>
                  <a:pt x="1313515" y="3809767"/>
                  <a:pt x="954138" y="3830826"/>
                  <a:pt x="839559" y="3705264"/>
                </a:cubicBezTo>
                <a:cubicBezTo>
                  <a:pt x="724981" y="3579701"/>
                  <a:pt x="805441" y="3452053"/>
                  <a:pt x="665714" y="3058599"/>
                </a:cubicBezTo>
                <a:cubicBezTo>
                  <a:pt x="525988" y="2665145"/>
                  <a:pt x="-28799" y="2190560"/>
                  <a:pt x="1169" y="1344552"/>
                </a:cubicBezTo>
                <a:cubicBezTo>
                  <a:pt x="29265" y="551419"/>
                  <a:pt x="632804" y="58175"/>
                  <a:pt x="1342417" y="0"/>
                </a:cubicBezTo>
                <a:close/>
              </a:path>
            </a:pathLst>
          </a:custGeom>
          <a:solidFill>
            <a:schemeClr val="bg1"/>
          </a:solidFill>
          <a:ln w="508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1" grpId="0"/>
      <p:bldP spid="133" grpId="0"/>
      <p:bldP spid="135" grpId="0"/>
      <p:bldP spid="29" grpId="0" animBg="1"/>
      <p:bldP spid="30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9"/>
          <p:cNvSpPr>
            <a:spLocks noChangeArrowheads="1"/>
          </p:cNvSpPr>
          <p:nvPr/>
        </p:nvSpPr>
        <p:spPr bwMode="auto">
          <a:xfrm>
            <a:off x="5796921" y="1974362"/>
            <a:ext cx="723900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8" name="Oval 10"/>
          <p:cNvSpPr>
            <a:spLocks noChangeArrowheads="1"/>
          </p:cNvSpPr>
          <p:nvPr/>
        </p:nvSpPr>
        <p:spPr bwMode="auto">
          <a:xfrm>
            <a:off x="5796919" y="3171809"/>
            <a:ext cx="719139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9" name="Oval 11"/>
          <p:cNvSpPr>
            <a:spLocks noChangeArrowheads="1"/>
          </p:cNvSpPr>
          <p:nvPr/>
        </p:nvSpPr>
        <p:spPr bwMode="auto">
          <a:xfrm>
            <a:off x="5796921" y="4150694"/>
            <a:ext cx="723900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0" name="Oval 12"/>
          <p:cNvSpPr>
            <a:spLocks noChangeArrowheads="1"/>
          </p:cNvSpPr>
          <p:nvPr/>
        </p:nvSpPr>
        <p:spPr bwMode="auto">
          <a:xfrm>
            <a:off x="5796919" y="5196741"/>
            <a:ext cx="719139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641410" y="2017390"/>
            <a:ext cx="4568057" cy="615553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“胶水”文件在被浏览器解析执行前会检查当前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作用域内是否存在名为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Module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的原生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对象变量。</a:t>
            </a:r>
            <a:endParaRPr lang="zh-CN" altLang="en-US" sz="16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641411" y="4197499"/>
            <a:ext cx="4557300" cy="615553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用转换好的二进制比特数据填充</a:t>
            </a:r>
            <a:r>
              <a:rPr lang="en-US" altLang="zh-CN" sz="1600" dirty="0" smtClean="0">
                <a:solidFill>
                  <a:srgbClr val="4C4C4C"/>
                </a:solidFill>
                <a:cs typeface="+mn-ea"/>
                <a:sym typeface="+mn-lt"/>
              </a:rPr>
              <a:t>Module</a:t>
            </a: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对象的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wasmBinary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属性，之后动态加载“胶水”脚本文件。</a:t>
            </a:r>
            <a:endParaRPr lang="zh-CN" altLang="en-US" sz="16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663506" y="3021197"/>
            <a:ext cx="4610508" cy="901209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“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胶水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”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文件初始化后，会将其内部用于操作内存，浏览器交互，以及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Wasm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模块对外暴露的方法全部挂载到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Module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对象上。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663506" y="5243546"/>
            <a:ext cx="4255287" cy="615553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err="1" smtClean="0">
                <a:solidFill>
                  <a:srgbClr val="4C4C4C"/>
                </a:solidFill>
                <a:cs typeface="+mn-ea"/>
                <a:sym typeface="+mn-lt"/>
              </a:rPr>
              <a:t>onload</a:t>
            </a: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事件中添加延时以保证“胶水”文件执行完毕，继而可以调用</a:t>
            </a:r>
            <a:r>
              <a:rPr lang="en-US" altLang="zh-CN" sz="1600" dirty="0" err="1" smtClean="0">
                <a:solidFill>
                  <a:srgbClr val="4C4C4C"/>
                </a:solidFill>
                <a:cs typeface="+mn-ea"/>
                <a:sym typeface="+mn-lt"/>
              </a:rPr>
              <a:t>wasm</a:t>
            </a:r>
            <a:r>
              <a:rPr lang="zh-CN" altLang="en-US" sz="1600" dirty="0" smtClean="0">
                <a:solidFill>
                  <a:srgbClr val="4C4C4C"/>
                </a:solidFill>
                <a:cs typeface="+mn-ea"/>
                <a:sym typeface="+mn-lt"/>
              </a:rPr>
              <a:t>模块方法。</a:t>
            </a:r>
            <a:endParaRPr lang="zh-CN" altLang="en-US" sz="16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技术要点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Technical Essential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6816" y="1485900"/>
            <a:ext cx="6078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中加载一个</a:t>
            </a:r>
            <a:r>
              <a:rPr lang="en-US" altLang="zh-CN" sz="2400" dirty="0" err="1" smtClean="0"/>
              <a:t>W</a:t>
            </a:r>
            <a:r>
              <a:rPr lang="en-US" sz="2400" dirty="0" err="1" smtClean="0"/>
              <a:t>asm</a:t>
            </a:r>
            <a:r>
              <a:rPr lang="zh-CN" altLang="en-US" sz="2400" dirty="0" smtClean="0"/>
              <a:t>组件</a:t>
            </a:r>
            <a:r>
              <a:rPr lang="en-US" altLang="zh-CN" sz="2400" dirty="0" smtClean="0"/>
              <a:t>(Dependent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9" name="文本框 38"/>
          <p:cNvSpPr txBox="1"/>
          <p:nvPr/>
        </p:nvSpPr>
        <p:spPr>
          <a:xfrm>
            <a:off x="925158" y="1828800"/>
            <a:ext cx="4679575" cy="5136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//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初始化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Module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全局对象</a:t>
            </a:r>
            <a:endParaRPr lang="en-US" altLang="zh-CN" sz="1600" dirty="0" smtClean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var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Module = {};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var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script =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document.createElement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('script');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fetch(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url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).then(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response =&gt;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response.arrayBuffer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).then(bytes =&gt;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//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填充模块数据</a:t>
            </a: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Module.wasmBinary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= bytes;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//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动态异步载入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Emscrpten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生成的“胶水”脚本文件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script.src =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JSbindingUrl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document.body.appendChild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(script);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})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script.onload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= function(){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setTimeout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(function(){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    Module[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funcName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](</a:t>
            </a:r>
            <a:r>
              <a:rPr lang="en-US" altLang="zh-CN" sz="16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para</a:t>
            </a: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    },0);</a:t>
            </a: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}</a:t>
            </a:r>
            <a:endParaRPr lang="en-US" altLang="zh-CN" sz="1600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5979457" y="3254690"/>
            <a:ext cx="358543" cy="529867"/>
          </a:xfrm>
          <a:custGeom>
            <a:avLst/>
            <a:gdLst/>
            <a:ahLst/>
            <a:cxnLst/>
            <a:rect l="0" t="0" r="r" b="b"/>
            <a:pathLst>
              <a:path w="760413" h="1123951">
                <a:moveTo>
                  <a:pt x="556062" y="689979"/>
                </a:moveTo>
                <a:lnTo>
                  <a:pt x="552429" y="690206"/>
                </a:lnTo>
                <a:lnTo>
                  <a:pt x="549250" y="690432"/>
                </a:lnTo>
                <a:lnTo>
                  <a:pt x="546299" y="690886"/>
                </a:lnTo>
                <a:lnTo>
                  <a:pt x="543120" y="691339"/>
                </a:lnTo>
                <a:lnTo>
                  <a:pt x="539941" y="692020"/>
                </a:lnTo>
                <a:lnTo>
                  <a:pt x="536989" y="692927"/>
                </a:lnTo>
                <a:lnTo>
                  <a:pt x="534038" y="694060"/>
                </a:lnTo>
                <a:lnTo>
                  <a:pt x="531086" y="694967"/>
                </a:lnTo>
                <a:lnTo>
                  <a:pt x="528361" y="696328"/>
                </a:lnTo>
                <a:lnTo>
                  <a:pt x="525637" y="697688"/>
                </a:lnTo>
                <a:lnTo>
                  <a:pt x="520414" y="701089"/>
                </a:lnTo>
                <a:lnTo>
                  <a:pt x="515419" y="704717"/>
                </a:lnTo>
                <a:lnTo>
                  <a:pt x="510878" y="708798"/>
                </a:lnTo>
                <a:lnTo>
                  <a:pt x="506791" y="713106"/>
                </a:lnTo>
                <a:lnTo>
                  <a:pt x="503158" y="718094"/>
                </a:lnTo>
                <a:lnTo>
                  <a:pt x="499752" y="723536"/>
                </a:lnTo>
                <a:lnTo>
                  <a:pt x="498617" y="726257"/>
                </a:lnTo>
                <a:lnTo>
                  <a:pt x="497027" y="728978"/>
                </a:lnTo>
                <a:lnTo>
                  <a:pt x="496119" y="731925"/>
                </a:lnTo>
                <a:lnTo>
                  <a:pt x="495211" y="734873"/>
                </a:lnTo>
                <a:lnTo>
                  <a:pt x="494076" y="737820"/>
                </a:lnTo>
                <a:lnTo>
                  <a:pt x="493622" y="740768"/>
                </a:lnTo>
                <a:lnTo>
                  <a:pt x="492940" y="744169"/>
                </a:lnTo>
                <a:lnTo>
                  <a:pt x="492713" y="747116"/>
                </a:lnTo>
                <a:lnTo>
                  <a:pt x="492259" y="750291"/>
                </a:lnTo>
                <a:lnTo>
                  <a:pt x="492032" y="753918"/>
                </a:lnTo>
                <a:lnTo>
                  <a:pt x="492259" y="757093"/>
                </a:lnTo>
                <a:lnTo>
                  <a:pt x="492713" y="760267"/>
                </a:lnTo>
                <a:lnTo>
                  <a:pt x="492940" y="763215"/>
                </a:lnTo>
                <a:lnTo>
                  <a:pt x="493622" y="766616"/>
                </a:lnTo>
                <a:lnTo>
                  <a:pt x="494076" y="769563"/>
                </a:lnTo>
                <a:lnTo>
                  <a:pt x="495211" y="772511"/>
                </a:lnTo>
                <a:lnTo>
                  <a:pt x="496119" y="775458"/>
                </a:lnTo>
                <a:lnTo>
                  <a:pt x="497027" y="778406"/>
                </a:lnTo>
                <a:lnTo>
                  <a:pt x="498617" y="781353"/>
                </a:lnTo>
                <a:lnTo>
                  <a:pt x="499752" y="784074"/>
                </a:lnTo>
                <a:lnTo>
                  <a:pt x="503158" y="789289"/>
                </a:lnTo>
                <a:lnTo>
                  <a:pt x="506791" y="794277"/>
                </a:lnTo>
                <a:lnTo>
                  <a:pt x="510878" y="798585"/>
                </a:lnTo>
                <a:lnTo>
                  <a:pt x="515419" y="802667"/>
                </a:lnTo>
                <a:lnTo>
                  <a:pt x="520414" y="806521"/>
                </a:lnTo>
                <a:lnTo>
                  <a:pt x="525637" y="809695"/>
                </a:lnTo>
                <a:lnTo>
                  <a:pt x="528361" y="810829"/>
                </a:lnTo>
                <a:lnTo>
                  <a:pt x="531086" y="812416"/>
                </a:lnTo>
                <a:lnTo>
                  <a:pt x="534038" y="813323"/>
                </a:lnTo>
                <a:lnTo>
                  <a:pt x="536989" y="814457"/>
                </a:lnTo>
                <a:lnTo>
                  <a:pt x="539941" y="815364"/>
                </a:lnTo>
                <a:lnTo>
                  <a:pt x="543120" y="816044"/>
                </a:lnTo>
                <a:lnTo>
                  <a:pt x="546299" y="816724"/>
                </a:lnTo>
                <a:lnTo>
                  <a:pt x="549250" y="816951"/>
                </a:lnTo>
                <a:lnTo>
                  <a:pt x="552429" y="817178"/>
                </a:lnTo>
                <a:lnTo>
                  <a:pt x="556062" y="817404"/>
                </a:lnTo>
                <a:lnTo>
                  <a:pt x="559241" y="817178"/>
                </a:lnTo>
                <a:lnTo>
                  <a:pt x="562420" y="816951"/>
                </a:lnTo>
                <a:lnTo>
                  <a:pt x="565371" y="816724"/>
                </a:lnTo>
                <a:lnTo>
                  <a:pt x="568777" y="816044"/>
                </a:lnTo>
                <a:lnTo>
                  <a:pt x="571729" y="815364"/>
                </a:lnTo>
                <a:lnTo>
                  <a:pt x="574681" y="814457"/>
                </a:lnTo>
                <a:lnTo>
                  <a:pt x="577633" y="813323"/>
                </a:lnTo>
                <a:lnTo>
                  <a:pt x="580811" y="812416"/>
                </a:lnTo>
                <a:lnTo>
                  <a:pt x="583536" y="811056"/>
                </a:lnTo>
                <a:lnTo>
                  <a:pt x="586261" y="809695"/>
                </a:lnTo>
                <a:lnTo>
                  <a:pt x="591483" y="806521"/>
                </a:lnTo>
                <a:lnTo>
                  <a:pt x="596478" y="802667"/>
                </a:lnTo>
                <a:lnTo>
                  <a:pt x="601019" y="798585"/>
                </a:lnTo>
                <a:lnTo>
                  <a:pt x="604879" y="794277"/>
                </a:lnTo>
                <a:lnTo>
                  <a:pt x="608739" y="789289"/>
                </a:lnTo>
                <a:lnTo>
                  <a:pt x="611918" y="784074"/>
                </a:lnTo>
                <a:lnTo>
                  <a:pt x="613280" y="781353"/>
                </a:lnTo>
                <a:lnTo>
                  <a:pt x="614643" y="778406"/>
                </a:lnTo>
                <a:lnTo>
                  <a:pt x="615551" y="775458"/>
                </a:lnTo>
                <a:lnTo>
                  <a:pt x="616686" y="772511"/>
                </a:lnTo>
                <a:lnTo>
                  <a:pt x="617595" y="769563"/>
                </a:lnTo>
                <a:lnTo>
                  <a:pt x="618276" y="766616"/>
                </a:lnTo>
                <a:lnTo>
                  <a:pt x="618957" y="763215"/>
                </a:lnTo>
                <a:lnTo>
                  <a:pt x="619184" y="760267"/>
                </a:lnTo>
                <a:lnTo>
                  <a:pt x="619411" y="757093"/>
                </a:lnTo>
                <a:lnTo>
                  <a:pt x="619638" y="753918"/>
                </a:lnTo>
                <a:lnTo>
                  <a:pt x="619411" y="750291"/>
                </a:lnTo>
                <a:lnTo>
                  <a:pt x="619184" y="747116"/>
                </a:lnTo>
                <a:lnTo>
                  <a:pt x="618957" y="744169"/>
                </a:lnTo>
                <a:lnTo>
                  <a:pt x="618276" y="740768"/>
                </a:lnTo>
                <a:lnTo>
                  <a:pt x="617595" y="737820"/>
                </a:lnTo>
                <a:lnTo>
                  <a:pt x="616686" y="734873"/>
                </a:lnTo>
                <a:lnTo>
                  <a:pt x="615551" y="731925"/>
                </a:lnTo>
                <a:lnTo>
                  <a:pt x="614643" y="728978"/>
                </a:lnTo>
                <a:lnTo>
                  <a:pt x="613280" y="726257"/>
                </a:lnTo>
                <a:lnTo>
                  <a:pt x="611918" y="723536"/>
                </a:lnTo>
                <a:lnTo>
                  <a:pt x="608739" y="718094"/>
                </a:lnTo>
                <a:lnTo>
                  <a:pt x="604879" y="713106"/>
                </a:lnTo>
                <a:lnTo>
                  <a:pt x="601019" y="708798"/>
                </a:lnTo>
                <a:lnTo>
                  <a:pt x="596478" y="704717"/>
                </a:lnTo>
                <a:lnTo>
                  <a:pt x="591483" y="701089"/>
                </a:lnTo>
                <a:lnTo>
                  <a:pt x="586261" y="697688"/>
                </a:lnTo>
                <a:lnTo>
                  <a:pt x="583536" y="696328"/>
                </a:lnTo>
                <a:lnTo>
                  <a:pt x="580811" y="694967"/>
                </a:lnTo>
                <a:lnTo>
                  <a:pt x="577633" y="694060"/>
                </a:lnTo>
                <a:lnTo>
                  <a:pt x="574681" y="692927"/>
                </a:lnTo>
                <a:lnTo>
                  <a:pt x="571729" y="692020"/>
                </a:lnTo>
                <a:lnTo>
                  <a:pt x="568777" y="691339"/>
                </a:lnTo>
                <a:lnTo>
                  <a:pt x="565371" y="690886"/>
                </a:lnTo>
                <a:lnTo>
                  <a:pt x="562420" y="690432"/>
                </a:lnTo>
                <a:lnTo>
                  <a:pt x="559241" y="690206"/>
                </a:lnTo>
                <a:lnTo>
                  <a:pt x="556062" y="689979"/>
                </a:lnTo>
                <a:close/>
                <a:moveTo>
                  <a:pt x="199810" y="689979"/>
                </a:moveTo>
                <a:lnTo>
                  <a:pt x="196631" y="690206"/>
                </a:lnTo>
                <a:lnTo>
                  <a:pt x="193453" y="690886"/>
                </a:lnTo>
                <a:lnTo>
                  <a:pt x="190047" y="691339"/>
                </a:lnTo>
                <a:lnTo>
                  <a:pt x="187095" y="692020"/>
                </a:lnTo>
                <a:lnTo>
                  <a:pt x="184143" y="692927"/>
                </a:lnTo>
                <a:lnTo>
                  <a:pt x="181192" y="694060"/>
                </a:lnTo>
                <a:lnTo>
                  <a:pt x="178240" y="694967"/>
                </a:lnTo>
                <a:lnTo>
                  <a:pt x="175515" y="696328"/>
                </a:lnTo>
                <a:lnTo>
                  <a:pt x="172563" y="697688"/>
                </a:lnTo>
                <a:lnTo>
                  <a:pt x="167341" y="701089"/>
                </a:lnTo>
                <a:lnTo>
                  <a:pt x="162573" y="704490"/>
                </a:lnTo>
                <a:lnTo>
                  <a:pt x="158032" y="708798"/>
                </a:lnTo>
                <a:lnTo>
                  <a:pt x="153945" y="713106"/>
                </a:lnTo>
                <a:lnTo>
                  <a:pt x="150085" y="718094"/>
                </a:lnTo>
                <a:lnTo>
                  <a:pt x="146906" y="723536"/>
                </a:lnTo>
                <a:lnTo>
                  <a:pt x="145771" y="726257"/>
                </a:lnTo>
                <a:lnTo>
                  <a:pt x="144408" y="728978"/>
                </a:lnTo>
                <a:lnTo>
                  <a:pt x="143273" y="731925"/>
                </a:lnTo>
                <a:lnTo>
                  <a:pt x="142138" y="734646"/>
                </a:lnTo>
                <a:lnTo>
                  <a:pt x="141457" y="737820"/>
                </a:lnTo>
                <a:lnTo>
                  <a:pt x="140775" y="740768"/>
                </a:lnTo>
                <a:lnTo>
                  <a:pt x="140321" y="743942"/>
                </a:lnTo>
                <a:lnTo>
                  <a:pt x="139640" y="747116"/>
                </a:lnTo>
                <a:lnTo>
                  <a:pt x="139413" y="750291"/>
                </a:lnTo>
                <a:lnTo>
                  <a:pt x="139413" y="753692"/>
                </a:lnTo>
                <a:lnTo>
                  <a:pt x="139413" y="756866"/>
                </a:lnTo>
                <a:lnTo>
                  <a:pt x="139640" y="760040"/>
                </a:lnTo>
                <a:lnTo>
                  <a:pt x="140321" y="763215"/>
                </a:lnTo>
                <a:lnTo>
                  <a:pt x="140775" y="766616"/>
                </a:lnTo>
                <a:lnTo>
                  <a:pt x="141457" y="769563"/>
                </a:lnTo>
                <a:lnTo>
                  <a:pt x="142138" y="772511"/>
                </a:lnTo>
                <a:lnTo>
                  <a:pt x="143273" y="775458"/>
                </a:lnTo>
                <a:lnTo>
                  <a:pt x="144408" y="778406"/>
                </a:lnTo>
                <a:lnTo>
                  <a:pt x="145771" y="781353"/>
                </a:lnTo>
                <a:lnTo>
                  <a:pt x="146906" y="784074"/>
                </a:lnTo>
                <a:lnTo>
                  <a:pt x="150085" y="789289"/>
                </a:lnTo>
                <a:lnTo>
                  <a:pt x="153945" y="794277"/>
                </a:lnTo>
                <a:lnTo>
                  <a:pt x="158032" y="798585"/>
                </a:lnTo>
                <a:lnTo>
                  <a:pt x="162573" y="802667"/>
                </a:lnTo>
                <a:lnTo>
                  <a:pt x="167341" y="806521"/>
                </a:lnTo>
                <a:lnTo>
                  <a:pt x="172563" y="809695"/>
                </a:lnTo>
                <a:lnTo>
                  <a:pt x="175515" y="810829"/>
                </a:lnTo>
                <a:lnTo>
                  <a:pt x="178240" y="812190"/>
                </a:lnTo>
                <a:lnTo>
                  <a:pt x="181192" y="813323"/>
                </a:lnTo>
                <a:lnTo>
                  <a:pt x="184143" y="814457"/>
                </a:lnTo>
                <a:lnTo>
                  <a:pt x="187095" y="815137"/>
                </a:lnTo>
                <a:lnTo>
                  <a:pt x="190047" y="815817"/>
                </a:lnTo>
                <a:lnTo>
                  <a:pt x="193453" y="816724"/>
                </a:lnTo>
                <a:lnTo>
                  <a:pt x="196631" y="816951"/>
                </a:lnTo>
                <a:lnTo>
                  <a:pt x="199810" y="817178"/>
                </a:lnTo>
                <a:lnTo>
                  <a:pt x="203216" y="817178"/>
                </a:lnTo>
                <a:lnTo>
                  <a:pt x="206395" y="817178"/>
                </a:lnTo>
                <a:lnTo>
                  <a:pt x="209574" y="816951"/>
                </a:lnTo>
                <a:lnTo>
                  <a:pt x="212752" y="816724"/>
                </a:lnTo>
                <a:lnTo>
                  <a:pt x="215931" y="815817"/>
                </a:lnTo>
                <a:lnTo>
                  <a:pt x="219110" y="815137"/>
                </a:lnTo>
                <a:lnTo>
                  <a:pt x="222062" y="814457"/>
                </a:lnTo>
                <a:lnTo>
                  <a:pt x="225013" y="813323"/>
                </a:lnTo>
                <a:lnTo>
                  <a:pt x="227738" y="812190"/>
                </a:lnTo>
                <a:lnTo>
                  <a:pt x="230463" y="810829"/>
                </a:lnTo>
                <a:lnTo>
                  <a:pt x="233415" y="809695"/>
                </a:lnTo>
                <a:lnTo>
                  <a:pt x="238637" y="806521"/>
                </a:lnTo>
                <a:lnTo>
                  <a:pt x="243632" y="802667"/>
                </a:lnTo>
                <a:lnTo>
                  <a:pt x="247946" y="798585"/>
                </a:lnTo>
                <a:lnTo>
                  <a:pt x="252260" y="794277"/>
                </a:lnTo>
                <a:lnTo>
                  <a:pt x="255666" y="789289"/>
                </a:lnTo>
                <a:lnTo>
                  <a:pt x="259072" y="784074"/>
                </a:lnTo>
                <a:lnTo>
                  <a:pt x="260434" y="781353"/>
                </a:lnTo>
                <a:lnTo>
                  <a:pt x="261797" y="778406"/>
                </a:lnTo>
                <a:lnTo>
                  <a:pt x="262932" y="775458"/>
                </a:lnTo>
                <a:lnTo>
                  <a:pt x="264067" y="772511"/>
                </a:lnTo>
                <a:lnTo>
                  <a:pt x="264748" y="769563"/>
                </a:lnTo>
                <a:lnTo>
                  <a:pt x="265430" y="766616"/>
                </a:lnTo>
                <a:lnTo>
                  <a:pt x="265884" y="763215"/>
                </a:lnTo>
                <a:lnTo>
                  <a:pt x="266565" y="760040"/>
                </a:lnTo>
                <a:lnTo>
                  <a:pt x="266792" y="756866"/>
                </a:lnTo>
                <a:lnTo>
                  <a:pt x="266792" y="753692"/>
                </a:lnTo>
                <a:lnTo>
                  <a:pt x="266792" y="750291"/>
                </a:lnTo>
                <a:lnTo>
                  <a:pt x="266565" y="747116"/>
                </a:lnTo>
                <a:lnTo>
                  <a:pt x="265884" y="743942"/>
                </a:lnTo>
                <a:lnTo>
                  <a:pt x="265430" y="740768"/>
                </a:lnTo>
                <a:lnTo>
                  <a:pt x="264748" y="737820"/>
                </a:lnTo>
                <a:lnTo>
                  <a:pt x="264067" y="734646"/>
                </a:lnTo>
                <a:lnTo>
                  <a:pt x="262932" y="731925"/>
                </a:lnTo>
                <a:lnTo>
                  <a:pt x="261797" y="728978"/>
                </a:lnTo>
                <a:lnTo>
                  <a:pt x="260434" y="726257"/>
                </a:lnTo>
                <a:lnTo>
                  <a:pt x="259072" y="723536"/>
                </a:lnTo>
                <a:lnTo>
                  <a:pt x="255666" y="718094"/>
                </a:lnTo>
                <a:lnTo>
                  <a:pt x="252260" y="713106"/>
                </a:lnTo>
                <a:lnTo>
                  <a:pt x="247946" y="708798"/>
                </a:lnTo>
                <a:lnTo>
                  <a:pt x="243632" y="704490"/>
                </a:lnTo>
                <a:lnTo>
                  <a:pt x="238637" y="701089"/>
                </a:lnTo>
                <a:lnTo>
                  <a:pt x="233415" y="697688"/>
                </a:lnTo>
                <a:lnTo>
                  <a:pt x="230463" y="696328"/>
                </a:lnTo>
                <a:lnTo>
                  <a:pt x="227738" y="694967"/>
                </a:lnTo>
                <a:lnTo>
                  <a:pt x="225013" y="694060"/>
                </a:lnTo>
                <a:lnTo>
                  <a:pt x="222062" y="692927"/>
                </a:lnTo>
                <a:lnTo>
                  <a:pt x="219110" y="692020"/>
                </a:lnTo>
                <a:lnTo>
                  <a:pt x="215931" y="691339"/>
                </a:lnTo>
                <a:lnTo>
                  <a:pt x="212752" y="690886"/>
                </a:lnTo>
                <a:lnTo>
                  <a:pt x="209574" y="690206"/>
                </a:lnTo>
                <a:lnTo>
                  <a:pt x="206395" y="689979"/>
                </a:lnTo>
                <a:lnTo>
                  <a:pt x="203216" y="689979"/>
                </a:lnTo>
                <a:lnTo>
                  <a:pt x="199810" y="689979"/>
                </a:lnTo>
                <a:close/>
                <a:moveTo>
                  <a:pt x="201627" y="243083"/>
                </a:moveTo>
                <a:lnTo>
                  <a:pt x="197313" y="243310"/>
                </a:lnTo>
                <a:lnTo>
                  <a:pt x="193453" y="243763"/>
                </a:lnTo>
                <a:lnTo>
                  <a:pt x="189366" y="244443"/>
                </a:lnTo>
                <a:lnTo>
                  <a:pt x="185733" y="245123"/>
                </a:lnTo>
                <a:lnTo>
                  <a:pt x="181873" y="246257"/>
                </a:lnTo>
                <a:lnTo>
                  <a:pt x="178467" y="247391"/>
                </a:lnTo>
                <a:lnTo>
                  <a:pt x="174834" y="248978"/>
                </a:lnTo>
                <a:lnTo>
                  <a:pt x="171428" y="250112"/>
                </a:lnTo>
                <a:lnTo>
                  <a:pt x="168476" y="251926"/>
                </a:lnTo>
                <a:lnTo>
                  <a:pt x="165525" y="253739"/>
                </a:lnTo>
                <a:lnTo>
                  <a:pt x="162346" y="255780"/>
                </a:lnTo>
                <a:lnTo>
                  <a:pt x="159621" y="257594"/>
                </a:lnTo>
                <a:lnTo>
                  <a:pt x="156896" y="259861"/>
                </a:lnTo>
                <a:lnTo>
                  <a:pt x="154399" y="262129"/>
                </a:lnTo>
                <a:lnTo>
                  <a:pt x="152128" y="264623"/>
                </a:lnTo>
                <a:lnTo>
                  <a:pt x="149858" y="267117"/>
                </a:lnTo>
                <a:lnTo>
                  <a:pt x="148041" y="269838"/>
                </a:lnTo>
                <a:lnTo>
                  <a:pt x="145998" y="272558"/>
                </a:lnTo>
                <a:lnTo>
                  <a:pt x="144181" y="275506"/>
                </a:lnTo>
                <a:lnTo>
                  <a:pt x="142365" y="278454"/>
                </a:lnTo>
                <a:lnTo>
                  <a:pt x="141002" y="281628"/>
                </a:lnTo>
                <a:lnTo>
                  <a:pt x="139640" y="284575"/>
                </a:lnTo>
                <a:lnTo>
                  <a:pt x="138505" y="287750"/>
                </a:lnTo>
                <a:lnTo>
                  <a:pt x="137143" y="291151"/>
                </a:lnTo>
                <a:lnTo>
                  <a:pt x="136461" y="294325"/>
                </a:lnTo>
                <a:lnTo>
                  <a:pt x="135553" y="297726"/>
                </a:lnTo>
                <a:lnTo>
                  <a:pt x="134872" y="301354"/>
                </a:lnTo>
                <a:lnTo>
                  <a:pt x="134418" y="304755"/>
                </a:lnTo>
                <a:lnTo>
                  <a:pt x="133964" y="308156"/>
                </a:lnTo>
                <a:lnTo>
                  <a:pt x="133737" y="315412"/>
                </a:lnTo>
                <a:lnTo>
                  <a:pt x="133737" y="408600"/>
                </a:lnTo>
                <a:lnTo>
                  <a:pt x="133737" y="412908"/>
                </a:lnTo>
                <a:lnTo>
                  <a:pt x="133964" y="416989"/>
                </a:lnTo>
                <a:lnTo>
                  <a:pt x="134418" y="420844"/>
                </a:lnTo>
                <a:lnTo>
                  <a:pt x="134872" y="424698"/>
                </a:lnTo>
                <a:lnTo>
                  <a:pt x="136007" y="428326"/>
                </a:lnTo>
                <a:lnTo>
                  <a:pt x="136688" y="432180"/>
                </a:lnTo>
                <a:lnTo>
                  <a:pt x="138051" y="435581"/>
                </a:lnTo>
                <a:lnTo>
                  <a:pt x="139186" y="438756"/>
                </a:lnTo>
                <a:lnTo>
                  <a:pt x="140775" y="442157"/>
                </a:lnTo>
                <a:lnTo>
                  <a:pt x="142138" y="445331"/>
                </a:lnTo>
                <a:lnTo>
                  <a:pt x="143954" y="448279"/>
                </a:lnTo>
                <a:lnTo>
                  <a:pt x="145998" y="451226"/>
                </a:lnTo>
                <a:lnTo>
                  <a:pt x="148041" y="453947"/>
                </a:lnTo>
                <a:lnTo>
                  <a:pt x="150085" y="456895"/>
                </a:lnTo>
                <a:lnTo>
                  <a:pt x="152355" y="459389"/>
                </a:lnTo>
                <a:lnTo>
                  <a:pt x="154626" y="461429"/>
                </a:lnTo>
                <a:lnTo>
                  <a:pt x="157124" y="463697"/>
                </a:lnTo>
                <a:lnTo>
                  <a:pt x="159848" y="465964"/>
                </a:lnTo>
                <a:lnTo>
                  <a:pt x="162573" y="468005"/>
                </a:lnTo>
                <a:lnTo>
                  <a:pt x="165525" y="470045"/>
                </a:lnTo>
                <a:lnTo>
                  <a:pt x="168476" y="471406"/>
                </a:lnTo>
                <a:lnTo>
                  <a:pt x="171428" y="473220"/>
                </a:lnTo>
                <a:lnTo>
                  <a:pt x="174607" y="474807"/>
                </a:lnTo>
                <a:lnTo>
                  <a:pt x="178013" y="475940"/>
                </a:lnTo>
                <a:lnTo>
                  <a:pt x="181192" y="477074"/>
                </a:lnTo>
                <a:lnTo>
                  <a:pt x="184597" y="477981"/>
                </a:lnTo>
                <a:lnTo>
                  <a:pt x="187776" y="478888"/>
                </a:lnTo>
                <a:lnTo>
                  <a:pt x="191409" y="479795"/>
                </a:lnTo>
                <a:lnTo>
                  <a:pt x="195042" y="480248"/>
                </a:lnTo>
                <a:lnTo>
                  <a:pt x="198675" y="480702"/>
                </a:lnTo>
                <a:lnTo>
                  <a:pt x="202308" y="480702"/>
                </a:lnTo>
                <a:lnTo>
                  <a:pt x="206168" y="480929"/>
                </a:lnTo>
                <a:lnTo>
                  <a:pt x="554246" y="480929"/>
                </a:lnTo>
                <a:lnTo>
                  <a:pt x="557879" y="480702"/>
                </a:lnTo>
                <a:lnTo>
                  <a:pt x="561739" y="480702"/>
                </a:lnTo>
                <a:lnTo>
                  <a:pt x="565144" y="480248"/>
                </a:lnTo>
                <a:lnTo>
                  <a:pt x="569004" y="479795"/>
                </a:lnTo>
                <a:lnTo>
                  <a:pt x="572410" y="478888"/>
                </a:lnTo>
                <a:lnTo>
                  <a:pt x="576043" y="477981"/>
                </a:lnTo>
                <a:lnTo>
                  <a:pt x="579222" y="477074"/>
                </a:lnTo>
                <a:lnTo>
                  <a:pt x="582401" y="475940"/>
                </a:lnTo>
                <a:lnTo>
                  <a:pt x="585580" y="474807"/>
                </a:lnTo>
                <a:lnTo>
                  <a:pt x="588985" y="473220"/>
                </a:lnTo>
                <a:lnTo>
                  <a:pt x="591937" y="471406"/>
                </a:lnTo>
                <a:lnTo>
                  <a:pt x="594889" y="470045"/>
                </a:lnTo>
                <a:lnTo>
                  <a:pt x="597614" y="468005"/>
                </a:lnTo>
                <a:lnTo>
                  <a:pt x="600338" y="465964"/>
                </a:lnTo>
                <a:lnTo>
                  <a:pt x="603063" y="463697"/>
                </a:lnTo>
                <a:lnTo>
                  <a:pt x="605561" y="461429"/>
                </a:lnTo>
                <a:lnTo>
                  <a:pt x="607831" y="459389"/>
                </a:lnTo>
                <a:lnTo>
                  <a:pt x="610329" y="456895"/>
                </a:lnTo>
                <a:lnTo>
                  <a:pt x="612372" y="453947"/>
                </a:lnTo>
                <a:lnTo>
                  <a:pt x="614416" y="451226"/>
                </a:lnTo>
                <a:lnTo>
                  <a:pt x="616459" y="448279"/>
                </a:lnTo>
                <a:lnTo>
                  <a:pt x="618049" y="445331"/>
                </a:lnTo>
                <a:lnTo>
                  <a:pt x="619638" y="442157"/>
                </a:lnTo>
                <a:lnTo>
                  <a:pt x="621227" y="438756"/>
                </a:lnTo>
                <a:lnTo>
                  <a:pt x="622363" y="435581"/>
                </a:lnTo>
                <a:lnTo>
                  <a:pt x="623725" y="432180"/>
                </a:lnTo>
                <a:lnTo>
                  <a:pt x="624633" y="428326"/>
                </a:lnTo>
                <a:lnTo>
                  <a:pt x="625314" y="424698"/>
                </a:lnTo>
                <a:lnTo>
                  <a:pt x="625769" y="420844"/>
                </a:lnTo>
                <a:lnTo>
                  <a:pt x="626450" y="416989"/>
                </a:lnTo>
                <a:lnTo>
                  <a:pt x="626677" y="412908"/>
                </a:lnTo>
                <a:lnTo>
                  <a:pt x="626677" y="408600"/>
                </a:lnTo>
                <a:lnTo>
                  <a:pt x="626677" y="315412"/>
                </a:lnTo>
                <a:lnTo>
                  <a:pt x="626450" y="308156"/>
                </a:lnTo>
                <a:lnTo>
                  <a:pt x="626223" y="304755"/>
                </a:lnTo>
                <a:lnTo>
                  <a:pt x="625314" y="301354"/>
                </a:lnTo>
                <a:lnTo>
                  <a:pt x="624860" y="297726"/>
                </a:lnTo>
                <a:lnTo>
                  <a:pt x="624179" y="294325"/>
                </a:lnTo>
                <a:lnTo>
                  <a:pt x="623044" y="291151"/>
                </a:lnTo>
                <a:lnTo>
                  <a:pt x="621909" y="287750"/>
                </a:lnTo>
                <a:lnTo>
                  <a:pt x="620773" y="284575"/>
                </a:lnTo>
                <a:lnTo>
                  <a:pt x="619411" y="281628"/>
                </a:lnTo>
                <a:lnTo>
                  <a:pt x="617822" y="278454"/>
                </a:lnTo>
                <a:lnTo>
                  <a:pt x="616232" y="275506"/>
                </a:lnTo>
                <a:lnTo>
                  <a:pt x="614416" y="272558"/>
                </a:lnTo>
                <a:lnTo>
                  <a:pt x="612372" y="269838"/>
                </a:lnTo>
                <a:lnTo>
                  <a:pt x="610329" y="267117"/>
                </a:lnTo>
                <a:lnTo>
                  <a:pt x="608058" y="264623"/>
                </a:lnTo>
                <a:lnTo>
                  <a:pt x="606015" y="262129"/>
                </a:lnTo>
                <a:lnTo>
                  <a:pt x="603517" y="259861"/>
                </a:lnTo>
                <a:lnTo>
                  <a:pt x="600565" y="257594"/>
                </a:lnTo>
                <a:lnTo>
                  <a:pt x="597841" y="255780"/>
                </a:lnTo>
                <a:lnTo>
                  <a:pt x="595116" y="253739"/>
                </a:lnTo>
                <a:lnTo>
                  <a:pt x="591937" y="251926"/>
                </a:lnTo>
                <a:lnTo>
                  <a:pt x="588985" y="250112"/>
                </a:lnTo>
                <a:lnTo>
                  <a:pt x="585352" y="248978"/>
                </a:lnTo>
                <a:lnTo>
                  <a:pt x="582174" y="247391"/>
                </a:lnTo>
                <a:lnTo>
                  <a:pt x="578541" y="246257"/>
                </a:lnTo>
                <a:lnTo>
                  <a:pt x="574681" y="245123"/>
                </a:lnTo>
                <a:lnTo>
                  <a:pt x="571048" y="244443"/>
                </a:lnTo>
                <a:lnTo>
                  <a:pt x="566961" y="243763"/>
                </a:lnTo>
                <a:lnTo>
                  <a:pt x="562874" y="243310"/>
                </a:lnTo>
                <a:lnTo>
                  <a:pt x="558787" y="243083"/>
                </a:lnTo>
                <a:lnTo>
                  <a:pt x="554246" y="243083"/>
                </a:lnTo>
                <a:lnTo>
                  <a:pt x="206168" y="243083"/>
                </a:lnTo>
                <a:lnTo>
                  <a:pt x="201627" y="243083"/>
                </a:lnTo>
                <a:close/>
                <a:moveTo>
                  <a:pt x="297217" y="126767"/>
                </a:moveTo>
                <a:lnTo>
                  <a:pt x="294493" y="126994"/>
                </a:lnTo>
                <a:lnTo>
                  <a:pt x="291768" y="127448"/>
                </a:lnTo>
                <a:lnTo>
                  <a:pt x="289043" y="127901"/>
                </a:lnTo>
                <a:lnTo>
                  <a:pt x="286546" y="128355"/>
                </a:lnTo>
                <a:lnTo>
                  <a:pt x="284048" y="129035"/>
                </a:lnTo>
                <a:lnTo>
                  <a:pt x="281778" y="130168"/>
                </a:lnTo>
                <a:lnTo>
                  <a:pt x="279507" y="131075"/>
                </a:lnTo>
                <a:lnTo>
                  <a:pt x="277464" y="132436"/>
                </a:lnTo>
                <a:lnTo>
                  <a:pt x="275647" y="133796"/>
                </a:lnTo>
                <a:lnTo>
                  <a:pt x="274058" y="135157"/>
                </a:lnTo>
                <a:lnTo>
                  <a:pt x="272468" y="136517"/>
                </a:lnTo>
                <a:lnTo>
                  <a:pt x="271333" y="138331"/>
                </a:lnTo>
                <a:lnTo>
                  <a:pt x="270198" y="140145"/>
                </a:lnTo>
                <a:lnTo>
                  <a:pt x="269744" y="141732"/>
                </a:lnTo>
                <a:lnTo>
                  <a:pt x="269290" y="143546"/>
                </a:lnTo>
                <a:lnTo>
                  <a:pt x="269062" y="145586"/>
                </a:lnTo>
                <a:lnTo>
                  <a:pt x="269062" y="178236"/>
                </a:lnTo>
                <a:lnTo>
                  <a:pt x="269290" y="179824"/>
                </a:lnTo>
                <a:lnTo>
                  <a:pt x="269517" y="181864"/>
                </a:lnTo>
                <a:lnTo>
                  <a:pt x="270198" y="183678"/>
                </a:lnTo>
                <a:lnTo>
                  <a:pt x="271333" y="185492"/>
                </a:lnTo>
                <a:lnTo>
                  <a:pt x="272468" y="186852"/>
                </a:lnTo>
                <a:lnTo>
                  <a:pt x="273831" y="188439"/>
                </a:lnTo>
                <a:lnTo>
                  <a:pt x="275420" y="189800"/>
                </a:lnTo>
                <a:lnTo>
                  <a:pt x="277237" y="191387"/>
                </a:lnTo>
                <a:lnTo>
                  <a:pt x="279280" y="192294"/>
                </a:lnTo>
                <a:lnTo>
                  <a:pt x="281324" y="193654"/>
                </a:lnTo>
                <a:lnTo>
                  <a:pt x="283821" y="194561"/>
                </a:lnTo>
                <a:lnTo>
                  <a:pt x="286319" y="195468"/>
                </a:lnTo>
                <a:lnTo>
                  <a:pt x="288816" y="196149"/>
                </a:lnTo>
                <a:lnTo>
                  <a:pt x="291541" y="196375"/>
                </a:lnTo>
                <a:lnTo>
                  <a:pt x="294266" y="196829"/>
                </a:lnTo>
                <a:lnTo>
                  <a:pt x="297217" y="196829"/>
                </a:lnTo>
                <a:lnTo>
                  <a:pt x="463423" y="196829"/>
                </a:lnTo>
                <a:lnTo>
                  <a:pt x="466148" y="196829"/>
                </a:lnTo>
                <a:lnTo>
                  <a:pt x="468872" y="196375"/>
                </a:lnTo>
                <a:lnTo>
                  <a:pt x="471597" y="196149"/>
                </a:lnTo>
                <a:lnTo>
                  <a:pt x="474322" y="195468"/>
                </a:lnTo>
                <a:lnTo>
                  <a:pt x="476592" y="194561"/>
                </a:lnTo>
                <a:lnTo>
                  <a:pt x="479090" y="193654"/>
                </a:lnTo>
                <a:lnTo>
                  <a:pt x="481133" y="192294"/>
                </a:lnTo>
                <a:lnTo>
                  <a:pt x="483177" y="191387"/>
                </a:lnTo>
                <a:lnTo>
                  <a:pt x="485220" y="189800"/>
                </a:lnTo>
                <a:lnTo>
                  <a:pt x="486583" y="188439"/>
                </a:lnTo>
                <a:lnTo>
                  <a:pt x="488172" y="186852"/>
                </a:lnTo>
                <a:lnTo>
                  <a:pt x="489080" y="185492"/>
                </a:lnTo>
                <a:lnTo>
                  <a:pt x="490216" y="183678"/>
                </a:lnTo>
                <a:lnTo>
                  <a:pt x="490897" y="181864"/>
                </a:lnTo>
                <a:lnTo>
                  <a:pt x="491124" y="179824"/>
                </a:lnTo>
                <a:lnTo>
                  <a:pt x="491351" y="178236"/>
                </a:lnTo>
                <a:lnTo>
                  <a:pt x="491351" y="145586"/>
                </a:lnTo>
                <a:lnTo>
                  <a:pt x="491124" y="143546"/>
                </a:lnTo>
                <a:lnTo>
                  <a:pt x="490897" y="141732"/>
                </a:lnTo>
                <a:lnTo>
                  <a:pt x="490216" y="140145"/>
                </a:lnTo>
                <a:lnTo>
                  <a:pt x="489080" y="138331"/>
                </a:lnTo>
                <a:lnTo>
                  <a:pt x="487945" y="136517"/>
                </a:lnTo>
                <a:lnTo>
                  <a:pt x="486356" y="135157"/>
                </a:lnTo>
                <a:lnTo>
                  <a:pt x="484766" y="133796"/>
                </a:lnTo>
                <a:lnTo>
                  <a:pt x="482950" y="132436"/>
                </a:lnTo>
                <a:lnTo>
                  <a:pt x="480906" y="131075"/>
                </a:lnTo>
                <a:lnTo>
                  <a:pt x="478636" y="130168"/>
                </a:lnTo>
                <a:lnTo>
                  <a:pt x="476365" y="129035"/>
                </a:lnTo>
                <a:lnTo>
                  <a:pt x="473868" y="128355"/>
                </a:lnTo>
                <a:lnTo>
                  <a:pt x="471370" y="127901"/>
                </a:lnTo>
                <a:lnTo>
                  <a:pt x="468872" y="127448"/>
                </a:lnTo>
                <a:lnTo>
                  <a:pt x="466148" y="126994"/>
                </a:lnTo>
                <a:lnTo>
                  <a:pt x="463423" y="126767"/>
                </a:lnTo>
                <a:lnTo>
                  <a:pt x="297217" y="126767"/>
                </a:lnTo>
                <a:close/>
                <a:moveTo>
                  <a:pt x="201400" y="96838"/>
                </a:moveTo>
                <a:lnTo>
                  <a:pt x="380774" y="96838"/>
                </a:lnTo>
                <a:lnTo>
                  <a:pt x="559241" y="96838"/>
                </a:lnTo>
                <a:lnTo>
                  <a:pt x="566961" y="97292"/>
                </a:lnTo>
                <a:lnTo>
                  <a:pt x="574454" y="97745"/>
                </a:lnTo>
                <a:lnTo>
                  <a:pt x="581947" y="98652"/>
                </a:lnTo>
                <a:lnTo>
                  <a:pt x="589439" y="100013"/>
                </a:lnTo>
                <a:lnTo>
                  <a:pt x="596705" y="101600"/>
                </a:lnTo>
                <a:lnTo>
                  <a:pt x="603744" y="103640"/>
                </a:lnTo>
                <a:lnTo>
                  <a:pt x="610329" y="105908"/>
                </a:lnTo>
                <a:lnTo>
                  <a:pt x="617140" y="108629"/>
                </a:lnTo>
                <a:lnTo>
                  <a:pt x="623725" y="111349"/>
                </a:lnTo>
                <a:lnTo>
                  <a:pt x="629856" y="114524"/>
                </a:lnTo>
                <a:lnTo>
                  <a:pt x="636213" y="118378"/>
                </a:lnTo>
                <a:lnTo>
                  <a:pt x="641890" y="122006"/>
                </a:lnTo>
                <a:lnTo>
                  <a:pt x="647566" y="126087"/>
                </a:lnTo>
                <a:lnTo>
                  <a:pt x="653015" y="130395"/>
                </a:lnTo>
                <a:lnTo>
                  <a:pt x="658011" y="134930"/>
                </a:lnTo>
                <a:lnTo>
                  <a:pt x="663006" y="139465"/>
                </a:lnTo>
                <a:lnTo>
                  <a:pt x="667774" y="144453"/>
                </a:lnTo>
                <a:lnTo>
                  <a:pt x="672315" y="149668"/>
                </a:lnTo>
                <a:lnTo>
                  <a:pt x="676629" y="155336"/>
                </a:lnTo>
                <a:lnTo>
                  <a:pt x="680489" y="160778"/>
                </a:lnTo>
                <a:lnTo>
                  <a:pt x="684349" y="166446"/>
                </a:lnTo>
                <a:lnTo>
                  <a:pt x="687528" y="172115"/>
                </a:lnTo>
                <a:lnTo>
                  <a:pt x="690707" y="178236"/>
                </a:lnTo>
                <a:lnTo>
                  <a:pt x="693431" y="184358"/>
                </a:lnTo>
                <a:lnTo>
                  <a:pt x="695929" y="190707"/>
                </a:lnTo>
                <a:lnTo>
                  <a:pt x="698200" y="197055"/>
                </a:lnTo>
                <a:lnTo>
                  <a:pt x="700016" y="203631"/>
                </a:lnTo>
                <a:lnTo>
                  <a:pt x="701378" y="209979"/>
                </a:lnTo>
                <a:lnTo>
                  <a:pt x="702741" y="216781"/>
                </a:lnTo>
                <a:lnTo>
                  <a:pt x="703649" y="223584"/>
                </a:lnTo>
                <a:lnTo>
                  <a:pt x="704330" y="230159"/>
                </a:lnTo>
                <a:lnTo>
                  <a:pt x="704557" y="237188"/>
                </a:lnTo>
                <a:lnTo>
                  <a:pt x="704557" y="754825"/>
                </a:lnTo>
                <a:lnTo>
                  <a:pt x="704330" y="761627"/>
                </a:lnTo>
                <a:lnTo>
                  <a:pt x="703649" y="767976"/>
                </a:lnTo>
                <a:lnTo>
                  <a:pt x="702968" y="774551"/>
                </a:lnTo>
                <a:lnTo>
                  <a:pt x="702060" y="780673"/>
                </a:lnTo>
                <a:lnTo>
                  <a:pt x="700470" y="787022"/>
                </a:lnTo>
                <a:lnTo>
                  <a:pt x="698881" y="793144"/>
                </a:lnTo>
                <a:lnTo>
                  <a:pt x="697064" y="799266"/>
                </a:lnTo>
                <a:lnTo>
                  <a:pt x="694794" y="805161"/>
                </a:lnTo>
                <a:lnTo>
                  <a:pt x="692523" y="810829"/>
                </a:lnTo>
                <a:lnTo>
                  <a:pt x="689799" y="816271"/>
                </a:lnTo>
                <a:lnTo>
                  <a:pt x="687074" y="821939"/>
                </a:lnTo>
                <a:lnTo>
                  <a:pt x="683668" y="827381"/>
                </a:lnTo>
                <a:lnTo>
                  <a:pt x="680489" y="832596"/>
                </a:lnTo>
                <a:lnTo>
                  <a:pt x="677083" y="837584"/>
                </a:lnTo>
                <a:lnTo>
                  <a:pt x="673450" y="842345"/>
                </a:lnTo>
                <a:lnTo>
                  <a:pt x="669591" y="847107"/>
                </a:lnTo>
                <a:lnTo>
                  <a:pt x="665504" y="851415"/>
                </a:lnTo>
                <a:lnTo>
                  <a:pt x="661644" y="855723"/>
                </a:lnTo>
                <a:lnTo>
                  <a:pt x="657329" y="860031"/>
                </a:lnTo>
                <a:lnTo>
                  <a:pt x="652788" y="863885"/>
                </a:lnTo>
                <a:lnTo>
                  <a:pt x="648247" y="867740"/>
                </a:lnTo>
                <a:lnTo>
                  <a:pt x="643479" y="871141"/>
                </a:lnTo>
                <a:lnTo>
                  <a:pt x="638938" y="874542"/>
                </a:lnTo>
                <a:lnTo>
                  <a:pt x="633943" y="877489"/>
                </a:lnTo>
                <a:lnTo>
                  <a:pt x="629174" y="880210"/>
                </a:lnTo>
                <a:lnTo>
                  <a:pt x="624179" y="882931"/>
                </a:lnTo>
                <a:lnTo>
                  <a:pt x="618957" y="885198"/>
                </a:lnTo>
                <a:lnTo>
                  <a:pt x="613962" y="887239"/>
                </a:lnTo>
                <a:lnTo>
                  <a:pt x="608739" y="888826"/>
                </a:lnTo>
                <a:lnTo>
                  <a:pt x="603517" y="890640"/>
                </a:lnTo>
                <a:lnTo>
                  <a:pt x="598068" y="892001"/>
                </a:lnTo>
                <a:lnTo>
                  <a:pt x="592845" y="892907"/>
                </a:lnTo>
                <a:lnTo>
                  <a:pt x="760413" y="1123951"/>
                </a:lnTo>
                <a:lnTo>
                  <a:pt x="663914" y="1123951"/>
                </a:lnTo>
                <a:lnTo>
                  <a:pt x="544028" y="968184"/>
                </a:lnTo>
                <a:lnTo>
                  <a:pt x="216385" y="968184"/>
                </a:lnTo>
                <a:lnTo>
                  <a:pt x="96499" y="1123951"/>
                </a:lnTo>
                <a:lnTo>
                  <a:pt x="0" y="1123951"/>
                </a:lnTo>
                <a:lnTo>
                  <a:pt x="167341" y="892681"/>
                </a:lnTo>
                <a:lnTo>
                  <a:pt x="162119" y="892001"/>
                </a:lnTo>
                <a:lnTo>
                  <a:pt x="156896" y="890413"/>
                </a:lnTo>
                <a:lnTo>
                  <a:pt x="151674" y="888826"/>
                </a:lnTo>
                <a:lnTo>
                  <a:pt x="146452" y="887239"/>
                </a:lnTo>
                <a:lnTo>
                  <a:pt x="141457" y="885198"/>
                </a:lnTo>
                <a:lnTo>
                  <a:pt x="136234" y="882704"/>
                </a:lnTo>
                <a:lnTo>
                  <a:pt x="131239" y="880210"/>
                </a:lnTo>
                <a:lnTo>
                  <a:pt x="126471" y="877489"/>
                </a:lnTo>
                <a:lnTo>
                  <a:pt x="121476" y="874542"/>
                </a:lnTo>
                <a:lnTo>
                  <a:pt x="116707" y="870914"/>
                </a:lnTo>
                <a:lnTo>
                  <a:pt x="111939" y="867513"/>
                </a:lnTo>
                <a:lnTo>
                  <a:pt x="107625" y="863885"/>
                </a:lnTo>
                <a:lnTo>
                  <a:pt x="103311" y="860031"/>
                </a:lnTo>
                <a:lnTo>
                  <a:pt x="98770" y="855723"/>
                </a:lnTo>
                <a:lnTo>
                  <a:pt x="94683" y="851415"/>
                </a:lnTo>
                <a:lnTo>
                  <a:pt x="90823" y="847107"/>
                </a:lnTo>
                <a:lnTo>
                  <a:pt x="86736" y="842345"/>
                </a:lnTo>
                <a:lnTo>
                  <a:pt x="83330" y="837584"/>
                </a:lnTo>
                <a:lnTo>
                  <a:pt x="79924" y="832369"/>
                </a:lnTo>
                <a:lnTo>
                  <a:pt x="76518" y="827381"/>
                </a:lnTo>
                <a:lnTo>
                  <a:pt x="73339" y="821939"/>
                </a:lnTo>
                <a:lnTo>
                  <a:pt x="70615" y="816271"/>
                </a:lnTo>
                <a:lnTo>
                  <a:pt x="67890" y="810829"/>
                </a:lnTo>
                <a:lnTo>
                  <a:pt x="65620" y="804934"/>
                </a:lnTo>
                <a:lnTo>
                  <a:pt x="63349" y="799266"/>
                </a:lnTo>
                <a:lnTo>
                  <a:pt x="61533" y="793144"/>
                </a:lnTo>
                <a:lnTo>
                  <a:pt x="59943" y="787022"/>
                </a:lnTo>
                <a:lnTo>
                  <a:pt x="58581" y="780673"/>
                </a:lnTo>
                <a:lnTo>
                  <a:pt x="57445" y="774551"/>
                </a:lnTo>
                <a:lnTo>
                  <a:pt x="56537" y="767976"/>
                </a:lnTo>
                <a:lnTo>
                  <a:pt x="56083" y="761627"/>
                </a:lnTo>
                <a:lnTo>
                  <a:pt x="56083" y="754825"/>
                </a:lnTo>
                <a:lnTo>
                  <a:pt x="56083" y="237188"/>
                </a:lnTo>
                <a:lnTo>
                  <a:pt x="56083" y="230159"/>
                </a:lnTo>
                <a:lnTo>
                  <a:pt x="56537" y="223584"/>
                </a:lnTo>
                <a:lnTo>
                  <a:pt x="57673" y="216781"/>
                </a:lnTo>
                <a:lnTo>
                  <a:pt x="58808" y="209979"/>
                </a:lnTo>
                <a:lnTo>
                  <a:pt x="60397" y="203631"/>
                </a:lnTo>
                <a:lnTo>
                  <a:pt x="62441" y="197055"/>
                </a:lnTo>
                <a:lnTo>
                  <a:pt x="64257" y="190707"/>
                </a:lnTo>
                <a:lnTo>
                  <a:pt x="66755" y="184358"/>
                </a:lnTo>
                <a:lnTo>
                  <a:pt x="69934" y="178236"/>
                </a:lnTo>
                <a:lnTo>
                  <a:pt x="72885" y="172115"/>
                </a:lnTo>
                <a:lnTo>
                  <a:pt x="76291" y="166446"/>
                </a:lnTo>
                <a:lnTo>
                  <a:pt x="79924" y="160778"/>
                </a:lnTo>
                <a:lnTo>
                  <a:pt x="83784" y="155336"/>
                </a:lnTo>
                <a:lnTo>
                  <a:pt x="88098" y="149668"/>
                </a:lnTo>
                <a:lnTo>
                  <a:pt x="92639" y="144453"/>
                </a:lnTo>
                <a:lnTo>
                  <a:pt x="97181" y="139465"/>
                </a:lnTo>
                <a:lnTo>
                  <a:pt x="102176" y="134930"/>
                </a:lnTo>
                <a:lnTo>
                  <a:pt x="107625" y="130395"/>
                </a:lnTo>
                <a:lnTo>
                  <a:pt x="112847" y="126087"/>
                </a:lnTo>
                <a:lnTo>
                  <a:pt x="118524" y="122006"/>
                </a:lnTo>
                <a:lnTo>
                  <a:pt x="124427" y="118378"/>
                </a:lnTo>
                <a:lnTo>
                  <a:pt x="130558" y="114524"/>
                </a:lnTo>
                <a:lnTo>
                  <a:pt x="136688" y="111349"/>
                </a:lnTo>
                <a:lnTo>
                  <a:pt x="143273" y="108629"/>
                </a:lnTo>
                <a:lnTo>
                  <a:pt x="149858" y="105908"/>
                </a:lnTo>
                <a:lnTo>
                  <a:pt x="156669" y="103640"/>
                </a:lnTo>
                <a:lnTo>
                  <a:pt x="163708" y="101600"/>
                </a:lnTo>
                <a:lnTo>
                  <a:pt x="170974" y="100013"/>
                </a:lnTo>
                <a:lnTo>
                  <a:pt x="178467" y="98652"/>
                </a:lnTo>
                <a:lnTo>
                  <a:pt x="185960" y="97745"/>
                </a:lnTo>
                <a:lnTo>
                  <a:pt x="193453" y="97292"/>
                </a:lnTo>
                <a:lnTo>
                  <a:pt x="201400" y="96838"/>
                </a:lnTo>
                <a:close/>
                <a:moveTo>
                  <a:pt x="435148" y="0"/>
                </a:moveTo>
                <a:lnTo>
                  <a:pt x="439850" y="0"/>
                </a:lnTo>
                <a:lnTo>
                  <a:pt x="444105" y="0"/>
                </a:lnTo>
                <a:lnTo>
                  <a:pt x="448583" y="673"/>
                </a:lnTo>
                <a:lnTo>
                  <a:pt x="452838" y="1796"/>
                </a:lnTo>
                <a:lnTo>
                  <a:pt x="457093" y="3367"/>
                </a:lnTo>
                <a:lnTo>
                  <a:pt x="460900" y="5163"/>
                </a:lnTo>
                <a:lnTo>
                  <a:pt x="464482" y="7408"/>
                </a:lnTo>
                <a:lnTo>
                  <a:pt x="467841" y="10102"/>
                </a:lnTo>
                <a:lnTo>
                  <a:pt x="470976" y="12796"/>
                </a:lnTo>
                <a:lnTo>
                  <a:pt x="473887" y="15939"/>
                </a:lnTo>
                <a:lnTo>
                  <a:pt x="476351" y="19306"/>
                </a:lnTo>
                <a:lnTo>
                  <a:pt x="478590" y="23123"/>
                </a:lnTo>
                <a:lnTo>
                  <a:pt x="480605" y="27164"/>
                </a:lnTo>
                <a:lnTo>
                  <a:pt x="482173" y="30980"/>
                </a:lnTo>
                <a:lnTo>
                  <a:pt x="483069" y="35470"/>
                </a:lnTo>
                <a:lnTo>
                  <a:pt x="483740" y="39960"/>
                </a:lnTo>
                <a:lnTo>
                  <a:pt x="484188" y="44225"/>
                </a:lnTo>
                <a:lnTo>
                  <a:pt x="483740" y="48715"/>
                </a:lnTo>
                <a:lnTo>
                  <a:pt x="483069" y="53205"/>
                </a:lnTo>
                <a:lnTo>
                  <a:pt x="482173" y="57695"/>
                </a:lnTo>
                <a:lnTo>
                  <a:pt x="480605" y="61511"/>
                </a:lnTo>
                <a:lnTo>
                  <a:pt x="478590" y="65552"/>
                </a:lnTo>
                <a:lnTo>
                  <a:pt x="476351" y="69144"/>
                </a:lnTo>
                <a:lnTo>
                  <a:pt x="473887" y="72736"/>
                </a:lnTo>
                <a:lnTo>
                  <a:pt x="470976" y="75879"/>
                </a:lnTo>
                <a:lnTo>
                  <a:pt x="467841" y="78573"/>
                </a:lnTo>
                <a:lnTo>
                  <a:pt x="464482" y="81267"/>
                </a:lnTo>
                <a:lnTo>
                  <a:pt x="460900" y="83512"/>
                </a:lnTo>
                <a:lnTo>
                  <a:pt x="457093" y="85308"/>
                </a:lnTo>
                <a:lnTo>
                  <a:pt x="452838" y="86655"/>
                </a:lnTo>
                <a:lnTo>
                  <a:pt x="448583" y="88002"/>
                </a:lnTo>
                <a:lnTo>
                  <a:pt x="444105" y="88675"/>
                </a:lnTo>
                <a:lnTo>
                  <a:pt x="439850" y="88900"/>
                </a:lnTo>
                <a:lnTo>
                  <a:pt x="435148" y="88675"/>
                </a:lnTo>
                <a:lnTo>
                  <a:pt x="430669" y="88002"/>
                </a:lnTo>
                <a:lnTo>
                  <a:pt x="426414" y="86655"/>
                </a:lnTo>
                <a:lnTo>
                  <a:pt x="422384" y="85308"/>
                </a:lnTo>
                <a:lnTo>
                  <a:pt x="418353" y="83512"/>
                </a:lnTo>
                <a:lnTo>
                  <a:pt x="414994" y="81267"/>
                </a:lnTo>
                <a:lnTo>
                  <a:pt x="411411" y="78573"/>
                </a:lnTo>
                <a:lnTo>
                  <a:pt x="408276" y="75879"/>
                </a:lnTo>
                <a:lnTo>
                  <a:pt x="405365" y="72736"/>
                </a:lnTo>
                <a:lnTo>
                  <a:pt x="402902" y="69144"/>
                </a:lnTo>
                <a:lnTo>
                  <a:pt x="400663" y="65552"/>
                </a:lnTo>
                <a:lnTo>
                  <a:pt x="398647" y="61511"/>
                </a:lnTo>
                <a:lnTo>
                  <a:pt x="397304" y="57695"/>
                </a:lnTo>
                <a:lnTo>
                  <a:pt x="396184" y="53205"/>
                </a:lnTo>
                <a:lnTo>
                  <a:pt x="395512" y="48715"/>
                </a:lnTo>
                <a:lnTo>
                  <a:pt x="395288" y="44225"/>
                </a:lnTo>
                <a:lnTo>
                  <a:pt x="395512" y="39960"/>
                </a:lnTo>
                <a:lnTo>
                  <a:pt x="396184" y="35470"/>
                </a:lnTo>
                <a:lnTo>
                  <a:pt x="397304" y="30980"/>
                </a:lnTo>
                <a:lnTo>
                  <a:pt x="398647" y="27164"/>
                </a:lnTo>
                <a:lnTo>
                  <a:pt x="400663" y="23123"/>
                </a:lnTo>
                <a:lnTo>
                  <a:pt x="402902" y="19306"/>
                </a:lnTo>
                <a:lnTo>
                  <a:pt x="405365" y="15939"/>
                </a:lnTo>
                <a:lnTo>
                  <a:pt x="408276" y="12796"/>
                </a:lnTo>
                <a:lnTo>
                  <a:pt x="411411" y="10102"/>
                </a:lnTo>
                <a:lnTo>
                  <a:pt x="414994" y="7408"/>
                </a:lnTo>
                <a:lnTo>
                  <a:pt x="418353" y="5163"/>
                </a:lnTo>
                <a:lnTo>
                  <a:pt x="422384" y="3367"/>
                </a:lnTo>
                <a:lnTo>
                  <a:pt x="426414" y="1796"/>
                </a:lnTo>
                <a:lnTo>
                  <a:pt x="430669" y="673"/>
                </a:lnTo>
                <a:lnTo>
                  <a:pt x="435148" y="0"/>
                </a:lnTo>
                <a:close/>
                <a:moveTo>
                  <a:pt x="315210" y="0"/>
                </a:moveTo>
                <a:lnTo>
                  <a:pt x="319996" y="0"/>
                </a:lnTo>
                <a:lnTo>
                  <a:pt x="324555" y="0"/>
                </a:lnTo>
                <a:lnTo>
                  <a:pt x="329113" y="673"/>
                </a:lnTo>
                <a:lnTo>
                  <a:pt x="333216" y="1796"/>
                </a:lnTo>
                <a:lnTo>
                  <a:pt x="337547" y="3367"/>
                </a:lnTo>
                <a:lnTo>
                  <a:pt x="341650" y="5163"/>
                </a:lnTo>
                <a:lnTo>
                  <a:pt x="345296" y="7408"/>
                </a:lnTo>
                <a:lnTo>
                  <a:pt x="348943" y="10102"/>
                </a:lnTo>
                <a:lnTo>
                  <a:pt x="351906" y="12796"/>
                </a:lnTo>
                <a:lnTo>
                  <a:pt x="354869" y="15939"/>
                </a:lnTo>
                <a:lnTo>
                  <a:pt x="357377" y="19306"/>
                </a:lnTo>
                <a:lnTo>
                  <a:pt x="359656" y="23123"/>
                </a:lnTo>
                <a:lnTo>
                  <a:pt x="361707" y="27164"/>
                </a:lnTo>
                <a:lnTo>
                  <a:pt x="363075" y="30980"/>
                </a:lnTo>
                <a:lnTo>
                  <a:pt x="364442" y="35470"/>
                </a:lnTo>
                <a:lnTo>
                  <a:pt x="364898" y="39960"/>
                </a:lnTo>
                <a:lnTo>
                  <a:pt x="365126" y="44225"/>
                </a:lnTo>
                <a:lnTo>
                  <a:pt x="364898" y="48715"/>
                </a:lnTo>
                <a:lnTo>
                  <a:pt x="364442" y="53205"/>
                </a:lnTo>
                <a:lnTo>
                  <a:pt x="363075" y="57695"/>
                </a:lnTo>
                <a:lnTo>
                  <a:pt x="361707" y="61511"/>
                </a:lnTo>
                <a:lnTo>
                  <a:pt x="359656" y="65552"/>
                </a:lnTo>
                <a:lnTo>
                  <a:pt x="357377" y="69144"/>
                </a:lnTo>
                <a:lnTo>
                  <a:pt x="354869" y="72736"/>
                </a:lnTo>
                <a:lnTo>
                  <a:pt x="351906" y="75879"/>
                </a:lnTo>
                <a:lnTo>
                  <a:pt x="348943" y="78573"/>
                </a:lnTo>
                <a:lnTo>
                  <a:pt x="345296" y="81267"/>
                </a:lnTo>
                <a:lnTo>
                  <a:pt x="341650" y="83512"/>
                </a:lnTo>
                <a:lnTo>
                  <a:pt x="337547" y="85308"/>
                </a:lnTo>
                <a:lnTo>
                  <a:pt x="333216" y="86655"/>
                </a:lnTo>
                <a:lnTo>
                  <a:pt x="329113" y="88002"/>
                </a:lnTo>
                <a:lnTo>
                  <a:pt x="324555" y="88675"/>
                </a:lnTo>
                <a:lnTo>
                  <a:pt x="319996" y="88900"/>
                </a:lnTo>
                <a:lnTo>
                  <a:pt x="315210" y="88675"/>
                </a:lnTo>
                <a:lnTo>
                  <a:pt x="310651" y="88002"/>
                </a:lnTo>
                <a:lnTo>
                  <a:pt x="306548" y="86655"/>
                </a:lnTo>
                <a:lnTo>
                  <a:pt x="302446" y="85308"/>
                </a:lnTo>
                <a:lnTo>
                  <a:pt x="298571" y="83512"/>
                </a:lnTo>
                <a:lnTo>
                  <a:pt x="294696" y="81267"/>
                </a:lnTo>
                <a:lnTo>
                  <a:pt x="291277" y="78573"/>
                </a:lnTo>
                <a:lnTo>
                  <a:pt x="287858" y="75879"/>
                </a:lnTo>
                <a:lnTo>
                  <a:pt x="284895" y="72736"/>
                </a:lnTo>
                <a:lnTo>
                  <a:pt x="282388" y="69144"/>
                </a:lnTo>
                <a:lnTo>
                  <a:pt x="280109" y="65552"/>
                </a:lnTo>
                <a:lnTo>
                  <a:pt x="278285" y="61511"/>
                </a:lnTo>
                <a:lnTo>
                  <a:pt x="276690" y="57695"/>
                </a:lnTo>
                <a:lnTo>
                  <a:pt x="275778" y="53205"/>
                </a:lnTo>
                <a:lnTo>
                  <a:pt x="274866" y="48715"/>
                </a:lnTo>
                <a:lnTo>
                  <a:pt x="274638" y="44225"/>
                </a:lnTo>
                <a:lnTo>
                  <a:pt x="274866" y="39960"/>
                </a:lnTo>
                <a:lnTo>
                  <a:pt x="275778" y="35470"/>
                </a:lnTo>
                <a:lnTo>
                  <a:pt x="276690" y="30980"/>
                </a:lnTo>
                <a:lnTo>
                  <a:pt x="278285" y="27164"/>
                </a:lnTo>
                <a:lnTo>
                  <a:pt x="280109" y="23123"/>
                </a:lnTo>
                <a:lnTo>
                  <a:pt x="282388" y="19306"/>
                </a:lnTo>
                <a:lnTo>
                  <a:pt x="284895" y="15939"/>
                </a:lnTo>
                <a:lnTo>
                  <a:pt x="287858" y="12796"/>
                </a:lnTo>
                <a:lnTo>
                  <a:pt x="291277" y="10102"/>
                </a:lnTo>
                <a:lnTo>
                  <a:pt x="294696" y="7408"/>
                </a:lnTo>
                <a:lnTo>
                  <a:pt x="298571" y="5163"/>
                </a:lnTo>
                <a:lnTo>
                  <a:pt x="302446" y="3367"/>
                </a:lnTo>
                <a:lnTo>
                  <a:pt x="306548" y="1796"/>
                </a:lnTo>
                <a:lnTo>
                  <a:pt x="310651" y="673"/>
                </a:lnTo>
                <a:lnTo>
                  <a:pt x="31521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 sz="1200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29" name="Freeform 191"/>
          <p:cNvSpPr>
            <a:spLocks noEditPoints="1"/>
          </p:cNvSpPr>
          <p:nvPr/>
        </p:nvSpPr>
        <p:spPr bwMode="auto">
          <a:xfrm>
            <a:off x="5998271" y="2165752"/>
            <a:ext cx="317429" cy="317431"/>
          </a:xfrm>
          <a:custGeom>
            <a:avLst/>
            <a:gdLst>
              <a:gd name="T0" fmla="*/ 67 w 67"/>
              <a:gd name="T1" fmla="*/ 31 h 67"/>
              <a:gd name="T2" fmla="*/ 52 w 67"/>
              <a:gd name="T3" fmla="*/ 14 h 67"/>
              <a:gd name="T4" fmla="*/ 35 w 67"/>
              <a:gd name="T5" fmla="*/ 50 h 67"/>
              <a:gd name="T6" fmla="*/ 53 w 67"/>
              <a:gd name="T7" fmla="*/ 35 h 67"/>
              <a:gd name="T8" fmla="*/ 35 w 67"/>
              <a:gd name="T9" fmla="*/ 50 h 67"/>
              <a:gd name="T10" fmla="*/ 35 w 67"/>
              <a:gd name="T11" fmla="*/ 0 h 67"/>
              <a:gd name="T12" fmla="*/ 47 w 67"/>
              <a:gd name="T13" fmla="*/ 12 h 67"/>
              <a:gd name="T14" fmla="*/ 47 w 67"/>
              <a:gd name="T15" fmla="*/ 55 h 67"/>
              <a:gd name="T16" fmla="*/ 35 w 67"/>
              <a:gd name="T17" fmla="*/ 67 h 67"/>
              <a:gd name="T18" fmla="*/ 47 w 67"/>
              <a:gd name="T19" fmla="*/ 55 h 67"/>
              <a:gd name="T20" fmla="*/ 52 w 67"/>
              <a:gd name="T21" fmla="*/ 53 h 67"/>
              <a:gd name="T22" fmla="*/ 67 w 67"/>
              <a:gd name="T23" fmla="*/ 35 h 67"/>
              <a:gd name="T24" fmla="*/ 46 w 67"/>
              <a:gd name="T25" fmla="*/ 62 h 67"/>
              <a:gd name="T26" fmla="*/ 42 w 67"/>
              <a:gd name="T27" fmla="*/ 66 h 67"/>
              <a:gd name="T28" fmla="*/ 51 w 67"/>
              <a:gd name="T29" fmla="*/ 56 h 67"/>
              <a:gd name="T30" fmla="*/ 46 w 67"/>
              <a:gd name="T31" fmla="*/ 5 h 67"/>
              <a:gd name="T32" fmla="*/ 51 w 67"/>
              <a:gd name="T33" fmla="*/ 11 h 67"/>
              <a:gd name="T34" fmla="*/ 42 w 67"/>
              <a:gd name="T35" fmla="*/ 1 h 67"/>
              <a:gd name="T36" fmla="*/ 49 w 67"/>
              <a:gd name="T37" fmla="*/ 15 h 67"/>
              <a:gd name="T38" fmla="*/ 35 w 67"/>
              <a:gd name="T39" fmla="*/ 31 h 67"/>
              <a:gd name="T40" fmla="*/ 49 w 67"/>
              <a:gd name="T41" fmla="*/ 15 h 67"/>
              <a:gd name="T42" fmla="*/ 20 w 67"/>
              <a:gd name="T43" fmla="*/ 12 h 67"/>
              <a:gd name="T44" fmla="*/ 32 w 67"/>
              <a:gd name="T45" fmla="*/ 0 h 67"/>
              <a:gd name="T46" fmla="*/ 14 w 67"/>
              <a:gd name="T47" fmla="*/ 31 h 67"/>
              <a:gd name="T48" fmla="*/ 32 w 67"/>
              <a:gd name="T49" fmla="*/ 17 h 67"/>
              <a:gd name="T50" fmla="*/ 14 w 67"/>
              <a:gd name="T51" fmla="*/ 31 h 67"/>
              <a:gd name="T52" fmla="*/ 8 w 67"/>
              <a:gd name="T53" fmla="*/ 12 h 67"/>
              <a:gd name="T54" fmla="*/ 11 w 67"/>
              <a:gd name="T55" fmla="*/ 31 h 67"/>
              <a:gd name="T56" fmla="*/ 21 w 67"/>
              <a:gd name="T57" fmla="*/ 5 h 67"/>
              <a:gd name="T58" fmla="*/ 10 w 67"/>
              <a:gd name="T59" fmla="*/ 9 h 67"/>
              <a:gd name="T60" fmla="*/ 21 w 67"/>
              <a:gd name="T61" fmla="*/ 5 h 67"/>
              <a:gd name="T62" fmla="*/ 0 w 67"/>
              <a:gd name="T63" fmla="*/ 35 h 67"/>
              <a:gd name="T64" fmla="*/ 15 w 67"/>
              <a:gd name="T65" fmla="*/ 53 h 67"/>
              <a:gd name="T66" fmla="*/ 21 w 67"/>
              <a:gd name="T67" fmla="*/ 62 h 67"/>
              <a:gd name="T68" fmla="*/ 10 w 67"/>
              <a:gd name="T69" fmla="*/ 58 h 67"/>
              <a:gd name="T70" fmla="*/ 21 w 67"/>
              <a:gd name="T71" fmla="*/ 62 h 67"/>
              <a:gd name="T72" fmla="*/ 32 w 67"/>
              <a:gd name="T73" fmla="*/ 50 h 67"/>
              <a:gd name="T74" fmla="*/ 14 w 67"/>
              <a:gd name="T75" fmla="*/ 35 h 67"/>
              <a:gd name="T76" fmla="*/ 23 w 67"/>
              <a:gd name="T77" fmla="*/ 60 h 67"/>
              <a:gd name="T78" fmla="*/ 32 w 67"/>
              <a:gd name="T79" fmla="*/ 53 h 67"/>
              <a:gd name="T80" fmla="*/ 23 w 67"/>
              <a:gd name="T81" fmla="*/ 6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7">
                <a:moveTo>
                  <a:pt x="57" y="31"/>
                </a:moveTo>
                <a:cubicBezTo>
                  <a:pt x="67" y="31"/>
                  <a:pt x="67" y="31"/>
                  <a:pt x="67" y="31"/>
                </a:cubicBezTo>
                <a:cubicBezTo>
                  <a:pt x="67" y="24"/>
                  <a:pt x="64" y="17"/>
                  <a:pt x="59" y="12"/>
                </a:cubicBezTo>
                <a:cubicBezTo>
                  <a:pt x="57" y="13"/>
                  <a:pt x="55" y="13"/>
                  <a:pt x="52" y="14"/>
                </a:cubicBezTo>
                <a:cubicBezTo>
                  <a:pt x="55" y="19"/>
                  <a:pt x="56" y="25"/>
                  <a:pt x="57" y="31"/>
                </a:cubicBezTo>
                <a:close/>
                <a:moveTo>
                  <a:pt x="35" y="50"/>
                </a:moveTo>
                <a:cubicBezTo>
                  <a:pt x="40" y="50"/>
                  <a:pt x="45" y="51"/>
                  <a:pt x="49" y="52"/>
                </a:cubicBezTo>
                <a:cubicBezTo>
                  <a:pt x="52" y="47"/>
                  <a:pt x="53" y="41"/>
                  <a:pt x="53" y="35"/>
                </a:cubicBezTo>
                <a:cubicBezTo>
                  <a:pt x="35" y="35"/>
                  <a:pt x="35" y="35"/>
                  <a:pt x="35" y="35"/>
                </a:cubicBezTo>
                <a:lnTo>
                  <a:pt x="35" y="50"/>
                </a:lnTo>
                <a:close/>
                <a:moveTo>
                  <a:pt x="44" y="7"/>
                </a:moveTo>
                <a:cubicBezTo>
                  <a:pt x="41" y="4"/>
                  <a:pt x="38" y="2"/>
                  <a:pt x="35" y="0"/>
                </a:cubicBezTo>
                <a:cubicBezTo>
                  <a:pt x="35" y="13"/>
                  <a:pt x="35" y="13"/>
                  <a:pt x="35" y="13"/>
                </a:cubicBezTo>
                <a:cubicBezTo>
                  <a:pt x="39" y="13"/>
                  <a:pt x="43" y="13"/>
                  <a:pt x="47" y="12"/>
                </a:cubicBezTo>
                <a:cubicBezTo>
                  <a:pt x="46" y="10"/>
                  <a:pt x="45" y="9"/>
                  <a:pt x="44" y="7"/>
                </a:cubicBezTo>
                <a:close/>
                <a:moveTo>
                  <a:pt x="47" y="55"/>
                </a:moveTo>
                <a:cubicBezTo>
                  <a:pt x="43" y="54"/>
                  <a:pt x="39" y="53"/>
                  <a:pt x="35" y="53"/>
                </a:cubicBezTo>
                <a:cubicBezTo>
                  <a:pt x="35" y="67"/>
                  <a:pt x="35" y="67"/>
                  <a:pt x="35" y="67"/>
                </a:cubicBezTo>
                <a:cubicBezTo>
                  <a:pt x="38" y="65"/>
                  <a:pt x="41" y="63"/>
                  <a:pt x="44" y="60"/>
                </a:cubicBezTo>
                <a:cubicBezTo>
                  <a:pt x="45" y="58"/>
                  <a:pt x="46" y="57"/>
                  <a:pt x="47" y="55"/>
                </a:cubicBezTo>
                <a:close/>
                <a:moveTo>
                  <a:pt x="57" y="35"/>
                </a:moveTo>
                <a:cubicBezTo>
                  <a:pt x="56" y="41"/>
                  <a:pt x="55" y="47"/>
                  <a:pt x="52" y="53"/>
                </a:cubicBezTo>
                <a:cubicBezTo>
                  <a:pt x="55" y="53"/>
                  <a:pt x="57" y="54"/>
                  <a:pt x="59" y="55"/>
                </a:cubicBezTo>
                <a:cubicBezTo>
                  <a:pt x="64" y="50"/>
                  <a:pt x="67" y="42"/>
                  <a:pt x="67" y="35"/>
                </a:cubicBezTo>
                <a:lnTo>
                  <a:pt x="57" y="35"/>
                </a:lnTo>
                <a:close/>
                <a:moveTo>
                  <a:pt x="46" y="62"/>
                </a:moveTo>
                <a:cubicBezTo>
                  <a:pt x="46" y="62"/>
                  <a:pt x="46" y="62"/>
                  <a:pt x="46" y="62"/>
                </a:cubicBezTo>
                <a:cubicBezTo>
                  <a:pt x="45" y="63"/>
                  <a:pt x="44" y="65"/>
                  <a:pt x="42" y="66"/>
                </a:cubicBezTo>
                <a:cubicBezTo>
                  <a:pt x="48" y="64"/>
                  <a:pt x="53" y="62"/>
                  <a:pt x="57" y="58"/>
                </a:cubicBezTo>
                <a:cubicBezTo>
                  <a:pt x="55" y="57"/>
                  <a:pt x="53" y="56"/>
                  <a:pt x="51" y="56"/>
                </a:cubicBezTo>
                <a:cubicBezTo>
                  <a:pt x="49" y="58"/>
                  <a:pt x="48" y="60"/>
                  <a:pt x="46" y="62"/>
                </a:cubicBezTo>
                <a:close/>
                <a:moveTo>
                  <a:pt x="46" y="5"/>
                </a:move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49" y="9"/>
                  <a:pt x="51" y="11"/>
                </a:cubicBezTo>
                <a:cubicBezTo>
                  <a:pt x="53" y="11"/>
                  <a:pt x="55" y="10"/>
                  <a:pt x="57" y="9"/>
                </a:cubicBezTo>
                <a:cubicBezTo>
                  <a:pt x="53" y="5"/>
                  <a:pt x="48" y="2"/>
                  <a:pt x="42" y="1"/>
                </a:cubicBezTo>
                <a:cubicBezTo>
                  <a:pt x="44" y="2"/>
                  <a:pt x="45" y="3"/>
                  <a:pt x="46" y="5"/>
                </a:cubicBezTo>
                <a:close/>
                <a:moveTo>
                  <a:pt x="49" y="15"/>
                </a:moveTo>
                <a:cubicBezTo>
                  <a:pt x="45" y="16"/>
                  <a:pt x="40" y="17"/>
                  <a:pt x="35" y="17"/>
                </a:cubicBezTo>
                <a:cubicBezTo>
                  <a:pt x="35" y="31"/>
                  <a:pt x="35" y="31"/>
                  <a:pt x="35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25"/>
                  <a:pt x="51" y="20"/>
                  <a:pt x="49" y="15"/>
                </a:cubicBezTo>
                <a:close/>
                <a:moveTo>
                  <a:pt x="23" y="7"/>
                </a:moveTo>
                <a:cubicBezTo>
                  <a:pt x="22" y="9"/>
                  <a:pt x="21" y="10"/>
                  <a:pt x="20" y="12"/>
                </a:cubicBezTo>
                <a:cubicBezTo>
                  <a:pt x="24" y="13"/>
                  <a:pt x="28" y="13"/>
                  <a:pt x="32" y="13"/>
                </a:cubicBezTo>
                <a:cubicBezTo>
                  <a:pt x="32" y="0"/>
                  <a:pt x="32" y="0"/>
                  <a:pt x="32" y="0"/>
                </a:cubicBezTo>
                <a:cubicBezTo>
                  <a:pt x="29" y="2"/>
                  <a:pt x="26" y="4"/>
                  <a:pt x="23" y="7"/>
                </a:cubicBezTo>
                <a:close/>
                <a:moveTo>
                  <a:pt x="14" y="31"/>
                </a:moveTo>
                <a:cubicBezTo>
                  <a:pt x="32" y="31"/>
                  <a:pt x="32" y="31"/>
                  <a:pt x="32" y="31"/>
                </a:cubicBezTo>
                <a:cubicBezTo>
                  <a:pt x="32" y="17"/>
                  <a:pt x="32" y="17"/>
                  <a:pt x="32" y="17"/>
                </a:cubicBezTo>
                <a:cubicBezTo>
                  <a:pt x="27" y="17"/>
                  <a:pt x="23" y="16"/>
                  <a:pt x="18" y="15"/>
                </a:cubicBezTo>
                <a:cubicBezTo>
                  <a:pt x="16" y="20"/>
                  <a:pt x="14" y="25"/>
                  <a:pt x="14" y="31"/>
                </a:cubicBezTo>
                <a:close/>
                <a:moveTo>
                  <a:pt x="15" y="14"/>
                </a:moveTo>
                <a:cubicBezTo>
                  <a:pt x="12" y="13"/>
                  <a:pt x="10" y="13"/>
                  <a:pt x="8" y="12"/>
                </a:cubicBezTo>
                <a:cubicBezTo>
                  <a:pt x="3" y="17"/>
                  <a:pt x="0" y="24"/>
                  <a:pt x="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25"/>
                  <a:pt x="12" y="19"/>
                  <a:pt x="15" y="14"/>
                </a:cubicBezTo>
                <a:close/>
                <a:moveTo>
                  <a:pt x="21" y="5"/>
                </a:moveTo>
                <a:cubicBezTo>
                  <a:pt x="22" y="3"/>
                  <a:pt x="24" y="2"/>
                  <a:pt x="25" y="1"/>
                </a:cubicBezTo>
                <a:cubicBezTo>
                  <a:pt x="19" y="2"/>
                  <a:pt x="14" y="5"/>
                  <a:pt x="10" y="9"/>
                </a:cubicBezTo>
                <a:cubicBezTo>
                  <a:pt x="12" y="10"/>
                  <a:pt x="14" y="11"/>
                  <a:pt x="16" y="11"/>
                </a:cubicBezTo>
                <a:cubicBezTo>
                  <a:pt x="18" y="9"/>
                  <a:pt x="19" y="7"/>
                  <a:pt x="21" y="5"/>
                </a:cubicBezTo>
                <a:close/>
                <a:moveTo>
                  <a:pt x="10" y="35"/>
                </a:moveTo>
                <a:cubicBezTo>
                  <a:pt x="0" y="35"/>
                  <a:pt x="0" y="35"/>
                  <a:pt x="0" y="35"/>
                </a:cubicBezTo>
                <a:cubicBezTo>
                  <a:pt x="0" y="42"/>
                  <a:pt x="3" y="50"/>
                  <a:pt x="8" y="55"/>
                </a:cubicBezTo>
                <a:cubicBezTo>
                  <a:pt x="10" y="54"/>
                  <a:pt x="12" y="53"/>
                  <a:pt x="15" y="53"/>
                </a:cubicBezTo>
                <a:cubicBezTo>
                  <a:pt x="12" y="47"/>
                  <a:pt x="11" y="41"/>
                  <a:pt x="10" y="35"/>
                </a:cubicBezTo>
                <a:close/>
                <a:moveTo>
                  <a:pt x="21" y="62"/>
                </a:moveTo>
                <a:cubicBezTo>
                  <a:pt x="19" y="60"/>
                  <a:pt x="18" y="58"/>
                  <a:pt x="16" y="56"/>
                </a:cubicBezTo>
                <a:cubicBezTo>
                  <a:pt x="14" y="56"/>
                  <a:pt x="12" y="57"/>
                  <a:pt x="10" y="58"/>
                </a:cubicBezTo>
                <a:cubicBezTo>
                  <a:pt x="14" y="62"/>
                  <a:pt x="19" y="64"/>
                  <a:pt x="25" y="66"/>
                </a:cubicBezTo>
                <a:cubicBezTo>
                  <a:pt x="24" y="65"/>
                  <a:pt x="22" y="63"/>
                  <a:pt x="21" y="62"/>
                </a:cubicBezTo>
                <a:close/>
                <a:moveTo>
                  <a:pt x="18" y="52"/>
                </a:moveTo>
                <a:cubicBezTo>
                  <a:pt x="23" y="51"/>
                  <a:pt x="27" y="50"/>
                  <a:pt x="32" y="50"/>
                </a:cubicBezTo>
                <a:cubicBezTo>
                  <a:pt x="32" y="35"/>
                  <a:pt x="32" y="35"/>
                  <a:pt x="32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41"/>
                  <a:pt x="16" y="47"/>
                  <a:pt x="18" y="52"/>
                </a:cubicBezTo>
                <a:close/>
                <a:moveTo>
                  <a:pt x="23" y="60"/>
                </a:moveTo>
                <a:cubicBezTo>
                  <a:pt x="26" y="63"/>
                  <a:pt x="29" y="65"/>
                  <a:pt x="32" y="67"/>
                </a:cubicBezTo>
                <a:cubicBezTo>
                  <a:pt x="32" y="53"/>
                  <a:pt x="32" y="53"/>
                  <a:pt x="32" y="53"/>
                </a:cubicBezTo>
                <a:cubicBezTo>
                  <a:pt x="28" y="53"/>
                  <a:pt x="24" y="54"/>
                  <a:pt x="20" y="55"/>
                </a:cubicBezTo>
                <a:cubicBezTo>
                  <a:pt x="21" y="57"/>
                  <a:pt x="22" y="58"/>
                  <a:pt x="23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63" tIns="45582" rIns="91163" bIns="45582" numCol="1" anchor="t" anchorCtr="0" compatLnSpc="1"/>
          <a:lstStyle/>
          <a:p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0" name="任意多边形 13"/>
          <p:cNvSpPr/>
          <p:nvPr/>
        </p:nvSpPr>
        <p:spPr>
          <a:xfrm rot="18825554">
            <a:off x="6077252" y="4327065"/>
            <a:ext cx="189327" cy="366756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163" tIns="45582" rIns="91163" bIns="45582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1" name="任意多边形 18"/>
          <p:cNvSpPr/>
          <p:nvPr/>
        </p:nvSpPr>
        <p:spPr>
          <a:xfrm>
            <a:off x="6053074" y="5381466"/>
            <a:ext cx="218827" cy="347688"/>
          </a:xfrm>
          <a:custGeom>
            <a:avLst/>
            <a:gdLst>
              <a:gd name="connsiteX0" fmla="*/ 799186 w 2958914"/>
              <a:gd name="connsiteY0" fmla="*/ 3964971 h 4701359"/>
              <a:gd name="connsiteX1" fmla="*/ 2159728 w 2958914"/>
              <a:gd name="connsiteY1" fmla="*/ 3964971 h 4701359"/>
              <a:gd name="connsiteX2" fmla="*/ 1479457 w 2958914"/>
              <a:gd name="connsiteY2" fmla="*/ 4701359 h 4701359"/>
              <a:gd name="connsiteX3" fmla="*/ 799186 w 2958914"/>
              <a:gd name="connsiteY3" fmla="*/ 3964971 h 4701359"/>
              <a:gd name="connsiteX4" fmla="*/ 1679909 w 2958914"/>
              <a:gd name="connsiteY4" fmla="*/ 367966 h 4701359"/>
              <a:gd name="connsiteX5" fmla="*/ 1127168 w 2958914"/>
              <a:gd name="connsiteY5" fmla="*/ 606225 h 4701359"/>
              <a:gd name="connsiteX6" fmla="*/ 2026030 w 2958914"/>
              <a:gd name="connsiteY6" fmla="*/ 809719 h 4701359"/>
              <a:gd name="connsiteX7" fmla="*/ 2255117 w 2958914"/>
              <a:gd name="connsiteY7" fmla="*/ 1702401 h 4701359"/>
              <a:gd name="connsiteX8" fmla="*/ 2239231 w 2958914"/>
              <a:gd name="connsiteY8" fmla="*/ 590339 h 4701359"/>
              <a:gd name="connsiteX9" fmla="*/ 1679909 w 2958914"/>
              <a:gd name="connsiteY9" fmla="*/ 367966 h 4701359"/>
              <a:gd name="connsiteX10" fmla="*/ 1342417 w 2958914"/>
              <a:gd name="connsiteY10" fmla="*/ 0 h 4701359"/>
              <a:gd name="connsiteX11" fmla="*/ 1616497 w 2958914"/>
              <a:gd name="connsiteY11" fmla="*/ 0 h 4701359"/>
              <a:gd name="connsiteX12" fmla="*/ 2957745 w 2958914"/>
              <a:gd name="connsiteY12" fmla="*/ 1344552 h 4701359"/>
              <a:gd name="connsiteX13" fmla="*/ 2293200 w 2958914"/>
              <a:gd name="connsiteY13" fmla="*/ 3058599 h 4701359"/>
              <a:gd name="connsiteX14" fmla="*/ 2119355 w 2958914"/>
              <a:gd name="connsiteY14" fmla="*/ 3705264 h 4701359"/>
              <a:gd name="connsiteX15" fmla="*/ 1479514 w 2958914"/>
              <a:gd name="connsiteY15" fmla="*/ 3823879 h 4701359"/>
              <a:gd name="connsiteX16" fmla="*/ 1479457 w 2958914"/>
              <a:gd name="connsiteY16" fmla="*/ 3823882 h 4701359"/>
              <a:gd name="connsiteX17" fmla="*/ 1479400 w 2958914"/>
              <a:gd name="connsiteY17" fmla="*/ 3823879 h 4701359"/>
              <a:gd name="connsiteX18" fmla="*/ 839559 w 2958914"/>
              <a:gd name="connsiteY18" fmla="*/ 3705264 h 4701359"/>
              <a:gd name="connsiteX19" fmla="*/ 665714 w 2958914"/>
              <a:gd name="connsiteY19" fmla="*/ 3058599 h 4701359"/>
              <a:gd name="connsiteX20" fmla="*/ 1169 w 2958914"/>
              <a:gd name="connsiteY20" fmla="*/ 1344552 h 4701359"/>
              <a:gd name="connsiteX21" fmla="*/ 1342417 w 2958914"/>
              <a:gd name="connsiteY21" fmla="*/ 0 h 47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58914" h="4701359">
                <a:moveTo>
                  <a:pt x="799186" y="3964971"/>
                </a:moveTo>
                <a:cubicBezTo>
                  <a:pt x="1241302" y="4120624"/>
                  <a:pt x="1717612" y="4120624"/>
                  <a:pt x="2159728" y="3964971"/>
                </a:cubicBezTo>
                <a:cubicBezTo>
                  <a:pt x="2159728" y="4371667"/>
                  <a:pt x="1855160" y="4701359"/>
                  <a:pt x="1479457" y="4701359"/>
                </a:cubicBezTo>
                <a:cubicBezTo>
                  <a:pt x="1103754" y="4701359"/>
                  <a:pt x="799186" y="4371667"/>
                  <a:pt x="799186" y="3964971"/>
                </a:cubicBezTo>
                <a:close/>
                <a:moveTo>
                  <a:pt x="1679909" y="367966"/>
                </a:moveTo>
                <a:cubicBezTo>
                  <a:pt x="1478666" y="370841"/>
                  <a:pt x="1278519" y="450488"/>
                  <a:pt x="1127168" y="606225"/>
                </a:cubicBezTo>
                <a:cubicBezTo>
                  <a:pt x="1441241" y="500106"/>
                  <a:pt x="1788288" y="578674"/>
                  <a:pt x="2026030" y="809719"/>
                </a:cubicBezTo>
                <a:cubicBezTo>
                  <a:pt x="2263772" y="1040764"/>
                  <a:pt x="2352222" y="1385426"/>
                  <a:pt x="2255117" y="1702401"/>
                </a:cubicBezTo>
                <a:cubicBezTo>
                  <a:pt x="2557818" y="1390927"/>
                  <a:pt x="2550705" y="893040"/>
                  <a:pt x="2239231" y="590339"/>
                </a:cubicBezTo>
                <a:cubicBezTo>
                  <a:pt x="2083493" y="438989"/>
                  <a:pt x="1881153" y="365091"/>
                  <a:pt x="1679909" y="367966"/>
                </a:cubicBezTo>
                <a:close/>
                <a:moveTo>
                  <a:pt x="1342417" y="0"/>
                </a:moveTo>
                <a:lnTo>
                  <a:pt x="1616497" y="0"/>
                </a:lnTo>
                <a:cubicBezTo>
                  <a:pt x="2326110" y="58175"/>
                  <a:pt x="2929649" y="551419"/>
                  <a:pt x="2957745" y="1344552"/>
                </a:cubicBezTo>
                <a:cubicBezTo>
                  <a:pt x="2987713" y="2190560"/>
                  <a:pt x="2432926" y="2665145"/>
                  <a:pt x="2293200" y="3058599"/>
                </a:cubicBezTo>
                <a:cubicBezTo>
                  <a:pt x="2153473" y="3452053"/>
                  <a:pt x="2233933" y="3579701"/>
                  <a:pt x="2119355" y="3705264"/>
                </a:cubicBezTo>
                <a:cubicBezTo>
                  <a:pt x="2004776" y="3830826"/>
                  <a:pt x="1645399" y="3809767"/>
                  <a:pt x="1479514" y="3823879"/>
                </a:cubicBezTo>
                <a:lnTo>
                  <a:pt x="1479457" y="3823882"/>
                </a:lnTo>
                <a:lnTo>
                  <a:pt x="1479400" y="3823879"/>
                </a:lnTo>
                <a:cubicBezTo>
                  <a:pt x="1313515" y="3809767"/>
                  <a:pt x="954138" y="3830826"/>
                  <a:pt x="839559" y="3705264"/>
                </a:cubicBezTo>
                <a:cubicBezTo>
                  <a:pt x="724981" y="3579701"/>
                  <a:pt x="805441" y="3452053"/>
                  <a:pt x="665714" y="3058599"/>
                </a:cubicBezTo>
                <a:cubicBezTo>
                  <a:pt x="525988" y="2665145"/>
                  <a:pt x="-28799" y="2190560"/>
                  <a:pt x="1169" y="1344552"/>
                </a:cubicBezTo>
                <a:cubicBezTo>
                  <a:pt x="29265" y="551419"/>
                  <a:pt x="632804" y="58175"/>
                  <a:pt x="1342417" y="0"/>
                </a:cubicBezTo>
                <a:close/>
              </a:path>
            </a:pathLst>
          </a:custGeom>
          <a:solidFill>
            <a:schemeClr val="bg1"/>
          </a:solidFill>
          <a:ln w="508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/>
      <p:bldP spid="133" grpId="0"/>
      <p:bldP spid="135" grpId="0"/>
      <p:bldP spid="137" grpId="0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技术要点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Technical Essential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6816" y="1485900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ERE</a:t>
            </a:r>
            <a:r>
              <a:rPr lang="zh-CN" altLang="en-US" sz="2400" dirty="0" smtClean="0"/>
              <a:t>执行生命周期</a:t>
            </a:r>
            <a:endParaRPr lang="zh-CN" altLang="en-US" sz="2400" dirty="0"/>
          </a:p>
        </p:txBody>
      </p:sp>
      <p:pic>
        <p:nvPicPr>
          <p:cNvPr id="30" name="图片 29" descr="https://github.com/missgentle/WebAssembly/raw/master/img/wasm-7.png">
            <a:hlinkClick r:id="rId3" tgtFrame="&quot;_blank&quot;"/>
          </p:cNvPr>
          <p:cNvPicPr/>
          <p:nvPr/>
        </p:nvPicPr>
        <p:blipFill>
          <a:blip r:embed="rId4">
            <a:lum bright="-10000"/>
          </a:blip>
          <a:stretch>
            <a:fillRect/>
          </a:stretch>
        </p:blipFill>
        <p:spPr bwMode="auto">
          <a:xfrm>
            <a:off x="239407" y="2212276"/>
            <a:ext cx="6516395" cy="313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/>
          <p:nvPr/>
        </p:nvSpPr>
        <p:spPr>
          <a:xfrm>
            <a:off x="6820348" y="516384"/>
            <a:ext cx="521745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左侧一列以“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__”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开头和结尾的标识符为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JS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运行时环境中提供的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种钩子队列数组，可在应用对应的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JS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代码中直接调用。</a:t>
            </a:r>
          </a:p>
          <a:p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__ATPRERUN__ 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应用开始运行前执行，这里一般进行虚拟文件系统初始化</a:t>
            </a:r>
          </a:p>
          <a:p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__ATINIT__ 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运行时环境开始初始化时</a:t>
            </a:r>
          </a:p>
          <a:p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__ATMAIN__ C/C++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源代码中的主函数被调用前</a:t>
            </a:r>
          </a:p>
          <a:p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__ATPOSTRUN__ 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当对应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C/C++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源代码中主函数的代码逻辑执行完毕后</a:t>
            </a:r>
          </a:p>
          <a:p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__ATEXIT__ 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整个应用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/ERE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退出时执行，这里可对之前分配的系统内存资源进行回收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sz="12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相应的，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也提供了一些可以应用在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C/C++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源代码中的生命周期函数，用于辅助模拟浏览器主循环流程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(3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，并对该流程进行控制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常用的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4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个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</a:p>
          <a:p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emscripten_set_main_loop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</a:p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C/C++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源代码中模拟浏览器主循环的主要函数，实际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在编译时会直接转换为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JS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环境下对应的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setTimeout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requestAnimationFrame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emscripten_push_main_loop_blocker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</a:p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emscripten_set_main_loop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运行前为其添加相应的预处理。比如进入游戏主流程前预先加载贴图，音视频等多媒体资源。该函数会阻塞主循环函数。</a:t>
            </a:r>
          </a:p>
          <a:p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emscripten_async_call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</a:p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用于在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C/C++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源代码中异步执行一段代码。不会被任何方法阻塞。可用它来执行任何需要在特定时间段后立即运行的任务。</a:t>
            </a:r>
          </a:p>
          <a:p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emscripten_pause_main_loop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：暂停浏览器主循环</a:t>
            </a:r>
          </a:p>
          <a:p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emscripten_resume_main_loop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：恢复浏览器主循环</a:t>
            </a:r>
          </a:p>
          <a:p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emscripten_force_exit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：停止并强制退出当前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wasm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应用。函数调用后会直接触发当前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JS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运行时环境中的“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ATEXIT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”钩子队列。 若要在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C/C++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源代码中使用该函数，则需要在编译时为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emcc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指定参数“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NO_EXIT_RUNTIME=0”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，以允许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运行时环境退出。</a:t>
            </a:r>
          </a:p>
          <a:p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emscripten_set_main_loop_expected_blockers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：用于向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ERE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报告预处理函数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emscripten_push_main_loop_blocker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的个数。 我们可以通过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JS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运行时环境提供的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Module.setStatus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回调函数，来实时检测位于执行队列中的预处理函数的总体完成进度，并同步的反馈给用户。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/>
          <p:cNvSpPr/>
          <p:nvPr/>
        </p:nvSpPr>
        <p:spPr>
          <a:xfrm>
            <a:off x="1297998" y="2020651"/>
            <a:ext cx="662329" cy="66232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280223" y="5204582"/>
            <a:ext cx="662329" cy="66232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0" name="Freeform 5"/>
          <p:cNvSpPr>
            <a:spLocks noEditPoints="1"/>
          </p:cNvSpPr>
          <p:nvPr/>
        </p:nvSpPr>
        <p:spPr bwMode="auto">
          <a:xfrm>
            <a:off x="1503424" y="2213724"/>
            <a:ext cx="280473" cy="318551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63" tIns="45582" rIns="91163" bIns="45582" numCol="1" anchor="t" anchorCtr="0" compatLnSpc="1"/>
          <a:lstStyle/>
          <a:p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11698" y="2076214"/>
            <a:ext cx="4012584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Module.ccall</a:t>
            </a:r>
            <a:r>
              <a:rPr lang="en-US" altLang="zh-CN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(</a:t>
            </a:r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ident</a:t>
            </a:r>
            <a:r>
              <a:rPr lang="en-US" altLang="zh-CN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returnType</a:t>
            </a:r>
            <a:r>
              <a:rPr lang="en-US" altLang="zh-CN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argTypes</a:t>
            </a:r>
            <a:r>
              <a:rPr lang="en-US" altLang="zh-CN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args</a:t>
            </a:r>
            <a:r>
              <a:rPr lang="en-US" altLang="zh-CN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017297" y="2441986"/>
            <a:ext cx="9159915" cy="28007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直接调用从</a:t>
            </a:r>
            <a:r>
              <a:rPr lang="en-US" altLang="zh-CN" sz="1100" b="1" dirty="0" err="1" smtClean="0">
                <a:solidFill>
                  <a:srgbClr val="24292E"/>
                </a:solidFill>
                <a:latin typeface="-apple-system"/>
              </a:rPr>
              <a:t>Wasm</a:t>
            </a: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模块中导出的函数。</a:t>
            </a:r>
            <a:endParaRPr lang="en-US" altLang="zh-CN" sz="1100" b="1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sz="1100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sz="1100" b="1" dirty="0" err="1" smtClean="0">
                <a:solidFill>
                  <a:srgbClr val="24292E"/>
                </a:solidFill>
                <a:latin typeface="-apple-system"/>
              </a:rPr>
              <a:t>ident</a:t>
            </a: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：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一个字符串指定待调用的从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wasm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模块中导出的函数的函数名。</a:t>
            </a:r>
            <a:br>
              <a:rPr lang="zh-CN" altLang="en-US" sz="1100" dirty="0" smtClean="0">
                <a:solidFill>
                  <a:srgbClr val="24292E"/>
                </a:solidFill>
                <a:latin typeface="-apple-system"/>
              </a:rPr>
            </a:br>
            <a:r>
              <a:rPr lang="en-US" altLang="zh-CN" sz="11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sz="1100" b="1" dirty="0" err="1" smtClean="0">
                <a:solidFill>
                  <a:srgbClr val="24292E"/>
                </a:solidFill>
                <a:latin typeface="-apple-system"/>
              </a:rPr>
              <a:t>returnType</a:t>
            </a:r>
            <a:r>
              <a:rPr lang="en-US" altLang="zh-CN" sz="11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：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一个字符串指定返回值类型。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ERE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可以使用的返回值类型有四种：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number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，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string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，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boolean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，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array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，但这个参数却不能指定为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'array'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，当希望得到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array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类型的返回值时，这里要指定为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'number'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返回数组的首地址指针，并通过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ERE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Module.getValue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()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函数从模块的线性内存中提取数据。</a:t>
            </a:r>
            <a:br>
              <a:rPr lang="zh-CN" altLang="en-US" sz="1100" dirty="0" smtClean="0">
                <a:solidFill>
                  <a:srgbClr val="24292E"/>
                </a:solidFill>
                <a:latin typeface="-apple-system"/>
              </a:rPr>
            </a:br>
            <a:r>
              <a:rPr lang="en-US" altLang="zh-CN" sz="11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sz="1100" b="1" dirty="0" err="1" smtClean="0">
                <a:solidFill>
                  <a:srgbClr val="24292E"/>
                </a:solidFill>
                <a:latin typeface="-apple-system"/>
              </a:rPr>
              <a:t>argTypes</a:t>
            </a:r>
            <a:r>
              <a:rPr lang="en-US" altLang="zh-CN" sz="11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：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一个数组指定待调用的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函数可接收的参数值类型。</a:t>
            </a:r>
            <a:br>
              <a:rPr lang="zh-CN" altLang="en-US" sz="1100" dirty="0" smtClean="0">
                <a:solidFill>
                  <a:srgbClr val="24292E"/>
                </a:solidFill>
                <a:latin typeface="-apple-system"/>
              </a:rPr>
            </a:br>
            <a:r>
              <a:rPr lang="en-US" altLang="zh-CN" sz="11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sz="1100" b="1" dirty="0" err="1" smtClean="0">
                <a:solidFill>
                  <a:srgbClr val="24292E"/>
                </a:solidFill>
                <a:latin typeface="-apple-system"/>
              </a:rPr>
              <a:t>args</a:t>
            </a:r>
            <a:r>
              <a:rPr lang="en-US" altLang="zh-CN" sz="1100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：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一个数组指定实际参数值。这里传入的实参类型要与第三个参数指定的对应参数值类型相符。</a:t>
            </a:r>
            <a:endParaRPr lang="en-US" altLang="zh-CN" sz="1100" dirty="0" smtClean="0">
              <a:solidFill>
                <a:srgbClr val="24292E"/>
              </a:solidFill>
              <a:latin typeface="-apple-system"/>
            </a:endParaRPr>
          </a:p>
          <a:p>
            <a:endParaRPr lang="zh-CN" altLang="en-US" sz="1100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该方法内部实现细节：</a:t>
            </a:r>
            <a:b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</a:b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第一步：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根据第一个参数从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wasm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模块中导出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函数实体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导出的函数名是带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_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前缀的，但第一个参数就是真实的函数名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；</a:t>
            </a:r>
            <a:br>
              <a:rPr lang="zh-CN" altLang="en-US" sz="1100" dirty="0" smtClean="0">
                <a:solidFill>
                  <a:srgbClr val="24292E"/>
                </a:solidFill>
                <a:latin typeface="-apple-system"/>
              </a:rPr>
            </a:b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第二步：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根据第三个参数指定的形参类型将传入的实参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第四个参数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使用内部对应的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toC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()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方法转换成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可用的数据类型； </a:t>
            </a:r>
            <a:endParaRPr lang="en-US" altLang="zh-CN" sz="1100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第三步：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调用模块导出的方法； </a:t>
            </a:r>
            <a:endParaRPr lang="en-US" altLang="zh-CN" sz="1100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</a:rPr>
              <a:t>第四步：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根据第四个参数指定的返回值类型将得到的结果转换成相应的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JS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数据类型。 比如对于布尔型，将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函数返回的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0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或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转换为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true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或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false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； 对于字符串类型，则需要通过内部方法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Pointer_stringify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从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wasm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模块的共享线性内存中提取相应数据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字符串在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中实际是以数组形式存在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。</a:t>
            </a:r>
          </a:p>
          <a:p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第二步与第四步，对于相同的数据类型可以看作是一个互逆的过程。</a:t>
            </a:r>
            <a:endParaRPr lang="zh-CN" altLang="en-US" sz="1100" b="0" i="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990016" y="5283121"/>
            <a:ext cx="3711389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Module.cwrap</a:t>
            </a:r>
            <a:r>
              <a:rPr lang="en-US" altLang="zh-CN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(</a:t>
            </a:r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ident</a:t>
            </a:r>
            <a:r>
              <a:rPr lang="en-US" altLang="zh-CN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returnType</a:t>
            </a:r>
            <a:r>
              <a:rPr lang="en-US" altLang="zh-CN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, </a:t>
            </a:r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argTypes</a:t>
            </a:r>
            <a:r>
              <a:rPr lang="en-US" altLang="zh-CN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990015" y="5634341"/>
            <a:ext cx="8832177" cy="9048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  <a:sym typeface="+mn-lt"/>
              </a:rPr>
              <a:t>返回</a:t>
            </a:r>
            <a:r>
              <a:rPr lang="en-US" altLang="zh-CN" sz="1100" b="1" dirty="0" smtClean="0">
                <a:solidFill>
                  <a:srgbClr val="24292E"/>
                </a:solidFill>
                <a:latin typeface="-apple-system"/>
                <a:sym typeface="+mn-lt"/>
              </a:rPr>
              <a:t>C/C++</a:t>
            </a: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  <a:sym typeface="+mn-lt"/>
              </a:rPr>
              <a:t>中函数对应的</a:t>
            </a:r>
            <a:r>
              <a:rPr lang="en-US" altLang="zh-CN" sz="1100" b="1" dirty="0" smtClean="0">
                <a:solidFill>
                  <a:srgbClr val="24292E"/>
                </a:solidFill>
                <a:latin typeface="-apple-system"/>
                <a:sym typeface="+mn-lt"/>
              </a:rPr>
              <a:t>JS</a:t>
            </a: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  <a:sym typeface="+mn-lt"/>
              </a:rPr>
              <a:t>包装函数，除数字值类型外实际也调用了</a:t>
            </a:r>
            <a:r>
              <a:rPr lang="en-US" altLang="zh-CN" sz="1100" b="1" dirty="0" err="1" smtClean="0">
                <a:solidFill>
                  <a:srgbClr val="24292E"/>
                </a:solidFill>
                <a:latin typeface="-apple-system"/>
                <a:sym typeface="+mn-lt"/>
              </a:rPr>
              <a:t>ccall</a:t>
            </a: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  <a:sym typeface="+mn-lt"/>
              </a:rPr>
              <a:t>。</a:t>
            </a:r>
            <a:endParaRPr lang="en-US" altLang="zh-CN" sz="1100" b="1" dirty="0" smtClean="0">
              <a:solidFill>
                <a:srgbClr val="24292E"/>
              </a:solidFill>
              <a:latin typeface="-apple-system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100" b="1" dirty="0" smtClean="0">
                <a:solidFill>
                  <a:srgbClr val="24292E"/>
                </a:solidFill>
                <a:latin typeface="-apple-system"/>
                <a:sym typeface="+mn-lt"/>
              </a:rPr>
              <a:t>该方法内部实现细节：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先检测被包装函数的参数与返回值类型，若不都是数字值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数字或指针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，则通过函数“柯里化”将用于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ccall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方法的部分参数固定住，并将该方法真正的调用过程延迟到用户主动触发时。否则，直接返回对应的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函数的导出函数体，即直接从模块“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exports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”对象中导出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JS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函数。而此时通过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cwrap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方法间接调用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导出函数的效率达到了最高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省去了调用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ccall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的步骤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。</a:t>
            </a:r>
            <a:endParaRPr lang="en-US" altLang="zh-CN" sz="1100" b="1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技术要点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Technical Essential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6816" y="1485900"/>
            <a:ext cx="733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C\C++</a:t>
            </a:r>
            <a:r>
              <a:rPr lang="zh-CN" altLang="en-US" sz="2400" dirty="0" smtClean="0"/>
              <a:t>相互调用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代码中调用</a:t>
            </a:r>
            <a:r>
              <a:rPr lang="en-US" altLang="zh-CN" sz="2400" dirty="0" smtClean="0"/>
              <a:t>C/C++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448927" y="5362102"/>
            <a:ext cx="317447" cy="304921"/>
          </a:xfrm>
          <a:custGeom>
            <a:avLst/>
            <a:gdLst>
              <a:gd name="T0" fmla="*/ 186 w 200"/>
              <a:gd name="T1" fmla="*/ 114 h 192"/>
              <a:gd name="T2" fmla="*/ 182 w 200"/>
              <a:gd name="T3" fmla="*/ 154 h 192"/>
              <a:gd name="T4" fmla="*/ 149 w 200"/>
              <a:gd name="T5" fmla="*/ 191 h 192"/>
              <a:gd name="T6" fmla="*/ 68 w 200"/>
              <a:gd name="T7" fmla="*/ 172 h 192"/>
              <a:gd name="T8" fmla="*/ 68 w 200"/>
              <a:gd name="T9" fmla="*/ 171 h 192"/>
              <a:gd name="T10" fmla="*/ 68 w 200"/>
              <a:gd name="T11" fmla="*/ 191 h 192"/>
              <a:gd name="T12" fmla="*/ 48 w 200"/>
              <a:gd name="T13" fmla="*/ 191 h 192"/>
              <a:gd name="T14" fmla="*/ 28 w 200"/>
              <a:gd name="T15" fmla="*/ 191 h 192"/>
              <a:gd name="T16" fmla="*/ 20 w 200"/>
              <a:gd name="T17" fmla="*/ 191 h 192"/>
              <a:gd name="T18" fmla="*/ 0 w 200"/>
              <a:gd name="T19" fmla="*/ 171 h 192"/>
              <a:gd name="T20" fmla="*/ 0 w 200"/>
              <a:gd name="T21" fmla="*/ 79 h 192"/>
              <a:gd name="T22" fmla="*/ 20 w 200"/>
              <a:gd name="T23" fmla="*/ 59 h 192"/>
              <a:gd name="T24" fmla="*/ 28 w 200"/>
              <a:gd name="T25" fmla="*/ 59 h 192"/>
              <a:gd name="T26" fmla="*/ 48 w 200"/>
              <a:gd name="T27" fmla="*/ 59 h 192"/>
              <a:gd name="T28" fmla="*/ 68 w 200"/>
              <a:gd name="T29" fmla="*/ 59 h 192"/>
              <a:gd name="T30" fmla="*/ 68 w 200"/>
              <a:gd name="T31" fmla="*/ 79 h 192"/>
              <a:gd name="T32" fmla="*/ 68 w 200"/>
              <a:gd name="T33" fmla="*/ 79 h 192"/>
              <a:gd name="T34" fmla="*/ 125 w 200"/>
              <a:gd name="T35" fmla="*/ 1 h 192"/>
              <a:gd name="T36" fmla="*/ 153 w 200"/>
              <a:gd name="T37" fmla="*/ 67 h 192"/>
              <a:gd name="T38" fmla="*/ 197 w 200"/>
              <a:gd name="T39" fmla="*/ 89 h 192"/>
              <a:gd name="T40" fmla="*/ 186 w 200"/>
              <a:gd name="T41" fmla="*/ 114 h 192"/>
              <a:gd name="T42" fmla="*/ 138 w 200"/>
              <a:gd name="T43" fmla="*/ 78 h 192"/>
              <a:gd name="T44" fmla="*/ 132 w 200"/>
              <a:gd name="T45" fmla="*/ 13 h 192"/>
              <a:gd name="T46" fmla="*/ 68 w 200"/>
              <a:gd name="T47" fmla="*/ 94 h 192"/>
              <a:gd name="T48" fmla="*/ 68 w 200"/>
              <a:gd name="T49" fmla="*/ 101 h 192"/>
              <a:gd name="T50" fmla="*/ 68 w 200"/>
              <a:gd name="T51" fmla="*/ 157 h 192"/>
              <a:gd name="T52" fmla="*/ 148 w 200"/>
              <a:gd name="T53" fmla="*/ 179 h 192"/>
              <a:gd name="T54" fmla="*/ 165 w 200"/>
              <a:gd name="T55" fmla="*/ 150 h 192"/>
              <a:gd name="T56" fmla="*/ 170 w 200"/>
              <a:gd name="T57" fmla="*/ 113 h 192"/>
              <a:gd name="T58" fmla="*/ 182 w 200"/>
              <a:gd name="T59" fmla="*/ 92 h 192"/>
              <a:gd name="T60" fmla="*/ 138 w 200"/>
              <a:gd name="T61" fmla="*/ 7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0" h="192">
                <a:moveTo>
                  <a:pt x="186" y="114"/>
                </a:moveTo>
                <a:cubicBezTo>
                  <a:pt x="200" y="118"/>
                  <a:pt x="196" y="152"/>
                  <a:pt x="182" y="154"/>
                </a:cubicBezTo>
                <a:cubicBezTo>
                  <a:pt x="185" y="163"/>
                  <a:pt x="186" y="192"/>
                  <a:pt x="149" y="191"/>
                </a:cubicBezTo>
                <a:cubicBezTo>
                  <a:pt x="105" y="191"/>
                  <a:pt x="97" y="172"/>
                  <a:pt x="68" y="172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48" y="191"/>
                  <a:pt x="48" y="191"/>
                  <a:pt x="48" y="191"/>
                </a:cubicBezTo>
                <a:cubicBezTo>
                  <a:pt x="28" y="191"/>
                  <a:pt x="28" y="191"/>
                  <a:pt x="28" y="191"/>
                </a:cubicBezTo>
                <a:cubicBezTo>
                  <a:pt x="20" y="191"/>
                  <a:pt x="20" y="191"/>
                  <a:pt x="20" y="191"/>
                </a:cubicBezTo>
                <a:cubicBezTo>
                  <a:pt x="9" y="191"/>
                  <a:pt x="0" y="182"/>
                  <a:pt x="0" y="171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68"/>
                  <a:pt x="9" y="59"/>
                  <a:pt x="20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79"/>
                  <a:pt x="68" y="79"/>
                  <a:pt x="68" y="79"/>
                </a:cubicBezTo>
                <a:cubicBezTo>
                  <a:pt x="115" y="60"/>
                  <a:pt x="113" y="2"/>
                  <a:pt x="125" y="1"/>
                </a:cubicBezTo>
                <a:cubicBezTo>
                  <a:pt x="196" y="0"/>
                  <a:pt x="153" y="67"/>
                  <a:pt x="153" y="67"/>
                </a:cubicBezTo>
                <a:cubicBezTo>
                  <a:pt x="153" y="67"/>
                  <a:pt x="193" y="54"/>
                  <a:pt x="197" y="89"/>
                </a:cubicBezTo>
                <a:cubicBezTo>
                  <a:pt x="196" y="99"/>
                  <a:pt x="197" y="105"/>
                  <a:pt x="186" y="114"/>
                </a:cubicBezTo>
                <a:close/>
                <a:moveTo>
                  <a:pt x="138" y="78"/>
                </a:moveTo>
                <a:cubicBezTo>
                  <a:pt x="138" y="78"/>
                  <a:pt x="171" y="12"/>
                  <a:pt x="132" y="13"/>
                </a:cubicBezTo>
                <a:cubicBezTo>
                  <a:pt x="125" y="13"/>
                  <a:pt x="128" y="74"/>
                  <a:pt x="68" y="94"/>
                </a:cubicBezTo>
                <a:cubicBezTo>
                  <a:pt x="68" y="93"/>
                  <a:pt x="68" y="96"/>
                  <a:pt x="68" y="101"/>
                </a:cubicBezTo>
                <a:cubicBezTo>
                  <a:pt x="68" y="157"/>
                  <a:pt x="68" y="157"/>
                  <a:pt x="68" y="157"/>
                </a:cubicBezTo>
                <a:cubicBezTo>
                  <a:pt x="91" y="157"/>
                  <a:pt x="118" y="179"/>
                  <a:pt x="148" y="179"/>
                </a:cubicBezTo>
                <a:cubicBezTo>
                  <a:pt x="173" y="179"/>
                  <a:pt x="170" y="158"/>
                  <a:pt x="165" y="150"/>
                </a:cubicBezTo>
                <a:cubicBezTo>
                  <a:pt x="185" y="144"/>
                  <a:pt x="180" y="116"/>
                  <a:pt x="170" y="113"/>
                </a:cubicBezTo>
                <a:cubicBezTo>
                  <a:pt x="179" y="102"/>
                  <a:pt x="181" y="99"/>
                  <a:pt x="182" y="92"/>
                </a:cubicBezTo>
                <a:cubicBezTo>
                  <a:pt x="179" y="68"/>
                  <a:pt x="138" y="78"/>
                  <a:pt x="138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63" tIns="45582" rIns="91163" bIns="45582" numCol="1" anchor="t" anchorCtr="0" compatLnSpc="1"/>
          <a:lstStyle/>
          <a:p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9" grpId="0" animBg="1"/>
      <p:bldP spid="70" grpId="0" animBg="1"/>
      <p:bldP spid="73" grpId="0"/>
      <p:bldP spid="74" grpId="0"/>
      <p:bldP spid="83" grpId="0"/>
      <p:bldP spid="84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/>
          <p:cNvSpPr/>
          <p:nvPr/>
        </p:nvSpPr>
        <p:spPr>
          <a:xfrm>
            <a:off x="1297998" y="2020651"/>
            <a:ext cx="662329" cy="66232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303592" y="4602872"/>
            <a:ext cx="662329" cy="66232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5" name="Freeform 128"/>
          <p:cNvSpPr>
            <a:spLocks noEditPoints="1"/>
          </p:cNvSpPr>
          <p:nvPr/>
        </p:nvSpPr>
        <p:spPr bwMode="auto">
          <a:xfrm>
            <a:off x="1494732" y="2151516"/>
            <a:ext cx="269520" cy="408791"/>
          </a:xfrm>
          <a:custGeom>
            <a:avLst/>
            <a:gdLst>
              <a:gd name="T0" fmla="*/ 25 w 49"/>
              <a:gd name="T1" fmla="*/ 23 h 65"/>
              <a:gd name="T2" fmla="*/ 36 w 49"/>
              <a:gd name="T3" fmla="*/ 12 h 65"/>
              <a:gd name="T4" fmla="*/ 25 w 49"/>
              <a:gd name="T5" fmla="*/ 0 h 65"/>
              <a:gd name="T6" fmla="*/ 13 w 49"/>
              <a:gd name="T7" fmla="*/ 12 h 65"/>
              <a:gd name="T8" fmla="*/ 25 w 49"/>
              <a:gd name="T9" fmla="*/ 23 h 65"/>
              <a:gd name="T10" fmla="*/ 32 w 49"/>
              <a:gd name="T11" fmla="*/ 25 h 65"/>
              <a:gd name="T12" fmla="*/ 18 w 49"/>
              <a:gd name="T13" fmla="*/ 25 h 65"/>
              <a:gd name="T14" fmla="*/ 0 w 49"/>
              <a:gd name="T15" fmla="*/ 42 h 65"/>
              <a:gd name="T16" fmla="*/ 0 w 49"/>
              <a:gd name="T17" fmla="*/ 65 h 65"/>
              <a:gd name="T18" fmla="*/ 10 w 49"/>
              <a:gd name="T19" fmla="*/ 65 h 65"/>
              <a:gd name="T20" fmla="*/ 10 w 49"/>
              <a:gd name="T21" fmla="*/ 42 h 65"/>
              <a:gd name="T22" fmla="*/ 14 w 49"/>
              <a:gd name="T23" fmla="*/ 42 h 65"/>
              <a:gd name="T24" fmla="*/ 14 w 49"/>
              <a:gd name="T25" fmla="*/ 65 h 65"/>
              <a:gd name="T26" fmla="*/ 35 w 49"/>
              <a:gd name="T27" fmla="*/ 65 h 65"/>
              <a:gd name="T28" fmla="*/ 35 w 49"/>
              <a:gd name="T29" fmla="*/ 42 h 65"/>
              <a:gd name="T30" fmla="*/ 39 w 49"/>
              <a:gd name="T31" fmla="*/ 42 h 65"/>
              <a:gd name="T32" fmla="*/ 39 w 49"/>
              <a:gd name="T33" fmla="*/ 65 h 65"/>
              <a:gd name="T34" fmla="*/ 49 w 49"/>
              <a:gd name="T35" fmla="*/ 65 h 65"/>
              <a:gd name="T36" fmla="*/ 49 w 49"/>
              <a:gd name="T37" fmla="*/ 42 h 65"/>
              <a:gd name="T38" fmla="*/ 32 w 49"/>
              <a:gd name="T39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5">
                <a:moveTo>
                  <a:pt x="25" y="23"/>
                </a:moveTo>
                <a:cubicBezTo>
                  <a:pt x="31" y="23"/>
                  <a:pt x="36" y="18"/>
                  <a:pt x="36" y="12"/>
                </a:cubicBezTo>
                <a:cubicBezTo>
                  <a:pt x="36" y="5"/>
                  <a:pt x="31" y="0"/>
                  <a:pt x="25" y="0"/>
                </a:cubicBezTo>
                <a:cubicBezTo>
                  <a:pt x="19" y="0"/>
                  <a:pt x="13" y="5"/>
                  <a:pt x="13" y="12"/>
                </a:cubicBezTo>
                <a:cubicBezTo>
                  <a:pt x="13" y="18"/>
                  <a:pt x="19" y="23"/>
                  <a:pt x="25" y="23"/>
                </a:cubicBezTo>
                <a:close/>
                <a:moveTo>
                  <a:pt x="32" y="25"/>
                </a:moveTo>
                <a:cubicBezTo>
                  <a:pt x="18" y="25"/>
                  <a:pt x="18" y="25"/>
                  <a:pt x="18" y="25"/>
                </a:cubicBezTo>
                <a:cubicBezTo>
                  <a:pt x="8" y="25"/>
                  <a:pt x="0" y="33"/>
                  <a:pt x="0" y="42"/>
                </a:cubicBezTo>
                <a:cubicBezTo>
                  <a:pt x="0" y="65"/>
                  <a:pt x="0" y="65"/>
                  <a:pt x="0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42"/>
                  <a:pt x="10" y="42"/>
                  <a:pt x="10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65"/>
                  <a:pt x="14" y="65"/>
                  <a:pt x="14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42"/>
                  <a:pt x="35" y="42"/>
                  <a:pt x="35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65"/>
                  <a:pt x="39" y="65"/>
                  <a:pt x="39" y="65"/>
                </a:cubicBezTo>
                <a:cubicBezTo>
                  <a:pt x="49" y="65"/>
                  <a:pt x="49" y="65"/>
                  <a:pt x="49" y="65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33"/>
                  <a:pt x="42" y="25"/>
                  <a:pt x="32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63" tIns="45582" rIns="91163" bIns="45582" numCol="1" anchor="t" anchorCtr="0" compatLnSpc="1"/>
          <a:lstStyle/>
          <a:p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303391" y="5699450"/>
            <a:ext cx="662329" cy="662329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30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953655" y="2120269"/>
            <a:ext cx="2339099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通过</a:t>
            </a:r>
            <a:r>
              <a:rPr lang="en-US" altLang="zh-CN" sz="1400" b="1" dirty="0" err="1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Emscripten</a:t>
            </a:r>
            <a:r>
              <a:rPr lang="zh-CN" altLang="en-US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内置宏函数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1947133" y="2417699"/>
            <a:ext cx="8939604" cy="212365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buFont typeface="Arial"/>
              <a:buChar char="•"/>
            </a:pPr>
            <a:r>
              <a:rPr lang="pt-BR" sz="1100" b="1" dirty="0" smtClean="0">
                <a:solidFill>
                  <a:srgbClr val="24292E"/>
                </a:solidFill>
                <a:latin typeface="-apple-system"/>
              </a:rPr>
              <a:t>emscripten_run_script(</a:t>
            </a:r>
            <a:r>
              <a:rPr lang="en-US" sz="1100" b="1" dirty="0" smtClean="0">
                <a:solidFill>
                  <a:srgbClr val="24292E"/>
                </a:solidFill>
                <a:latin typeface="-apple-system"/>
              </a:rPr>
              <a:t>&lt;code&gt;</a:t>
            </a:r>
            <a:r>
              <a:rPr lang="pt-BR" sz="1100" b="1" dirty="0" smtClean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通过该方法，外面可以直接在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代码中引用并执行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JS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代码。调用时，需将待执行的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JS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代码以字符串指针的形式组合成字符串，并作为参数传递。实际是通过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JS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标准内置对象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eval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执行了这段代码。不安全也不高效。</a:t>
            </a:r>
            <a:endParaRPr lang="en-US" altLang="zh-CN" sz="1100" dirty="0" smtClean="0">
              <a:solidFill>
                <a:srgbClr val="24292E"/>
              </a:solidFill>
              <a:latin typeface="-apple-system"/>
            </a:endParaRPr>
          </a:p>
          <a:p>
            <a:endParaRPr lang="pt-BR" sz="1100" dirty="0" smtClean="0">
              <a:solidFill>
                <a:srgbClr val="24292E"/>
              </a:solidFill>
              <a:latin typeface="-apple-system"/>
            </a:endParaRPr>
          </a:p>
          <a:p>
            <a:pPr>
              <a:buFont typeface="Arial"/>
              <a:buChar char="•"/>
            </a:pPr>
            <a:r>
              <a:rPr lang="pt-BR" sz="1100" b="1" dirty="0" smtClean="0">
                <a:solidFill>
                  <a:srgbClr val="24292E"/>
                </a:solidFill>
                <a:latin typeface="-apple-system"/>
              </a:rPr>
              <a:t>EM_JS(</a:t>
            </a:r>
            <a:r>
              <a:rPr lang="en-US" sz="1100" b="1" dirty="0" smtClean="0">
                <a:solidFill>
                  <a:srgbClr val="24292E"/>
                </a:solidFill>
                <a:latin typeface="-apple-system"/>
              </a:rPr>
              <a:t>&lt;</a:t>
            </a:r>
            <a:r>
              <a:rPr lang="en-US" sz="1100" b="1" dirty="0" err="1" smtClean="0">
                <a:solidFill>
                  <a:srgbClr val="24292E"/>
                </a:solidFill>
                <a:latin typeface="-apple-system"/>
              </a:rPr>
              <a:t>ret_type</a:t>
            </a:r>
            <a:r>
              <a:rPr lang="en-US" sz="1100" b="1" dirty="0" smtClean="0">
                <a:solidFill>
                  <a:srgbClr val="24292E"/>
                </a:solidFill>
                <a:latin typeface="-apple-system"/>
              </a:rPr>
              <a:t>&gt;,&lt;name&gt;,&lt;</a:t>
            </a:r>
            <a:r>
              <a:rPr lang="en-US" sz="1100" b="1" dirty="0" err="1" smtClean="0">
                <a:solidFill>
                  <a:srgbClr val="24292E"/>
                </a:solidFill>
                <a:latin typeface="-apple-system"/>
              </a:rPr>
              <a:t>params</a:t>
            </a:r>
            <a:r>
              <a:rPr lang="en-US" sz="1100" b="1" dirty="0" smtClean="0">
                <a:solidFill>
                  <a:srgbClr val="24292E"/>
                </a:solidFill>
                <a:latin typeface="-apple-system"/>
              </a:rPr>
              <a:t>&gt;,&lt;body&gt;</a:t>
            </a:r>
            <a:r>
              <a:rPr lang="pt-BR" sz="1100" b="1" dirty="0" smtClean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类似</a:t>
            </a:r>
            <a:r>
              <a:rPr lang="en-US" altLang="zh-CN" sz="1100" dirty="0" err="1" smtClean="0">
                <a:solidFill>
                  <a:srgbClr val="24292E"/>
                </a:solidFill>
                <a:latin typeface="-apple-system"/>
              </a:rPr>
              <a:t>ccall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，依次传入返回值类型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这里可以是任何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支持的基本数据类型，对于字符串要使用字符串指针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char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*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，函数名，以小括号形式表示的参数列表，由大括号包裹的函数体。函数体中可直接写入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JS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代码。通过</a:t>
            </a:r>
            <a:r>
              <a:rPr lang="pt-BR" sz="1100" dirty="0" smtClean="0">
                <a:solidFill>
                  <a:srgbClr val="24292E"/>
                </a:solidFill>
                <a:latin typeface="-apple-system"/>
              </a:rPr>
              <a:t>EM_JS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定义的函数可直接在之后的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C/C++</a:t>
            </a:r>
            <a:r>
              <a:rPr lang="zh-CN" altLang="en-US" sz="1100" dirty="0" smtClean="0">
                <a:solidFill>
                  <a:srgbClr val="24292E"/>
                </a:solidFill>
                <a:latin typeface="-apple-system"/>
              </a:rPr>
              <a:t>代码中使用。</a:t>
            </a:r>
            <a:endParaRPr lang="pt-BR" sz="1100" dirty="0" smtClean="0">
              <a:solidFill>
                <a:srgbClr val="24292E"/>
              </a:solidFill>
              <a:latin typeface="-apple-system"/>
            </a:endParaRPr>
          </a:p>
          <a:p>
            <a:endParaRPr lang="pt-BR" sz="1100" dirty="0" smtClean="0">
              <a:solidFill>
                <a:srgbClr val="24292E"/>
              </a:solidFill>
              <a:latin typeface="-apple-system"/>
            </a:endParaRPr>
          </a:p>
          <a:p>
            <a:pPr>
              <a:buFont typeface="Arial"/>
              <a:buChar char="•"/>
            </a:pPr>
            <a:r>
              <a:rPr lang="pt-BR" sz="1100" b="1" dirty="0" smtClean="0">
                <a:solidFill>
                  <a:srgbClr val="24292E"/>
                </a:solidFill>
                <a:latin typeface="-apple-system"/>
              </a:rPr>
              <a:t>EM_ASM (&lt;code&gt;)</a:t>
            </a:r>
          </a:p>
          <a:p>
            <a:pPr>
              <a:buFont typeface="Arial"/>
              <a:buChar char="•"/>
            </a:pPr>
            <a:r>
              <a:rPr lang="pt-BR" sz="1100" b="1" dirty="0" smtClean="0">
                <a:solidFill>
                  <a:srgbClr val="24292E"/>
                </a:solidFill>
                <a:latin typeface="-apple-system"/>
              </a:rPr>
              <a:t>EM_ASM_ (&lt;code&gt;,&lt;args&gt;)</a:t>
            </a:r>
          </a:p>
          <a:p>
            <a:pPr>
              <a:buFont typeface="Arial"/>
              <a:buChar char="•"/>
            </a:pPr>
            <a:r>
              <a:rPr lang="pt-BR" sz="1100" b="1" dirty="0" smtClean="0">
                <a:solidFill>
                  <a:srgbClr val="24292E"/>
                </a:solidFill>
                <a:latin typeface="-apple-system"/>
              </a:rPr>
              <a:t>EM_ASM_INT (&lt;code&gt;,&lt;args&gt;)</a:t>
            </a:r>
          </a:p>
          <a:p>
            <a:pPr>
              <a:buFont typeface="Arial"/>
              <a:buChar char="•"/>
            </a:pPr>
            <a:r>
              <a:rPr lang="pt-BR" sz="1100" b="1" dirty="0" smtClean="0">
                <a:solidFill>
                  <a:srgbClr val="24292E"/>
                </a:solidFill>
                <a:latin typeface="-apple-system"/>
              </a:rPr>
              <a:t>EM_ASM_DOUBLE(&lt;code&gt;,&lt;args&gt;)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984417" y="4702929"/>
            <a:ext cx="1441416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通过依赖库系统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2005572" y="5011117"/>
            <a:ext cx="8827375" cy="4985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除了可以通过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EM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内置宏在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C/C++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代码中“执行”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，我们还可以通过其内部提供的依赖库系统将编写在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C/C++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代码中的函数声明与对应的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代码实现分离。被分离出的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代码会被编写在独立的脚本文件中，并由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EM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在编译过程中通过依赖分析导入对应的</a:t>
            </a:r>
            <a:r>
              <a:rPr lang="en-US" altLang="zh-CN" sz="110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Wasm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模块。</a:t>
            </a:r>
            <a:endParaRPr lang="en-US" altLang="zh-CN" sz="1100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977943" y="5724199"/>
            <a:ext cx="1261881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通过函数指针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977585" y="5978597"/>
            <a:ext cx="8941425" cy="49859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接收从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环境传递的整型函数指针，并根据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代码中的原函数类型将改指针转换成特定类型的指针，随后通过该指针间接调用定义在</a:t>
            </a:r>
            <a:r>
              <a:rPr lang="en-US" altLang="zh-CN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JS</a:t>
            </a:r>
            <a:r>
              <a:rPr lang="zh-CN" altLang="en-US" sz="110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环境中的函数。</a:t>
            </a:r>
            <a:endParaRPr lang="en-US" altLang="zh-CN" sz="1100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技术要点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Technical Essential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6816" y="1485900"/>
            <a:ext cx="7337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C\C++</a:t>
            </a:r>
            <a:r>
              <a:rPr lang="zh-CN" altLang="en-US" sz="2400" dirty="0" smtClean="0"/>
              <a:t>相互调用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C/C++</a:t>
            </a:r>
            <a:r>
              <a:rPr lang="zh-CN" altLang="en-US" sz="2400" dirty="0" smtClean="0"/>
              <a:t>代码中调用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</p:txBody>
      </p:sp>
      <p:graphicFrame>
        <p:nvGraphicFramePr>
          <p:cNvPr id="92161" name="Object 1" descr="rId2"/>
          <p:cNvGraphicFramePr>
            <a:graphicFrameLocks noChangeAspect="1"/>
          </p:cNvGraphicFramePr>
          <p:nvPr/>
        </p:nvGraphicFramePr>
        <p:xfrm>
          <a:off x="1460032" y="5870928"/>
          <a:ext cx="368540" cy="36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name="CorelDRAW" r:id="rId4" imgW="942120" imgH="942120" progId="">
                  <p:embed/>
                </p:oleObj>
              </mc:Choice>
              <mc:Fallback>
                <p:oleObj name="CorelDRAW" r:id="rId4" imgW="942120" imgH="942120" progId="">
                  <p:embed/>
                  <p:pic>
                    <p:nvPicPr>
                      <p:cNvPr id="0" name="Picture 1" descr="rId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032" y="5870928"/>
                        <a:ext cx="368540" cy="368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2" name="Object 2" descr="rId4"/>
          <p:cNvGraphicFramePr>
            <a:graphicFrameLocks noChangeAspect="1"/>
          </p:cNvGraphicFramePr>
          <p:nvPr/>
        </p:nvGraphicFramePr>
        <p:xfrm>
          <a:off x="1472450" y="4757474"/>
          <a:ext cx="330964" cy="33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CorelDRAW" r:id="rId6" imgW="822600" imgH="822600" progId="">
                  <p:embed/>
                </p:oleObj>
              </mc:Choice>
              <mc:Fallback>
                <p:oleObj name="CorelDRAW" r:id="rId6" imgW="822600" imgH="822600" progId="">
                  <p:embed/>
                  <p:pic>
                    <p:nvPicPr>
                      <p:cNvPr id="0" name="Picture 2" descr="rId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450" y="4757474"/>
                        <a:ext cx="330964" cy="3309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65" grpId="0" animBg="1"/>
      <p:bldP spid="69" grpId="0" animBg="1"/>
      <p:bldP spid="73" grpId="0"/>
      <p:bldP spid="74" grpId="0"/>
      <p:bldP spid="79" grpId="0"/>
      <p:bldP spid="83" grpId="0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8959" y="2247943"/>
            <a:ext cx="2049831" cy="2308324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algn="r" defTabSz="913130">
              <a:lnSpc>
                <a:spcPct val="150000"/>
              </a:lnSpc>
            </a:pPr>
            <a:r>
              <a:rPr lang="en-US" altLang="zh-CN" sz="9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5" name="矩形 4"/>
          <p:cNvSpPr/>
          <p:nvPr/>
        </p:nvSpPr>
        <p:spPr>
          <a:xfrm>
            <a:off x="4841343" y="3167391"/>
            <a:ext cx="2951303" cy="52321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defTabSz="913130"/>
            <a:r>
              <a:rPr lang="zh-CN" altLang="en-US" sz="28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代码演示</a:t>
            </a:r>
            <a:endParaRPr lang="en-US" altLang="zh-CN" sz="4000" b="1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 flipH="1">
            <a:off x="2791513" y="2398875"/>
            <a:ext cx="1253120" cy="1862568"/>
          </a:xfrm>
          <a:custGeom>
            <a:avLst/>
            <a:gdLst>
              <a:gd name="T0" fmla="*/ 0 w 926"/>
              <a:gd name="T1" fmla="*/ 369 h 2009"/>
              <a:gd name="T2" fmla="*/ 0 w 926"/>
              <a:gd name="T3" fmla="*/ 0 h 2009"/>
              <a:gd name="T4" fmla="*/ 926 w 926"/>
              <a:gd name="T5" fmla="*/ 0 h 2009"/>
              <a:gd name="T6" fmla="*/ 926 w 926"/>
              <a:gd name="T7" fmla="*/ 2009 h 2009"/>
              <a:gd name="T8" fmla="*/ 224 w 92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2009">
                <a:moveTo>
                  <a:pt x="0" y="369"/>
                </a:moveTo>
                <a:lnTo>
                  <a:pt x="0" y="0"/>
                </a:lnTo>
                <a:lnTo>
                  <a:pt x="926" y="0"/>
                </a:lnTo>
                <a:lnTo>
                  <a:pt x="926" y="2009"/>
                </a:lnTo>
                <a:lnTo>
                  <a:pt x="224" y="2009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1045" y="3591770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 smtClean="0"/>
              <a:t>Code Demo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6" y="0"/>
            <a:ext cx="506117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977061" y="787400"/>
            <a:ext cx="4222755" cy="1046440"/>
            <a:chOff x="6977060" y="787400"/>
            <a:chExt cx="4222755" cy="1046440"/>
          </a:xfrm>
        </p:grpSpPr>
        <p:grpSp>
          <p:nvGrpSpPr>
            <p:cNvPr id="9" name="1"/>
            <p:cNvGrpSpPr/>
            <p:nvPr/>
          </p:nvGrpSpPr>
          <p:grpSpPr>
            <a:xfrm>
              <a:off x="8075496" y="926542"/>
              <a:ext cx="3124319" cy="798048"/>
              <a:chOff x="8060248" y="909708"/>
              <a:chExt cx="3124620" cy="797148"/>
            </a:xfrm>
          </p:grpSpPr>
          <p:sp>
            <p:nvSpPr>
              <p:cNvPr id="10" name="淘宝网chenying0907出品 14"/>
              <p:cNvSpPr/>
              <p:nvPr/>
            </p:nvSpPr>
            <p:spPr>
              <a:xfrm>
                <a:off x="8060248" y="909708"/>
                <a:ext cx="1621114" cy="522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技术背景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淘宝网chenying0907出品 28"/>
              <p:cNvSpPr txBox="1"/>
              <p:nvPr/>
            </p:nvSpPr>
            <p:spPr>
              <a:xfrm>
                <a:off x="8115934" y="1305109"/>
                <a:ext cx="3068934" cy="401747"/>
              </a:xfrm>
              <a:prstGeom prst="roundRect">
                <a:avLst>
                  <a:gd name="adj" fmla="val 6852"/>
                </a:avLst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rgbClr val="404040"/>
                    </a:solidFill>
                    <a:latin typeface="+mn-lt"/>
                    <a:ea typeface="+mn-ea"/>
                    <a:cs typeface="+mn-ea"/>
                    <a:sym typeface="+mn-lt"/>
                  </a:rPr>
                  <a:t>Technology </a:t>
                </a:r>
                <a:r>
                  <a:rPr lang="en-US" altLang="zh-CN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Background</a:t>
                </a:r>
                <a:endParaRPr lang="zh-CN" altLang="en-US" sz="16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1"/>
            <p:cNvGrpSpPr/>
            <p:nvPr/>
          </p:nvGrpSpPr>
          <p:grpSpPr>
            <a:xfrm>
              <a:off x="6977060" y="787400"/>
              <a:ext cx="1154112" cy="1046440"/>
              <a:chOff x="7024756" y="787736"/>
              <a:chExt cx="1154976" cy="1046093"/>
            </a:xfrm>
          </p:grpSpPr>
          <p:sp>
            <p:nvSpPr>
              <p:cNvPr id="13" name="1"/>
              <p:cNvSpPr txBox="1">
                <a:spLocks noChangeArrowheads="1"/>
              </p:cNvSpPr>
              <p:nvPr/>
            </p:nvSpPr>
            <p:spPr bwMode="auto">
              <a:xfrm>
                <a:off x="7024756" y="787736"/>
                <a:ext cx="1154976" cy="1046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6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sz="6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14" name="1"/>
              <p:cNvCxnSpPr/>
              <p:nvPr/>
            </p:nvCxnSpPr>
            <p:spPr>
              <a:xfrm flipH="1">
                <a:off x="7480709" y="1313025"/>
                <a:ext cx="452777" cy="43483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/>
        </p:nvGrpSpPr>
        <p:grpSpPr>
          <a:xfrm>
            <a:off x="6989764" y="2179639"/>
            <a:ext cx="4198938" cy="1046440"/>
            <a:chOff x="6989762" y="2179638"/>
            <a:chExt cx="4198939" cy="1046440"/>
          </a:xfrm>
        </p:grpSpPr>
        <p:grpSp>
          <p:nvGrpSpPr>
            <p:cNvPr id="15" name="1"/>
            <p:cNvGrpSpPr/>
            <p:nvPr/>
          </p:nvGrpSpPr>
          <p:grpSpPr>
            <a:xfrm>
              <a:off x="8055228" y="2284979"/>
              <a:ext cx="3133473" cy="831851"/>
              <a:chOff x="8057579" y="2298233"/>
              <a:chExt cx="3132541" cy="830913"/>
            </a:xfrm>
          </p:grpSpPr>
          <p:sp>
            <p:nvSpPr>
              <p:cNvPr id="16" name="1"/>
              <p:cNvSpPr/>
              <p:nvPr/>
            </p:nvSpPr>
            <p:spPr>
              <a:xfrm>
                <a:off x="8057579" y="2298233"/>
                <a:ext cx="1620476" cy="522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技术要点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1"/>
              <p:cNvSpPr txBox="1"/>
              <p:nvPr/>
            </p:nvSpPr>
            <p:spPr>
              <a:xfrm>
                <a:off x="8120807" y="2727399"/>
                <a:ext cx="3069313" cy="401747"/>
              </a:xfrm>
              <a:prstGeom prst="roundRect">
                <a:avLst>
                  <a:gd name="adj" fmla="val 6852"/>
                </a:avLst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rgbClr val="404040"/>
                    </a:solidFill>
                    <a:latin typeface="+mn-lt"/>
                    <a:ea typeface="+mn-ea"/>
                    <a:cs typeface="+mn-ea"/>
                    <a:sym typeface="+mn-lt"/>
                  </a:rPr>
                  <a:t>Technical Essential</a:t>
                </a:r>
                <a:endParaRPr lang="zh-CN" altLang="en-US" sz="16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1"/>
            <p:cNvGrpSpPr/>
            <p:nvPr/>
          </p:nvGrpSpPr>
          <p:grpSpPr>
            <a:xfrm>
              <a:off x="6989762" y="2179638"/>
              <a:ext cx="1329989" cy="1046440"/>
              <a:chOff x="7024756" y="787736"/>
              <a:chExt cx="1040590" cy="1046093"/>
            </a:xfrm>
          </p:grpSpPr>
          <p:sp>
            <p:nvSpPr>
              <p:cNvPr id="19" name="1"/>
              <p:cNvSpPr txBox="1">
                <a:spLocks noChangeArrowheads="1"/>
              </p:cNvSpPr>
              <p:nvPr/>
            </p:nvSpPr>
            <p:spPr bwMode="auto">
              <a:xfrm>
                <a:off x="7024756" y="787736"/>
                <a:ext cx="1040590" cy="1046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6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6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20" name="1"/>
              <p:cNvCxnSpPr/>
              <p:nvPr/>
            </p:nvCxnSpPr>
            <p:spPr>
              <a:xfrm flipH="1">
                <a:off x="7480709" y="1313024"/>
                <a:ext cx="452777" cy="43483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6945311" y="3571875"/>
            <a:ext cx="4277283" cy="1046440"/>
            <a:chOff x="6945310" y="3571875"/>
            <a:chExt cx="4277283" cy="1046440"/>
          </a:xfrm>
        </p:grpSpPr>
        <p:grpSp>
          <p:nvGrpSpPr>
            <p:cNvPr id="21" name="1"/>
            <p:cNvGrpSpPr/>
            <p:nvPr/>
          </p:nvGrpSpPr>
          <p:grpSpPr>
            <a:xfrm>
              <a:off x="8081247" y="3694118"/>
              <a:ext cx="3141346" cy="813364"/>
              <a:chOff x="8033250" y="3737467"/>
              <a:chExt cx="3140413" cy="813983"/>
            </a:xfrm>
          </p:grpSpPr>
          <p:sp>
            <p:nvSpPr>
              <p:cNvPr id="22" name="1"/>
              <p:cNvSpPr/>
              <p:nvPr/>
            </p:nvSpPr>
            <p:spPr>
              <a:xfrm>
                <a:off x="8033250" y="3737467"/>
                <a:ext cx="1620476" cy="523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代码演示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1"/>
              <p:cNvSpPr txBox="1"/>
              <p:nvPr/>
            </p:nvSpPr>
            <p:spPr>
              <a:xfrm>
                <a:off x="8104351" y="4148943"/>
                <a:ext cx="3069312" cy="402507"/>
              </a:xfrm>
              <a:prstGeom prst="roundRect">
                <a:avLst>
                  <a:gd name="adj" fmla="val 6852"/>
                </a:avLst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sz="1600" dirty="0" smtClean="0"/>
                  <a:t>Code Demo</a:t>
                </a:r>
                <a:endParaRPr lang="zh-CN" altLang="en-US" sz="16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1"/>
            <p:cNvGrpSpPr/>
            <p:nvPr/>
          </p:nvGrpSpPr>
          <p:grpSpPr>
            <a:xfrm>
              <a:off x="6945310" y="3571875"/>
              <a:ext cx="1173162" cy="1046440"/>
              <a:chOff x="7024756" y="787736"/>
              <a:chExt cx="1172250" cy="1046093"/>
            </a:xfrm>
          </p:grpSpPr>
          <p:sp>
            <p:nvSpPr>
              <p:cNvPr id="25" name="淘宝网chenying0907出品 46"/>
              <p:cNvSpPr txBox="1">
                <a:spLocks noChangeArrowheads="1"/>
              </p:cNvSpPr>
              <p:nvPr/>
            </p:nvSpPr>
            <p:spPr bwMode="auto">
              <a:xfrm>
                <a:off x="7024756" y="787736"/>
                <a:ext cx="1172250" cy="1046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6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sz="6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26" name="1"/>
              <p:cNvCxnSpPr/>
              <p:nvPr/>
            </p:nvCxnSpPr>
            <p:spPr>
              <a:xfrm flipH="1">
                <a:off x="7481600" y="1313025"/>
                <a:ext cx="452085" cy="43483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6927849" y="4964113"/>
            <a:ext cx="4313797" cy="1046440"/>
            <a:chOff x="6927848" y="4964113"/>
            <a:chExt cx="4313797" cy="1046440"/>
          </a:xfrm>
        </p:grpSpPr>
        <p:grpSp>
          <p:nvGrpSpPr>
            <p:cNvPr id="27" name="1"/>
            <p:cNvGrpSpPr/>
            <p:nvPr/>
          </p:nvGrpSpPr>
          <p:grpSpPr>
            <a:xfrm>
              <a:off x="8078698" y="5115021"/>
              <a:ext cx="3162947" cy="784692"/>
              <a:chOff x="8011655" y="5188447"/>
              <a:chExt cx="3162007" cy="785289"/>
            </a:xfrm>
          </p:grpSpPr>
          <p:sp>
            <p:nvSpPr>
              <p:cNvPr id="28" name="1"/>
              <p:cNvSpPr/>
              <p:nvPr/>
            </p:nvSpPr>
            <p:spPr>
              <a:xfrm>
                <a:off x="8011655" y="5188447"/>
                <a:ext cx="1620476" cy="523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简单总结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1"/>
              <p:cNvSpPr txBox="1"/>
              <p:nvPr/>
            </p:nvSpPr>
            <p:spPr>
              <a:xfrm>
                <a:off x="8104351" y="5571229"/>
                <a:ext cx="3069311" cy="402507"/>
              </a:xfrm>
              <a:prstGeom prst="roundRect">
                <a:avLst>
                  <a:gd name="adj" fmla="val 6852"/>
                </a:avLst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rgbClr val="404040"/>
                    </a:solidFill>
                    <a:latin typeface="+mn-lt"/>
                    <a:ea typeface="+mn-ea"/>
                    <a:cs typeface="+mn-ea"/>
                    <a:sym typeface="+mn-lt"/>
                  </a:rPr>
                  <a:t>Brief Summary</a:t>
                </a:r>
                <a:endParaRPr lang="zh-CN" altLang="en-US" sz="1600" dirty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1"/>
            <p:cNvGrpSpPr/>
            <p:nvPr/>
          </p:nvGrpSpPr>
          <p:grpSpPr>
            <a:xfrm>
              <a:off x="6927848" y="4964113"/>
              <a:ext cx="1233488" cy="1046440"/>
              <a:chOff x="7024756" y="787736"/>
              <a:chExt cx="1234410" cy="1047730"/>
            </a:xfrm>
          </p:grpSpPr>
          <p:sp>
            <p:nvSpPr>
              <p:cNvPr id="31" name="1"/>
              <p:cNvSpPr txBox="1">
                <a:spLocks noChangeArrowheads="1"/>
              </p:cNvSpPr>
              <p:nvPr/>
            </p:nvSpPr>
            <p:spPr bwMode="auto">
              <a:xfrm>
                <a:off x="7024756" y="787736"/>
                <a:ext cx="1234410" cy="10477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itchFamily="2" charset="-122"/>
                    <a:ea typeface="等线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6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04</a:t>
                </a:r>
                <a:endParaRPr lang="zh-CN" altLang="en-US" sz="6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32" name="1"/>
              <p:cNvCxnSpPr/>
              <p:nvPr/>
            </p:nvCxnSpPr>
            <p:spPr>
              <a:xfrm flipH="1">
                <a:off x="7480709" y="1312257"/>
                <a:ext cx="452775" cy="43551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" y="0"/>
            <a:ext cx="598191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/>
          </p:cNvPicPr>
          <p:nvPr/>
        </p:nvPicPr>
        <p:blipFill>
          <a:blip r:embed="rId3">
            <a:lum bright="12000" contrast="-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6" y="2439264"/>
            <a:ext cx="3240000" cy="324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42908" y="2518352"/>
            <a:ext cx="7239898" cy="415498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1200" dirty="0" smtClean="0"/>
              <a:t>C++</a:t>
            </a:r>
            <a:r>
              <a:rPr lang="zh-CN" altLang="en-US" sz="1200" dirty="0" smtClean="0"/>
              <a:t>语言是一种十分灵活的面向对象编程语言，其独特的函数重载机制使得我们可以轻松的让“类”结构去模拟自然界物体的多态行为。</a:t>
            </a:r>
            <a:br>
              <a:rPr lang="zh-CN" altLang="en-US" sz="1200" dirty="0" smtClean="0"/>
            </a:br>
            <a:r>
              <a:rPr lang="zh-CN" altLang="en-US" sz="1200" dirty="0" smtClean="0"/>
              <a:t>函数重载指在同一个作用域内，可以有一组具有相同函数名，但参数列表不同的函数，而这组函数便被称为重载函数。</a:t>
            </a:r>
            <a:br>
              <a:rPr lang="zh-CN" altLang="en-US" sz="1200" dirty="0" smtClean="0"/>
            </a:br>
            <a:r>
              <a:rPr lang="en-US" altLang="zh-CN" sz="1200" dirty="0" smtClean="0"/>
              <a:t>C++</a:t>
            </a:r>
            <a:r>
              <a:rPr lang="zh-CN" altLang="en-US" sz="1200" dirty="0" smtClean="0"/>
              <a:t>中，重载函数通常用来命名一组功能相似的函数，这样可以减少函数名的数量，避免函数名混用造成变量污染，同时增强了源代码的可读性。</a:t>
            </a:r>
            <a:br>
              <a:rPr lang="zh-CN" altLang="en-US" sz="1200" dirty="0" smtClean="0"/>
            </a:br>
            <a:r>
              <a:rPr lang="zh-CN" altLang="en-US" sz="1200" dirty="0" smtClean="0"/>
              <a:t>那重载函数的名字相同，编译器该如何对它们进行区分和处理呢？</a:t>
            </a:r>
          </a:p>
          <a:p>
            <a:r>
              <a:rPr lang="en-US" altLang="zh-CN" sz="1200" dirty="0" smtClean="0"/>
              <a:t>C++</a:t>
            </a:r>
            <a:r>
              <a:rPr lang="zh-CN" altLang="en-US" sz="1200" dirty="0" smtClean="0"/>
              <a:t>编译器在处理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源代码时，会分析每一个声明函数的返回值类型，函数名和参数列表，综合这些信息为每个函数重新生成新的，唯一的函数签名，之后也可以通过这个唯一的函数签名来调用该函数。这就是</a:t>
            </a:r>
            <a:r>
              <a:rPr lang="en-US" altLang="zh-CN" sz="1200" dirty="0" smtClean="0"/>
              <a:t>Name Mangling</a:t>
            </a:r>
            <a:r>
              <a:rPr lang="zh-CN" altLang="en-US" sz="1200" dirty="0" smtClean="0"/>
              <a:t>机制。正因为该机制才使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语言能够支持函数重载。</a:t>
            </a:r>
          </a:p>
          <a:p>
            <a:r>
              <a:rPr lang="zh-CN" altLang="en-US" sz="1200" dirty="0" smtClean="0"/>
              <a:t>比如对于以下函数：</a:t>
            </a:r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add(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b){ return a + b; } </a:t>
            </a:r>
            <a:r>
              <a:rPr lang="zh-CN" altLang="en-US" sz="1200" dirty="0" smtClean="0"/>
              <a:t>编译器对其进行</a:t>
            </a:r>
            <a:r>
              <a:rPr lang="en-US" altLang="zh-CN" sz="1200" dirty="0" smtClean="0"/>
              <a:t>Name Mangling</a:t>
            </a:r>
            <a:r>
              <a:rPr lang="zh-CN" altLang="en-US" sz="1200" dirty="0" smtClean="0"/>
              <a:t>的处理流程如下：</a:t>
            </a:r>
            <a:br>
              <a:rPr lang="zh-CN" altLang="en-US" sz="1200" dirty="0" smtClean="0"/>
            </a:br>
            <a:r>
              <a:rPr lang="zh-CN" altLang="en-US" sz="1200" dirty="0" smtClean="0"/>
              <a:t>首先，对函数参数列表进行缩写</a:t>
            </a:r>
            <a:r>
              <a:rPr lang="en-US" altLang="zh-CN" sz="1200" dirty="0" smtClean="0"/>
              <a:t>——“ii”</a:t>
            </a:r>
            <a:r>
              <a:rPr lang="zh-CN" altLang="en-US" sz="1200" dirty="0" smtClean="0"/>
              <a:t>并拼接到函数名后面，得到“</a:t>
            </a:r>
            <a:r>
              <a:rPr lang="en-US" altLang="zh-CN" sz="1200" dirty="0" err="1" smtClean="0"/>
              <a:t>addii</a:t>
            </a:r>
            <a:r>
              <a:rPr lang="en-US" altLang="zh-CN" sz="1200" dirty="0" smtClean="0"/>
              <a:t>”;</a:t>
            </a:r>
            <a:r>
              <a:rPr lang="zh-CN" altLang="en-US" sz="1200" dirty="0" smtClean="0"/>
              <a:t>然后，对于每种具体的返回值类型，编译器都会使用使用一个特定数字表示。比如</a:t>
            </a:r>
            <a:r>
              <a:rPr lang="en-US" altLang="zh-CN" sz="1200" dirty="0" smtClean="0"/>
              <a:t>GCC</a:t>
            </a:r>
            <a:r>
              <a:rPr lang="zh-CN" altLang="en-US" sz="1200" dirty="0" smtClean="0"/>
              <a:t>中“</a:t>
            </a:r>
            <a:r>
              <a:rPr lang="en-US" altLang="zh-CN" sz="1200" dirty="0" smtClean="0"/>
              <a:t>3”</a:t>
            </a:r>
            <a:r>
              <a:rPr lang="zh-CN" altLang="en-US" sz="1200" dirty="0" smtClean="0"/>
              <a:t>表示数值类型，就把“</a:t>
            </a:r>
            <a:r>
              <a:rPr lang="en-US" altLang="zh-CN" sz="1200" dirty="0" smtClean="0"/>
              <a:t>3”</a:t>
            </a:r>
            <a:r>
              <a:rPr lang="zh-CN" altLang="en-US" sz="1200" dirty="0" smtClean="0"/>
              <a:t>拼接到函数名之前，得到“</a:t>
            </a:r>
            <a:r>
              <a:rPr lang="en-US" altLang="zh-CN" sz="1200" dirty="0" smtClean="0"/>
              <a:t>3addii”;</a:t>
            </a:r>
            <a:r>
              <a:rPr lang="zh-CN" altLang="en-US" sz="1200" dirty="0" smtClean="0"/>
              <a:t>最后，在最前面加上一些编译器本身自定义的元信息，最终得到</a:t>
            </a:r>
            <a:r>
              <a:rPr lang="en-US" altLang="zh-CN" sz="1200" dirty="0" smtClean="0"/>
              <a:t>Name Mangling</a:t>
            </a:r>
            <a:r>
              <a:rPr lang="zh-CN" altLang="en-US" sz="1200" dirty="0" smtClean="0"/>
              <a:t>处理后的函数名</a:t>
            </a:r>
            <a:r>
              <a:rPr lang="en-US" altLang="zh-CN" sz="1200" dirty="0" smtClean="0"/>
              <a:t>————“_Z3addii”</a:t>
            </a:r>
            <a:r>
              <a:rPr lang="zh-CN" altLang="en-US" sz="1200" dirty="0" smtClean="0"/>
              <a:t>。</a:t>
            </a:r>
          </a:p>
          <a:p>
            <a:r>
              <a:rPr lang="zh-CN" altLang="en-US" sz="1200" dirty="0" smtClean="0"/>
              <a:t>更复杂的场景也会有更复杂的函数名转换规则。重新生成的函数名会被临时存储在编译器的符号表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一种常用在编译器和解释器中的数据结构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，编译器则会根据符号表信息生成对应的</a:t>
            </a:r>
            <a:r>
              <a:rPr lang="en-US" altLang="zh-CN" sz="1200" dirty="0" smtClean="0"/>
              <a:t>AST</a:t>
            </a:r>
            <a:r>
              <a:rPr lang="zh-CN" altLang="en-US" sz="1200" dirty="0" smtClean="0"/>
              <a:t>结构。在使用</a:t>
            </a:r>
            <a:r>
              <a:rPr lang="en-US" altLang="zh-CN" sz="1200" dirty="0" smtClean="0"/>
              <a:t>GCC</a:t>
            </a:r>
            <a:r>
              <a:rPr lang="zh-CN" altLang="en-US" sz="1200" dirty="0" smtClean="0"/>
              <a:t>编译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代码并生成</a:t>
            </a:r>
            <a:r>
              <a:rPr lang="en-US" altLang="zh-CN" sz="1200" dirty="0" smtClean="0"/>
              <a:t>.o</a:t>
            </a:r>
            <a:r>
              <a:rPr lang="zh-CN" altLang="en-US" sz="1200" dirty="0" smtClean="0"/>
              <a:t>为后缀的中间目标对象文件后，可以通过</a:t>
            </a:r>
            <a:r>
              <a:rPr lang="en-US" altLang="zh-CN" sz="1200" dirty="0" smtClean="0"/>
              <a:t>Linux</a:t>
            </a:r>
            <a:r>
              <a:rPr lang="zh-CN" altLang="en-US" sz="1200" dirty="0" smtClean="0"/>
              <a:t>系统下的</a:t>
            </a:r>
            <a:r>
              <a:rPr lang="en-US" altLang="zh-CN" sz="1200" dirty="0" err="1" smtClean="0"/>
              <a:t>gobjdump</a:t>
            </a:r>
            <a:r>
              <a:rPr lang="zh-CN" altLang="en-US" sz="1200" dirty="0" smtClean="0"/>
              <a:t>或</a:t>
            </a:r>
            <a:r>
              <a:rPr lang="en-US" altLang="zh-CN" sz="1200" dirty="0" smtClean="0"/>
              <a:t>nm</a:t>
            </a:r>
            <a:r>
              <a:rPr lang="zh-CN" altLang="en-US" sz="1200" dirty="0" smtClean="0"/>
              <a:t>命令查看该</a:t>
            </a:r>
            <a:r>
              <a:rPr lang="en-US" altLang="zh-CN" sz="1200" dirty="0" smtClean="0"/>
              <a:t>.o</a:t>
            </a:r>
            <a:r>
              <a:rPr lang="zh-CN" altLang="en-US" sz="1200" dirty="0" smtClean="0"/>
              <a:t>文件内的符号表信息。</a:t>
            </a:r>
          </a:p>
          <a:p>
            <a:r>
              <a:rPr lang="zh-CN" altLang="en-US" sz="1200" dirty="0" smtClean="0"/>
              <a:t>那么如何能不让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编译器进行</a:t>
            </a:r>
            <a:r>
              <a:rPr lang="en-US" altLang="zh-CN" sz="1200" dirty="0" smtClean="0"/>
              <a:t>Name Mangling</a:t>
            </a:r>
            <a:r>
              <a:rPr lang="zh-CN" altLang="en-US" sz="1200" dirty="0" smtClean="0"/>
              <a:t>处理，而让</a:t>
            </a:r>
            <a:r>
              <a:rPr lang="en-US" altLang="zh-CN" sz="1200" dirty="0" smtClean="0"/>
              <a:t>AST</a:t>
            </a:r>
            <a:r>
              <a:rPr lang="zh-CN" altLang="en-US" sz="1200" dirty="0" smtClean="0"/>
              <a:t>直接使用原函数名呢？我们可以使用</a:t>
            </a:r>
            <a:r>
              <a:rPr lang="en-US" altLang="zh-CN" sz="1200" dirty="0" smtClean="0"/>
              <a:t>extern</a:t>
            </a:r>
            <a:r>
              <a:rPr lang="zh-CN" altLang="en-US" sz="1200" dirty="0" smtClean="0"/>
              <a:t>来解决这个问题。</a:t>
            </a:r>
            <a:endParaRPr lang="zh-CN" altLang="en-US" sz="1200" dirty="0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550486" y="2107320"/>
            <a:ext cx="227070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95"/>
              </a:spcBef>
            </a:pPr>
            <a:r>
              <a:rPr lang="en-US" dirty="0" smtClean="0"/>
              <a:t>Name Mangling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代码演示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Code Demo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6816" y="14859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在代码演示之前，我们需要了解的事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/>
          </p:cNvPicPr>
          <p:nvPr/>
        </p:nvPicPr>
        <p:blipFill>
          <a:blip r:embed="rId3">
            <a:lum contrast="-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17" y="2439262"/>
            <a:ext cx="3240000" cy="324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代码演示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Code Demo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6816" y="14859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在代码演示之前，我们需要了解的事</a:t>
            </a:r>
            <a:endParaRPr lang="en-US" altLang="zh-CN" sz="2400" dirty="0" smtClean="0"/>
          </a:p>
        </p:txBody>
      </p:sp>
      <p:sp>
        <p:nvSpPr>
          <p:cNvPr id="27" name="文本框 15"/>
          <p:cNvSpPr txBox="1"/>
          <p:nvPr/>
        </p:nvSpPr>
        <p:spPr>
          <a:xfrm>
            <a:off x="4453666" y="2518352"/>
            <a:ext cx="735823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1200" dirty="0" smtClean="0"/>
              <a:t>extern "C"{...}</a:t>
            </a:r>
            <a:r>
              <a:rPr lang="zh-CN" altLang="en-US" sz="1200" dirty="0" smtClean="0"/>
              <a:t>语句块可以让编译器以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语言的规则来处理位于其作用域内的代码。由于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是一种面向过程的编程语言，其语法规则不存在多态这种特性，因此编译器不会对该作用域内的代码进行</a:t>
            </a:r>
            <a:r>
              <a:rPr lang="en-US" altLang="zh-CN" sz="1200" dirty="0" smtClean="0"/>
              <a:t>Name Mangling</a:t>
            </a:r>
            <a:r>
              <a:rPr lang="zh-CN" altLang="en-US" sz="1200" dirty="0" smtClean="0"/>
              <a:t>处理。</a:t>
            </a:r>
            <a:endParaRPr lang="zh-CN" altLang="en-US" sz="1200" dirty="0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561242" y="2107320"/>
            <a:ext cx="256032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95"/>
              </a:spcBef>
            </a:pPr>
            <a:r>
              <a:rPr lang="en-US" dirty="0" smtClean="0"/>
              <a:t>extern "C"{...}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15"/>
          <p:cNvSpPr txBox="1"/>
          <p:nvPr/>
        </p:nvSpPr>
        <p:spPr>
          <a:xfrm>
            <a:off x="4475181" y="3542150"/>
            <a:ext cx="722017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200" dirty="0" smtClean="0"/>
              <a:t>当使用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编译器编译一段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源码时，编译器会在当前环境中自动生成一个名为“</a:t>
            </a:r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cplusplus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的默认宏变量。因此，我们可以通过判断该宏变量是否存在来检查当前正在编译器是否是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编译器。而该宏变量的具体值基本对应着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各版本标准的正式发布日期或通过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标准委员会最后审批的日期。</a:t>
            </a:r>
          </a:p>
          <a:p>
            <a:r>
              <a:rPr lang="zh-CN" altLang="en-US" sz="1200" dirty="0" smtClean="0"/>
              <a:t>因此当我们希望在</a:t>
            </a:r>
            <a:r>
              <a:rPr lang="en-US" altLang="zh-CN" sz="1200" dirty="0" smtClean="0"/>
              <a:t>C++</a:t>
            </a:r>
            <a:r>
              <a:rPr lang="zh-CN" altLang="en-US" sz="1200" dirty="0" smtClean="0"/>
              <a:t>编译器中以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语言的规则来处理代码时，可使用以下形式的条件编译：</a:t>
            </a:r>
            <a:endParaRPr lang="en-US" altLang="zh-CN" sz="1200" dirty="0" smtClean="0"/>
          </a:p>
          <a:p>
            <a:r>
              <a:rPr lang="en-US" sz="1200" dirty="0" smtClean="0"/>
              <a:t>#</a:t>
            </a:r>
            <a:r>
              <a:rPr lang="en-US" sz="1200" dirty="0" err="1" smtClean="0"/>
              <a:t>ifdef</a:t>
            </a:r>
            <a:r>
              <a:rPr lang="en-US" sz="1200" dirty="0" smtClean="0"/>
              <a:t> _</a:t>
            </a:r>
            <a:r>
              <a:rPr lang="en-US" sz="1200" dirty="0" err="1" smtClean="0"/>
              <a:t>cplusplus</a:t>
            </a:r>
            <a:r>
              <a:rPr lang="en-US" sz="1200" dirty="0" smtClean="0"/>
              <a:t> extern "C"{ #</a:t>
            </a:r>
            <a:r>
              <a:rPr lang="en-US" sz="1200" dirty="0" err="1" smtClean="0"/>
              <a:t>endif</a:t>
            </a:r>
            <a:r>
              <a:rPr lang="en-US" sz="1200" dirty="0" smtClean="0"/>
              <a:t> ... #</a:t>
            </a:r>
            <a:r>
              <a:rPr lang="en-US" sz="1200" dirty="0" err="1" smtClean="0"/>
              <a:t>ifdef</a:t>
            </a:r>
            <a:r>
              <a:rPr lang="en-US" sz="1200" dirty="0" smtClean="0"/>
              <a:t> _</a:t>
            </a:r>
            <a:r>
              <a:rPr lang="en-US" sz="1200" dirty="0" err="1" smtClean="0"/>
              <a:t>cplusplus</a:t>
            </a:r>
            <a:r>
              <a:rPr lang="en-US" sz="1200" dirty="0" smtClean="0"/>
              <a:t> } #</a:t>
            </a:r>
            <a:r>
              <a:rPr lang="en-US" sz="1200" dirty="0" err="1" smtClean="0"/>
              <a:t>endif</a:t>
            </a:r>
            <a:endParaRPr lang="zh-CN" altLang="en-US" sz="1200" dirty="0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4593516" y="3141876"/>
            <a:ext cx="2581836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95"/>
              </a:spcBef>
            </a:pPr>
            <a:r>
              <a:rPr lang="zh-CN" altLang="en-US" dirty="0" smtClean="0"/>
              <a:t>条件编译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15"/>
          <p:cNvSpPr txBox="1"/>
          <p:nvPr/>
        </p:nvSpPr>
        <p:spPr>
          <a:xfrm>
            <a:off x="4464424" y="5103848"/>
            <a:ext cx="7530352" cy="175432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1200" dirty="0" smtClean="0"/>
              <a:t>EMSCRIPTEN_KEEPALIVE</a:t>
            </a:r>
            <a:r>
              <a:rPr lang="zh-CN" altLang="en-US" sz="1200" dirty="0" smtClean="0"/>
              <a:t>是</a:t>
            </a:r>
            <a:r>
              <a:rPr lang="en-US" sz="1200" dirty="0" err="1" smtClean="0"/>
              <a:t>Emscripten</a:t>
            </a:r>
            <a:r>
              <a:rPr lang="zh-CN" altLang="en-US" sz="1200" dirty="0" smtClean="0"/>
              <a:t>工具链提供的一个宏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使用时需要</a:t>
            </a:r>
            <a:r>
              <a:rPr lang="en-US" altLang="zh-CN" sz="1200" dirty="0" smtClean="0"/>
              <a:t>#</a:t>
            </a:r>
            <a:r>
              <a:rPr lang="en-US" sz="1200" dirty="0" smtClean="0"/>
              <a:t>include &lt;</a:t>
            </a:r>
            <a:r>
              <a:rPr lang="en-US" sz="1200" dirty="0" err="1" smtClean="0"/>
              <a:t>emscripten.h</a:t>
            </a:r>
            <a:r>
              <a:rPr lang="en-US" sz="1200" dirty="0" smtClean="0"/>
              <a:t>&gt;)，</a:t>
            </a:r>
            <a:r>
              <a:rPr lang="zh-CN" altLang="en-US" sz="1200" dirty="0" smtClean="0"/>
              <a:t>用于防止</a:t>
            </a:r>
            <a:r>
              <a:rPr lang="en-US" sz="1200" dirty="0" smtClean="0"/>
              <a:t>C++</a:t>
            </a:r>
            <a:r>
              <a:rPr lang="zh-CN" altLang="en-US" sz="1200" dirty="0" smtClean="0"/>
              <a:t>编译器在处理和优化</a:t>
            </a:r>
            <a:r>
              <a:rPr lang="en-US" sz="1200" dirty="0" smtClean="0"/>
              <a:t>C++</a:t>
            </a:r>
            <a:r>
              <a:rPr lang="zh-CN" altLang="en-US" sz="1200" dirty="0" smtClean="0"/>
              <a:t>代码时进行</a:t>
            </a:r>
            <a:r>
              <a:rPr lang="en-US" sz="1200" dirty="0" smtClean="0"/>
              <a:t>DCE</a:t>
            </a:r>
            <a:r>
              <a:rPr lang="zh-CN" altLang="en-US" sz="1200" dirty="0" smtClean="0"/>
              <a:t>处理</a:t>
            </a:r>
            <a:r>
              <a:rPr lang="en-US" altLang="zh-CN" sz="1200" dirty="0" smtClean="0"/>
              <a:t>(</a:t>
            </a:r>
            <a:r>
              <a:rPr lang="en-US" sz="1200" dirty="0" smtClean="0"/>
              <a:t>Dead Code Elimination,</a:t>
            </a:r>
            <a:r>
              <a:rPr lang="zh-CN" altLang="en-US" sz="1200" dirty="0" smtClean="0"/>
              <a:t>编译器在比较深度的优化时，会分析源码中对程序最终运行结果没有影响的逻辑过程，借由</a:t>
            </a:r>
            <a:r>
              <a:rPr lang="en-US" sz="1200" dirty="0" smtClean="0"/>
              <a:t>DCE</a:t>
            </a:r>
            <a:r>
              <a:rPr lang="zh-CN" altLang="en-US" sz="1200" dirty="0" smtClean="0"/>
              <a:t>策略移除这部分代码，从而提高效率减小体积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。 实际上</a:t>
            </a:r>
            <a:r>
              <a:rPr lang="en-US" sz="1200" dirty="0" err="1" smtClean="0"/>
              <a:t>Emscripten</a:t>
            </a:r>
            <a:r>
              <a:rPr lang="zh-CN" altLang="en-US" sz="1200" dirty="0" smtClean="0"/>
              <a:t>直接将该宏参数定义成了“</a:t>
            </a:r>
            <a:r>
              <a:rPr lang="en-US" sz="1200" i="1" dirty="0" smtClean="0"/>
              <a:t>attribute</a:t>
            </a:r>
            <a:r>
              <a:rPr lang="en-US" sz="1200" dirty="0" smtClean="0"/>
              <a:t>((used))”</a:t>
            </a:r>
            <a:r>
              <a:rPr lang="zh-CN" altLang="en-US" sz="1200" dirty="0" smtClean="0"/>
              <a:t>这个编译器描述符，被“</a:t>
            </a:r>
            <a:r>
              <a:rPr lang="en-US" sz="1200" i="1" dirty="0" smtClean="0"/>
              <a:t>attribute</a:t>
            </a:r>
            <a:r>
              <a:rPr lang="en-US" sz="1200" dirty="0" smtClean="0"/>
              <a:t>((used))”</a:t>
            </a:r>
            <a:r>
              <a:rPr lang="zh-CN" altLang="en-US" sz="1200" dirty="0" smtClean="0"/>
              <a:t>标识的函数定义会被编译器强制保留。即在</a:t>
            </a:r>
            <a:r>
              <a:rPr lang="en-US" sz="1200" dirty="0" err="1" smtClean="0"/>
              <a:t>emscripten.h</a:t>
            </a:r>
            <a:r>
              <a:rPr lang="zh-CN" altLang="en-US" sz="1200" dirty="0" smtClean="0"/>
              <a:t>中定义了</a:t>
            </a:r>
            <a:r>
              <a:rPr lang="en-US" altLang="zh-CN" sz="1200" dirty="0" smtClean="0"/>
              <a:t>#</a:t>
            </a:r>
            <a:r>
              <a:rPr lang="en-US" sz="1200" dirty="0" smtClean="0"/>
              <a:t>define EMSCRIPTEN_KEEPALIVE _attribute_((used))</a:t>
            </a:r>
          </a:p>
          <a:p>
            <a:r>
              <a:rPr lang="zh-CN" altLang="en-US" sz="1200" dirty="0" smtClean="0"/>
              <a:t>通常，</a:t>
            </a:r>
            <a:r>
              <a:rPr lang="en-US" sz="1200" dirty="0" err="1" smtClean="0"/>
              <a:t>Wasm</a:t>
            </a:r>
            <a:r>
              <a:rPr lang="zh-CN" altLang="en-US" sz="1200" dirty="0" smtClean="0"/>
              <a:t>模块对应的</a:t>
            </a:r>
            <a:r>
              <a:rPr lang="en-US" sz="1200" dirty="0" smtClean="0"/>
              <a:t>C++</a:t>
            </a:r>
            <a:r>
              <a:rPr lang="zh-CN" altLang="en-US" sz="1200" dirty="0" smtClean="0"/>
              <a:t>源码中不包含</a:t>
            </a:r>
            <a:r>
              <a:rPr lang="en-US" sz="1200" dirty="0" smtClean="0"/>
              <a:t>main</a:t>
            </a:r>
            <a:r>
              <a:rPr lang="zh-CN" altLang="en-US" sz="1200" dirty="0" smtClean="0"/>
              <a:t>入口函数，因此需要通过</a:t>
            </a:r>
            <a:r>
              <a:rPr lang="en-US" sz="1200" dirty="0" smtClean="0"/>
              <a:t>EMSCRIPTEN_KEEPALIVE</a:t>
            </a:r>
            <a:r>
              <a:rPr lang="zh-CN" altLang="en-US" sz="1200" dirty="0" smtClean="0"/>
              <a:t>来标记要导出到</a:t>
            </a:r>
            <a:r>
              <a:rPr lang="en-US" sz="1200" dirty="0" smtClean="0"/>
              <a:t>JS</a:t>
            </a:r>
            <a:r>
              <a:rPr lang="zh-CN" altLang="en-US" sz="1200" dirty="0" smtClean="0"/>
              <a:t>环境中的方法，防止其在编译过程中被</a:t>
            </a:r>
            <a:r>
              <a:rPr lang="en-US" sz="1200" dirty="0" smtClean="0"/>
              <a:t>DCE。</a:t>
            </a:r>
            <a:r>
              <a:rPr lang="zh-CN" altLang="en-US" sz="1200" dirty="0" smtClean="0"/>
              <a:t>举例如下：</a:t>
            </a:r>
          </a:p>
          <a:p>
            <a:r>
              <a:rPr lang="en-US" altLang="zh-CN" sz="1200" dirty="0" smtClean="0"/>
              <a:t>#</a:t>
            </a:r>
            <a:r>
              <a:rPr lang="en-US" sz="1200" dirty="0" err="1" smtClean="0"/>
              <a:t>ifdef</a:t>
            </a:r>
            <a:r>
              <a:rPr lang="en-US" sz="1200" dirty="0" smtClean="0"/>
              <a:t> _</a:t>
            </a:r>
            <a:r>
              <a:rPr lang="en-US" sz="1200" dirty="0" err="1" smtClean="0"/>
              <a:t>cplusplus</a:t>
            </a:r>
            <a:r>
              <a:rPr lang="en-US" sz="1200" dirty="0" smtClean="0"/>
              <a:t> extern "C"{ #</a:t>
            </a:r>
            <a:r>
              <a:rPr lang="en-US" sz="1200" dirty="0" err="1" smtClean="0"/>
              <a:t>endif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EMSCRIPTEN_KEEPALIVE add(</a:t>
            </a:r>
            <a:r>
              <a:rPr lang="en-US" sz="1200" dirty="0" err="1" smtClean="0"/>
              <a:t>int</a:t>
            </a:r>
            <a:r>
              <a:rPr lang="en-US" sz="1200" dirty="0" smtClean="0"/>
              <a:t> a, </a:t>
            </a:r>
            <a:r>
              <a:rPr lang="en-US" sz="1200" dirty="0" err="1" smtClean="0"/>
              <a:t>int</a:t>
            </a:r>
            <a:r>
              <a:rPr lang="en-US" sz="1200" dirty="0" smtClean="0"/>
              <a:t> b){ return a + b; } #</a:t>
            </a:r>
            <a:r>
              <a:rPr lang="en-US" sz="1200" dirty="0" err="1" smtClean="0"/>
              <a:t>ifdef</a:t>
            </a:r>
            <a:r>
              <a:rPr lang="en-US" sz="1200" dirty="0" smtClean="0"/>
              <a:t> _</a:t>
            </a:r>
            <a:r>
              <a:rPr lang="en-US" sz="1200" dirty="0" err="1" smtClean="0"/>
              <a:t>cplusplus</a:t>
            </a:r>
            <a:r>
              <a:rPr lang="en-US" sz="1200" dirty="0" smtClean="0"/>
              <a:t> } #</a:t>
            </a:r>
            <a:r>
              <a:rPr lang="en-US" sz="1200" dirty="0" err="1" smtClean="0"/>
              <a:t>endif</a:t>
            </a:r>
            <a:endParaRPr lang="zh-CN" altLang="en-US" sz="1200" dirty="0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4582758" y="4746606"/>
            <a:ext cx="3119717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95"/>
              </a:spcBef>
            </a:pPr>
            <a:r>
              <a:rPr lang="en-US" dirty="0" smtClean="0"/>
              <a:t>EMSCRIPTEN_KEEPALIVE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8959" y="2247943"/>
            <a:ext cx="2049831" cy="2308324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algn="r" defTabSz="913742">
              <a:lnSpc>
                <a:spcPct val="150000"/>
              </a:lnSpc>
            </a:pPr>
            <a:r>
              <a:rPr lang="en-US" altLang="zh-CN" sz="9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5" name="矩形 4"/>
          <p:cNvSpPr/>
          <p:nvPr/>
        </p:nvSpPr>
        <p:spPr>
          <a:xfrm>
            <a:off x="4841343" y="3167391"/>
            <a:ext cx="2951303" cy="52321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defTabSz="913742"/>
            <a:r>
              <a:rPr lang="zh-CN" altLang="en-US" sz="28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简单总结</a:t>
            </a:r>
            <a:endParaRPr lang="en-US" altLang="zh-CN" sz="4000" b="1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 flipH="1">
            <a:off x="2791513" y="2398875"/>
            <a:ext cx="1253120" cy="1862568"/>
          </a:xfrm>
          <a:custGeom>
            <a:avLst/>
            <a:gdLst>
              <a:gd name="T0" fmla="*/ 0 w 926"/>
              <a:gd name="T1" fmla="*/ 369 h 2009"/>
              <a:gd name="T2" fmla="*/ 0 w 926"/>
              <a:gd name="T3" fmla="*/ 0 h 2009"/>
              <a:gd name="T4" fmla="*/ 926 w 926"/>
              <a:gd name="T5" fmla="*/ 0 h 2009"/>
              <a:gd name="T6" fmla="*/ 926 w 926"/>
              <a:gd name="T7" fmla="*/ 2009 h 2009"/>
              <a:gd name="T8" fmla="*/ 224 w 92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2009">
                <a:moveTo>
                  <a:pt x="0" y="369"/>
                </a:moveTo>
                <a:lnTo>
                  <a:pt x="0" y="0"/>
                </a:lnTo>
                <a:lnTo>
                  <a:pt x="926" y="0"/>
                </a:lnTo>
                <a:lnTo>
                  <a:pt x="926" y="2009"/>
                </a:lnTo>
                <a:lnTo>
                  <a:pt x="224" y="2009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1045" y="3591770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Brief Summary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6" y="0"/>
            <a:ext cx="5061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1903203" y="1072456"/>
            <a:ext cx="7373411" cy="3960031"/>
          </a:xfrm>
          <a:prstGeom prst="line">
            <a:avLst/>
          </a:prstGeom>
          <a:ln w="6350">
            <a:solidFill>
              <a:srgbClr val="4C4C4C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227147" y="1960585"/>
            <a:ext cx="279364" cy="279364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64690" y="3070149"/>
            <a:ext cx="279364" cy="279364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5128" y="4153915"/>
            <a:ext cx="279364" cy="279364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23219" y="3417551"/>
            <a:ext cx="1240329" cy="497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18031" y="3671111"/>
            <a:ext cx="1435087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defTabSz="911860">
              <a:defRPr sz="2000" b="1">
                <a:solidFill>
                  <a:srgbClr val="6C845E"/>
                </a:solidFill>
                <a:latin typeface="+mn-ea"/>
                <a:cs typeface="+mn-ea"/>
              </a:defRPr>
            </a:lvl1pPr>
          </a:lstStyle>
          <a:p>
            <a:r>
              <a:rPr lang="zh-CN" altLang="en-US" sz="2400" dirty="0" smtClean="0">
                <a:latin typeface="+mn-lt"/>
                <a:sym typeface="+mn-lt"/>
              </a:rPr>
              <a:t>技术背景</a:t>
            </a:r>
            <a:endParaRPr lang="zh-CN" altLang="en-US" sz="2400" dirty="0">
              <a:latin typeface="+mn-lt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10450" y="2390731"/>
            <a:ext cx="1240329" cy="497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2908" y="2644291"/>
            <a:ext cx="1407443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defTabSz="911860">
              <a:defRPr sz="2000" b="1">
                <a:solidFill>
                  <a:srgbClr val="6C845E"/>
                </a:solidFill>
                <a:latin typeface="+mn-ea"/>
                <a:cs typeface="+mn-ea"/>
              </a:defRPr>
            </a:lvl1pPr>
          </a:lstStyle>
          <a:p>
            <a:r>
              <a:rPr lang="zh-CN" altLang="en-US" sz="2400" dirty="0" smtClean="0">
                <a:latin typeface="+mn-lt"/>
                <a:sym typeface="+mn-lt"/>
              </a:rPr>
              <a:t>技术要点</a:t>
            </a:r>
            <a:endParaRPr lang="zh-CN" altLang="en-US" sz="2400" dirty="0">
              <a:latin typeface="+mn-lt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659053" y="1370496"/>
            <a:ext cx="1240329" cy="497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66126" y="1624056"/>
            <a:ext cx="1422828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defTabSz="911860">
              <a:defRPr sz="2000" b="1">
                <a:solidFill>
                  <a:srgbClr val="6C845E"/>
                </a:solidFill>
                <a:latin typeface="+mn-ea"/>
                <a:cs typeface="+mn-ea"/>
              </a:defRPr>
            </a:lvl1pPr>
          </a:lstStyle>
          <a:p>
            <a:r>
              <a:rPr lang="zh-CN" altLang="en-US" sz="2400" dirty="0" smtClean="0">
                <a:latin typeface="+mn-lt"/>
                <a:sym typeface="+mn-lt"/>
              </a:rPr>
              <a:t>代码演示</a:t>
            </a:r>
            <a:endParaRPr lang="zh-CN" altLang="en-US" sz="2400" dirty="0">
              <a:latin typeface="+mn-lt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35971" y="1313737"/>
            <a:ext cx="1581283" cy="497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3          _5"/>
          <p:cNvSpPr>
            <a:spLocks noChangeArrowheads="1"/>
          </p:cNvSpPr>
          <p:nvPr/>
        </p:nvSpPr>
        <p:spPr bwMode="auto">
          <a:xfrm>
            <a:off x="2868608" y="4545002"/>
            <a:ext cx="4102336" cy="138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5" tIns="45560" rIns="91115" bIns="4556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Wasm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是什么；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发展史；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弱类型为什么慢；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Wasm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出现之前；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Wasm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为什么快；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3          _5"/>
          <p:cNvSpPr>
            <a:spLocks noChangeArrowheads="1"/>
          </p:cNvSpPr>
          <p:nvPr/>
        </p:nvSpPr>
        <p:spPr bwMode="auto">
          <a:xfrm>
            <a:off x="4996726" y="3456698"/>
            <a:ext cx="3856821" cy="138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5" tIns="45560" rIns="91115" bIns="4556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Wasm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基本原理；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Wasm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模块生成方法；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构建类型；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ERE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执行生命周期；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C/C++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相互调用；</a:t>
            </a:r>
          </a:p>
        </p:txBody>
      </p:sp>
      <p:sp>
        <p:nvSpPr>
          <p:cNvPr id="24" name="3          _5"/>
          <p:cNvSpPr>
            <a:spLocks noChangeArrowheads="1"/>
          </p:cNvSpPr>
          <p:nvPr/>
        </p:nvSpPr>
        <p:spPr bwMode="auto">
          <a:xfrm>
            <a:off x="7018521" y="2365224"/>
            <a:ext cx="3351878" cy="138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5" tIns="45560" rIns="91115" bIns="4556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Name Mangling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extern “C”{...}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条件编译；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EMSCRIPTEN_KEEPALIVE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简单总结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Brief Summary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61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2" grpId="0"/>
      <p:bldP spid="14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54971" y="2819756"/>
            <a:ext cx="3028852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谢谢聆听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04611" y="1984703"/>
            <a:ext cx="2047672" cy="3032631"/>
            <a:chOff x="3276600" y="2266950"/>
            <a:chExt cx="1504950" cy="222885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276600" y="2266950"/>
              <a:ext cx="1504950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276600" y="2266950"/>
              <a:ext cx="0" cy="222885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76600" y="4495800"/>
              <a:ext cx="1504950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781550" y="2266950"/>
              <a:ext cx="0" cy="413802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4781550" y="4178850"/>
              <a:ext cx="0" cy="31695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2728449" y="3501019"/>
            <a:ext cx="2816465" cy="432000"/>
          </a:xfrm>
          <a:prstGeom prst="rect">
            <a:avLst/>
          </a:prstGeom>
          <a:solidFill>
            <a:srgbClr val="3C3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>
              <a:defRPr/>
            </a:pPr>
            <a:r>
              <a:rPr lang="en-US" altLang="zh-CN" kern="0">
                <a:solidFill>
                  <a:srgbClr val="FFFFFF"/>
                </a:solidFill>
                <a:cs typeface="+mn-ea"/>
                <a:sym typeface="+mn-lt"/>
              </a:rPr>
              <a:t>THANKS</a:t>
            </a:r>
            <a:endParaRPr lang="zh-CN" altLang="en-US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3161" y="0"/>
            <a:ext cx="5958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4519" y="2288593"/>
            <a:ext cx="2049831" cy="2308324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algn="r" defTabSz="913130">
              <a:lnSpc>
                <a:spcPct val="150000"/>
              </a:lnSpc>
            </a:pPr>
            <a:r>
              <a:rPr lang="en-US" altLang="zh-CN" sz="9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" name="矩形 4"/>
          <p:cNvSpPr/>
          <p:nvPr/>
        </p:nvSpPr>
        <p:spPr>
          <a:xfrm>
            <a:off x="3606903" y="3208039"/>
            <a:ext cx="2951303" cy="523218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defTabSz="913130"/>
            <a:r>
              <a:rPr lang="zh-CN" altLang="en-US" sz="28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技术背景</a:t>
            </a:r>
            <a:endParaRPr lang="en-US" altLang="zh-CN" sz="4000" b="1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 flipH="1">
            <a:off x="1557073" y="2439524"/>
            <a:ext cx="1253120" cy="1862568"/>
          </a:xfrm>
          <a:custGeom>
            <a:avLst/>
            <a:gdLst>
              <a:gd name="T0" fmla="*/ 0 w 926"/>
              <a:gd name="T1" fmla="*/ 369 h 2009"/>
              <a:gd name="T2" fmla="*/ 0 w 926"/>
              <a:gd name="T3" fmla="*/ 0 h 2009"/>
              <a:gd name="T4" fmla="*/ 926 w 926"/>
              <a:gd name="T5" fmla="*/ 0 h 2009"/>
              <a:gd name="T6" fmla="*/ 926 w 926"/>
              <a:gd name="T7" fmla="*/ 2009 h 2009"/>
              <a:gd name="T8" fmla="*/ 224 w 92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2009">
                <a:moveTo>
                  <a:pt x="0" y="369"/>
                </a:moveTo>
                <a:lnTo>
                  <a:pt x="0" y="0"/>
                </a:lnTo>
                <a:lnTo>
                  <a:pt x="926" y="0"/>
                </a:lnTo>
                <a:lnTo>
                  <a:pt x="926" y="2009"/>
                </a:lnTo>
                <a:lnTo>
                  <a:pt x="224" y="2009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6605" y="3632419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Technology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6" y="0"/>
            <a:ext cx="506117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9"/>
          <p:cNvSpPr>
            <a:spLocks noChangeArrowheads="1"/>
          </p:cNvSpPr>
          <p:nvPr/>
        </p:nvSpPr>
        <p:spPr bwMode="auto">
          <a:xfrm>
            <a:off x="5938851" y="1607882"/>
            <a:ext cx="723900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8" name="Oval 10"/>
          <p:cNvSpPr>
            <a:spLocks noChangeArrowheads="1"/>
          </p:cNvSpPr>
          <p:nvPr/>
        </p:nvSpPr>
        <p:spPr bwMode="auto">
          <a:xfrm>
            <a:off x="5938849" y="2805329"/>
            <a:ext cx="719139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9" name="Oval 11"/>
          <p:cNvSpPr>
            <a:spLocks noChangeArrowheads="1"/>
          </p:cNvSpPr>
          <p:nvPr/>
        </p:nvSpPr>
        <p:spPr bwMode="auto">
          <a:xfrm>
            <a:off x="5938851" y="3784214"/>
            <a:ext cx="723900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0" name="Oval 12"/>
          <p:cNvSpPr>
            <a:spLocks noChangeArrowheads="1"/>
          </p:cNvSpPr>
          <p:nvPr/>
        </p:nvSpPr>
        <p:spPr bwMode="auto">
          <a:xfrm>
            <a:off x="5938849" y="4830261"/>
            <a:ext cx="719139" cy="723900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783341" y="1607881"/>
            <a:ext cx="4391682" cy="960263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err="1" smtClean="0"/>
              <a:t>WebAssembly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是一种可以使用非 </a:t>
            </a:r>
            <a:r>
              <a:rPr lang="en-US" altLang="zh-CN" sz="1600" b="1" dirty="0" smtClean="0"/>
              <a:t>JavaScript </a:t>
            </a:r>
            <a:r>
              <a:rPr lang="zh-CN" altLang="en-US" sz="1600" b="1" dirty="0" smtClean="0"/>
              <a:t>编程语言编写代码并且能在浏览器上运行的技术方案。</a:t>
            </a:r>
            <a:endParaRPr lang="zh-CN" altLang="en-US" sz="1600" b="1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799521" y="3795587"/>
            <a:ext cx="4409267" cy="701154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.</a:t>
            </a:r>
            <a:r>
              <a:rPr lang="en-US" altLang="zh-CN" sz="1600" dirty="0" err="1"/>
              <a:t>wasm</a:t>
            </a:r>
            <a:r>
              <a:rPr lang="zh-CN" altLang="en-US" sz="1600" dirty="0"/>
              <a:t>是一种新型的二进制格式，文件体积更小，启动速度</a:t>
            </a:r>
            <a:r>
              <a:rPr lang="en-US" altLang="zh-CN" sz="1600" dirty="0"/>
              <a:t>&amp;</a:t>
            </a:r>
            <a:r>
              <a:rPr lang="zh-CN" altLang="en-US" sz="1600" dirty="0"/>
              <a:t>运行速度更快。</a:t>
            </a:r>
            <a:endParaRPr lang="zh-CN" altLang="en-US" sz="15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05436" y="2805329"/>
            <a:ext cx="4369587" cy="701154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.</a:t>
            </a:r>
            <a:r>
              <a:rPr lang="en-US" altLang="zh-CN" sz="1600" dirty="0" err="1"/>
              <a:t>wasm</a:t>
            </a:r>
            <a:r>
              <a:rPr lang="zh-CN" altLang="en-US" sz="1600" dirty="0"/>
              <a:t>是多种编程语言的编译目标，包括</a:t>
            </a:r>
            <a:r>
              <a:rPr lang="en-US" altLang="zh-CN" sz="1600" dirty="0"/>
              <a:t>C/C++</a:t>
            </a:r>
            <a:r>
              <a:rPr lang="zh-CN" altLang="en-US" sz="1600" dirty="0" smtClean="0"/>
              <a:t>。</a:t>
            </a:r>
            <a:endParaRPr lang="zh-CN" altLang="en-US" sz="15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805436" y="4823276"/>
            <a:ext cx="4255287" cy="1107996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/>
              <a:t>WebAssembly</a:t>
            </a:r>
            <a:r>
              <a:rPr lang="zh-CN" altLang="en-US" sz="1600" dirty="0" smtClean="0"/>
              <a:t>的出现让我们能够以极小的成本来复用其他领域已存在的成果，以此弥补</a:t>
            </a:r>
            <a:r>
              <a:rPr lang="en-US" sz="1600" dirty="0" smtClean="0"/>
              <a:t>JS</a:t>
            </a:r>
            <a:r>
              <a:rPr lang="zh-CN" altLang="en-US" sz="1600" dirty="0" smtClean="0"/>
              <a:t>性能与功能上的不足。</a:t>
            </a:r>
            <a:endParaRPr lang="zh-CN" altLang="en-US" sz="15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39" name="Freeform 7"/>
          <p:cNvSpPr>
            <a:spLocks noEditPoints="1"/>
          </p:cNvSpPr>
          <p:nvPr/>
        </p:nvSpPr>
        <p:spPr bwMode="auto">
          <a:xfrm>
            <a:off x="6075621" y="3953637"/>
            <a:ext cx="450363" cy="385055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0" name="Freeform 9"/>
          <p:cNvSpPr>
            <a:spLocks noEditPoints="1"/>
          </p:cNvSpPr>
          <p:nvPr/>
        </p:nvSpPr>
        <p:spPr bwMode="auto">
          <a:xfrm>
            <a:off x="6082761" y="2942099"/>
            <a:ext cx="431315" cy="450363"/>
          </a:xfrm>
          <a:custGeom>
            <a:avLst/>
            <a:gdLst>
              <a:gd name="T0" fmla="*/ 86 w 134"/>
              <a:gd name="T1" fmla="*/ 115 h 140"/>
              <a:gd name="T2" fmla="*/ 82 w 134"/>
              <a:gd name="T3" fmla="*/ 118 h 140"/>
              <a:gd name="T4" fmla="*/ 10 w 134"/>
              <a:gd name="T5" fmla="*/ 115 h 140"/>
              <a:gd name="T6" fmla="*/ 14 w 134"/>
              <a:gd name="T7" fmla="*/ 11 h 140"/>
              <a:gd name="T8" fmla="*/ 86 w 134"/>
              <a:gd name="T9" fmla="*/ 15 h 140"/>
              <a:gd name="T10" fmla="*/ 96 w 134"/>
              <a:gd name="T11" fmla="*/ 16 h 140"/>
              <a:gd name="T12" fmla="*/ 82 w 134"/>
              <a:gd name="T13" fmla="*/ 0 h 140"/>
              <a:gd name="T14" fmla="*/ 0 w 134"/>
              <a:gd name="T15" fmla="*/ 14 h 140"/>
              <a:gd name="T16" fmla="*/ 14 w 134"/>
              <a:gd name="T17" fmla="*/ 140 h 140"/>
              <a:gd name="T18" fmla="*/ 96 w 134"/>
              <a:gd name="T19" fmla="*/ 126 h 140"/>
              <a:gd name="T20" fmla="*/ 96 w 134"/>
              <a:gd name="T21" fmla="*/ 125 h 140"/>
              <a:gd name="T22" fmla="*/ 86 w 134"/>
              <a:gd name="T23" fmla="*/ 87 h 140"/>
              <a:gd name="T24" fmla="*/ 55 w 134"/>
              <a:gd name="T25" fmla="*/ 4 h 140"/>
              <a:gd name="T26" fmla="*/ 55 w 134"/>
              <a:gd name="T27" fmla="*/ 7 h 140"/>
              <a:gd name="T28" fmla="*/ 40 w 134"/>
              <a:gd name="T29" fmla="*/ 5 h 140"/>
              <a:gd name="T30" fmla="*/ 48 w 134"/>
              <a:gd name="T31" fmla="*/ 135 h 140"/>
              <a:gd name="T32" fmla="*/ 48 w 134"/>
              <a:gd name="T33" fmla="*/ 123 h 140"/>
              <a:gd name="T34" fmla="*/ 48 w 134"/>
              <a:gd name="T35" fmla="*/ 135 h 140"/>
              <a:gd name="T36" fmla="*/ 96 w 134"/>
              <a:gd name="T37" fmla="*/ 22 h 140"/>
              <a:gd name="T38" fmla="*/ 62 w 134"/>
              <a:gd name="T39" fmla="*/ 22 h 140"/>
              <a:gd name="T40" fmla="*/ 51 w 134"/>
              <a:gd name="T41" fmla="*/ 70 h 140"/>
              <a:gd name="T42" fmla="*/ 66 w 134"/>
              <a:gd name="T43" fmla="*/ 81 h 140"/>
              <a:gd name="T44" fmla="*/ 83 w 134"/>
              <a:gd name="T45" fmla="*/ 81 h 140"/>
              <a:gd name="T46" fmla="*/ 96 w 134"/>
              <a:gd name="T47" fmla="*/ 81 h 140"/>
              <a:gd name="T48" fmla="*/ 134 w 134"/>
              <a:gd name="T49" fmla="*/ 70 h 140"/>
              <a:gd name="T50" fmla="*/ 124 w 134"/>
              <a:gd name="T51" fmla="*/ 22 h 140"/>
              <a:gd name="T52" fmla="*/ 124 w 134"/>
              <a:gd name="T53" fmla="*/ 74 h 140"/>
              <a:gd name="T54" fmla="*/ 86 w 134"/>
              <a:gd name="T55" fmla="*/ 74 h 140"/>
              <a:gd name="T56" fmla="*/ 58 w 134"/>
              <a:gd name="T57" fmla="*/ 70 h 140"/>
              <a:gd name="T58" fmla="*/ 62 w 134"/>
              <a:gd name="T59" fmla="*/ 29 h 140"/>
              <a:gd name="T60" fmla="*/ 96 w 134"/>
              <a:gd name="T61" fmla="*/ 29 h 140"/>
              <a:gd name="T62" fmla="*/ 127 w 134"/>
              <a:gd name="T63" fmla="*/ 33 h 140"/>
              <a:gd name="T64" fmla="*/ 82 w 134"/>
              <a:gd name="T65" fmla="*/ 37 h 140"/>
              <a:gd name="T66" fmla="*/ 109 w 134"/>
              <a:gd name="T67" fmla="*/ 56 h 140"/>
              <a:gd name="T68" fmla="*/ 88 w 134"/>
              <a:gd name="T69" fmla="*/ 62 h 140"/>
              <a:gd name="T70" fmla="*/ 101 w 134"/>
              <a:gd name="T71" fmla="*/ 64 h 140"/>
              <a:gd name="T72" fmla="*/ 109 w 134"/>
              <a:gd name="T73" fmla="*/ 65 h 140"/>
              <a:gd name="T74" fmla="*/ 102 w 134"/>
              <a:gd name="T75" fmla="*/ 66 h 140"/>
              <a:gd name="T76" fmla="*/ 86 w 134"/>
              <a:gd name="T77" fmla="*/ 69 h 140"/>
              <a:gd name="T78" fmla="*/ 86 w 134"/>
              <a:gd name="T79" fmla="*/ 61 h 140"/>
              <a:gd name="T80" fmla="*/ 87 w 134"/>
              <a:gd name="T81" fmla="*/ 57 h 140"/>
              <a:gd name="T82" fmla="*/ 81 w 134"/>
              <a:gd name="T83" fmla="*/ 39 h 140"/>
              <a:gd name="T84" fmla="*/ 78 w 134"/>
              <a:gd name="T85" fmla="*/ 37 h 140"/>
              <a:gd name="T86" fmla="*/ 78 w 134"/>
              <a:gd name="T87" fmla="*/ 33 h 140"/>
              <a:gd name="T88" fmla="*/ 80 w 134"/>
              <a:gd name="T89" fmla="*/ 3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4" h="140">
                <a:moveTo>
                  <a:pt x="86" y="87"/>
                </a:moveTo>
                <a:cubicBezTo>
                  <a:pt x="86" y="115"/>
                  <a:pt x="86" y="115"/>
                  <a:pt x="86" y="115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17"/>
                  <a:pt x="84" y="118"/>
                  <a:pt x="82" y="118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2" y="118"/>
                  <a:pt x="10" y="117"/>
                  <a:pt x="10" y="1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4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84" y="11"/>
                  <a:pt x="86" y="13"/>
                  <a:pt x="86" y="15"/>
                </a:cubicBezTo>
                <a:cubicBezTo>
                  <a:pt x="86" y="16"/>
                  <a:pt x="86" y="16"/>
                  <a:pt x="8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4"/>
                  <a:pt x="6" y="140"/>
                  <a:pt x="14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90" y="140"/>
                  <a:pt x="96" y="134"/>
                  <a:pt x="96" y="126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87"/>
                  <a:pt x="96" y="87"/>
                  <a:pt x="96" y="87"/>
                </a:cubicBezTo>
                <a:cubicBezTo>
                  <a:pt x="86" y="87"/>
                  <a:pt x="86" y="87"/>
                  <a:pt x="86" y="87"/>
                </a:cubicBezTo>
                <a:close/>
                <a:moveTo>
                  <a:pt x="42" y="4"/>
                </a:move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6" y="4"/>
                  <a:pt x="56" y="5"/>
                </a:cubicBezTo>
                <a:cubicBezTo>
                  <a:pt x="56" y="6"/>
                  <a:pt x="55" y="7"/>
                  <a:pt x="5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1" y="7"/>
                  <a:pt x="40" y="6"/>
                  <a:pt x="40" y="5"/>
                </a:cubicBezTo>
                <a:cubicBezTo>
                  <a:pt x="40" y="4"/>
                  <a:pt x="41" y="4"/>
                  <a:pt x="42" y="4"/>
                </a:cubicBezTo>
                <a:close/>
                <a:moveTo>
                  <a:pt x="48" y="135"/>
                </a:moveTo>
                <a:cubicBezTo>
                  <a:pt x="45" y="135"/>
                  <a:pt x="42" y="133"/>
                  <a:pt x="42" y="129"/>
                </a:cubicBezTo>
                <a:cubicBezTo>
                  <a:pt x="42" y="125"/>
                  <a:pt x="45" y="123"/>
                  <a:pt x="48" y="123"/>
                </a:cubicBezTo>
                <a:cubicBezTo>
                  <a:pt x="52" y="123"/>
                  <a:pt x="54" y="125"/>
                  <a:pt x="54" y="129"/>
                </a:cubicBezTo>
                <a:cubicBezTo>
                  <a:pt x="54" y="133"/>
                  <a:pt x="52" y="135"/>
                  <a:pt x="48" y="135"/>
                </a:cubicBezTo>
                <a:close/>
                <a:moveTo>
                  <a:pt x="124" y="22"/>
                </a:moveTo>
                <a:cubicBezTo>
                  <a:pt x="96" y="22"/>
                  <a:pt x="96" y="22"/>
                  <a:pt x="96" y="22"/>
                </a:cubicBezTo>
                <a:cubicBezTo>
                  <a:pt x="86" y="22"/>
                  <a:pt x="86" y="22"/>
                  <a:pt x="8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6" y="22"/>
                  <a:pt x="51" y="27"/>
                  <a:pt x="51" y="33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6"/>
                  <a:pt x="56" y="81"/>
                  <a:pt x="62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83" y="81"/>
                  <a:pt x="83" y="81"/>
                  <a:pt x="83" y="81"/>
                </a:cubicBezTo>
                <a:cubicBezTo>
                  <a:pt x="86" y="81"/>
                  <a:pt x="86" y="81"/>
                  <a:pt x="86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9" y="81"/>
                  <a:pt x="134" y="76"/>
                  <a:pt x="134" y="70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27"/>
                  <a:pt x="129" y="22"/>
                  <a:pt x="124" y="22"/>
                </a:cubicBezTo>
                <a:close/>
                <a:moveTo>
                  <a:pt x="127" y="70"/>
                </a:moveTo>
                <a:cubicBezTo>
                  <a:pt x="127" y="72"/>
                  <a:pt x="126" y="74"/>
                  <a:pt x="124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0" y="74"/>
                  <a:pt x="58" y="72"/>
                  <a:pt x="58" y="70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0"/>
                  <a:pt x="60" y="29"/>
                  <a:pt x="62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96" y="29"/>
                  <a:pt x="96" y="29"/>
                  <a:pt x="96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6" y="29"/>
                  <a:pt x="127" y="30"/>
                  <a:pt x="127" y="33"/>
                </a:cubicBezTo>
                <a:lnTo>
                  <a:pt x="127" y="70"/>
                </a:lnTo>
                <a:close/>
                <a:moveTo>
                  <a:pt x="82" y="37"/>
                </a:moveTo>
                <a:cubicBezTo>
                  <a:pt x="112" y="41"/>
                  <a:pt x="112" y="41"/>
                  <a:pt x="112" y="41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90" y="57"/>
                  <a:pt x="90" y="57"/>
                  <a:pt x="90" y="57"/>
                </a:cubicBezTo>
                <a:cubicBezTo>
                  <a:pt x="88" y="62"/>
                  <a:pt x="88" y="62"/>
                  <a:pt x="88" y="62"/>
                </a:cubicBezTo>
                <a:cubicBezTo>
                  <a:pt x="89" y="62"/>
                  <a:pt x="89" y="63"/>
                  <a:pt x="90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2"/>
                  <a:pt x="103" y="61"/>
                  <a:pt x="105" y="61"/>
                </a:cubicBezTo>
                <a:cubicBezTo>
                  <a:pt x="107" y="61"/>
                  <a:pt x="109" y="63"/>
                  <a:pt x="109" y="65"/>
                </a:cubicBezTo>
                <a:cubicBezTo>
                  <a:pt x="109" y="67"/>
                  <a:pt x="107" y="69"/>
                  <a:pt x="105" y="69"/>
                </a:cubicBezTo>
                <a:cubicBezTo>
                  <a:pt x="103" y="69"/>
                  <a:pt x="102" y="68"/>
                  <a:pt x="102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8"/>
                  <a:pt x="87" y="69"/>
                  <a:pt x="86" y="69"/>
                </a:cubicBezTo>
                <a:cubicBezTo>
                  <a:pt x="84" y="69"/>
                  <a:pt x="82" y="67"/>
                  <a:pt x="82" y="65"/>
                </a:cubicBezTo>
                <a:cubicBezTo>
                  <a:pt x="82" y="63"/>
                  <a:pt x="84" y="61"/>
                  <a:pt x="86" y="61"/>
                </a:cubicBezTo>
                <a:cubicBezTo>
                  <a:pt x="86" y="61"/>
                  <a:pt x="86" y="61"/>
                  <a:pt x="86" y="61"/>
                </a:cubicBezTo>
                <a:cubicBezTo>
                  <a:pt x="87" y="57"/>
                  <a:pt x="87" y="57"/>
                  <a:pt x="87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1" y="39"/>
                  <a:pt x="81" y="39"/>
                  <a:pt x="81" y="39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37"/>
                  <a:pt x="78" y="37"/>
                  <a:pt x="78" y="37"/>
                </a:cubicBezTo>
                <a:cubicBezTo>
                  <a:pt x="77" y="37"/>
                  <a:pt x="76" y="36"/>
                  <a:pt x="76" y="35"/>
                </a:cubicBezTo>
                <a:cubicBezTo>
                  <a:pt x="76" y="34"/>
                  <a:pt x="77" y="33"/>
                  <a:pt x="78" y="33"/>
                </a:cubicBezTo>
                <a:cubicBezTo>
                  <a:pt x="79" y="33"/>
                  <a:pt x="80" y="34"/>
                  <a:pt x="80" y="35"/>
                </a:cubicBezTo>
                <a:cubicBezTo>
                  <a:pt x="80" y="35"/>
                  <a:pt x="80" y="35"/>
                  <a:pt x="80" y="35"/>
                </a:cubicBezTo>
                <a:lnTo>
                  <a:pt x="82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1" name="Freeform 11"/>
          <p:cNvSpPr>
            <a:spLocks noEditPoints="1"/>
          </p:cNvSpPr>
          <p:nvPr/>
        </p:nvSpPr>
        <p:spPr bwMode="auto">
          <a:xfrm>
            <a:off x="6117800" y="1730366"/>
            <a:ext cx="366005" cy="478935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2" name="Freeform 19"/>
          <p:cNvSpPr>
            <a:spLocks noEditPoints="1"/>
          </p:cNvSpPr>
          <p:nvPr/>
        </p:nvSpPr>
        <p:spPr bwMode="auto">
          <a:xfrm>
            <a:off x="6073240" y="4997646"/>
            <a:ext cx="450363" cy="389135"/>
          </a:xfrm>
          <a:custGeom>
            <a:avLst/>
            <a:gdLst>
              <a:gd name="T0" fmla="*/ 33 w 140"/>
              <a:gd name="T1" fmla="*/ 121 h 121"/>
              <a:gd name="T2" fmla="*/ 33 w 140"/>
              <a:gd name="T3" fmla="*/ 97 h 121"/>
              <a:gd name="T4" fmla="*/ 115 w 140"/>
              <a:gd name="T5" fmla="*/ 97 h 121"/>
              <a:gd name="T6" fmla="*/ 115 w 140"/>
              <a:gd name="T7" fmla="*/ 121 h 121"/>
              <a:gd name="T8" fmla="*/ 115 w 140"/>
              <a:gd name="T9" fmla="*/ 97 h 121"/>
              <a:gd name="T10" fmla="*/ 133 w 140"/>
              <a:gd name="T11" fmla="*/ 103 h 121"/>
              <a:gd name="T12" fmla="*/ 115 w 140"/>
              <a:gd name="T13" fmla="*/ 95 h 121"/>
              <a:gd name="T14" fmla="*/ 45 w 140"/>
              <a:gd name="T15" fmla="*/ 103 h 121"/>
              <a:gd name="T16" fmla="*/ 20 w 140"/>
              <a:gd name="T17" fmla="*/ 103 h 121"/>
              <a:gd name="T18" fmla="*/ 6 w 140"/>
              <a:gd name="T19" fmla="*/ 103 h 121"/>
              <a:gd name="T20" fmla="*/ 0 w 140"/>
              <a:gd name="T21" fmla="*/ 72 h 121"/>
              <a:gd name="T22" fmla="*/ 17 w 140"/>
              <a:gd name="T23" fmla="*/ 44 h 121"/>
              <a:gd name="T24" fmla="*/ 44 w 140"/>
              <a:gd name="T25" fmla="*/ 40 h 121"/>
              <a:gd name="T26" fmla="*/ 49 w 140"/>
              <a:gd name="T27" fmla="*/ 88 h 121"/>
              <a:gd name="T28" fmla="*/ 140 w 140"/>
              <a:gd name="T29" fmla="*/ 96 h 121"/>
              <a:gd name="T30" fmla="*/ 39 w 140"/>
              <a:gd name="T31" fmla="*/ 47 h 121"/>
              <a:gd name="T32" fmla="*/ 23 w 140"/>
              <a:gd name="T33" fmla="*/ 48 h 121"/>
              <a:gd name="T34" fmla="*/ 9 w 140"/>
              <a:gd name="T35" fmla="*/ 69 h 121"/>
              <a:gd name="T36" fmla="*/ 12 w 140"/>
              <a:gd name="T37" fmla="*/ 73 h 121"/>
              <a:gd name="T38" fmla="*/ 41 w 140"/>
              <a:gd name="T39" fmla="*/ 71 h 121"/>
              <a:gd name="T40" fmla="*/ 139 w 140"/>
              <a:gd name="T41" fmla="*/ 73 h 121"/>
              <a:gd name="T42" fmla="*/ 99 w 140"/>
              <a:gd name="T43" fmla="*/ 56 h 121"/>
              <a:gd name="T44" fmla="*/ 129 w 140"/>
              <a:gd name="T45" fmla="*/ 84 h 121"/>
              <a:gd name="T46" fmla="*/ 139 w 140"/>
              <a:gd name="T47" fmla="*/ 34 h 121"/>
              <a:gd name="T48" fmla="*/ 99 w 140"/>
              <a:gd name="T49" fmla="*/ 23 h 121"/>
              <a:gd name="T50" fmla="*/ 139 w 140"/>
              <a:gd name="T51" fmla="*/ 51 h 121"/>
              <a:gd name="T52" fmla="*/ 64 w 140"/>
              <a:gd name="T53" fmla="*/ 84 h 121"/>
              <a:gd name="T54" fmla="*/ 94 w 140"/>
              <a:gd name="T55" fmla="*/ 56 h 121"/>
              <a:gd name="T56" fmla="*/ 53 w 140"/>
              <a:gd name="T57" fmla="*/ 73 h 121"/>
              <a:gd name="T58" fmla="*/ 94 w 140"/>
              <a:gd name="T59" fmla="*/ 23 h 121"/>
              <a:gd name="T60" fmla="*/ 53 w 140"/>
              <a:gd name="T61" fmla="*/ 34 h 121"/>
              <a:gd name="T62" fmla="*/ 94 w 140"/>
              <a:gd name="T63" fmla="*/ 51 h 121"/>
              <a:gd name="T64" fmla="*/ 69 w 140"/>
              <a:gd name="T65" fmla="*/ 11 h 121"/>
              <a:gd name="T66" fmla="*/ 69 w 140"/>
              <a:gd name="T67" fmla="*/ 11 h 121"/>
              <a:gd name="T68" fmla="*/ 78 w 140"/>
              <a:gd name="T69" fmla="*/ 10 h 121"/>
              <a:gd name="T70" fmla="*/ 99 w 140"/>
              <a:gd name="T71" fmla="*/ 21 h 121"/>
              <a:gd name="T72" fmla="*/ 99 w 140"/>
              <a:gd name="T73" fmla="*/ 21 h 121"/>
              <a:gd name="T74" fmla="*/ 114 w 140"/>
              <a:gd name="T75" fmla="*/ 1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20">
                <a:moveTo>
                  <a:pt x="45" y="109"/>
                </a:moveTo>
                <a:cubicBezTo>
                  <a:pt x="45" y="116"/>
                  <a:pt x="39" y="121"/>
                  <a:pt x="33" y="121"/>
                </a:cubicBezTo>
                <a:cubicBezTo>
                  <a:pt x="26" y="121"/>
                  <a:pt x="21" y="116"/>
                  <a:pt x="21" y="109"/>
                </a:cubicBezTo>
                <a:cubicBezTo>
                  <a:pt x="21" y="103"/>
                  <a:pt x="26" y="97"/>
                  <a:pt x="33" y="97"/>
                </a:cubicBezTo>
                <a:cubicBezTo>
                  <a:pt x="39" y="97"/>
                  <a:pt x="45" y="103"/>
                  <a:pt x="45" y="109"/>
                </a:cubicBezTo>
                <a:close/>
                <a:moveTo>
                  <a:pt x="115" y="97"/>
                </a:moveTo>
                <a:cubicBezTo>
                  <a:pt x="108" y="97"/>
                  <a:pt x="103" y="103"/>
                  <a:pt x="103" y="109"/>
                </a:cubicBezTo>
                <a:cubicBezTo>
                  <a:pt x="103" y="116"/>
                  <a:pt x="108" y="121"/>
                  <a:pt x="115" y="121"/>
                </a:cubicBezTo>
                <a:cubicBezTo>
                  <a:pt x="121" y="121"/>
                  <a:pt x="126" y="116"/>
                  <a:pt x="126" y="109"/>
                </a:cubicBezTo>
                <a:cubicBezTo>
                  <a:pt x="126" y="103"/>
                  <a:pt x="121" y="97"/>
                  <a:pt x="115" y="97"/>
                </a:cubicBezTo>
                <a:close/>
                <a:moveTo>
                  <a:pt x="140" y="96"/>
                </a:moveTo>
                <a:cubicBezTo>
                  <a:pt x="140" y="100"/>
                  <a:pt x="137" y="103"/>
                  <a:pt x="133" y="103"/>
                </a:cubicBezTo>
                <a:cubicBezTo>
                  <a:pt x="127" y="103"/>
                  <a:pt x="127" y="103"/>
                  <a:pt x="127" y="103"/>
                </a:cubicBezTo>
                <a:cubicBezTo>
                  <a:pt x="125" y="98"/>
                  <a:pt x="120" y="95"/>
                  <a:pt x="115" y="95"/>
                </a:cubicBezTo>
                <a:cubicBezTo>
                  <a:pt x="109" y="95"/>
                  <a:pt x="104" y="98"/>
                  <a:pt x="102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3" y="98"/>
                  <a:pt x="38" y="95"/>
                  <a:pt x="33" y="95"/>
                </a:cubicBezTo>
                <a:cubicBezTo>
                  <a:pt x="27" y="95"/>
                  <a:pt x="22" y="98"/>
                  <a:pt x="20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1"/>
                  <a:pt x="0" y="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9"/>
                  <a:pt x="2" y="65"/>
                  <a:pt x="3" y="63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2"/>
                  <a:pt x="23" y="40"/>
                  <a:pt x="25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7" y="40"/>
                  <a:pt x="49" y="42"/>
                  <a:pt x="49" y="45"/>
                </a:cubicBezTo>
                <a:cubicBezTo>
                  <a:pt x="49" y="88"/>
                  <a:pt x="49" y="88"/>
                  <a:pt x="49" y="88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7" y="88"/>
                  <a:pt x="140" y="91"/>
                  <a:pt x="140" y="96"/>
                </a:cubicBezTo>
                <a:close/>
                <a:moveTo>
                  <a:pt x="41" y="49"/>
                </a:moveTo>
                <a:cubicBezTo>
                  <a:pt x="41" y="48"/>
                  <a:pt x="40" y="47"/>
                  <a:pt x="39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4" y="47"/>
                  <a:pt x="23" y="48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8"/>
                  <a:pt x="9" y="69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2"/>
                  <a:pt x="10" y="73"/>
                  <a:pt x="12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0" y="73"/>
                  <a:pt x="41" y="72"/>
                  <a:pt x="41" y="71"/>
                </a:cubicBezTo>
                <a:lnTo>
                  <a:pt x="41" y="49"/>
                </a:lnTo>
                <a:close/>
                <a:moveTo>
                  <a:pt x="139" y="73"/>
                </a:moveTo>
                <a:cubicBezTo>
                  <a:pt x="139" y="56"/>
                  <a:pt x="139" y="56"/>
                  <a:pt x="139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99" y="84"/>
                  <a:pt x="99" y="84"/>
                  <a:pt x="99" y="84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35" y="84"/>
                  <a:pt x="139" y="79"/>
                  <a:pt x="139" y="73"/>
                </a:cubicBezTo>
                <a:close/>
                <a:moveTo>
                  <a:pt x="139" y="34"/>
                </a:moveTo>
                <a:cubicBezTo>
                  <a:pt x="139" y="28"/>
                  <a:pt x="135" y="23"/>
                  <a:pt x="12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51"/>
                  <a:pt x="99" y="51"/>
                  <a:pt x="99" y="51"/>
                </a:cubicBezTo>
                <a:cubicBezTo>
                  <a:pt x="139" y="51"/>
                  <a:pt x="139" y="51"/>
                  <a:pt x="139" y="51"/>
                </a:cubicBezTo>
                <a:lnTo>
                  <a:pt x="139" y="34"/>
                </a:lnTo>
                <a:close/>
                <a:moveTo>
                  <a:pt x="64" y="84"/>
                </a:moveTo>
                <a:cubicBezTo>
                  <a:pt x="94" y="84"/>
                  <a:pt x="94" y="84"/>
                  <a:pt x="94" y="84"/>
                </a:cubicBezTo>
                <a:cubicBezTo>
                  <a:pt x="94" y="56"/>
                  <a:pt x="94" y="56"/>
                  <a:pt x="94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9"/>
                  <a:pt x="58" y="84"/>
                  <a:pt x="64" y="84"/>
                </a:cubicBezTo>
                <a:close/>
                <a:moveTo>
                  <a:pt x="94" y="23"/>
                </a:moveTo>
                <a:cubicBezTo>
                  <a:pt x="64" y="23"/>
                  <a:pt x="64" y="23"/>
                  <a:pt x="64" y="23"/>
                </a:cubicBezTo>
                <a:cubicBezTo>
                  <a:pt x="58" y="23"/>
                  <a:pt x="53" y="28"/>
                  <a:pt x="53" y="34"/>
                </a:cubicBezTo>
                <a:cubicBezTo>
                  <a:pt x="53" y="51"/>
                  <a:pt x="53" y="51"/>
                  <a:pt x="53" y="51"/>
                </a:cubicBezTo>
                <a:cubicBezTo>
                  <a:pt x="94" y="51"/>
                  <a:pt x="94" y="51"/>
                  <a:pt x="94" y="51"/>
                </a:cubicBezTo>
                <a:lnTo>
                  <a:pt x="94" y="23"/>
                </a:lnTo>
                <a:close/>
                <a:moveTo>
                  <a:pt x="69" y="11"/>
                </a:moveTo>
                <a:cubicBezTo>
                  <a:pt x="72" y="0"/>
                  <a:pt x="90" y="5"/>
                  <a:pt x="94" y="21"/>
                </a:cubicBezTo>
                <a:cubicBezTo>
                  <a:pt x="94" y="21"/>
                  <a:pt x="65" y="24"/>
                  <a:pt x="69" y="11"/>
                </a:cubicBezTo>
                <a:close/>
                <a:moveTo>
                  <a:pt x="91" y="19"/>
                </a:moveTo>
                <a:cubicBezTo>
                  <a:pt x="91" y="19"/>
                  <a:pt x="84" y="10"/>
                  <a:pt x="78" y="10"/>
                </a:cubicBezTo>
                <a:cubicBezTo>
                  <a:pt x="72" y="10"/>
                  <a:pt x="75" y="18"/>
                  <a:pt x="91" y="19"/>
                </a:cubicBezTo>
                <a:close/>
                <a:moveTo>
                  <a:pt x="99" y="21"/>
                </a:moveTo>
                <a:cubicBezTo>
                  <a:pt x="102" y="5"/>
                  <a:pt x="121" y="0"/>
                  <a:pt x="124" y="11"/>
                </a:cubicBezTo>
                <a:cubicBezTo>
                  <a:pt x="127" y="24"/>
                  <a:pt x="99" y="21"/>
                  <a:pt x="99" y="21"/>
                </a:cubicBezTo>
                <a:close/>
                <a:moveTo>
                  <a:pt x="102" y="19"/>
                </a:moveTo>
                <a:cubicBezTo>
                  <a:pt x="117" y="18"/>
                  <a:pt x="120" y="10"/>
                  <a:pt x="114" y="10"/>
                </a:cubicBezTo>
                <a:cubicBezTo>
                  <a:pt x="108" y="10"/>
                  <a:pt x="102" y="19"/>
                  <a:pt x="102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14136" b="13504"/>
          <a:stretch>
            <a:fillRect/>
          </a:stretch>
        </p:blipFill>
        <p:spPr>
          <a:xfrm>
            <a:off x="906191" y="2520212"/>
            <a:ext cx="4476204" cy="30231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技术背景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Technology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6816" y="1485900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WebAssembly</a:t>
            </a:r>
            <a:r>
              <a:rPr lang="zh-CN" altLang="en-US" sz="2400" dirty="0" smtClean="0"/>
              <a:t>是什么？</a:t>
            </a:r>
            <a:endParaRPr lang="zh-CN" altLang="en-US" sz="2400" dirty="0"/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/>
      <p:bldP spid="133" grpId="0"/>
      <p:bldP spid="135" grpId="0"/>
      <p:bldP spid="137" grpId="0"/>
      <p:bldP spid="139" grpId="0" animBg="1"/>
      <p:bldP spid="140" grpId="0" animBg="1"/>
      <p:bldP spid="141" grpId="0" animBg="1"/>
      <p:bldP spid="1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53993" y="611067"/>
            <a:ext cx="8546106" cy="4765443"/>
          </a:xfrm>
          <a:prstGeom prst="line">
            <a:avLst/>
          </a:prstGeom>
          <a:ln w="6350">
            <a:solidFill>
              <a:srgbClr val="4C4C4C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7703473" y="1400411"/>
            <a:ext cx="279364" cy="279364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18309" y="2348991"/>
            <a:ext cx="279364" cy="279364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65664" y="3379097"/>
            <a:ext cx="279364" cy="279364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56088" y="4429331"/>
            <a:ext cx="279364" cy="279364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87003" y="3270951"/>
            <a:ext cx="1240329" cy="497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1363" y="3946527"/>
            <a:ext cx="892716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defTabSz="911860">
              <a:defRPr sz="2000" b="1">
                <a:solidFill>
                  <a:srgbClr val="6C845E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sz="2400" dirty="0" smtClean="0">
                <a:latin typeface="+mn-lt"/>
                <a:sym typeface="+mn-lt"/>
              </a:rPr>
              <a:t>1995</a:t>
            </a:r>
            <a:endParaRPr lang="zh-CN" altLang="en-US" sz="2400" dirty="0">
              <a:latin typeface="+mn-lt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68608" y="2523839"/>
            <a:ext cx="1240329" cy="497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27737" y="2909279"/>
            <a:ext cx="892716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defTabSz="911860">
              <a:defRPr sz="2000" b="1">
                <a:solidFill>
                  <a:srgbClr val="6C845E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sz="2400" dirty="0" smtClean="0">
                <a:latin typeface="+mn-lt"/>
                <a:sym typeface="+mn-lt"/>
              </a:rPr>
              <a:t>2008</a:t>
            </a:r>
            <a:endParaRPr lang="zh-CN" altLang="en-US" sz="2400" dirty="0">
              <a:latin typeface="+mn-lt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50215" y="1794070"/>
            <a:ext cx="1240329" cy="497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sz="17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66528" y="1889374"/>
            <a:ext cx="892716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defTabSz="911860">
              <a:defRPr sz="2000" b="1">
                <a:solidFill>
                  <a:srgbClr val="6C845E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sz="2400" dirty="0" smtClean="0">
                <a:latin typeface="+mn-lt"/>
                <a:sym typeface="+mn-lt"/>
              </a:rPr>
              <a:t>2011</a:t>
            </a:r>
            <a:endParaRPr lang="zh-CN" altLang="en-US" sz="2400" dirty="0">
              <a:latin typeface="+mn-lt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41733" y="992805"/>
            <a:ext cx="1581283" cy="497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1837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72301" y="941946"/>
            <a:ext cx="892716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defTabSz="911860">
              <a:defRPr sz="2000" b="1">
                <a:solidFill>
                  <a:srgbClr val="6C845E"/>
                </a:solidFill>
                <a:latin typeface="+mn-ea"/>
                <a:cs typeface="+mn-ea"/>
              </a:defRPr>
            </a:lvl1pPr>
          </a:lstStyle>
          <a:p>
            <a:r>
              <a:rPr lang="en-US" altLang="zh-CN" sz="2400" dirty="0" smtClean="0">
                <a:latin typeface="+mn-lt"/>
                <a:sym typeface="+mn-lt"/>
              </a:rPr>
              <a:t>2015</a:t>
            </a:r>
            <a:endParaRPr lang="zh-CN" altLang="en-US" sz="2400" dirty="0">
              <a:latin typeface="+mn-lt"/>
              <a:sym typeface="+mn-lt"/>
            </a:endParaRPr>
          </a:p>
        </p:txBody>
      </p:sp>
      <p:sp>
        <p:nvSpPr>
          <p:cNvPr id="22" name="3          _5"/>
          <p:cNvSpPr>
            <a:spLocks noChangeArrowheads="1"/>
          </p:cNvSpPr>
          <p:nvPr/>
        </p:nvSpPr>
        <p:spPr bwMode="auto">
          <a:xfrm>
            <a:off x="2023528" y="4776458"/>
            <a:ext cx="4830091" cy="8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5" tIns="45560" rIns="91115" bIns="4556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JavaScript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诞生。它是一种弱类型语言。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所谓弱类型，在语法形式上的直观体现就是初始化变量时，无需显式指定变量类型，其类型完全由代码解释器在代码运行过程中进行推断。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 Light" pitchFamily="34" charset="-122"/>
              <a:ea typeface="微软雅黑 Light" pitchFamily="34" charset="-122"/>
              <a:cs typeface="+mn-ea"/>
              <a:sym typeface="+mn-lt"/>
            </a:endParaRPr>
          </a:p>
        </p:txBody>
      </p:sp>
      <p:sp>
        <p:nvSpPr>
          <p:cNvPr id="23" name="3          _5"/>
          <p:cNvSpPr>
            <a:spLocks noChangeArrowheads="1"/>
          </p:cNvSpPr>
          <p:nvPr/>
        </p:nvSpPr>
        <p:spPr bwMode="auto">
          <a:xfrm>
            <a:off x="3944948" y="3765646"/>
            <a:ext cx="5097947" cy="8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5" tIns="45560" rIns="91115" bIns="4556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浏览器性能大战时期开始。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很多浏览器加入了即时编译器，又称为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JITs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JITs 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的引入是浏览器运行代码机制的一个转折点。突然之间，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JavaScript 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的运行速度快了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10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倍。但引擎每一次版本优化的迭代速度却远跟不上当今各类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Web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应用的复杂度变化。</a:t>
            </a:r>
          </a:p>
        </p:txBody>
      </p:sp>
      <p:sp>
        <p:nvSpPr>
          <p:cNvPr id="24" name="3          _5"/>
          <p:cNvSpPr>
            <a:spLocks noChangeArrowheads="1"/>
          </p:cNvSpPr>
          <p:nvPr/>
        </p:nvSpPr>
        <p:spPr bwMode="auto">
          <a:xfrm>
            <a:off x="5765723" y="2709670"/>
            <a:ext cx="4956496" cy="8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5" tIns="45560" rIns="91115" bIns="4556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昙花一现的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ASM.js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sz="1400" dirty="0" err="1" smtClean="0">
                <a:latin typeface="微软雅黑 Light" pitchFamily="34" charset="-122"/>
                <a:ea typeface="微软雅黑 Light" pitchFamily="34" charset="-122"/>
              </a:rPr>
              <a:t>NaCl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sz="1400" dirty="0" err="1" smtClean="0">
                <a:latin typeface="微软雅黑 Light" pitchFamily="34" charset="-122"/>
                <a:ea typeface="微软雅黑 Light" pitchFamily="34" charset="-122"/>
              </a:rPr>
              <a:t>PNaCl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等技术都尝试以各自的方式来优化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Web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应用的执行效率，但由于诸如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浏览器兼容性不佳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性能优化不彻底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等问题，导致最终没有被广泛推广。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 Light" pitchFamily="34" charset="-122"/>
              <a:ea typeface="微软雅黑 Light" pitchFamily="34" charset="-122"/>
              <a:cs typeface="+mn-ea"/>
              <a:sym typeface="+mn-lt"/>
            </a:endParaRPr>
          </a:p>
        </p:txBody>
      </p:sp>
      <p:sp>
        <p:nvSpPr>
          <p:cNvPr id="25" name="3          _5"/>
          <p:cNvSpPr>
            <a:spLocks noChangeArrowheads="1"/>
          </p:cNvSpPr>
          <p:nvPr/>
        </p:nvSpPr>
        <p:spPr bwMode="auto">
          <a:xfrm>
            <a:off x="7411515" y="1777926"/>
            <a:ext cx="4258515" cy="58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5" tIns="45560" rIns="91115" bIns="4556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 smtClean="0">
                <a:latin typeface="微软雅黑 Light" pitchFamily="34" charset="-122"/>
                <a:ea typeface="微软雅黑 Light" pitchFamily="34" charset="-122"/>
              </a:rPr>
              <a:t>WebAssembly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简称</a:t>
            </a:r>
            <a:r>
              <a:rPr lang="en-US" sz="1400" dirty="0" err="1" smtClean="0">
                <a:latin typeface="微软雅黑 Light" pitchFamily="34" charset="-122"/>
                <a:ea typeface="微软雅黑 Light" pitchFamily="34" charset="-122"/>
              </a:rPr>
              <a:t>Wasm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)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出现。</a:t>
            </a:r>
            <a:r>
              <a:rPr lang="en-US" sz="1400" dirty="0" err="1" smtClean="0">
                <a:latin typeface="微软雅黑 Light" pitchFamily="34" charset="-122"/>
                <a:ea typeface="微软雅黑 Light" pitchFamily="34" charset="-122"/>
              </a:rPr>
              <a:t>Wasm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的设计目标是希望浏览器能够近似原生</a:t>
            </a:r>
            <a:r>
              <a:rPr lang="en-US" sz="1400" dirty="0" smtClean="0">
                <a:latin typeface="微软雅黑 Light" pitchFamily="34" charset="-122"/>
                <a:ea typeface="微软雅黑 Light" pitchFamily="34" charset="-122"/>
              </a:rPr>
              <a:t>C/C++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应用的运行速度。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 Light" pitchFamily="34" charset="-122"/>
              <a:ea typeface="微软雅黑 Light" pitchFamily="34" charset="-122"/>
              <a:cs typeface="+mn-ea"/>
              <a:sym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技术背景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Technology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6816" y="1485900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前端发展史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61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2" grpId="0"/>
      <p:bldP spid="14" grpId="0"/>
      <p:bldP spid="16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2"/>
          <p:cNvGraphicFramePr/>
          <p:nvPr/>
        </p:nvGraphicFramePr>
        <p:xfrm>
          <a:off x="6646985" y="747346"/>
          <a:ext cx="4072104" cy="5574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技术背景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Technology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816" y="14859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弱类型到底有多慢？</a:t>
            </a:r>
            <a:endParaRPr lang="zh-CN" altLang="en-US" sz="2400" dirty="0"/>
          </a:p>
        </p:txBody>
      </p:sp>
      <p:sp>
        <p:nvSpPr>
          <p:cNvPr id="19" name="3          _5"/>
          <p:cNvSpPr>
            <a:spLocks noChangeArrowheads="1"/>
          </p:cNvSpPr>
          <p:nvPr/>
        </p:nvSpPr>
        <p:spPr bwMode="auto">
          <a:xfrm>
            <a:off x="999224" y="2107997"/>
            <a:ext cx="4460799" cy="241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5" tIns="45560" rIns="91115" bIns="4556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/>
                <a:ea typeface="宋体" pitchFamily="2" charset="-122"/>
              </a:defRPr>
            </a:lvl9pPr>
          </a:lstStyle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/>
              <a:t>测试代码：浮点数累加一亿次，并循环执行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次</a:t>
            </a:r>
            <a:endParaRPr lang="en-US" altLang="zh-CN" sz="1400" dirty="0" smtClean="0"/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400" dirty="0" smtClean="0"/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/>
              <a:t>参与测试的语言：</a:t>
            </a:r>
            <a:r>
              <a:rPr lang="en-US" altLang="zh-CN" sz="1400" dirty="0" smtClean="0"/>
              <a:t>C++(</a:t>
            </a:r>
            <a:r>
              <a:rPr lang="zh-CN" altLang="en-US" sz="1400" dirty="0" smtClean="0"/>
              <a:t>包括经过编译器优化和浮点数操作优化和未经过任何优化的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JS</a:t>
            </a:r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400" dirty="0" smtClean="0"/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400" dirty="0" smtClean="0"/>
              <a:t>平均耗时结果：优化后的</a:t>
            </a:r>
            <a:r>
              <a:rPr lang="en-US" altLang="zh-CN" sz="1400" dirty="0" smtClean="0"/>
              <a:t>C++ 3ms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Java 103ms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JS 105ms</a:t>
            </a:r>
            <a:r>
              <a:rPr lang="zh-CN" altLang="en-US" sz="1400" dirty="0" smtClean="0"/>
              <a:t>，未经优化的</a:t>
            </a:r>
            <a:r>
              <a:rPr lang="en-US" altLang="zh-CN" sz="1400" dirty="0" smtClean="0"/>
              <a:t>C++ 306ms</a:t>
            </a:r>
            <a:r>
              <a:rPr lang="zh-CN" altLang="en-US" sz="1400" dirty="0" smtClean="0"/>
              <a:t>，</a:t>
            </a:r>
            <a:r>
              <a:rPr lang="en-US" sz="1400" dirty="0" smtClean="0"/>
              <a:t>Python </a:t>
            </a:r>
            <a:r>
              <a:rPr lang="en-US" sz="1400" dirty="0" err="1" smtClean="0"/>
              <a:t>6022ms</a:t>
            </a:r>
            <a:endParaRPr lang="en-US" sz="1400" dirty="0" smtClean="0"/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400" dirty="0"/>
          </a:p>
          <a:p>
            <a:pPr defTabSz="91056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El"/>
        </p:bldSub>
      </p:bldGraphic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auto">
          <a:xfrm>
            <a:off x="5352128" y="1583324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5976829" y="1798865"/>
            <a:ext cx="1107041" cy="11089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5" cap="flat">
            <a:noFill/>
            <a:prstDash val="solid"/>
            <a:miter lim="800000"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4800280" y="2793037"/>
            <a:ext cx="1107041" cy="1107041"/>
          </a:xfrm>
          <a:prstGeom prst="ellipse">
            <a:avLst/>
          </a:prstGeom>
          <a:solidFill>
            <a:srgbClr val="4C4C4C"/>
          </a:solidFill>
          <a:ln w="5" cap="flat">
            <a:noFill/>
            <a:prstDash val="solid"/>
            <a:miter lim="800000"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5985757" y="3768075"/>
            <a:ext cx="1107041" cy="110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5" cap="flat">
            <a:noFill/>
            <a:prstDash val="solid"/>
            <a:miter lim="800000"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4804743" y="4746940"/>
            <a:ext cx="1107679" cy="1107041"/>
          </a:xfrm>
          <a:prstGeom prst="ellipse">
            <a:avLst/>
          </a:prstGeom>
          <a:solidFill>
            <a:srgbClr val="4C4C4C"/>
          </a:solidFill>
          <a:ln w="5" cap="flat">
            <a:noFill/>
            <a:prstDash val="solid"/>
            <a:miter lim="800000"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646" y="3225874"/>
            <a:ext cx="3712711" cy="233294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/>
              <a:t>强类型</a:t>
            </a:r>
            <a:r>
              <a:rPr lang="en-US" sz="1400" dirty="0" smtClean="0"/>
              <a:t>(Strongly Typed)</a:t>
            </a:r>
            <a:r>
              <a:rPr lang="zh-CN" altLang="en-US" sz="1400" dirty="0" smtClean="0"/>
              <a:t>编程语言，最直观的体现是声明变量时，必须显式指定变量需要存储的数据类型。无须再花费额外的时间在代码运行时去推断变量的数据类型。由于代码中的所有变量类型都不需要通过运行时环境推断，因此便可以提前将程序源码进行静态编译</a:t>
            </a:r>
            <a:r>
              <a:rPr lang="en-US" sz="1400" dirty="0" smtClean="0"/>
              <a:t>(AOT)</a:t>
            </a:r>
            <a:r>
              <a:rPr lang="zh-CN" altLang="en-US" sz="1400" dirty="0" smtClean="0"/>
              <a:t>和优化，最后直接生成相应的经过优化的二进制机器码供</a:t>
            </a:r>
            <a:r>
              <a:rPr lang="en-US" sz="1400" dirty="0" smtClean="0"/>
              <a:t>CPU</a:t>
            </a:r>
            <a:r>
              <a:rPr lang="zh-CN" altLang="en-US" sz="1400" dirty="0" smtClean="0"/>
              <a:t>执行。</a:t>
            </a:r>
            <a:endParaRPr lang="zh-CN" altLang="en-US" sz="14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13492" y="2720170"/>
            <a:ext cx="1008112" cy="311111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500" b="1" dirty="0" smtClean="0">
                <a:solidFill>
                  <a:srgbClr val="4C4C4C"/>
                </a:solidFill>
                <a:cs typeface="+mn-ea"/>
                <a:sym typeface="+mn-lt"/>
              </a:rPr>
              <a:t>一方面</a:t>
            </a:r>
            <a:endParaRPr lang="zh-CN" altLang="en-US" sz="1500" b="1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5539" y="2374080"/>
            <a:ext cx="3894992" cy="317317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以</a:t>
            </a:r>
            <a:r>
              <a:rPr lang="en-US" sz="1400" dirty="0" smtClean="0"/>
              <a:t>Node.js</a:t>
            </a:r>
            <a:r>
              <a:rPr lang="zh-CN" altLang="en-US" sz="1400" dirty="0" smtClean="0"/>
              <a:t>为例，由于其本身基于</a:t>
            </a:r>
            <a:r>
              <a:rPr lang="en-US" sz="1400" dirty="0" smtClean="0"/>
              <a:t>V8</a:t>
            </a:r>
            <a:r>
              <a:rPr lang="zh-CN" altLang="en-US" sz="1400" dirty="0" smtClean="0"/>
              <a:t>实现，而</a:t>
            </a:r>
            <a:r>
              <a:rPr lang="en-US" sz="1400" dirty="0" smtClean="0"/>
              <a:t>V8</a:t>
            </a:r>
            <a:r>
              <a:rPr lang="zh-CN" altLang="en-US" sz="1400" dirty="0" smtClean="0"/>
              <a:t>最重要的功能就是对</a:t>
            </a:r>
            <a:r>
              <a:rPr lang="en-US" sz="1400" dirty="0" smtClean="0"/>
              <a:t>JS</a:t>
            </a:r>
            <a:r>
              <a:rPr lang="zh-CN" altLang="en-US" sz="1400" dirty="0" smtClean="0"/>
              <a:t>代码进行解析和优化，然后将优化好的中间代码编译成机器码或其他格式后在进行处理。因此，无论</a:t>
            </a:r>
            <a:r>
              <a:rPr lang="en-US" sz="1400" dirty="0" smtClean="0"/>
              <a:t>Node.js</a:t>
            </a:r>
            <a:r>
              <a:rPr lang="zh-CN" altLang="en-US" sz="1400" dirty="0" smtClean="0"/>
              <a:t>对</a:t>
            </a:r>
            <a:r>
              <a:rPr lang="en-US" sz="1400" dirty="0" smtClean="0"/>
              <a:t>V8</a:t>
            </a:r>
            <a:r>
              <a:rPr lang="zh-CN" altLang="en-US" sz="1400" dirty="0" smtClean="0"/>
              <a:t>上层的</a:t>
            </a:r>
            <a:r>
              <a:rPr lang="en-US" sz="1400" dirty="0" smtClean="0"/>
              <a:t>JS</a:t>
            </a:r>
            <a:r>
              <a:rPr lang="zh-CN" altLang="en-US" sz="1400" dirty="0" smtClean="0"/>
              <a:t>代码进行了何种底层系统调用流程上的优化，如果最后</a:t>
            </a:r>
            <a:r>
              <a:rPr lang="en-US" sz="1400" dirty="0" smtClean="0"/>
              <a:t>V8</a:t>
            </a:r>
            <a:r>
              <a:rPr lang="zh-CN" altLang="en-US" sz="1400" dirty="0" smtClean="0"/>
              <a:t>在解析和优化</a:t>
            </a:r>
            <a:r>
              <a:rPr lang="en-US" sz="1400" dirty="0" smtClean="0"/>
              <a:t>JS</a:t>
            </a:r>
            <a:r>
              <a:rPr lang="zh-CN" altLang="en-US" sz="1400" dirty="0" smtClean="0"/>
              <a:t>代码的过程中消耗了大量时间，那么整个应用的运行效率必然会大打折扣。总的来说，</a:t>
            </a:r>
            <a:r>
              <a:rPr lang="en-US" sz="1400" dirty="0" smtClean="0"/>
              <a:t>Chrome V8</a:t>
            </a:r>
            <a:r>
              <a:rPr lang="zh-CN" altLang="en-US" sz="1400" dirty="0" smtClean="0"/>
              <a:t>，</a:t>
            </a:r>
            <a:r>
              <a:rPr lang="en-US" sz="1400" dirty="0" err="1" smtClean="0"/>
              <a:t>JavaScriptCore</a:t>
            </a:r>
            <a:r>
              <a:rPr lang="zh-CN" altLang="en-US" sz="1400" dirty="0" smtClean="0"/>
              <a:t>和</a:t>
            </a:r>
            <a:r>
              <a:rPr lang="en-US" sz="1400" dirty="0" err="1" smtClean="0"/>
              <a:t>SpiderMonkey</a:t>
            </a:r>
            <a:r>
              <a:rPr lang="zh-CN" altLang="en-US" sz="1400" dirty="0" smtClean="0"/>
              <a:t>等</a:t>
            </a:r>
            <a:r>
              <a:rPr lang="en-US" sz="1400" dirty="0" smtClean="0"/>
              <a:t>JS</a:t>
            </a:r>
            <a:r>
              <a:rPr lang="zh-CN" altLang="en-US" sz="1400" dirty="0" smtClean="0"/>
              <a:t>引擎对</a:t>
            </a:r>
            <a:r>
              <a:rPr lang="en-US" sz="1400" dirty="0" smtClean="0"/>
              <a:t>JS</a:t>
            </a:r>
            <a:r>
              <a:rPr lang="zh-CN" altLang="en-US" sz="1400" dirty="0" smtClean="0"/>
              <a:t>代码的解析和优化效率，直接决定了基于</a:t>
            </a:r>
            <a:r>
              <a:rPr lang="en-US" sz="1400" dirty="0" smtClean="0"/>
              <a:t>JS</a:t>
            </a:r>
            <a:r>
              <a:rPr lang="zh-CN" altLang="en-US" sz="1400" dirty="0" smtClean="0"/>
              <a:t>开发的前端和服务器端应用的运行效率和用户体验。</a:t>
            </a:r>
            <a:endParaRPr lang="zh-CN" altLang="en-US" sz="14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9591" y="1859585"/>
            <a:ext cx="1008112" cy="311111"/>
          </a:xfrm>
          <a:prstGeom prst="rect">
            <a:avLst/>
          </a:prstGeom>
          <a:noFill/>
        </p:spPr>
        <p:txBody>
          <a:bodyPr wrap="square" lIns="91438" tIns="0" rIns="9143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 smtClean="0">
                <a:solidFill>
                  <a:srgbClr val="4C4C4C"/>
                </a:solidFill>
                <a:cs typeface="+mn-ea"/>
                <a:sym typeface="+mn-lt"/>
              </a:rPr>
              <a:t>另一方面</a:t>
            </a:r>
            <a:endParaRPr lang="zh-CN" altLang="en-US" sz="1500" b="1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93416" y="2121605"/>
            <a:ext cx="473867" cy="463475"/>
            <a:chOff x="8905875" y="4843463"/>
            <a:chExt cx="723900" cy="708025"/>
          </a:xfrm>
          <a:solidFill>
            <a:schemeClr val="bg1"/>
          </a:solidFill>
        </p:grpSpPr>
        <p:sp>
          <p:nvSpPr>
            <p:cNvPr id="26" name="Freeform 797"/>
            <p:cNvSpPr/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798"/>
            <p:cNvSpPr/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8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799"/>
            <p:cNvSpPr/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40245" y="3135602"/>
            <a:ext cx="427104" cy="421908"/>
            <a:chOff x="1023938" y="1382713"/>
            <a:chExt cx="652463" cy="644525"/>
          </a:xfrm>
          <a:solidFill>
            <a:schemeClr val="bg1"/>
          </a:solidFill>
        </p:grpSpPr>
        <p:sp>
          <p:nvSpPr>
            <p:cNvPr id="30" name="Freeform 824"/>
            <p:cNvSpPr>
              <a:spLocks noEditPoints="1"/>
            </p:cNvSpPr>
            <p:nvPr/>
          </p:nvSpPr>
          <p:spPr bwMode="auto">
            <a:xfrm>
              <a:off x="1023938" y="1382713"/>
              <a:ext cx="652463" cy="509588"/>
            </a:xfrm>
            <a:custGeom>
              <a:avLst/>
              <a:gdLst>
                <a:gd name="T0" fmla="*/ 165 w 174"/>
                <a:gd name="T1" fmla="*/ 0 h 136"/>
                <a:gd name="T2" fmla="*/ 9 w 174"/>
                <a:gd name="T3" fmla="*/ 0 h 136"/>
                <a:gd name="T4" fmla="*/ 0 w 174"/>
                <a:gd name="T5" fmla="*/ 9 h 136"/>
                <a:gd name="T6" fmla="*/ 0 w 174"/>
                <a:gd name="T7" fmla="*/ 128 h 136"/>
                <a:gd name="T8" fmla="*/ 9 w 174"/>
                <a:gd name="T9" fmla="*/ 136 h 136"/>
                <a:gd name="T10" fmla="*/ 50 w 174"/>
                <a:gd name="T11" fmla="*/ 136 h 136"/>
                <a:gd name="T12" fmla="*/ 41 w 174"/>
                <a:gd name="T13" fmla="*/ 121 h 136"/>
                <a:gd name="T14" fmla="*/ 17 w 174"/>
                <a:gd name="T15" fmla="*/ 121 h 136"/>
                <a:gd name="T16" fmla="*/ 17 w 174"/>
                <a:gd name="T17" fmla="*/ 16 h 136"/>
                <a:gd name="T18" fmla="*/ 157 w 174"/>
                <a:gd name="T19" fmla="*/ 16 h 136"/>
                <a:gd name="T20" fmla="*/ 157 w 174"/>
                <a:gd name="T21" fmla="*/ 121 h 136"/>
                <a:gd name="T22" fmla="*/ 133 w 174"/>
                <a:gd name="T23" fmla="*/ 121 h 136"/>
                <a:gd name="T24" fmla="*/ 133 w 174"/>
                <a:gd name="T25" fmla="*/ 127 h 136"/>
                <a:gd name="T26" fmla="*/ 131 w 174"/>
                <a:gd name="T27" fmla="*/ 136 h 136"/>
                <a:gd name="T28" fmla="*/ 165 w 174"/>
                <a:gd name="T29" fmla="*/ 136 h 136"/>
                <a:gd name="T30" fmla="*/ 174 w 174"/>
                <a:gd name="T31" fmla="*/ 128 h 136"/>
                <a:gd name="T32" fmla="*/ 174 w 174"/>
                <a:gd name="T33" fmla="*/ 9 h 136"/>
                <a:gd name="T34" fmla="*/ 165 w 174"/>
                <a:gd name="T35" fmla="*/ 0 h 136"/>
                <a:gd name="T36" fmla="*/ 8 w 174"/>
                <a:gd name="T37" fmla="*/ 74 h 136"/>
                <a:gd name="T38" fmla="*/ 3 w 174"/>
                <a:gd name="T39" fmla="*/ 68 h 136"/>
                <a:gd name="T40" fmla="*/ 8 w 174"/>
                <a:gd name="T41" fmla="*/ 63 h 136"/>
                <a:gd name="T42" fmla="*/ 14 w 174"/>
                <a:gd name="T43" fmla="*/ 68 h 136"/>
                <a:gd name="T44" fmla="*/ 8 w 174"/>
                <a:gd name="T45" fmla="*/ 7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136">
                  <a:moveTo>
                    <a:pt x="16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2"/>
                    <a:pt x="4" y="136"/>
                    <a:pt x="9" y="13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46" y="131"/>
                    <a:pt x="43" y="126"/>
                    <a:pt x="41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30"/>
                    <a:pt x="132" y="133"/>
                    <a:pt x="131" y="136"/>
                  </a:cubicBezTo>
                  <a:cubicBezTo>
                    <a:pt x="165" y="136"/>
                    <a:pt x="165" y="136"/>
                    <a:pt x="165" y="136"/>
                  </a:cubicBezTo>
                  <a:cubicBezTo>
                    <a:pt x="170" y="136"/>
                    <a:pt x="174" y="132"/>
                    <a:pt x="174" y="128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74" y="4"/>
                    <a:pt x="170" y="0"/>
                    <a:pt x="165" y="0"/>
                  </a:cubicBezTo>
                  <a:close/>
                  <a:moveTo>
                    <a:pt x="8" y="74"/>
                  </a:moveTo>
                  <a:cubicBezTo>
                    <a:pt x="5" y="74"/>
                    <a:pt x="3" y="71"/>
                    <a:pt x="3" y="68"/>
                  </a:cubicBezTo>
                  <a:cubicBezTo>
                    <a:pt x="3" y="65"/>
                    <a:pt x="5" y="63"/>
                    <a:pt x="8" y="63"/>
                  </a:cubicBezTo>
                  <a:cubicBezTo>
                    <a:pt x="11" y="63"/>
                    <a:pt x="14" y="65"/>
                    <a:pt x="14" y="68"/>
                  </a:cubicBezTo>
                  <a:cubicBezTo>
                    <a:pt x="14" y="71"/>
                    <a:pt x="11" y="74"/>
                    <a:pt x="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825"/>
            <p:cNvSpPr/>
            <p:nvPr/>
          </p:nvSpPr>
          <p:spPr bwMode="auto">
            <a:xfrm>
              <a:off x="1166813" y="1517650"/>
              <a:ext cx="330200" cy="509588"/>
            </a:xfrm>
            <a:custGeom>
              <a:avLst/>
              <a:gdLst>
                <a:gd name="T0" fmla="*/ 88 w 88"/>
                <a:gd name="T1" fmla="*/ 72 h 136"/>
                <a:gd name="T2" fmla="*/ 88 w 88"/>
                <a:gd name="T3" fmla="*/ 69 h 136"/>
                <a:gd name="T4" fmla="*/ 88 w 88"/>
                <a:gd name="T5" fmla="*/ 47 h 136"/>
                <a:gd name="T6" fmla="*/ 81 w 88"/>
                <a:gd name="T7" fmla="*/ 40 h 136"/>
                <a:gd name="T8" fmla="*/ 73 w 88"/>
                <a:gd name="T9" fmla="*/ 47 h 136"/>
                <a:gd name="T10" fmla="*/ 73 w 88"/>
                <a:gd name="T11" fmla="*/ 49 h 136"/>
                <a:gd name="T12" fmla="*/ 72 w 88"/>
                <a:gd name="T13" fmla="*/ 48 h 136"/>
                <a:gd name="T14" fmla="*/ 72 w 88"/>
                <a:gd name="T15" fmla="*/ 37 h 136"/>
                <a:gd name="T16" fmla="*/ 64 w 88"/>
                <a:gd name="T17" fmla="*/ 30 h 136"/>
                <a:gd name="T18" fmla="*/ 57 w 88"/>
                <a:gd name="T19" fmla="*/ 37 h 136"/>
                <a:gd name="T20" fmla="*/ 57 w 88"/>
                <a:gd name="T21" fmla="*/ 43 h 136"/>
                <a:gd name="T22" fmla="*/ 55 w 88"/>
                <a:gd name="T23" fmla="*/ 43 h 136"/>
                <a:gd name="T24" fmla="*/ 55 w 88"/>
                <a:gd name="T25" fmla="*/ 31 h 136"/>
                <a:gd name="T26" fmla="*/ 48 w 88"/>
                <a:gd name="T27" fmla="*/ 24 h 136"/>
                <a:gd name="T28" fmla="*/ 40 w 88"/>
                <a:gd name="T29" fmla="*/ 31 h 136"/>
                <a:gd name="T30" fmla="*/ 40 w 88"/>
                <a:gd name="T31" fmla="*/ 40 h 136"/>
                <a:gd name="T32" fmla="*/ 38 w 88"/>
                <a:gd name="T33" fmla="*/ 41 h 136"/>
                <a:gd name="T34" fmla="*/ 38 w 88"/>
                <a:gd name="T35" fmla="*/ 7 h 136"/>
                <a:gd name="T36" fmla="*/ 31 w 88"/>
                <a:gd name="T37" fmla="*/ 0 h 136"/>
                <a:gd name="T38" fmla="*/ 24 w 88"/>
                <a:gd name="T39" fmla="*/ 7 h 136"/>
                <a:gd name="T40" fmla="*/ 24 w 88"/>
                <a:gd name="T41" fmla="*/ 67 h 136"/>
                <a:gd name="T42" fmla="*/ 22 w 88"/>
                <a:gd name="T43" fmla="*/ 56 h 136"/>
                <a:gd name="T44" fmla="*/ 8 w 88"/>
                <a:gd name="T45" fmla="*/ 40 h 136"/>
                <a:gd name="T46" fmla="*/ 1 w 88"/>
                <a:gd name="T47" fmla="*/ 46 h 136"/>
                <a:gd name="T48" fmla="*/ 8 w 88"/>
                <a:gd name="T49" fmla="*/ 73 h 136"/>
                <a:gd name="T50" fmla="*/ 20 w 88"/>
                <a:gd name="T51" fmla="*/ 98 h 136"/>
                <a:gd name="T52" fmla="*/ 22 w 88"/>
                <a:gd name="T53" fmla="*/ 101 h 136"/>
                <a:gd name="T54" fmla="*/ 32 w 88"/>
                <a:gd name="T55" fmla="*/ 111 h 136"/>
                <a:gd name="T56" fmla="*/ 32 w 88"/>
                <a:gd name="T57" fmla="*/ 136 h 136"/>
                <a:gd name="T58" fmla="*/ 81 w 88"/>
                <a:gd name="T59" fmla="*/ 136 h 136"/>
                <a:gd name="T60" fmla="*/ 81 w 88"/>
                <a:gd name="T61" fmla="*/ 110 h 136"/>
                <a:gd name="T62" fmla="*/ 87 w 88"/>
                <a:gd name="T63" fmla="*/ 91 h 136"/>
                <a:gd name="T64" fmla="*/ 88 w 88"/>
                <a:gd name="T65" fmla="*/ 72 h 136"/>
                <a:gd name="T66" fmla="*/ 88 w 88"/>
                <a:gd name="T67" fmla="*/ 72 h 136"/>
                <a:gd name="T68" fmla="*/ 88 w 88"/>
                <a:gd name="T69" fmla="*/ 7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" h="136">
                  <a:moveTo>
                    <a:pt x="88" y="72"/>
                  </a:moveTo>
                  <a:cubicBezTo>
                    <a:pt x="88" y="71"/>
                    <a:pt x="88" y="70"/>
                    <a:pt x="88" y="69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3"/>
                    <a:pt x="85" y="40"/>
                    <a:pt x="81" y="40"/>
                  </a:cubicBezTo>
                  <a:cubicBezTo>
                    <a:pt x="77" y="40"/>
                    <a:pt x="73" y="43"/>
                    <a:pt x="73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3"/>
                    <a:pt x="68" y="30"/>
                    <a:pt x="64" y="30"/>
                  </a:cubicBezTo>
                  <a:cubicBezTo>
                    <a:pt x="60" y="30"/>
                    <a:pt x="57" y="33"/>
                    <a:pt x="57" y="37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6" y="43"/>
                    <a:pt x="56" y="43"/>
                    <a:pt x="55" y="43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7"/>
                    <a:pt x="52" y="24"/>
                    <a:pt x="48" y="24"/>
                  </a:cubicBezTo>
                  <a:cubicBezTo>
                    <a:pt x="44" y="24"/>
                    <a:pt x="40" y="27"/>
                    <a:pt x="40" y="3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39" y="40"/>
                    <a:pt x="38" y="4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3"/>
                    <a:pt x="35" y="0"/>
                    <a:pt x="31" y="0"/>
                  </a:cubicBezTo>
                  <a:cubicBezTo>
                    <a:pt x="27" y="0"/>
                    <a:pt x="24" y="3"/>
                    <a:pt x="24" y="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2" y="63"/>
                    <a:pt x="22" y="59"/>
                    <a:pt x="22" y="56"/>
                  </a:cubicBezTo>
                  <a:cubicBezTo>
                    <a:pt x="19" y="44"/>
                    <a:pt x="12" y="39"/>
                    <a:pt x="8" y="40"/>
                  </a:cubicBezTo>
                  <a:cubicBezTo>
                    <a:pt x="7" y="40"/>
                    <a:pt x="0" y="43"/>
                    <a:pt x="1" y="46"/>
                  </a:cubicBezTo>
                  <a:cubicBezTo>
                    <a:pt x="2" y="48"/>
                    <a:pt x="7" y="60"/>
                    <a:pt x="8" y="73"/>
                  </a:cubicBezTo>
                  <a:cubicBezTo>
                    <a:pt x="8" y="82"/>
                    <a:pt x="14" y="91"/>
                    <a:pt x="20" y="98"/>
                  </a:cubicBezTo>
                  <a:cubicBezTo>
                    <a:pt x="20" y="99"/>
                    <a:pt x="21" y="100"/>
                    <a:pt x="22" y="10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5" y="104"/>
                    <a:pt x="87" y="97"/>
                    <a:pt x="87" y="91"/>
                  </a:cubicBezTo>
                  <a:cubicBezTo>
                    <a:pt x="88" y="85"/>
                    <a:pt x="88" y="78"/>
                    <a:pt x="88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72"/>
                    <a:pt x="88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115412" y="5064564"/>
            <a:ext cx="486336" cy="471789"/>
            <a:chOff x="10469563" y="1273175"/>
            <a:chExt cx="742950" cy="720726"/>
          </a:xfrm>
          <a:solidFill>
            <a:schemeClr val="bg1"/>
          </a:solidFill>
        </p:grpSpPr>
        <p:sp>
          <p:nvSpPr>
            <p:cNvPr id="33" name="Oval 879"/>
            <p:cNvSpPr>
              <a:spLocks noChangeArrowheads="1"/>
            </p:cNvSpPr>
            <p:nvPr/>
          </p:nvSpPr>
          <p:spPr bwMode="auto">
            <a:xfrm>
              <a:off x="10904538" y="1306513"/>
              <a:ext cx="93663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Rectangle 880"/>
            <p:cNvSpPr>
              <a:spLocks noChangeArrowheads="1"/>
            </p:cNvSpPr>
            <p:nvPr/>
          </p:nvSpPr>
          <p:spPr bwMode="auto">
            <a:xfrm>
              <a:off x="10953750" y="15922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881"/>
            <p:cNvSpPr/>
            <p:nvPr/>
          </p:nvSpPr>
          <p:spPr bwMode="auto">
            <a:xfrm>
              <a:off x="10934700" y="1441450"/>
              <a:ext cx="33338" cy="34925"/>
            </a:xfrm>
            <a:custGeom>
              <a:avLst/>
              <a:gdLst>
                <a:gd name="T0" fmla="*/ 16 w 21"/>
                <a:gd name="T1" fmla="*/ 0 h 22"/>
                <a:gd name="T2" fmla="*/ 21 w 21"/>
                <a:gd name="T3" fmla="*/ 12 h 22"/>
                <a:gd name="T4" fmla="*/ 12 w 21"/>
                <a:gd name="T5" fmla="*/ 22 h 22"/>
                <a:gd name="T6" fmla="*/ 0 w 21"/>
                <a:gd name="T7" fmla="*/ 12 h 22"/>
                <a:gd name="T8" fmla="*/ 5 w 21"/>
                <a:gd name="T9" fmla="*/ 0 h 22"/>
                <a:gd name="T10" fmla="*/ 16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16" y="0"/>
                  </a:moveTo>
                  <a:lnTo>
                    <a:pt x="21" y="12"/>
                  </a:lnTo>
                  <a:lnTo>
                    <a:pt x="12" y="22"/>
                  </a:lnTo>
                  <a:lnTo>
                    <a:pt x="0" y="12"/>
                  </a:lnTo>
                  <a:lnTo>
                    <a:pt x="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882"/>
            <p:cNvSpPr/>
            <p:nvPr/>
          </p:nvSpPr>
          <p:spPr bwMode="auto">
            <a:xfrm>
              <a:off x="10934700" y="1465263"/>
              <a:ext cx="33338" cy="138113"/>
            </a:xfrm>
            <a:custGeom>
              <a:avLst/>
              <a:gdLst>
                <a:gd name="T0" fmla="*/ 19 w 21"/>
                <a:gd name="T1" fmla="*/ 0 h 87"/>
                <a:gd name="T2" fmla="*/ 21 w 21"/>
                <a:gd name="T3" fmla="*/ 80 h 87"/>
                <a:gd name="T4" fmla="*/ 12 w 21"/>
                <a:gd name="T5" fmla="*/ 87 h 87"/>
                <a:gd name="T6" fmla="*/ 0 w 21"/>
                <a:gd name="T7" fmla="*/ 80 h 87"/>
                <a:gd name="T8" fmla="*/ 5 w 21"/>
                <a:gd name="T9" fmla="*/ 0 h 87"/>
                <a:gd name="T10" fmla="*/ 19 w 21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7">
                  <a:moveTo>
                    <a:pt x="19" y="0"/>
                  </a:moveTo>
                  <a:lnTo>
                    <a:pt x="21" y="80"/>
                  </a:lnTo>
                  <a:lnTo>
                    <a:pt x="12" y="87"/>
                  </a:lnTo>
                  <a:lnTo>
                    <a:pt x="0" y="80"/>
                  </a:lnTo>
                  <a:lnTo>
                    <a:pt x="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Oval 883"/>
            <p:cNvSpPr>
              <a:spLocks noChangeArrowheads="1"/>
            </p:cNvSpPr>
            <p:nvPr/>
          </p:nvSpPr>
          <p:spPr bwMode="auto">
            <a:xfrm>
              <a:off x="10604500" y="1273175"/>
              <a:ext cx="109538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884"/>
            <p:cNvSpPr>
              <a:spLocks noChangeArrowheads="1"/>
            </p:cNvSpPr>
            <p:nvPr/>
          </p:nvSpPr>
          <p:spPr bwMode="auto">
            <a:xfrm>
              <a:off x="10661650" y="15922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885"/>
            <p:cNvSpPr/>
            <p:nvPr/>
          </p:nvSpPr>
          <p:spPr bwMode="auto">
            <a:xfrm flipH="1">
              <a:off x="10472738" y="152876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Rectangle 886"/>
            <p:cNvSpPr>
              <a:spLocks noChangeArrowheads="1"/>
            </p:cNvSpPr>
            <p:nvPr/>
          </p:nvSpPr>
          <p:spPr bwMode="auto">
            <a:xfrm>
              <a:off x="10661650" y="15922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887"/>
            <p:cNvSpPr/>
            <p:nvPr/>
          </p:nvSpPr>
          <p:spPr bwMode="auto">
            <a:xfrm>
              <a:off x="10642600" y="1412875"/>
              <a:ext cx="33338" cy="39688"/>
            </a:xfrm>
            <a:custGeom>
              <a:avLst/>
              <a:gdLst>
                <a:gd name="T0" fmla="*/ 19 w 21"/>
                <a:gd name="T1" fmla="*/ 0 h 25"/>
                <a:gd name="T2" fmla="*/ 21 w 21"/>
                <a:gd name="T3" fmla="*/ 16 h 25"/>
                <a:gd name="T4" fmla="*/ 12 w 21"/>
                <a:gd name="T5" fmla="*/ 25 h 25"/>
                <a:gd name="T6" fmla="*/ 0 w 21"/>
                <a:gd name="T7" fmla="*/ 16 h 25"/>
                <a:gd name="T8" fmla="*/ 4 w 21"/>
                <a:gd name="T9" fmla="*/ 0 h 25"/>
                <a:gd name="T10" fmla="*/ 19 w 2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19" y="0"/>
                  </a:moveTo>
                  <a:lnTo>
                    <a:pt x="21" y="16"/>
                  </a:lnTo>
                  <a:lnTo>
                    <a:pt x="12" y="25"/>
                  </a:lnTo>
                  <a:lnTo>
                    <a:pt x="0" y="16"/>
                  </a:lnTo>
                  <a:lnTo>
                    <a:pt x="4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888"/>
            <p:cNvSpPr/>
            <p:nvPr/>
          </p:nvSpPr>
          <p:spPr bwMode="auto">
            <a:xfrm>
              <a:off x="10637838" y="1441450"/>
              <a:ext cx="41275" cy="165100"/>
            </a:xfrm>
            <a:custGeom>
              <a:avLst/>
              <a:gdLst>
                <a:gd name="T0" fmla="*/ 22 w 26"/>
                <a:gd name="T1" fmla="*/ 0 h 104"/>
                <a:gd name="T2" fmla="*/ 26 w 26"/>
                <a:gd name="T3" fmla="*/ 95 h 104"/>
                <a:gd name="T4" fmla="*/ 15 w 26"/>
                <a:gd name="T5" fmla="*/ 104 h 104"/>
                <a:gd name="T6" fmla="*/ 0 w 26"/>
                <a:gd name="T7" fmla="*/ 95 h 104"/>
                <a:gd name="T8" fmla="*/ 5 w 26"/>
                <a:gd name="T9" fmla="*/ 0 h 104"/>
                <a:gd name="T10" fmla="*/ 22 w 26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04">
                  <a:moveTo>
                    <a:pt x="22" y="0"/>
                  </a:moveTo>
                  <a:lnTo>
                    <a:pt x="26" y="95"/>
                  </a:lnTo>
                  <a:lnTo>
                    <a:pt x="15" y="104"/>
                  </a:lnTo>
                  <a:lnTo>
                    <a:pt x="0" y="95"/>
                  </a:lnTo>
                  <a:lnTo>
                    <a:pt x="5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889"/>
            <p:cNvSpPr>
              <a:spLocks noEditPoints="1"/>
            </p:cNvSpPr>
            <p:nvPr/>
          </p:nvSpPr>
          <p:spPr bwMode="auto">
            <a:xfrm>
              <a:off x="10469563" y="1419225"/>
              <a:ext cx="368300" cy="539750"/>
            </a:xfrm>
            <a:custGeom>
              <a:avLst/>
              <a:gdLst>
                <a:gd name="T0" fmla="*/ 60 w 98"/>
                <a:gd name="T1" fmla="*/ 74 h 144"/>
                <a:gd name="T2" fmla="*/ 75 w 98"/>
                <a:gd name="T3" fmla="*/ 57 h 144"/>
                <a:gd name="T4" fmla="*/ 74 w 98"/>
                <a:gd name="T5" fmla="*/ 36 h 144"/>
                <a:gd name="T6" fmla="*/ 77 w 98"/>
                <a:gd name="T7" fmla="*/ 40 h 144"/>
                <a:gd name="T8" fmla="*/ 78 w 98"/>
                <a:gd name="T9" fmla="*/ 57 h 144"/>
                <a:gd name="T10" fmla="*/ 98 w 98"/>
                <a:gd name="T11" fmla="*/ 57 h 144"/>
                <a:gd name="T12" fmla="*/ 92 w 98"/>
                <a:gd name="T13" fmla="*/ 31 h 144"/>
                <a:gd name="T14" fmla="*/ 74 w 98"/>
                <a:gd name="T15" fmla="*/ 4 h 144"/>
                <a:gd name="T16" fmla="*/ 63 w 98"/>
                <a:gd name="T17" fmla="*/ 0 h 144"/>
                <a:gd name="T18" fmla="*/ 63 w 98"/>
                <a:gd name="T19" fmla="*/ 0 h 144"/>
                <a:gd name="T20" fmla="*/ 69 w 98"/>
                <a:gd name="T21" fmla="*/ 5 h 144"/>
                <a:gd name="T22" fmla="*/ 61 w 98"/>
                <a:gd name="T23" fmla="*/ 9 h 144"/>
                <a:gd name="T24" fmla="*/ 65 w 98"/>
                <a:gd name="T25" fmla="*/ 15 h 144"/>
                <a:gd name="T26" fmla="*/ 51 w 98"/>
                <a:gd name="T27" fmla="*/ 46 h 144"/>
                <a:gd name="T28" fmla="*/ 51 w 98"/>
                <a:gd name="T29" fmla="*/ 46 h 144"/>
                <a:gd name="T30" fmla="*/ 51 w 98"/>
                <a:gd name="T31" fmla="*/ 46 h 144"/>
                <a:gd name="T32" fmla="*/ 51 w 98"/>
                <a:gd name="T33" fmla="*/ 46 h 144"/>
                <a:gd name="T34" fmla="*/ 51 w 98"/>
                <a:gd name="T35" fmla="*/ 46 h 144"/>
                <a:gd name="T36" fmla="*/ 36 w 98"/>
                <a:gd name="T37" fmla="*/ 15 h 144"/>
                <a:gd name="T38" fmla="*/ 40 w 98"/>
                <a:gd name="T39" fmla="*/ 9 h 144"/>
                <a:gd name="T40" fmla="*/ 33 w 98"/>
                <a:gd name="T41" fmla="*/ 5 h 144"/>
                <a:gd name="T42" fmla="*/ 39 w 98"/>
                <a:gd name="T43" fmla="*/ 0 h 144"/>
                <a:gd name="T44" fmla="*/ 39 w 98"/>
                <a:gd name="T45" fmla="*/ 0 h 144"/>
                <a:gd name="T46" fmla="*/ 31 w 98"/>
                <a:gd name="T47" fmla="*/ 0 h 144"/>
                <a:gd name="T48" fmla="*/ 25 w 98"/>
                <a:gd name="T49" fmla="*/ 3 h 144"/>
                <a:gd name="T50" fmla="*/ 1 w 98"/>
                <a:gd name="T51" fmla="*/ 29 h 144"/>
                <a:gd name="T52" fmla="*/ 1 w 98"/>
                <a:gd name="T53" fmla="*/ 29 h 144"/>
                <a:gd name="T54" fmla="*/ 1 w 98"/>
                <a:gd name="T55" fmla="*/ 30 h 144"/>
                <a:gd name="T56" fmla="*/ 0 w 98"/>
                <a:gd name="T57" fmla="*/ 40 h 144"/>
                <a:gd name="T58" fmla="*/ 0 w 98"/>
                <a:gd name="T59" fmla="*/ 41 h 144"/>
                <a:gd name="T60" fmla="*/ 0 w 98"/>
                <a:gd name="T61" fmla="*/ 42 h 144"/>
                <a:gd name="T62" fmla="*/ 1 w 98"/>
                <a:gd name="T63" fmla="*/ 44 h 144"/>
                <a:gd name="T64" fmla="*/ 3 w 98"/>
                <a:gd name="T65" fmla="*/ 48 h 144"/>
                <a:gd name="T66" fmla="*/ 7 w 98"/>
                <a:gd name="T67" fmla="*/ 55 h 144"/>
                <a:gd name="T68" fmla="*/ 15 w 98"/>
                <a:gd name="T69" fmla="*/ 71 h 144"/>
                <a:gd name="T70" fmla="*/ 26 w 98"/>
                <a:gd name="T71" fmla="*/ 65 h 144"/>
                <a:gd name="T72" fmla="*/ 26 w 98"/>
                <a:gd name="T73" fmla="*/ 75 h 144"/>
                <a:gd name="T74" fmla="*/ 26 w 98"/>
                <a:gd name="T75" fmla="*/ 76 h 144"/>
                <a:gd name="T76" fmla="*/ 28 w 98"/>
                <a:gd name="T77" fmla="*/ 76 h 144"/>
                <a:gd name="T78" fmla="*/ 30 w 98"/>
                <a:gd name="T79" fmla="*/ 144 h 144"/>
                <a:gd name="T80" fmla="*/ 50 w 98"/>
                <a:gd name="T81" fmla="*/ 144 h 144"/>
                <a:gd name="T82" fmla="*/ 50 w 98"/>
                <a:gd name="T83" fmla="*/ 76 h 144"/>
                <a:gd name="T84" fmla="*/ 52 w 98"/>
                <a:gd name="T85" fmla="*/ 76 h 144"/>
                <a:gd name="T86" fmla="*/ 54 w 98"/>
                <a:gd name="T87" fmla="*/ 144 h 144"/>
                <a:gd name="T88" fmla="*/ 60 w 98"/>
                <a:gd name="T89" fmla="*/ 144 h 144"/>
                <a:gd name="T90" fmla="*/ 60 w 98"/>
                <a:gd name="T91" fmla="*/ 74 h 144"/>
                <a:gd name="T92" fmla="*/ 27 w 98"/>
                <a:gd name="T93" fmla="*/ 50 h 144"/>
                <a:gd name="T94" fmla="*/ 24 w 98"/>
                <a:gd name="T95" fmla="*/ 46 h 144"/>
                <a:gd name="T96" fmla="*/ 20 w 98"/>
                <a:gd name="T97" fmla="*/ 39 h 144"/>
                <a:gd name="T98" fmla="*/ 19 w 98"/>
                <a:gd name="T99" fmla="*/ 36 h 144"/>
                <a:gd name="T100" fmla="*/ 27 w 98"/>
                <a:gd name="T101" fmla="*/ 26 h 144"/>
                <a:gd name="T102" fmla="*/ 27 w 98"/>
                <a:gd name="T103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" h="144">
                  <a:moveTo>
                    <a:pt x="60" y="74"/>
                  </a:moveTo>
                  <a:cubicBezTo>
                    <a:pt x="60" y="66"/>
                    <a:pt x="66" y="58"/>
                    <a:pt x="75" y="57"/>
                  </a:cubicBezTo>
                  <a:cubicBezTo>
                    <a:pt x="75" y="50"/>
                    <a:pt x="75" y="43"/>
                    <a:pt x="74" y="3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8" y="41"/>
                    <a:pt x="78" y="49"/>
                    <a:pt x="78" y="57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98" y="50"/>
                    <a:pt x="98" y="43"/>
                    <a:pt x="92" y="31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0"/>
                    <a:pt x="64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0"/>
                    <a:pt x="31" y="0"/>
                    <a:pt x="31" y="0"/>
                  </a:cubicBezTo>
                  <a:cubicBezTo>
                    <a:pt x="29" y="1"/>
                    <a:pt x="27" y="2"/>
                    <a:pt x="25" y="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9" y="69"/>
                    <a:pt x="23" y="67"/>
                    <a:pt x="26" y="65"/>
                  </a:cubicBezTo>
                  <a:cubicBezTo>
                    <a:pt x="26" y="69"/>
                    <a:pt x="26" y="72"/>
                    <a:pt x="26" y="75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8" y="76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4"/>
                    <a:pt x="50" y="89"/>
                    <a:pt x="50" y="76"/>
                  </a:cubicBezTo>
                  <a:cubicBezTo>
                    <a:pt x="50" y="76"/>
                    <a:pt x="51" y="76"/>
                    <a:pt x="52" y="76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60" y="144"/>
                    <a:pt x="60" y="144"/>
                    <a:pt x="60" y="144"/>
                  </a:cubicBezTo>
                  <a:lnTo>
                    <a:pt x="60" y="74"/>
                  </a:lnTo>
                  <a:close/>
                  <a:moveTo>
                    <a:pt x="27" y="50"/>
                  </a:moveTo>
                  <a:cubicBezTo>
                    <a:pt x="24" y="46"/>
                    <a:pt x="24" y="46"/>
                    <a:pt x="24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34"/>
                    <a:pt x="27" y="42"/>
                    <a:pt x="2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890"/>
            <p:cNvSpPr/>
            <p:nvPr/>
          </p:nvSpPr>
          <p:spPr bwMode="auto">
            <a:xfrm>
              <a:off x="10844213" y="1438275"/>
              <a:ext cx="217488" cy="195263"/>
            </a:xfrm>
            <a:custGeom>
              <a:avLst/>
              <a:gdLst>
                <a:gd name="T0" fmla="*/ 1 w 58"/>
                <a:gd name="T1" fmla="*/ 52 h 52"/>
                <a:gd name="T2" fmla="*/ 30 w 58"/>
                <a:gd name="T3" fmla="*/ 52 h 52"/>
                <a:gd name="T4" fmla="*/ 58 w 58"/>
                <a:gd name="T5" fmla="*/ 52 h 52"/>
                <a:gd name="T6" fmla="*/ 55 w 58"/>
                <a:gd name="T7" fmla="*/ 8 h 52"/>
                <a:gd name="T8" fmla="*/ 47 w 58"/>
                <a:gd name="T9" fmla="*/ 0 h 52"/>
                <a:gd name="T10" fmla="*/ 40 w 58"/>
                <a:gd name="T11" fmla="*/ 0 h 52"/>
                <a:gd name="T12" fmla="*/ 45 w 58"/>
                <a:gd name="T13" fmla="*/ 4 h 52"/>
                <a:gd name="T14" fmla="*/ 38 w 58"/>
                <a:gd name="T15" fmla="*/ 8 h 52"/>
                <a:gd name="T16" fmla="*/ 41 w 58"/>
                <a:gd name="T17" fmla="*/ 13 h 52"/>
                <a:gd name="T18" fmla="*/ 29 w 58"/>
                <a:gd name="T19" fmla="*/ 41 h 52"/>
                <a:gd name="T20" fmla="*/ 29 w 58"/>
                <a:gd name="T21" fmla="*/ 41 h 52"/>
                <a:gd name="T22" fmla="*/ 29 w 58"/>
                <a:gd name="T23" fmla="*/ 41 h 52"/>
                <a:gd name="T24" fmla="*/ 29 w 58"/>
                <a:gd name="T25" fmla="*/ 41 h 52"/>
                <a:gd name="T26" fmla="*/ 29 w 58"/>
                <a:gd name="T27" fmla="*/ 41 h 52"/>
                <a:gd name="T28" fmla="*/ 16 w 58"/>
                <a:gd name="T29" fmla="*/ 13 h 52"/>
                <a:gd name="T30" fmla="*/ 19 w 58"/>
                <a:gd name="T31" fmla="*/ 8 h 52"/>
                <a:gd name="T32" fmla="*/ 12 w 58"/>
                <a:gd name="T33" fmla="*/ 4 h 52"/>
                <a:gd name="T34" fmla="*/ 17 w 58"/>
                <a:gd name="T35" fmla="*/ 0 h 52"/>
                <a:gd name="T36" fmla="*/ 11 w 58"/>
                <a:gd name="T37" fmla="*/ 0 h 52"/>
                <a:gd name="T38" fmla="*/ 11 w 58"/>
                <a:gd name="T39" fmla="*/ 0 h 52"/>
                <a:gd name="T40" fmla="*/ 3 w 58"/>
                <a:gd name="T41" fmla="*/ 8 h 52"/>
                <a:gd name="T42" fmla="*/ 0 w 58"/>
                <a:gd name="T43" fmla="*/ 52 h 52"/>
                <a:gd name="T44" fmla="*/ 1 w 58"/>
                <a:gd name="T4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2">
                  <a:moveTo>
                    <a:pt x="1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3"/>
                    <a:pt x="51" y="0"/>
                    <a:pt x="47" y="0"/>
                  </a:cubicBezTo>
                  <a:cubicBezTo>
                    <a:pt x="47" y="0"/>
                    <a:pt x="44" y="0"/>
                    <a:pt x="40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3"/>
                    <a:pt x="3" y="8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891"/>
            <p:cNvSpPr/>
            <p:nvPr/>
          </p:nvSpPr>
          <p:spPr bwMode="auto">
            <a:xfrm>
              <a:off x="10766425" y="1835150"/>
              <a:ext cx="107950" cy="101600"/>
            </a:xfrm>
            <a:custGeom>
              <a:avLst/>
              <a:gdLst>
                <a:gd name="T0" fmla="*/ 27 w 29"/>
                <a:gd name="T1" fmla="*/ 0 h 27"/>
                <a:gd name="T2" fmla="*/ 26 w 29"/>
                <a:gd name="T3" fmla="*/ 0 h 27"/>
                <a:gd name="T4" fmla="*/ 1 w 29"/>
                <a:gd name="T5" fmla="*/ 24 h 27"/>
                <a:gd name="T6" fmla="*/ 1 w 29"/>
                <a:gd name="T7" fmla="*/ 27 h 27"/>
                <a:gd name="T8" fmla="*/ 2 w 29"/>
                <a:gd name="T9" fmla="*/ 27 h 27"/>
                <a:gd name="T10" fmla="*/ 4 w 29"/>
                <a:gd name="T11" fmla="*/ 27 h 27"/>
                <a:gd name="T12" fmla="*/ 29 w 29"/>
                <a:gd name="T13" fmla="*/ 3 h 27"/>
                <a:gd name="T14" fmla="*/ 29 w 29"/>
                <a:gd name="T15" fmla="*/ 0 h 27"/>
                <a:gd name="T16" fmla="*/ 27 w 2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1" y="27"/>
                    <a:pt x="2" y="27"/>
                    <a:pt x="2" y="27"/>
                  </a:cubicBezTo>
                  <a:cubicBezTo>
                    <a:pt x="3" y="27"/>
                    <a:pt x="3" y="27"/>
                    <a:pt x="4" y="27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892"/>
            <p:cNvSpPr>
              <a:spLocks noEditPoints="1"/>
            </p:cNvSpPr>
            <p:nvPr/>
          </p:nvSpPr>
          <p:spPr bwMode="auto">
            <a:xfrm>
              <a:off x="10714038" y="1652588"/>
              <a:ext cx="498475" cy="341313"/>
            </a:xfrm>
            <a:custGeom>
              <a:avLst/>
              <a:gdLst>
                <a:gd name="T0" fmla="*/ 128 w 133"/>
                <a:gd name="T1" fmla="*/ 4 h 91"/>
                <a:gd name="T2" fmla="*/ 118 w 133"/>
                <a:gd name="T3" fmla="*/ 0 h 91"/>
                <a:gd name="T4" fmla="*/ 15 w 133"/>
                <a:gd name="T5" fmla="*/ 0 h 91"/>
                <a:gd name="T6" fmla="*/ 5 w 133"/>
                <a:gd name="T7" fmla="*/ 4 h 91"/>
                <a:gd name="T8" fmla="*/ 0 w 133"/>
                <a:gd name="T9" fmla="*/ 17 h 91"/>
                <a:gd name="T10" fmla="*/ 0 w 133"/>
                <a:gd name="T11" fmla="*/ 75 h 91"/>
                <a:gd name="T12" fmla="*/ 15 w 133"/>
                <a:gd name="T13" fmla="*/ 91 h 91"/>
                <a:gd name="T14" fmla="*/ 118 w 133"/>
                <a:gd name="T15" fmla="*/ 91 h 91"/>
                <a:gd name="T16" fmla="*/ 133 w 133"/>
                <a:gd name="T17" fmla="*/ 75 h 91"/>
                <a:gd name="T18" fmla="*/ 133 w 133"/>
                <a:gd name="T19" fmla="*/ 17 h 91"/>
                <a:gd name="T20" fmla="*/ 128 w 133"/>
                <a:gd name="T21" fmla="*/ 4 h 91"/>
                <a:gd name="T22" fmla="*/ 66 w 133"/>
                <a:gd name="T23" fmla="*/ 50 h 91"/>
                <a:gd name="T24" fmla="*/ 17 w 133"/>
                <a:gd name="T25" fmla="*/ 10 h 91"/>
                <a:gd name="T26" fmla="*/ 115 w 133"/>
                <a:gd name="T27" fmla="*/ 10 h 91"/>
                <a:gd name="T28" fmla="*/ 66 w 133"/>
                <a:gd name="T29" fmla="*/ 50 h 91"/>
                <a:gd name="T30" fmla="*/ 123 w 133"/>
                <a:gd name="T31" fmla="*/ 75 h 91"/>
                <a:gd name="T32" fmla="*/ 118 w 133"/>
                <a:gd name="T33" fmla="*/ 80 h 91"/>
                <a:gd name="T34" fmla="*/ 15 w 133"/>
                <a:gd name="T35" fmla="*/ 80 h 91"/>
                <a:gd name="T36" fmla="*/ 10 w 133"/>
                <a:gd name="T37" fmla="*/ 75 h 91"/>
                <a:gd name="T38" fmla="*/ 10 w 133"/>
                <a:gd name="T39" fmla="*/ 17 h 91"/>
                <a:gd name="T40" fmla="*/ 62 w 133"/>
                <a:gd name="T41" fmla="*/ 60 h 91"/>
                <a:gd name="T42" fmla="*/ 66 w 133"/>
                <a:gd name="T43" fmla="*/ 61 h 91"/>
                <a:gd name="T44" fmla="*/ 70 w 133"/>
                <a:gd name="T45" fmla="*/ 60 h 91"/>
                <a:gd name="T46" fmla="*/ 123 w 133"/>
                <a:gd name="T47" fmla="*/ 17 h 91"/>
                <a:gd name="T48" fmla="*/ 123 w 133"/>
                <a:gd name="T49" fmla="*/ 7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3" h="91">
                  <a:moveTo>
                    <a:pt x="128" y="4"/>
                  </a:moveTo>
                  <a:cubicBezTo>
                    <a:pt x="125" y="1"/>
                    <a:pt x="121" y="0"/>
                    <a:pt x="11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3" y="6"/>
                    <a:pt x="0" y="11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4"/>
                    <a:pt x="7" y="91"/>
                    <a:pt x="15" y="91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26" y="91"/>
                    <a:pt x="133" y="84"/>
                    <a:pt x="133" y="75"/>
                  </a:cubicBezTo>
                  <a:cubicBezTo>
                    <a:pt x="133" y="17"/>
                    <a:pt x="133" y="17"/>
                    <a:pt x="133" y="17"/>
                  </a:cubicBezTo>
                  <a:cubicBezTo>
                    <a:pt x="133" y="11"/>
                    <a:pt x="130" y="6"/>
                    <a:pt x="128" y="4"/>
                  </a:cubicBezTo>
                  <a:close/>
                  <a:moveTo>
                    <a:pt x="66" y="5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66" y="50"/>
                  </a:lnTo>
                  <a:close/>
                  <a:moveTo>
                    <a:pt x="123" y="75"/>
                  </a:moveTo>
                  <a:cubicBezTo>
                    <a:pt x="123" y="78"/>
                    <a:pt x="120" y="80"/>
                    <a:pt x="118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2" y="80"/>
                    <a:pt x="10" y="7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61"/>
                    <a:pt x="65" y="61"/>
                    <a:pt x="66" y="61"/>
                  </a:cubicBezTo>
                  <a:cubicBezTo>
                    <a:pt x="68" y="61"/>
                    <a:pt x="69" y="61"/>
                    <a:pt x="70" y="60"/>
                  </a:cubicBezTo>
                  <a:cubicBezTo>
                    <a:pt x="123" y="17"/>
                    <a:pt x="123" y="17"/>
                    <a:pt x="123" y="17"/>
                  </a:cubicBezTo>
                  <a:lnTo>
                    <a:pt x="12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893"/>
            <p:cNvSpPr/>
            <p:nvPr/>
          </p:nvSpPr>
          <p:spPr bwMode="auto">
            <a:xfrm>
              <a:off x="11047413" y="1835150"/>
              <a:ext cx="112713" cy="101600"/>
            </a:xfrm>
            <a:custGeom>
              <a:avLst/>
              <a:gdLst>
                <a:gd name="T0" fmla="*/ 26 w 30"/>
                <a:gd name="T1" fmla="*/ 27 h 27"/>
                <a:gd name="T2" fmla="*/ 28 w 30"/>
                <a:gd name="T3" fmla="*/ 27 h 27"/>
                <a:gd name="T4" fmla="*/ 29 w 30"/>
                <a:gd name="T5" fmla="*/ 27 h 27"/>
                <a:gd name="T6" fmla="*/ 29 w 30"/>
                <a:gd name="T7" fmla="*/ 24 h 27"/>
                <a:gd name="T8" fmla="*/ 4 w 30"/>
                <a:gd name="T9" fmla="*/ 0 h 27"/>
                <a:gd name="T10" fmla="*/ 3 w 30"/>
                <a:gd name="T11" fmla="*/ 0 h 27"/>
                <a:gd name="T12" fmla="*/ 1 w 30"/>
                <a:gd name="T13" fmla="*/ 0 h 27"/>
                <a:gd name="T14" fmla="*/ 1 w 30"/>
                <a:gd name="T15" fmla="*/ 3 h 27"/>
                <a:gd name="T16" fmla="*/ 26 w 30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7">
                  <a:moveTo>
                    <a:pt x="26" y="27"/>
                  </a:moveTo>
                  <a:cubicBezTo>
                    <a:pt x="26" y="27"/>
                    <a:pt x="27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0" y="26"/>
                    <a:pt x="30" y="25"/>
                    <a:pt x="29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3"/>
                    <a:pt x="1" y="3"/>
                  </a:cubicBezTo>
                  <a:lnTo>
                    <a:pt x="26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94"/>
            <p:cNvSpPr/>
            <p:nvPr/>
          </p:nvSpPr>
          <p:spPr bwMode="auto">
            <a:xfrm>
              <a:off x="10761663" y="1617663"/>
              <a:ext cx="79375" cy="57150"/>
            </a:xfrm>
            <a:custGeom>
              <a:avLst/>
              <a:gdLst>
                <a:gd name="T0" fmla="*/ 1 w 21"/>
                <a:gd name="T1" fmla="*/ 15 h 15"/>
                <a:gd name="T2" fmla="*/ 21 w 21"/>
                <a:gd name="T3" fmla="*/ 14 h 15"/>
                <a:gd name="T4" fmla="*/ 20 w 21"/>
                <a:gd name="T5" fmla="*/ 0 h 15"/>
                <a:gd name="T6" fmla="*/ 0 w 21"/>
                <a:gd name="T7" fmla="*/ 0 h 15"/>
                <a:gd name="T8" fmla="*/ 1 w 21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">
                  <a:moveTo>
                    <a:pt x="1" y="15"/>
                  </a:moveTo>
                  <a:cubicBezTo>
                    <a:pt x="8" y="15"/>
                    <a:pt x="14" y="14"/>
                    <a:pt x="21" y="14"/>
                  </a:cubicBezTo>
                  <a:cubicBezTo>
                    <a:pt x="20" y="8"/>
                    <a:pt x="20" y="4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1" y="11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Freeform 946"/>
          <p:cNvSpPr>
            <a:spLocks noEditPoints="1"/>
          </p:cNvSpPr>
          <p:nvPr/>
        </p:nvSpPr>
        <p:spPr bwMode="auto">
          <a:xfrm>
            <a:off x="6230167" y="4030577"/>
            <a:ext cx="618216" cy="583307"/>
          </a:xfrm>
          <a:custGeom>
            <a:avLst/>
            <a:gdLst>
              <a:gd name="T0" fmla="*/ 857 w 952"/>
              <a:gd name="T1" fmla="*/ 580 h 898"/>
              <a:gd name="T2" fmla="*/ 809 w 952"/>
              <a:gd name="T3" fmla="*/ 447 h 898"/>
              <a:gd name="T4" fmla="*/ 462 w 952"/>
              <a:gd name="T5" fmla="*/ 102 h 898"/>
              <a:gd name="T6" fmla="*/ 139 w 952"/>
              <a:gd name="T7" fmla="*/ 326 h 898"/>
              <a:gd name="T8" fmla="*/ 34 w 952"/>
              <a:gd name="T9" fmla="*/ 317 h 898"/>
              <a:gd name="T10" fmla="*/ 910 w 952"/>
              <a:gd name="T11" fmla="*/ 427 h 898"/>
              <a:gd name="T12" fmla="*/ 952 w 952"/>
              <a:gd name="T13" fmla="*/ 447 h 898"/>
              <a:gd name="T14" fmla="*/ 462 w 952"/>
              <a:gd name="T15" fmla="*/ 796 h 898"/>
              <a:gd name="T16" fmla="*/ 147 w 952"/>
              <a:gd name="T17" fmla="*/ 596 h 898"/>
              <a:gd name="T18" fmla="*/ 95 w 952"/>
              <a:gd name="T19" fmla="*/ 462 h 898"/>
              <a:gd name="T20" fmla="*/ 38 w 952"/>
              <a:gd name="T21" fmla="*/ 596 h 898"/>
              <a:gd name="T22" fmla="*/ 462 w 952"/>
              <a:gd name="T23" fmla="*/ 898 h 898"/>
              <a:gd name="T24" fmla="*/ 838 w 952"/>
              <a:gd name="T25" fmla="*/ 695 h 898"/>
              <a:gd name="T26" fmla="*/ 704 w 952"/>
              <a:gd name="T27" fmla="*/ 697 h 898"/>
              <a:gd name="T28" fmla="*/ 255 w 952"/>
              <a:gd name="T29" fmla="*/ 322 h 898"/>
              <a:gd name="T30" fmla="*/ 292 w 952"/>
              <a:gd name="T31" fmla="*/ 217 h 898"/>
              <a:gd name="T32" fmla="*/ 406 w 952"/>
              <a:gd name="T33" fmla="*/ 217 h 898"/>
              <a:gd name="T34" fmla="*/ 506 w 952"/>
              <a:gd name="T35" fmla="*/ 178 h 898"/>
              <a:gd name="T36" fmla="*/ 591 w 952"/>
              <a:gd name="T37" fmla="*/ 250 h 898"/>
              <a:gd name="T38" fmla="*/ 694 w 952"/>
              <a:gd name="T39" fmla="*/ 289 h 898"/>
              <a:gd name="T40" fmla="*/ 697 w 952"/>
              <a:gd name="T41" fmla="*/ 405 h 898"/>
              <a:gd name="T42" fmla="*/ 740 w 952"/>
              <a:gd name="T43" fmla="*/ 505 h 898"/>
              <a:gd name="T44" fmla="*/ 661 w 952"/>
              <a:gd name="T45" fmla="*/ 586 h 898"/>
              <a:gd name="T46" fmla="*/ 620 w 952"/>
              <a:gd name="T47" fmla="*/ 687 h 898"/>
              <a:gd name="T48" fmla="*/ 506 w 952"/>
              <a:gd name="T49" fmla="*/ 690 h 898"/>
              <a:gd name="T50" fmla="*/ 406 w 952"/>
              <a:gd name="T51" fmla="*/ 728 h 898"/>
              <a:gd name="T52" fmla="*/ 327 w 952"/>
              <a:gd name="T53" fmla="*/ 656 h 898"/>
              <a:gd name="T54" fmla="*/ 224 w 952"/>
              <a:gd name="T55" fmla="*/ 617 h 898"/>
              <a:gd name="T56" fmla="*/ 222 w 952"/>
              <a:gd name="T57" fmla="*/ 505 h 898"/>
              <a:gd name="T58" fmla="*/ 176 w 952"/>
              <a:gd name="T59" fmla="*/ 405 h 898"/>
              <a:gd name="T60" fmla="*/ 459 w 952"/>
              <a:gd name="T61" fmla="*/ 282 h 898"/>
              <a:gd name="T62" fmla="*/ 459 w 952"/>
              <a:gd name="T63" fmla="*/ 624 h 898"/>
              <a:gd name="T64" fmla="*/ 459 w 952"/>
              <a:gd name="T65" fmla="*/ 282 h 898"/>
              <a:gd name="T66" fmla="*/ 327 w 952"/>
              <a:gd name="T67" fmla="*/ 453 h 898"/>
              <a:gd name="T68" fmla="*/ 588 w 952"/>
              <a:gd name="T69" fmla="*/ 453 h 898"/>
              <a:gd name="T70" fmla="*/ 458 w 952"/>
              <a:gd name="T71" fmla="*/ 366 h 898"/>
              <a:gd name="T72" fmla="*/ 458 w 952"/>
              <a:gd name="T73" fmla="*/ 541 h 898"/>
              <a:gd name="T74" fmla="*/ 458 w 952"/>
              <a:gd name="T75" fmla="*/ 366 h 898"/>
              <a:gd name="T76" fmla="*/ 504 w 952"/>
              <a:gd name="T77" fmla="*/ 453 h 898"/>
              <a:gd name="T78" fmla="*/ 411 w 952"/>
              <a:gd name="T79" fmla="*/ 453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52" h="898">
                <a:moveTo>
                  <a:pt x="952" y="447"/>
                </a:moveTo>
                <a:cubicBezTo>
                  <a:pt x="857" y="580"/>
                  <a:pt x="857" y="580"/>
                  <a:pt x="857" y="580"/>
                </a:cubicBezTo>
                <a:cubicBezTo>
                  <a:pt x="760" y="447"/>
                  <a:pt x="760" y="447"/>
                  <a:pt x="760" y="447"/>
                </a:cubicBezTo>
                <a:cubicBezTo>
                  <a:pt x="809" y="447"/>
                  <a:pt x="809" y="447"/>
                  <a:pt x="809" y="447"/>
                </a:cubicBezTo>
                <a:cubicBezTo>
                  <a:pt x="807" y="424"/>
                  <a:pt x="807" y="424"/>
                  <a:pt x="807" y="424"/>
                </a:cubicBezTo>
                <a:cubicBezTo>
                  <a:pt x="794" y="244"/>
                  <a:pt x="643" y="102"/>
                  <a:pt x="462" y="102"/>
                </a:cubicBezTo>
                <a:cubicBezTo>
                  <a:pt x="319" y="102"/>
                  <a:pt x="193" y="188"/>
                  <a:pt x="140" y="322"/>
                </a:cubicBezTo>
                <a:cubicBezTo>
                  <a:pt x="139" y="326"/>
                  <a:pt x="139" y="326"/>
                  <a:pt x="139" y="326"/>
                </a:cubicBezTo>
                <a:cubicBezTo>
                  <a:pt x="31" y="326"/>
                  <a:pt x="31" y="326"/>
                  <a:pt x="31" y="326"/>
                </a:cubicBezTo>
                <a:cubicBezTo>
                  <a:pt x="34" y="317"/>
                  <a:pt x="34" y="317"/>
                  <a:pt x="34" y="317"/>
                </a:cubicBezTo>
                <a:cubicBezTo>
                  <a:pt x="91" y="130"/>
                  <a:pt x="267" y="0"/>
                  <a:pt x="462" y="0"/>
                </a:cubicBezTo>
                <a:cubicBezTo>
                  <a:pt x="701" y="0"/>
                  <a:pt x="898" y="187"/>
                  <a:pt x="910" y="427"/>
                </a:cubicBezTo>
                <a:cubicBezTo>
                  <a:pt x="911" y="447"/>
                  <a:pt x="911" y="447"/>
                  <a:pt x="911" y="447"/>
                </a:cubicBezTo>
                <a:lnTo>
                  <a:pt x="952" y="447"/>
                </a:lnTo>
                <a:close/>
                <a:moveTo>
                  <a:pt x="704" y="697"/>
                </a:moveTo>
                <a:cubicBezTo>
                  <a:pt x="640" y="760"/>
                  <a:pt x="551" y="796"/>
                  <a:pt x="462" y="796"/>
                </a:cubicBezTo>
                <a:cubicBezTo>
                  <a:pt x="342" y="796"/>
                  <a:pt x="228" y="732"/>
                  <a:pt x="166" y="628"/>
                </a:cubicBezTo>
                <a:cubicBezTo>
                  <a:pt x="147" y="596"/>
                  <a:pt x="147" y="596"/>
                  <a:pt x="147" y="596"/>
                </a:cubicBezTo>
                <a:cubicBezTo>
                  <a:pt x="192" y="596"/>
                  <a:pt x="192" y="596"/>
                  <a:pt x="192" y="596"/>
                </a:cubicBezTo>
                <a:cubicBezTo>
                  <a:pt x="95" y="462"/>
                  <a:pt x="95" y="462"/>
                  <a:pt x="95" y="462"/>
                </a:cubicBezTo>
                <a:cubicBezTo>
                  <a:pt x="0" y="596"/>
                  <a:pt x="0" y="596"/>
                  <a:pt x="0" y="596"/>
                </a:cubicBezTo>
                <a:cubicBezTo>
                  <a:pt x="38" y="596"/>
                  <a:pt x="38" y="596"/>
                  <a:pt x="38" y="596"/>
                </a:cubicBezTo>
                <a:cubicBezTo>
                  <a:pt x="43" y="609"/>
                  <a:pt x="43" y="609"/>
                  <a:pt x="43" y="609"/>
                </a:cubicBezTo>
                <a:cubicBezTo>
                  <a:pt x="109" y="782"/>
                  <a:pt x="278" y="898"/>
                  <a:pt x="462" y="898"/>
                </a:cubicBezTo>
                <a:cubicBezTo>
                  <a:pt x="609" y="898"/>
                  <a:pt x="746" y="826"/>
                  <a:pt x="830" y="706"/>
                </a:cubicBezTo>
                <a:cubicBezTo>
                  <a:pt x="838" y="695"/>
                  <a:pt x="838" y="695"/>
                  <a:pt x="838" y="695"/>
                </a:cubicBezTo>
                <a:cubicBezTo>
                  <a:pt x="706" y="695"/>
                  <a:pt x="706" y="695"/>
                  <a:pt x="706" y="695"/>
                </a:cubicBezTo>
                <a:lnTo>
                  <a:pt x="704" y="697"/>
                </a:lnTo>
                <a:close/>
                <a:moveTo>
                  <a:pt x="221" y="405"/>
                </a:moveTo>
                <a:cubicBezTo>
                  <a:pt x="227" y="375"/>
                  <a:pt x="239" y="347"/>
                  <a:pt x="255" y="322"/>
                </a:cubicBezTo>
                <a:cubicBezTo>
                  <a:pt x="221" y="288"/>
                  <a:pt x="221" y="288"/>
                  <a:pt x="221" y="288"/>
                </a:cubicBezTo>
                <a:cubicBezTo>
                  <a:pt x="292" y="217"/>
                  <a:pt x="292" y="217"/>
                  <a:pt x="292" y="217"/>
                </a:cubicBezTo>
                <a:cubicBezTo>
                  <a:pt x="326" y="251"/>
                  <a:pt x="326" y="251"/>
                  <a:pt x="326" y="251"/>
                </a:cubicBezTo>
                <a:cubicBezTo>
                  <a:pt x="350" y="235"/>
                  <a:pt x="377" y="224"/>
                  <a:pt x="406" y="217"/>
                </a:cubicBezTo>
                <a:cubicBezTo>
                  <a:pt x="406" y="178"/>
                  <a:pt x="406" y="178"/>
                  <a:pt x="406" y="178"/>
                </a:cubicBezTo>
                <a:cubicBezTo>
                  <a:pt x="506" y="178"/>
                  <a:pt x="506" y="178"/>
                  <a:pt x="506" y="178"/>
                </a:cubicBezTo>
                <a:cubicBezTo>
                  <a:pt x="506" y="216"/>
                  <a:pt x="506" y="216"/>
                  <a:pt x="506" y="216"/>
                </a:cubicBezTo>
                <a:cubicBezTo>
                  <a:pt x="537" y="222"/>
                  <a:pt x="565" y="234"/>
                  <a:pt x="591" y="250"/>
                </a:cubicBezTo>
                <a:cubicBezTo>
                  <a:pt x="623" y="218"/>
                  <a:pt x="623" y="218"/>
                  <a:pt x="623" y="218"/>
                </a:cubicBezTo>
                <a:cubicBezTo>
                  <a:pt x="694" y="289"/>
                  <a:pt x="694" y="289"/>
                  <a:pt x="694" y="289"/>
                </a:cubicBezTo>
                <a:cubicBezTo>
                  <a:pt x="662" y="321"/>
                  <a:pt x="662" y="321"/>
                  <a:pt x="662" y="321"/>
                </a:cubicBezTo>
                <a:cubicBezTo>
                  <a:pt x="679" y="346"/>
                  <a:pt x="691" y="374"/>
                  <a:pt x="697" y="405"/>
                </a:cubicBezTo>
                <a:cubicBezTo>
                  <a:pt x="740" y="405"/>
                  <a:pt x="740" y="405"/>
                  <a:pt x="740" y="405"/>
                </a:cubicBezTo>
                <a:cubicBezTo>
                  <a:pt x="740" y="505"/>
                  <a:pt x="740" y="505"/>
                  <a:pt x="740" y="505"/>
                </a:cubicBezTo>
                <a:cubicBezTo>
                  <a:pt x="696" y="505"/>
                  <a:pt x="696" y="505"/>
                  <a:pt x="696" y="505"/>
                </a:cubicBezTo>
                <a:cubicBezTo>
                  <a:pt x="690" y="534"/>
                  <a:pt x="678" y="562"/>
                  <a:pt x="661" y="586"/>
                </a:cubicBezTo>
                <a:cubicBezTo>
                  <a:pt x="691" y="616"/>
                  <a:pt x="691" y="616"/>
                  <a:pt x="691" y="616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590" y="656"/>
                  <a:pt x="590" y="656"/>
                  <a:pt x="590" y="656"/>
                </a:cubicBezTo>
                <a:cubicBezTo>
                  <a:pt x="565" y="672"/>
                  <a:pt x="536" y="684"/>
                  <a:pt x="506" y="690"/>
                </a:cubicBezTo>
                <a:cubicBezTo>
                  <a:pt x="506" y="728"/>
                  <a:pt x="506" y="728"/>
                  <a:pt x="506" y="728"/>
                </a:cubicBezTo>
                <a:cubicBezTo>
                  <a:pt x="406" y="728"/>
                  <a:pt x="406" y="728"/>
                  <a:pt x="406" y="728"/>
                </a:cubicBezTo>
                <a:cubicBezTo>
                  <a:pt x="406" y="689"/>
                  <a:pt x="406" y="689"/>
                  <a:pt x="406" y="689"/>
                </a:cubicBezTo>
                <a:cubicBezTo>
                  <a:pt x="378" y="682"/>
                  <a:pt x="351" y="671"/>
                  <a:pt x="327" y="656"/>
                </a:cubicBezTo>
                <a:cubicBezTo>
                  <a:pt x="295" y="688"/>
                  <a:pt x="295" y="688"/>
                  <a:pt x="295" y="688"/>
                </a:cubicBezTo>
                <a:cubicBezTo>
                  <a:pt x="224" y="617"/>
                  <a:pt x="224" y="617"/>
                  <a:pt x="224" y="617"/>
                </a:cubicBezTo>
                <a:cubicBezTo>
                  <a:pt x="256" y="585"/>
                  <a:pt x="256" y="585"/>
                  <a:pt x="256" y="585"/>
                </a:cubicBezTo>
                <a:cubicBezTo>
                  <a:pt x="240" y="561"/>
                  <a:pt x="228" y="534"/>
                  <a:pt x="222" y="505"/>
                </a:cubicBezTo>
                <a:cubicBezTo>
                  <a:pt x="176" y="505"/>
                  <a:pt x="176" y="505"/>
                  <a:pt x="176" y="505"/>
                </a:cubicBezTo>
                <a:cubicBezTo>
                  <a:pt x="176" y="405"/>
                  <a:pt x="176" y="405"/>
                  <a:pt x="176" y="405"/>
                </a:cubicBezTo>
                <a:lnTo>
                  <a:pt x="221" y="405"/>
                </a:lnTo>
                <a:close/>
                <a:moveTo>
                  <a:pt x="459" y="282"/>
                </a:moveTo>
                <a:cubicBezTo>
                  <a:pt x="364" y="282"/>
                  <a:pt x="286" y="359"/>
                  <a:pt x="286" y="453"/>
                </a:cubicBezTo>
                <a:cubicBezTo>
                  <a:pt x="286" y="547"/>
                  <a:pt x="364" y="624"/>
                  <a:pt x="459" y="624"/>
                </a:cubicBezTo>
                <a:cubicBezTo>
                  <a:pt x="554" y="624"/>
                  <a:pt x="632" y="547"/>
                  <a:pt x="632" y="453"/>
                </a:cubicBezTo>
                <a:cubicBezTo>
                  <a:pt x="632" y="359"/>
                  <a:pt x="554" y="282"/>
                  <a:pt x="459" y="282"/>
                </a:cubicBezTo>
                <a:moveTo>
                  <a:pt x="458" y="583"/>
                </a:moveTo>
                <a:cubicBezTo>
                  <a:pt x="385" y="583"/>
                  <a:pt x="327" y="525"/>
                  <a:pt x="327" y="453"/>
                </a:cubicBezTo>
                <a:cubicBezTo>
                  <a:pt x="327" y="382"/>
                  <a:pt x="385" y="324"/>
                  <a:pt x="458" y="324"/>
                </a:cubicBezTo>
                <a:cubicBezTo>
                  <a:pt x="530" y="324"/>
                  <a:pt x="588" y="382"/>
                  <a:pt x="588" y="453"/>
                </a:cubicBezTo>
                <a:cubicBezTo>
                  <a:pt x="588" y="525"/>
                  <a:pt x="530" y="583"/>
                  <a:pt x="458" y="583"/>
                </a:cubicBezTo>
                <a:moveTo>
                  <a:pt x="458" y="366"/>
                </a:moveTo>
                <a:cubicBezTo>
                  <a:pt x="409" y="366"/>
                  <a:pt x="369" y="405"/>
                  <a:pt x="369" y="453"/>
                </a:cubicBezTo>
                <a:cubicBezTo>
                  <a:pt x="369" y="501"/>
                  <a:pt x="409" y="541"/>
                  <a:pt x="458" y="541"/>
                </a:cubicBezTo>
                <a:cubicBezTo>
                  <a:pt x="506" y="541"/>
                  <a:pt x="546" y="501"/>
                  <a:pt x="546" y="453"/>
                </a:cubicBezTo>
                <a:cubicBezTo>
                  <a:pt x="546" y="405"/>
                  <a:pt x="506" y="366"/>
                  <a:pt x="458" y="366"/>
                </a:cubicBezTo>
                <a:moveTo>
                  <a:pt x="458" y="498"/>
                </a:moveTo>
                <a:cubicBezTo>
                  <a:pt x="483" y="498"/>
                  <a:pt x="504" y="478"/>
                  <a:pt x="504" y="453"/>
                </a:cubicBezTo>
                <a:cubicBezTo>
                  <a:pt x="504" y="428"/>
                  <a:pt x="483" y="408"/>
                  <a:pt x="458" y="408"/>
                </a:cubicBezTo>
                <a:cubicBezTo>
                  <a:pt x="432" y="408"/>
                  <a:pt x="411" y="428"/>
                  <a:pt x="411" y="453"/>
                </a:cubicBezTo>
                <a:cubicBezTo>
                  <a:pt x="411" y="478"/>
                  <a:pt x="432" y="498"/>
                  <a:pt x="458" y="49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技术背景</a:t>
            </a:r>
            <a:endParaRPr lang="zh-CN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Technology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6816" y="14859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弱类型为什么这么慢？</a:t>
            </a:r>
            <a:endParaRPr lang="zh-CN" altLang="en-US" sz="2400" dirty="0"/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/>
      <p:bldP spid="18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123500" y="1405207"/>
          <a:ext cx="523486" cy="5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CorelDRAW" r:id="rId4" imgW="0" imgH="0" progId="">
                  <p:embed/>
                </p:oleObj>
              </mc:Choice>
              <mc:Fallback>
                <p:oleObj name="CorelDRAW" r:id="rId4" imgW="0" imgH="0" progId="">
                  <p:embed/>
                  <p:pic>
                    <p:nvPicPr>
                      <p:cNvPr id="0" name="Picture 2" descr="rId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500" y="1405207"/>
                        <a:ext cx="523486" cy="5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99037" y="4209317"/>
            <a:ext cx="2980593" cy="193899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JS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的一个严格子集，是一种可用于编译器的底层级，高效的目标语言。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ASM.js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使用了一种叫做“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Annotation(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注解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)”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的变量类型声明方式来与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JS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引擎约定变量类型。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但其应用场景大部分集中在对基于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Web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端的数值计算密集型应用的优化处理上。各大浏览器厂商对其标准的支持程度和实现方式也不尽相同。再加上其本身使用成本很高等原因，最终没能持续发展下去。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7847" y="4200525"/>
            <a:ext cx="3138853" cy="212365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全称“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Google Native Client”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，是谷歌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Chrome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开发团队于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2011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年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8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月在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Chrome14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版本中发布的一项新技术，通过该技术可以让基于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C/C++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语言编写的应用程序安全高效的运行在浏览器端，并不依赖于用户所使用的具体操作系统类型。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由于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模块的平台独立性，导致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应用在互联网上无法被自由分发。此外，由于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模块本身不具有可移植性，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Chrome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官方规定只能将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模块发布到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Chrome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网上商店。于是基于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发展出了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PNaCl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。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63708" y="4165357"/>
            <a:ext cx="2876075" cy="212365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PNaCl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全称“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Google Portable Native Client”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。相较于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，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 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PNaCl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可随意分发，有很好的便携性，高度的可移植，可复用性。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二者没能持续发展先去的原因：只有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Chrome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支持；应用场景狭窄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(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高效的音频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/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视频处理，高性能的计算需求在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Web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领域并不对见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；基于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C/C++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的开发难度和开发成本等。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  <a:sym typeface="+mn-lt"/>
            </a:endParaRPr>
          </a:p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而谷歌放弃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NaCl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/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PNaCl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技术的另一个重要原因就是因为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  <a:sym typeface="+mn-lt"/>
              </a:rPr>
              <a:t>WebAssembly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  <a:sym typeface="+mn-lt"/>
              </a:rPr>
              <a:t>出现了。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15966" y="3749388"/>
            <a:ext cx="918837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sz="2000" dirty="0" smtClean="0"/>
              <a:t>ASM.js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32341" y="3766972"/>
            <a:ext cx="716859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sz="2000" dirty="0" err="1" smtClean="0"/>
              <a:t>NaCl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42262" y="3758180"/>
            <a:ext cx="857923" cy="40010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sz="2000" dirty="0" err="1" smtClean="0"/>
              <a:t>PNaCl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02836" y="2880935"/>
            <a:ext cx="721718" cy="741496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34360" y="2867638"/>
            <a:ext cx="726926" cy="772378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802812" y="2862402"/>
            <a:ext cx="730374" cy="777614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84221" y="3047660"/>
          <a:ext cx="401499" cy="40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CorelDRAW" r:id="rId6" imgW="942120" imgH="942120" progId="">
                  <p:embed/>
                </p:oleObj>
              </mc:Choice>
              <mc:Fallback>
                <p:oleObj name="CorelDRAW" r:id="rId6" imgW="942120" imgH="942120" progId="">
                  <p:embed/>
                  <p:pic>
                    <p:nvPicPr>
                      <p:cNvPr id="0" name="Picture 3" descr="rId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221" y="3047660"/>
                        <a:ext cx="401499" cy="401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167593" y="2992668"/>
          <a:ext cx="475803" cy="48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CorelDRAW" r:id="rId8" imgW="949320" imgH="957960" progId="">
                  <p:embed/>
                </p:oleObj>
              </mc:Choice>
              <mc:Fallback>
                <p:oleObj name="CorelDRAW" r:id="rId8" imgW="949320" imgH="957960" progId="">
                  <p:embed/>
                  <p:pic>
                    <p:nvPicPr>
                      <p:cNvPr id="0" name="Picture 4" descr="rId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593" y="2992668"/>
                        <a:ext cx="475803" cy="48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967845" y="3010252"/>
          <a:ext cx="440331" cy="440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CorelDRAW" r:id="rId10" imgW="822600" imgH="822600" progId="">
                  <p:embed/>
                </p:oleObj>
              </mc:Choice>
              <mc:Fallback>
                <p:oleObj name="CorelDRAW" r:id="rId10" imgW="822600" imgH="822600" progId="">
                  <p:embed/>
                  <p:pic>
                    <p:nvPicPr>
                      <p:cNvPr id="0" name="Picture 5" descr="rId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845" y="3010252"/>
                        <a:ext cx="440331" cy="440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646485" y="2048609"/>
            <a:ext cx="7517423" cy="536330"/>
            <a:chOff x="2666845" y="2570631"/>
            <a:chExt cx="6697595" cy="863599"/>
          </a:xfrm>
        </p:grpSpPr>
        <p:cxnSp>
          <p:nvCxnSpPr>
            <p:cNvPr id="16" name="直接连接符 15"/>
            <p:cNvCxnSpPr/>
            <p:nvPr/>
          </p:nvCxnSpPr>
          <p:spPr>
            <a:xfrm flipH="1">
              <a:off x="6015642" y="2570631"/>
              <a:ext cx="0" cy="86359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666845" y="3002430"/>
              <a:ext cx="12616" cy="431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9364440" y="3002430"/>
              <a:ext cx="0" cy="431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2666845" y="3002430"/>
              <a:ext cx="665605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技术背景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Technology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6816" y="1485900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WebAssembly</a:t>
            </a:r>
            <a:r>
              <a:rPr lang="zh-CN" altLang="en-US" sz="2400" dirty="0" smtClean="0"/>
              <a:t>出现之前？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25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ṧľïḍe"/>
          <p:cNvGrpSpPr/>
          <p:nvPr/>
        </p:nvGrpSpPr>
        <p:grpSpPr>
          <a:xfrm>
            <a:off x="4893224" y="3399032"/>
            <a:ext cx="2405552" cy="2412643"/>
            <a:chOff x="4072319" y="4641728"/>
            <a:chExt cx="4103770" cy="4115864"/>
          </a:xfrm>
        </p:grpSpPr>
        <p:sp>
          <p:nvSpPr>
            <p:cNvPr id="73" name="îş1ïḍé"/>
            <p:cNvSpPr/>
            <p:nvPr/>
          </p:nvSpPr>
          <p:spPr>
            <a:xfrm>
              <a:off x="4074616" y="4641728"/>
              <a:ext cx="4101473" cy="410147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ś1îďe"/>
            <p:cNvSpPr/>
            <p:nvPr/>
          </p:nvSpPr>
          <p:spPr bwMode="auto">
            <a:xfrm>
              <a:off x="6130152" y="4649855"/>
              <a:ext cx="1966638" cy="4107736"/>
            </a:xfrm>
            <a:custGeom>
              <a:avLst/>
              <a:gdLst>
                <a:gd name="T0" fmla="*/ 1391 w 1563"/>
                <a:gd name="T1" fmla="*/ 998 h 3267"/>
                <a:gd name="T2" fmla="*/ 1316 w 1563"/>
                <a:gd name="T3" fmla="*/ 1039 h 3267"/>
                <a:gd name="T4" fmla="*/ 1189 w 1563"/>
                <a:gd name="T5" fmla="*/ 856 h 3267"/>
                <a:gd name="T6" fmla="*/ 1119 w 1563"/>
                <a:gd name="T7" fmla="*/ 896 h 3267"/>
                <a:gd name="T8" fmla="*/ 1200 w 1563"/>
                <a:gd name="T9" fmla="*/ 969 h 3267"/>
                <a:gd name="T10" fmla="*/ 1124 w 1563"/>
                <a:gd name="T11" fmla="*/ 1028 h 3267"/>
                <a:gd name="T12" fmla="*/ 1175 w 1563"/>
                <a:gd name="T13" fmla="*/ 979 h 3267"/>
                <a:gd name="T14" fmla="*/ 986 w 1563"/>
                <a:gd name="T15" fmla="*/ 903 h 3267"/>
                <a:gd name="T16" fmla="*/ 838 w 1563"/>
                <a:gd name="T17" fmla="*/ 1037 h 3267"/>
                <a:gd name="T18" fmla="*/ 665 w 1563"/>
                <a:gd name="T19" fmla="*/ 1021 h 3267"/>
                <a:gd name="T20" fmla="*/ 745 w 1563"/>
                <a:gd name="T21" fmla="*/ 871 h 3267"/>
                <a:gd name="T22" fmla="*/ 804 w 1563"/>
                <a:gd name="T23" fmla="*/ 833 h 3267"/>
                <a:gd name="T24" fmla="*/ 960 w 1563"/>
                <a:gd name="T25" fmla="*/ 664 h 3267"/>
                <a:gd name="T26" fmla="*/ 1096 w 1563"/>
                <a:gd name="T27" fmla="*/ 662 h 3267"/>
                <a:gd name="T28" fmla="*/ 994 w 1563"/>
                <a:gd name="T29" fmla="*/ 552 h 3267"/>
                <a:gd name="T30" fmla="*/ 980 w 1563"/>
                <a:gd name="T31" fmla="*/ 472 h 3267"/>
                <a:gd name="T32" fmla="*/ 0 w 1563"/>
                <a:gd name="T33" fmla="*/ 0 h 3267"/>
                <a:gd name="T34" fmla="*/ 31 w 1563"/>
                <a:gd name="T35" fmla="*/ 366 h 3267"/>
                <a:gd name="T36" fmla="*/ 0 w 1563"/>
                <a:gd name="T37" fmla="*/ 425 h 3267"/>
                <a:gd name="T38" fmla="*/ 31 w 1563"/>
                <a:gd name="T39" fmla="*/ 715 h 3267"/>
                <a:gd name="T40" fmla="*/ 47 w 1563"/>
                <a:gd name="T41" fmla="*/ 787 h 3267"/>
                <a:gd name="T42" fmla="*/ 25 w 1563"/>
                <a:gd name="T43" fmla="*/ 827 h 3267"/>
                <a:gd name="T44" fmla="*/ 41 w 1563"/>
                <a:gd name="T45" fmla="*/ 1930 h 3267"/>
                <a:gd name="T46" fmla="*/ 290 w 1563"/>
                <a:gd name="T47" fmla="*/ 2021 h 3267"/>
                <a:gd name="T48" fmla="*/ 188 w 1563"/>
                <a:gd name="T49" fmla="*/ 2364 h 3267"/>
                <a:gd name="T50" fmla="*/ 0 w 1563"/>
                <a:gd name="T51" fmla="*/ 2465 h 3267"/>
                <a:gd name="T52" fmla="*/ 0 w 1563"/>
                <a:gd name="T53" fmla="*/ 2597 h 3267"/>
                <a:gd name="T54" fmla="*/ 1209 w 1563"/>
                <a:gd name="T55" fmla="*/ 2664 h 3267"/>
                <a:gd name="T56" fmla="*/ 1147 w 1563"/>
                <a:gd name="T57" fmla="*/ 2340 h 3267"/>
                <a:gd name="T58" fmla="*/ 1156 w 1563"/>
                <a:gd name="T59" fmla="*/ 2123 h 3267"/>
                <a:gd name="T60" fmla="*/ 952 w 1563"/>
                <a:gd name="T61" fmla="*/ 1773 h 3267"/>
                <a:gd name="T62" fmla="*/ 809 w 1563"/>
                <a:gd name="T63" fmla="*/ 1767 h 3267"/>
                <a:gd name="T64" fmla="*/ 615 w 1563"/>
                <a:gd name="T65" fmla="*/ 1778 h 3267"/>
                <a:gd name="T66" fmla="*/ 486 w 1563"/>
                <a:gd name="T67" fmla="*/ 1452 h 3267"/>
                <a:gd name="T68" fmla="*/ 444 w 1563"/>
                <a:gd name="T69" fmla="*/ 1344 h 3267"/>
                <a:gd name="T70" fmla="*/ 713 w 1563"/>
                <a:gd name="T71" fmla="*/ 1072 h 3267"/>
                <a:gd name="T72" fmla="*/ 878 w 1563"/>
                <a:gd name="T73" fmla="*/ 1045 h 3267"/>
                <a:gd name="T74" fmla="*/ 1206 w 1563"/>
                <a:gd name="T75" fmla="*/ 1161 h 3267"/>
                <a:gd name="T76" fmla="*/ 1261 w 1563"/>
                <a:gd name="T77" fmla="*/ 1131 h 3267"/>
                <a:gd name="T78" fmla="*/ 1554 w 1563"/>
                <a:gd name="T79" fmla="*/ 1182 h 3267"/>
                <a:gd name="T80" fmla="*/ 748 w 1563"/>
                <a:gd name="T81" fmla="*/ 579 h 3267"/>
                <a:gd name="T82" fmla="*/ 830 w 1563"/>
                <a:gd name="T83" fmla="*/ 610 h 3267"/>
                <a:gd name="T84" fmla="*/ 912 w 1563"/>
                <a:gd name="T85" fmla="*/ 691 h 3267"/>
                <a:gd name="T86" fmla="*/ 769 w 1563"/>
                <a:gd name="T87" fmla="*/ 736 h 3267"/>
                <a:gd name="T88" fmla="*/ 810 w 1563"/>
                <a:gd name="T89" fmla="*/ 645 h 3267"/>
                <a:gd name="T90" fmla="*/ 748 w 1563"/>
                <a:gd name="T91" fmla="*/ 579 h 3267"/>
                <a:gd name="T92" fmla="*/ 736 w 1563"/>
                <a:gd name="T93" fmla="*/ 618 h 3267"/>
                <a:gd name="T94" fmla="*/ 698 w 1563"/>
                <a:gd name="T95" fmla="*/ 715 h 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3" h="3267">
                  <a:moveTo>
                    <a:pt x="1519" y="1044"/>
                  </a:moveTo>
                  <a:cubicBezTo>
                    <a:pt x="1434" y="1045"/>
                    <a:pt x="1434" y="1045"/>
                    <a:pt x="1434" y="1045"/>
                  </a:cubicBezTo>
                  <a:cubicBezTo>
                    <a:pt x="1391" y="998"/>
                    <a:pt x="1391" y="998"/>
                    <a:pt x="1391" y="998"/>
                  </a:cubicBezTo>
                  <a:cubicBezTo>
                    <a:pt x="1383" y="923"/>
                    <a:pt x="1383" y="923"/>
                    <a:pt x="1383" y="923"/>
                  </a:cubicBezTo>
                  <a:cubicBezTo>
                    <a:pt x="1340" y="947"/>
                    <a:pt x="1340" y="947"/>
                    <a:pt x="1340" y="947"/>
                  </a:cubicBezTo>
                  <a:cubicBezTo>
                    <a:pt x="1316" y="1039"/>
                    <a:pt x="1316" y="1039"/>
                    <a:pt x="1316" y="1039"/>
                  </a:cubicBezTo>
                  <a:cubicBezTo>
                    <a:pt x="1253" y="972"/>
                    <a:pt x="1253" y="972"/>
                    <a:pt x="1253" y="972"/>
                  </a:cubicBezTo>
                  <a:cubicBezTo>
                    <a:pt x="1250" y="908"/>
                    <a:pt x="1250" y="908"/>
                    <a:pt x="1250" y="908"/>
                  </a:cubicBezTo>
                  <a:cubicBezTo>
                    <a:pt x="1189" y="856"/>
                    <a:pt x="1189" y="856"/>
                    <a:pt x="1189" y="856"/>
                  </a:cubicBezTo>
                  <a:cubicBezTo>
                    <a:pt x="1167" y="833"/>
                    <a:pt x="1167" y="833"/>
                    <a:pt x="1167" y="833"/>
                  </a:cubicBezTo>
                  <a:cubicBezTo>
                    <a:pt x="1096" y="833"/>
                    <a:pt x="1096" y="833"/>
                    <a:pt x="1096" y="833"/>
                  </a:cubicBezTo>
                  <a:cubicBezTo>
                    <a:pt x="1119" y="896"/>
                    <a:pt x="1119" y="896"/>
                    <a:pt x="1119" y="896"/>
                  </a:cubicBezTo>
                  <a:cubicBezTo>
                    <a:pt x="1204" y="944"/>
                    <a:pt x="1204" y="944"/>
                    <a:pt x="1204" y="944"/>
                  </a:cubicBezTo>
                  <a:cubicBezTo>
                    <a:pt x="1218" y="960"/>
                    <a:pt x="1218" y="960"/>
                    <a:pt x="1218" y="960"/>
                  </a:cubicBezTo>
                  <a:cubicBezTo>
                    <a:pt x="1200" y="969"/>
                    <a:pt x="1200" y="969"/>
                    <a:pt x="1200" y="969"/>
                  </a:cubicBezTo>
                  <a:cubicBezTo>
                    <a:pt x="1201" y="1019"/>
                    <a:pt x="1201" y="1019"/>
                    <a:pt x="1201" y="1019"/>
                  </a:cubicBezTo>
                  <a:cubicBezTo>
                    <a:pt x="1159" y="1036"/>
                    <a:pt x="1159" y="1036"/>
                    <a:pt x="1159" y="1036"/>
                  </a:cubicBezTo>
                  <a:cubicBezTo>
                    <a:pt x="1124" y="1028"/>
                    <a:pt x="1124" y="1028"/>
                    <a:pt x="1124" y="1028"/>
                  </a:cubicBezTo>
                  <a:cubicBezTo>
                    <a:pt x="1102" y="997"/>
                    <a:pt x="1102" y="997"/>
                    <a:pt x="1102" y="997"/>
                  </a:cubicBezTo>
                  <a:cubicBezTo>
                    <a:pt x="1159" y="1000"/>
                    <a:pt x="1159" y="1000"/>
                    <a:pt x="1159" y="1000"/>
                  </a:cubicBezTo>
                  <a:cubicBezTo>
                    <a:pt x="1175" y="979"/>
                    <a:pt x="1175" y="979"/>
                    <a:pt x="1175" y="979"/>
                  </a:cubicBezTo>
                  <a:cubicBezTo>
                    <a:pt x="1047" y="893"/>
                    <a:pt x="1047" y="893"/>
                    <a:pt x="1047" y="893"/>
                  </a:cubicBezTo>
                  <a:cubicBezTo>
                    <a:pt x="1038" y="856"/>
                    <a:pt x="1038" y="856"/>
                    <a:pt x="1038" y="856"/>
                  </a:cubicBezTo>
                  <a:cubicBezTo>
                    <a:pt x="986" y="903"/>
                    <a:pt x="986" y="903"/>
                    <a:pt x="986" y="903"/>
                  </a:cubicBezTo>
                  <a:cubicBezTo>
                    <a:pt x="933" y="892"/>
                    <a:pt x="933" y="892"/>
                    <a:pt x="933" y="892"/>
                  </a:cubicBezTo>
                  <a:cubicBezTo>
                    <a:pt x="853" y="996"/>
                    <a:pt x="853" y="996"/>
                    <a:pt x="853" y="996"/>
                  </a:cubicBezTo>
                  <a:cubicBezTo>
                    <a:pt x="838" y="1037"/>
                    <a:pt x="838" y="1037"/>
                    <a:pt x="838" y="1037"/>
                  </a:cubicBezTo>
                  <a:cubicBezTo>
                    <a:pt x="786" y="1042"/>
                    <a:pt x="786" y="1042"/>
                    <a:pt x="786" y="1042"/>
                  </a:cubicBezTo>
                  <a:cubicBezTo>
                    <a:pt x="711" y="1042"/>
                    <a:pt x="711" y="1042"/>
                    <a:pt x="711" y="1042"/>
                  </a:cubicBezTo>
                  <a:cubicBezTo>
                    <a:pt x="665" y="1021"/>
                    <a:pt x="665" y="1021"/>
                    <a:pt x="665" y="1021"/>
                  </a:cubicBezTo>
                  <a:cubicBezTo>
                    <a:pt x="652" y="931"/>
                    <a:pt x="652" y="931"/>
                    <a:pt x="652" y="931"/>
                  </a:cubicBezTo>
                  <a:cubicBezTo>
                    <a:pt x="668" y="888"/>
                    <a:pt x="668" y="888"/>
                    <a:pt x="668" y="888"/>
                  </a:cubicBezTo>
                  <a:cubicBezTo>
                    <a:pt x="745" y="871"/>
                    <a:pt x="745" y="871"/>
                    <a:pt x="745" y="871"/>
                  </a:cubicBezTo>
                  <a:cubicBezTo>
                    <a:pt x="829" y="888"/>
                    <a:pt x="829" y="888"/>
                    <a:pt x="829" y="888"/>
                  </a:cubicBezTo>
                  <a:cubicBezTo>
                    <a:pt x="840" y="842"/>
                    <a:pt x="840" y="842"/>
                    <a:pt x="840" y="842"/>
                  </a:cubicBezTo>
                  <a:cubicBezTo>
                    <a:pt x="804" y="833"/>
                    <a:pt x="804" y="833"/>
                    <a:pt x="804" y="833"/>
                  </a:cubicBezTo>
                  <a:cubicBezTo>
                    <a:pt x="816" y="761"/>
                    <a:pt x="816" y="761"/>
                    <a:pt x="816" y="761"/>
                  </a:cubicBezTo>
                  <a:cubicBezTo>
                    <a:pt x="901" y="748"/>
                    <a:pt x="901" y="748"/>
                    <a:pt x="901" y="748"/>
                  </a:cubicBezTo>
                  <a:cubicBezTo>
                    <a:pt x="960" y="664"/>
                    <a:pt x="960" y="664"/>
                    <a:pt x="960" y="664"/>
                  </a:cubicBezTo>
                  <a:cubicBezTo>
                    <a:pt x="1021" y="654"/>
                    <a:pt x="1021" y="654"/>
                    <a:pt x="1021" y="654"/>
                  </a:cubicBezTo>
                  <a:cubicBezTo>
                    <a:pt x="1076" y="662"/>
                    <a:pt x="1076" y="662"/>
                    <a:pt x="1076" y="662"/>
                  </a:cubicBezTo>
                  <a:cubicBezTo>
                    <a:pt x="1096" y="662"/>
                    <a:pt x="1096" y="662"/>
                    <a:pt x="1096" y="662"/>
                  </a:cubicBezTo>
                  <a:cubicBezTo>
                    <a:pt x="1085" y="584"/>
                    <a:pt x="1085" y="584"/>
                    <a:pt x="1085" y="584"/>
                  </a:cubicBezTo>
                  <a:cubicBezTo>
                    <a:pt x="1018" y="611"/>
                    <a:pt x="1018" y="611"/>
                    <a:pt x="1018" y="611"/>
                  </a:cubicBezTo>
                  <a:cubicBezTo>
                    <a:pt x="994" y="552"/>
                    <a:pt x="994" y="552"/>
                    <a:pt x="994" y="552"/>
                  </a:cubicBezTo>
                  <a:cubicBezTo>
                    <a:pt x="956" y="547"/>
                    <a:pt x="956" y="547"/>
                    <a:pt x="956" y="547"/>
                  </a:cubicBezTo>
                  <a:cubicBezTo>
                    <a:pt x="948" y="507"/>
                    <a:pt x="948" y="507"/>
                    <a:pt x="948" y="507"/>
                  </a:cubicBezTo>
                  <a:cubicBezTo>
                    <a:pt x="980" y="472"/>
                    <a:pt x="980" y="472"/>
                    <a:pt x="980" y="472"/>
                  </a:cubicBezTo>
                  <a:cubicBezTo>
                    <a:pt x="1055" y="443"/>
                    <a:pt x="1055" y="443"/>
                    <a:pt x="1055" y="443"/>
                  </a:cubicBezTo>
                  <a:cubicBezTo>
                    <a:pt x="1075" y="408"/>
                    <a:pt x="1075" y="408"/>
                    <a:pt x="1075" y="408"/>
                  </a:cubicBezTo>
                  <a:cubicBezTo>
                    <a:pt x="788" y="155"/>
                    <a:pt x="412" y="1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31" y="308"/>
                    <a:pt x="31" y="308"/>
                    <a:pt x="31" y="308"/>
                  </a:cubicBezTo>
                  <a:cubicBezTo>
                    <a:pt x="31" y="366"/>
                    <a:pt x="31" y="366"/>
                    <a:pt x="31" y="366"/>
                  </a:cubicBezTo>
                  <a:cubicBezTo>
                    <a:pt x="80" y="379"/>
                    <a:pt x="80" y="379"/>
                    <a:pt x="80" y="379"/>
                  </a:cubicBezTo>
                  <a:cubicBezTo>
                    <a:pt x="56" y="425"/>
                    <a:pt x="56" y="425"/>
                    <a:pt x="56" y="42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34" y="658"/>
                    <a:pt x="34" y="658"/>
                    <a:pt x="34" y="658"/>
                  </a:cubicBezTo>
                  <a:cubicBezTo>
                    <a:pt x="31" y="715"/>
                    <a:pt x="31" y="715"/>
                    <a:pt x="31" y="715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66"/>
                    <a:pt x="0" y="766"/>
                    <a:pt x="0" y="766"/>
                  </a:cubicBezTo>
                  <a:cubicBezTo>
                    <a:pt x="47" y="787"/>
                    <a:pt x="47" y="787"/>
                    <a:pt x="47" y="787"/>
                  </a:cubicBezTo>
                  <a:cubicBezTo>
                    <a:pt x="46" y="827"/>
                    <a:pt x="46" y="827"/>
                    <a:pt x="46" y="827"/>
                  </a:cubicBezTo>
                  <a:cubicBezTo>
                    <a:pt x="25" y="828"/>
                    <a:pt x="25" y="828"/>
                    <a:pt x="25" y="828"/>
                  </a:cubicBezTo>
                  <a:cubicBezTo>
                    <a:pt x="25" y="828"/>
                    <a:pt x="25" y="827"/>
                    <a:pt x="25" y="827"/>
                  </a:cubicBezTo>
                  <a:cubicBezTo>
                    <a:pt x="0" y="820"/>
                    <a:pt x="0" y="820"/>
                    <a:pt x="0" y="820"/>
                  </a:cubicBezTo>
                  <a:cubicBezTo>
                    <a:pt x="0" y="1915"/>
                    <a:pt x="0" y="1915"/>
                    <a:pt x="0" y="1915"/>
                  </a:cubicBezTo>
                  <a:cubicBezTo>
                    <a:pt x="41" y="1930"/>
                    <a:pt x="41" y="1930"/>
                    <a:pt x="41" y="1930"/>
                  </a:cubicBezTo>
                  <a:cubicBezTo>
                    <a:pt x="185" y="1932"/>
                    <a:pt x="185" y="1932"/>
                    <a:pt x="185" y="1932"/>
                  </a:cubicBezTo>
                  <a:cubicBezTo>
                    <a:pt x="227" y="2001"/>
                    <a:pt x="227" y="2001"/>
                    <a:pt x="227" y="2001"/>
                  </a:cubicBezTo>
                  <a:cubicBezTo>
                    <a:pt x="290" y="2021"/>
                    <a:pt x="290" y="2021"/>
                    <a:pt x="290" y="2021"/>
                  </a:cubicBezTo>
                  <a:cubicBezTo>
                    <a:pt x="278" y="2078"/>
                    <a:pt x="278" y="2078"/>
                    <a:pt x="278" y="2078"/>
                  </a:cubicBezTo>
                  <a:cubicBezTo>
                    <a:pt x="208" y="2167"/>
                    <a:pt x="208" y="2167"/>
                    <a:pt x="208" y="2167"/>
                  </a:cubicBezTo>
                  <a:cubicBezTo>
                    <a:pt x="188" y="2364"/>
                    <a:pt x="188" y="2364"/>
                    <a:pt x="188" y="2364"/>
                  </a:cubicBezTo>
                  <a:cubicBezTo>
                    <a:pt x="125" y="2414"/>
                    <a:pt x="125" y="2414"/>
                    <a:pt x="125" y="2414"/>
                  </a:cubicBezTo>
                  <a:cubicBezTo>
                    <a:pt x="31" y="2411"/>
                    <a:pt x="31" y="2411"/>
                    <a:pt x="31" y="2411"/>
                  </a:cubicBezTo>
                  <a:cubicBezTo>
                    <a:pt x="0" y="2465"/>
                    <a:pt x="0" y="2465"/>
                    <a:pt x="0" y="2465"/>
                  </a:cubicBezTo>
                  <a:cubicBezTo>
                    <a:pt x="0" y="2466"/>
                    <a:pt x="0" y="2466"/>
                    <a:pt x="0" y="2466"/>
                  </a:cubicBezTo>
                  <a:cubicBezTo>
                    <a:pt x="23" y="2567"/>
                    <a:pt x="23" y="2567"/>
                    <a:pt x="23" y="2567"/>
                  </a:cubicBezTo>
                  <a:cubicBezTo>
                    <a:pt x="0" y="2597"/>
                    <a:pt x="0" y="2597"/>
                    <a:pt x="0" y="2597"/>
                  </a:cubicBezTo>
                  <a:cubicBezTo>
                    <a:pt x="0" y="3267"/>
                    <a:pt x="0" y="3267"/>
                    <a:pt x="0" y="3267"/>
                  </a:cubicBezTo>
                  <a:cubicBezTo>
                    <a:pt x="509" y="3266"/>
                    <a:pt x="964" y="3031"/>
                    <a:pt x="1263" y="2664"/>
                  </a:cubicBezTo>
                  <a:cubicBezTo>
                    <a:pt x="1209" y="2664"/>
                    <a:pt x="1209" y="2664"/>
                    <a:pt x="1209" y="2664"/>
                  </a:cubicBezTo>
                  <a:cubicBezTo>
                    <a:pt x="1209" y="2555"/>
                    <a:pt x="1209" y="2555"/>
                    <a:pt x="1209" y="2555"/>
                  </a:cubicBezTo>
                  <a:cubicBezTo>
                    <a:pt x="1147" y="2471"/>
                    <a:pt x="1147" y="2471"/>
                    <a:pt x="1147" y="2471"/>
                  </a:cubicBezTo>
                  <a:cubicBezTo>
                    <a:pt x="1147" y="2340"/>
                    <a:pt x="1147" y="2340"/>
                    <a:pt x="1147" y="2340"/>
                  </a:cubicBezTo>
                  <a:cubicBezTo>
                    <a:pt x="1100" y="2293"/>
                    <a:pt x="1100" y="2293"/>
                    <a:pt x="1100" y="2293"/>
                  </a:cubicBezTo>
                  <a:cubicBezTo>
                    <a:pt x="1095" y="2239"/>
                    <a:pt x="1095" y="2239"/>
                    <a:pt x="1095" y="2239"/>
                  </a:cubicBezTo>
                  <a:cubicBezTo>
                    <a:pt x="1156" y="2123"/>
                    <a:pt x="1156" y="2123"/>
                    <a:pt x="1156" y="2123"/>
                  </a:cubicBezTo>
                  <a:cubicBezTo>
                    <a:pt x="1041" y="1921"/>
                    <a:pt x="1041" y="1921"/>
                    <a:pt x="1041" y="1921"/>
                  </a:cubicBezTo>
                  <a:cubicBezTo>
                    <a:pt x="1055" y="1784"/>
                    <a:pt x="1055" y="1784"/>
                    <a:pt x="1055" y="1784"/>
                  </a:cubicBezTo>
                  <a:cubicBezTo>
                    <a:pt x="952" y="1773"/>
                    <a:pt x="952" y="1773"/>
                    <a:pt x="952" y="1773"/>
                  </a:cubicBezTo>
                  <a:cubicBezTo>
                    <a:pt x="914" y="1735"/>
                    <a:pt x="914" y="1735"/>
                    <a:pt x="914" y="1735"/>
                  </a:cubicBezTo>
                  <a:cubicBezTo>
                    <a:pt x="844" y="1735"/>
                    <a:pt x="844" y="1735"/>
                    <a:pt x="844" y="1735"/>
                  </a:cubicBezTo>
                  <a:cubicBezTo>
                    <a:pt x="809" y="1767"/>
                    <a:pt x="809" y="1767"/>
                    <a:pt x="809" y="1767"/>
                  </a:cubicBezTo>
                  <a:cubicBezTo>
                    <a:pt x="687" y="1767"/>
                    <a:pt x="687" y="1767"/>
                    <a:pt x="687" y="1767"/>
                  </a:cubicBezTo>
                  <a:cubicBezTo>
                    <a:pt x="683" y="1778"/>
                    <a:pt x="683" y="1778"/>
                    <a:pt x="683" y="1778"/>
                  </a:cubicBezTo>
                  <a:cubicBezTo>
                    <a:pt x="615" y="1778"/>
                    <a:pt x="615" y="1778"/>
                    <a:pt x="615" y="1778"/>
                  </a:cubicBezTo>
                  <a:cubicBezTo>
                    <a:pt x="459" y="1600"/>
                    <a:pt x="459" y="1600"/>
                    <a:pt x="459" y="1600"/>
                  </a:cubicBezTo>
                  <a:cubicBezTo>
                    <a:pt x="460" y="1462"/>
                    <a:pt x="460" y="1462"/>
                    <a:pt x="460" y="1462"/>
                  </a:cubicBezTo>
                  <a:cubicBezTo>
                    <a:pt x="486" y="1452"/>
                    <a:pt x="486" y="1452"/>
                    <a:pt x="486" y="1452"/>
                  </a:cubicBezTo>
                  <a:cubicBezTo>
                    <a:pt x="495" y="1400"/>
                    <a:pt x="495" y="1400"/>
                    <a:pt x="495" y="1400"/>
                  </a:cubicBezTo>
                  <a:cubicBezTo>
                    <a:pt x="459" y="1400"/>
                    <a:pt x="459" y="1400"/>
                    <a:pt x="459" y="1400"/>
                  </a:cubicBezTo>
                  <a:cubicBezTo>
                    <a:pt x="444" y="1344"/>
                    <a:pt x="444" y="1344"/>
                    <a:pt x="444" y="1344"/>
                  </a:cubicBezTo>
                  <a:cubicBezTo>
                    <a:pt x="624" y="1214"/>
                    <a:pt x="624" y="1214"/>
                    <a:pt x="624" y="1214"/>
                  </a:cubicBezTo>
                  <a:cubicBezTo>
                    <a:pt x="624" y="1121"/>
                    <a:pt x="624" y="1121"/>
                    <a:pt x="624" y="1121"/>
                  </a:cubicBezTo>
                  <a:cubicBezTo>
                    <a:pt x="713" y="1072"/>
                    <a:pt x="713" y="1072"/>
                    <a:pt x="713" y="1072"/>
                  </a:cubicBezTo>
                  <a:cubicBezTo>
                    <a:pt x="749" y="1076"/>
                    <a:pt x="749" y="1076"/>
                    <a:pt x="749" y="1076"/>
                  </a:cubicBezTo>
                  <a:cubicBezTo>
                    <a:pt x="821" y="1076"/>
                    <a:pt x="821" y="1076"/>
                    <a:pt x="821" y="1076"/>
                  </a:cubicBezTo>
                  <a:cubicBezTo>
                    <a:pt x="878" y="1045"/>
                    <a:pt x="878" y="1045"/>
                    <a:pt x="878" y="1045"/>
                  </a:cubicBezTo>
                  <a:cubicBezTo>
                    <a:pt x="1061" y="1031"/>
                    <a:pt x="1061" y="1031"/>
                    <a:pt x="1061" y="1031"/>
                  </a:cubicBezTo>
                  <a:cubicBezTo>
                    <a:pt x="1061" y="1125"/>
                    <a:pt x="1061" y="1125"/>
                    <a:pt x="1061" y="1125"/>
                  </a:cubicBezTo>
                  <a:cubicBezTo>
                    <a:pt x="1206" y="1161"/>
                    <a:pt x="1206" y="1161"/>
                    <a:pt x="1206" y="1161"/>
                  </a:cubicBezTo>
                  <a:cubicBezTo>
                    <a:pt x="1235" y="1182"/>
                    <a:pt x="1235" y="1182"/>
                    <a:pt x="1235" y="1182"/>
                  </a:cubicBezTo>
                  <a:cubicBezTo>
                    <a:pt x="1261" y="1182"/>
                    <a:pt x="1261" y="1182"/>
                    <a:pt x="1261" y="1182"/>
                  </a:cubicBezTo>
                  <a:cubicBezTo>
                    <a:pt x="1261" y="1131"/>
                    <a:pt x="1261" y="1131"/>
                    <a:pt x="1261" y="1131"/>
                  </a:cubicBezTo>
                  <a:cubicBezTo>
                    <a:pt x="1345" y="1123"/>
                    <a:pt x="1345" y="1123"/>
                    <a:pt x="1345" y="1123"/>
                  </a:cubicBezTo>
                  <a:cubicBezTo>
                    <a:pt x="1424" y="1182"/>
                    <a:pt x="1424" y="1182"/>
                    <a:pt x="1424" y="1182"/>
                  </a:cubicBezTo>
                  <a:cubicBezTo>
                    <a:pt x="1554" y="1182"/>
                    <a:pt x="1554" y="1182"/>
                    <a:pt x="1554" y="1182"/>
                  </a:cubicBezTo>
                  <a:cubicBezTo>
                    <a:pt x="1563" y="1173"/>
                    <a:pt x="1563" y="1173"/>
                    <a:pt x="1563" y="1173"/>
                  </a:cubicBezTo>
                  <a:cubicBezTo>
                    <a:pt x="1551" y="1129"/>
                    <a:pt x="1536" y="1086"/>
                    <a:pt x="1519" y="1044"/>
                  </a:cubicBezTo>
                  <a:moveTo>
                    <a:pt x="748" y="579"/>
                  </a:moveTo>
                  <a:cubicBezTo>
                    <a:pt x="763" y="556"/>
                    <a:pt x="763" y="556"/>
                    <a:pt x="763" y="556"/>
                  </a:cubicBezTo>
                  <a:cubicBezTo>
                    <a:pt x="816" y="545"/>
                    <a:pt x="816" y="545"/>
                    <a:pt x="816" y="545"/>
                  </a:cubicBezTo>
                  <a:cubicBezTo>
                    <a:pt x="830" y="610"/>
                    <a:pt x="830" y="610"/>
                    <a:pt x="830" y="610"/>
                  </a:cubicBezTo>
                  <a:cubicBezTo>
                    <a:pt x="859" y="656"/>
                    <a:pt x="859" y="656"/>
                    <a:pt x="859" y="656"/>
                  </a:cubicBezTo>
                  <a:cubicBezTo>
                    <a:pt x="878" y="678"/>
                    <a:pt x="878" y="678"/>
                    <a:pt x="878" y="678"/>
                  </a:cubicBezTo>
                  <a:cubicBezTo>
                    <a:pt x="912" y="691"/>
                    <a:pt x="912" y="691"/>
                    <a:pt x="912" y="691"/>
                  </a:cubicBezTo>
                  <a:cubicBezTo>
                    <a:pt x="880" y="730"/>
                    <a:pt x="880" y="730"/>
                    <a:pt x="880" y="730"/>
                  </a:cubicBezTo>
                  <a:cubicBezTo>
                    <a:pt x="816" y="736"/>
                    <a:pt x="816" y="736"/>
                    <a:pt x="816" y="736"/>
                  </a:cubicBezTo>
                  <a:cubicBezTo>
                    <a:pt x="769" y="736"/>
                    <a:pt x="769" y="736"/>
                    <a:pt x="769" y="736"/>
                  </a:cubicBezTo>
                  <a:cubicBezTo>
                    <a:pt x="774" y="680"/>
                    <a:pt x="774" y="680"/>
                    <a:pt x="774" y="680"/>
                  </a:cubicBezTo>
                  <a:cubicBezTo>
                    <a:pt x="814" y="672"/>
                    <a:pt x="814" y="672"/>
                    <a:pt x="814" y="672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774" y="622"/>
                    <a:pt x="774" y="622"/>
                    <a:pt x="774" y="622"/>
                  </a:cubicBezTo>
                  <a:cubicBezTo>
                    <a:pt x="748" y="605"/>
                    <a:pt x="748" y="605"/>
                    <a:pt x="748" y="605"/>
                  </a:cubicBezTo>
                  <a:cubicBezTo>
                    <a:pt x="748" y="579"/>
                    <a:pt x="748" y="579"/>
                    <a:pt x="748" y="579"/>
                  </a:cubicBezTo>
                  <a:moveTo>
                    <a:pt x="660" y="681"/>
                  </a:moveTo>
                  <a:cubicBezTo>
                    <a:pt x="692" y="628"/>
                    <a:pt x="692" y="628"/>
                    <a:pt x="692" y="628"/>
                  </a:cubicBezTo>
                  <a:cubicBezTo>
                    <a:pt x="736" y="618"/>
                    <a:pt x="736" y="618"/>
                    <a:pt x="736" y="618"/>
                  </a:cubicBezTo>
                  <a:cubicBezTo>
                    <a:pt x="768" y="632"/>
                    <a:pt x="768" y="632"/>
                    <a:pt x="768" y="632"/>
                  </a:cubicBezTo>
                  <a:cubicBezTo>
                    <a:pt x="765" y="667"/>
                    <a:pt x="765" y="667"/>
                    <a:pt x="765" y="667"/>
                  </a:cubicBezTo>
                  <a:cubicBezTo>
                    <a:pt x="698" y="715"/>
                    <a:pt x="698" y="715"/>
                    <a:pt x="698" y="715"/>
                  </a:cubicBezTo>
                  <a:cubicBezTo>
                    <a:pt x="660" y="715"/>
                    <a:pt x="660" y="715"/>
                    <a:pt x="660" y="715"/>
                  </a:cubicBezTo>
                  <a:cubicBezTo>
                    <a:pt x="660" y="681"/>
                    <a:pt x="660" y="681"/>
                    <a:pt x="660" y="68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ṥ1íde"/>
            <p:cNvSpPr/>
            <p:nvPr/>
          </p:nvSpPr>
          <p:spPr bwMode="auto">
            <a:xfrm>
              <a:off x="4072319" y="5900812"/>
              <a:ext cx="2057833" cy="2856780"/>
            </a:xfrm>
            <a:custGeom>
              <a:avLst/>
              <a:gdLst>
                <a:gd name="T0" fmla="*/ 1559 w 1638"/>
                <a:gd name="T1" fmla="*/ 1703 h 2273"/>
                <a:gd name="T2" fmla="*/ 1527 w 1638"/>
                <a:gd name="T3" fmla="*/ 1763 h 2273"/>
                <a:gd name="T4" fmla="*/ 1429 w 1638"/>
                <a:gd name="T5" fmla="*/ 1810 h 2273"/>
                <a:gd name="T6" fmla="*/ 1366 w 1638"/>
                <a:gd name="T7" fmla="*/ 1820 h 2273"/>
                <a:gd name="T8" fmla="*/ 1363 w 1638"/>
                <a:gd name="T9" fmla="*/ 1847 h 2273"/>
                <a:gd name="T10" fmla="*/ 1408 w 1638"/>
                <a:gd name="T11" fmla="*/ 1860 h 2273"/>
                <a:gd name="T12" fmla="*/ 1402 w 1638"/>
                <a:gd name="T13" fmla="*/ 1889 h 2273"/>
                <a:gd name="T14" fmla="*/ 1362 w 1638"/>
                <a:gd name="T15" fmla="*/ 1927 h 2273"/>
                <a:gd name="T16" fmla="*/ 1387 w 1638"/>
                <a:gd name="T17" fmla="*/ 1958 h 2273"/>
                <a:gd name="T18" fmla="*/ 1435 w 1638"/>
                <a:gd name="T19" fmla="*/ 1959 h 2273"/>
                <a:gd name="T20" fmla="*/ 1432 w 1638"/>
                <a:gd name="T21" fmla="*/ 1997 h 2273"/>
                <a:gd name="T22" fmla="*/ 1419 w 1638"/>
                <a:gd name="T23" fmla="*/ 2033 h 2273"/>
                <a:gd name="T24" fmla="*/ 1415 w 1638"/>
                <a:gd name="T25" fmla="*/ 2063 h 2273"/>
                <a:gd name="T26" fmla="*/ 1487 w 1638"/>
                <a:gd name="T27" fmla="*/ 2123 h 2273"/>
                <a:gd name="T28" fmla="*/ 1477 w 1638"/>
                <a:gd name="T29" fmla="*/ 2155 h 2273"/>
                <a:gd name="T30" fmla="*/ 1380 w 1638"/>
                <a:gd name="T31" fmla="*/ 2153 h 2273"/>
                <a:gd name="T32" fmla="*/ 1283 w 1638"/>
                <a:gd name="T33" fmla="*/ 2068 h 2273"/>
                <a:gd name="T34" fmla="*/ 1208 w 1638"/>
                <a:gd name="T35" fmla="*/ 1936 h 2273"/>
                <a:gd name="T36" fmla="*/ 1218 w 1638"/>
                <a:gd name="T37" fmla="*/ 1808 h 2273"/>
                <a:gd name="T38" fmla="*/ 1161 w 1638"/>
                <a:gd name="T39" fmla="*/ 1732 h 2273"/>
                <a:gd name="T40" fmla="*/ 1184 w 1638"/>
                <a:gd name="T41" fmla="*/ 1603 h 2273"/>
                <a:gd name="T42" fmla="*/ 1150 w 1638"/>
                <a:gd name="T43" fmla="*/ 1593 h 2273"/>
                <a:gd name="T44" fmla="*/ 1150 w 1638"/>
                <a:gd name="T45" fmla="*/ 1314 h 2273"/>
                <a:gd name="T46" fmla="*/ 1050 w 1638"/>
                <a:gd name="T47" fmla="*/ 1242 h 2273"/>
                <a:gd name="T48" fmla="*/ 1000 w 1638"/>
                <a:gd name="T49" fmla="*/ 1230 h 2273"/>
                <a:gd name="T50" fmla="*/ 990 w 1638"/>
                <a:gd name="T51" fmla="*/ 1177 h 2273"/>
                <a:gd name="T52" fmla="*/ 867 w 1638"/>
                <a:gd name="T53" fmla="*/ 1022 h 2273"/>
                <a:gd name="T54" fmla="*/ 879 w 1638"/>
                <a:gd name="T55" fmla="*/ 966 h 2273"/>
                <a:gd name="T56" fmla="*/ 883 w 1638"/>
                <a:gd name="T57" fmla="*/ 875 h 2273"/>
                <a:gd name="T58" fmla="*/ 968 w 1638"/>
                <a:gd name="T59" fmla="*/ 816 h 2273"/>
                <a:gd name="T60" fmla="*/ 956 w 1638"/>
                <a:gd name="T61" fmla="*/ 714 h 2273"/>
                <a:gd name="T62" fmla="*/ 831 w 1638"/>
                <a:gd name="T63" fmla="*/ 704 h 2273"/>
                <a:gd name="T64" fmla="*/ 734 w 1638"/>
                <a:gd name="T65" fmla="*/ 593 h 2273"/>
                <a:gd name="T66" fmla="*/ 664 w 1638"/>
                <a:gd name="T67" fmla="*/ 574 h 2273"/>
                <a:gd name="T68" fmla="*/ 620 w 1638"/>
                <a:gd name="T69" fmla="*/ 566 h 2273"/>
                <a:gd name="T70" fmla="*/ 625 w 1638"/>
                <a:gd name="T71" fmla="*/ 525 h 2273"/>
                <a:gd name="T72" fmla="*/ 568 w 1638"/>
                <a:gd name="T73" fmla="*/ 517 h 2273"/>
                <a:gd name="T74" fmla="*/ 568 w 1638"/>
                <a:gd name="T75" fmla="*/ 540 h 2273"/>
                <a:gd name="T76" fmla="*/ 425 w 1638"/>
                <a:gd name="T77" fmla="*/ 505 h 2273"/>
                <a:gd name="T78" fmla="*/ 368 w 1638"/>
                <a:gd name="T79" fmla="*/ 417 h 2273"/>
                <a:gd name="T80" fmla="*/ 391 w 1638"/>
                <a:gd name="T81" fmla="*/ 374 h 2273"/>
                <a:gd name="T82" fmla="*/ 301 w 1638"/>
                <a:gd name="T83" fmla="*/ 243 h 2273"/>
                <a:gd name="T84" fmla="*/ 286 w 1638"/>
                <a:gd name="T85" fmla="*/ 146 h 2273"/>
                <a:gd name="T86" fmla="*/ 249 w 1638"/>
                <a:gd name="T87" fmla="*/ 146 h 2273"/>
                <a:gd name="T88" fmla="*/ 261 w 1638"/>
                <a:gd name="T89" fmla="*/ 240 h 2273"/>
                <a:gd name="T90" fmla="*/ 324 w 1638"/>
                <a:gd name="T91" fmla="*/ 336 h 2273"/>
                <a:gd name="T92" fmla="*/ 317 w 1638"/>
                <a:gd name="T93" fmla="*/ 374 h 2273"/>
                <a:gd name="T94" fmla="*/ 264 w 1638"/>
                <a:gd name="T95" fmla="*/ 366 h 2273"/>
                <a:gd name="T96" fmla="*/ 199 w 1638"/>
                <a:gd name="T97" fmla="*/ 255 h 2273"/>
                <a:gd name="T98" fmla="*/ 199 w 1638"/>
                <a:gd name="T99" fmla="*/ 126 h 2273"/>
                <a:gd name="T100" fmla="*/ 131 w 1638"/>
                <a:gd name="T101" fmla="*/ 93 h 2273"/>
                <a:gd name="T102" fmla="*/ 131 w 1638"/>
                <a:gd name="T103" fmla="*/ 0 h 2273"/>
                <a:gd name="T104" fmla="*/ 0 w 1638"/>
                <a:gd name="T105" fmla="*/ 640 h 2273"/>
                <a:gd name="T106" fmla="*/ 1634 w 1638"/>
                <a:gd name="T107" fmla="*/ 2273 h 2273"/>
                <a:gd name="T108" fmla="*/ 1638 w 1638"/>
                <a:gd name="T109" fmla="*/ 2273 h 2273"/>
                <a:gd name="T110" fmla="*/ 1638 w 1638"/>
                <a:gd name="T111" fmla="*/ 1603 h 2273"/>
                <a:gd name="T112" fmla="*/ 1559 w 1638"/>
                <a:gd name="T113" fmla="*/ 1703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8" h="2273">
                  <a:moveTo>
                    <a:pt x="1559" y="1703"/>
                  </a:moveTo>
                  <a:cubicBezTo>
                    <a:pt x="1527" y="1763"/>
                    <a:pt x="1527" y="1763"/>
                    <a:pt x="1527" y="1763"/>
                  </a:cubicBezTo>
                  <a:cubicBezTo>
                    <a:pt x="1429" y="1810"/>
                    <a:pt x="1429" y="1810"/>
                    <a:pt x="1429" y="1810"/>
                  </a:cubicBezTo>
                  <a:cubicBezTo>
                    <a:pt x="1366" y="1820"/>
                    <a:pt x="1366" y="1820"/>
                    <a:pt x="1366" y="1820"/>
                  </a:cubicBezTo>
                  <a:cubicBezTo>
                    <a:pt x="1363" y="1847"/>
                    <a:pt x="1363" y="1847"/>
                    <a:pt x="1363" y="1847"/>
                  </a:cubicBezTo>
                  <a:cubicBezTo>
                    <a:pt x="1408" y="1860"/>
                    <a:pt x="1408" y="1860"/>
                    <a:pt x="1408" y="1860"/>
                  </a:cubicBezTo>
                  <a:cubicBezTo>
                    <a:pt x="1402" y="1889"/>
                    <a:pt x="1402" y="1889"/>
                    <a:pt x="1402" y="1889"/>
                  </a:cubicBezTo>
                  <a:cubicBezTo>
                    <a:pt x="1362" y="1927"/>
                    <a:pt x="1362" y="1927"/>
                    <a:pt x="1362" y="1927"/>
                  </a:cubicBezTo>
                  <a:cubicBezTo>
                    <a:pt x="1387" y="1958"/>
                    <a:pt x="1387" y="1958"/>
                    <a:pt x="1387" y="1958"/>
                  </a:cubicBezTo>
                  <a:cubicBezTo>
                    <a:pt x="1435" y="1959"/>
                    <a:pt x="1435" y="1959"/>
                    <a:pt x="1435" y="1959"/>
                  </a:cubicBezTo>
                  <a:cubicBezTo>
                    <a:pt x="1432" y="1997"/>
                    <a:pt x="1432" y="1997"/>
                    <a:pt x="1432" y="1997"/>
                  </a:cubicBezTo>
                  <a:cubicBezTo>
                    <a:pt x="1419" y="2033"/>
                    <a:pt x="1419" y="2033"/>
                    <a:pt x="1419" y="2033"/>
                  </a:cubicBezTo>
                  <a:cubicBezTo>
                    <a:pt x="1415" y="2063"/>
                    <a:pt x="1415" y="2063"/>
                    <a:pt x="1415" y="2063"/>
                  </a:cubicBezTo>
                  <a:cubicBezTo>
                    <a:pt x="1487" y="2123"/>
                    <a:pt x="1487" y="2123"/>
                    <a:pt x="1487" y="2123"/>
                  </a:cubicBezTo>
                  <a:cubicBezTo>
                    <a:pt x="1477" y="2155"/>
                    <a:pt x="1477" y="2155"/>
                    <a:pt x="1477" y="2155"/>
                  </a:cubicBezTo>
                  <a:cubicBezTo>
                    <a:pt x="1380" y="2153"/>
                    <a:pt x="1380" y="2153"/>
                    <a:pt x="1380" y="2153"/>
                  </a:cubicBezTo>
                  <a:cubicBezTo>
                    <a:pt x="1283" y="2068"/>
                    <a:pt x="1283" y="2068"/>
                    <a:pt x="1283" y="2068"/>
                  </a:cubicBezTo>
                  <a:cubicBezTo>
                    <a:pt x="1208" y="1936"/>
                    <a:pt x="1208" y="1936"/>
                    <a:pt x="1208" y="1936"/>
                  </a:cubicBezTo>
                  <a:cubicBezTo>
                    <a:pt x="1218" y="1808"/>
                    <a:pt x="1218" y="1808"/>
                    <a:pt x="1218" y="1808"/>
                  </a:cubicBezTo>
                  <a:cubicBezTo>
                    <a:pt x="1161" y="1732"/>
                    <a:pt x="1161" y="1732"/>
                    <a:pt x="1161" y="1732"/>
                  </a:cubicBezTo>
                  <a:cubicBezTo>
                    <a:pt x="1184" y="1603"/>
                    <a:pt x="1184" y="1603"/>
                    <a:pt x="1184" y="1603"/>
                  </a:cubicBezTo>
                  <a:cubicBezTo>
                    <a:pt x="1150" y="1593"/>
                    <a:pt x="1150" y="1593"/>
                    <a:pt x="1150" y="1593"/>
                  </a:cubicBezTo>
                  <a:cubicBezTo>
                    <a:pt x="1150" y="1314"/>
                    <a:pt x="1150" y="1314"/>
                    <a:pt x="1150" y="1314"/>
                  </a:cubicBezTo>
                  <a:cubicBezTo>
                    <a:pt x="1150" y="1314"/>
                    <a:pt x="1055" y="1242"/>
                    <a:pt x="1050" y="1242"/>
                  </a:cubicBezTo>
                  <a:cubicBezTo>
                    <a:pt x="1045" y="1242"/>
                    <a:pt x="1000" y="1230"/>
                    <a:pt x="1000" y="1230"/>
                  </a:cubicBezTo>
                  <a:cubicBezTo>
                    <a:pt x="990" y="1177"/>
                    <a:pt x="990" y="1177"/>
                    <a:pt x="990" y="1177"/>
                  </a:cubicBezTo>
                  <a:cubicBezTo>
                    <a:pt x="867" y="1022"/>
                    <a:pt x="867" y="1022"/>
                    <a:pt x="867" y="1022"/>
                  </a:cubicBezTo>
                  <a:cubicBezTo>
                    <a:pt x="879" y="966"/>
                    <a:pt x="879" y="966"/>
                    <a:pt x="879" y="966"/>
                  </a:cubicBezTo>
                  <a:cubicBezTo>
                    <a:pt x="883" y="875"/>
                    <a:pt x="883" y="875"/>
                    <a:pt x="883" y="875"/>
                  </a:cubicBezTo>
                  <a:cubicBezTo>
                    <a:pt x="968" y="816"/>
                    <a:pt x="968" y="816"/>
                    <a:pt x="968" y="816"/>
                  </a:cubicBezTo>
                  <a:cubicBezTo>
                    <a:pt x="956" y="714"/>
                    <a:pt x="956" y="714"/>
                    <a:pt x="956" y="714"/>
                  </a:cubicBezTo>
                  <a:cubicBezTo>
                    <a:pt x="831" y="704"/>
                    <a:pt x="831" y="704"/>
                    <a:pt x="831" y="704"/>
                  </a:cubicBezTo>
                  <a:cubicBezTo>
                    <a:pt x="734" y="593"/>
                    <a:pt x="734" y="593"/>
                    <a:pt x="734" y="593"/>
                  </a:cubicBezTo>
                  <a:cubicBezTo>
                    <a:pt x="664" y="574"/>
                    <a:pt x="664" y="574"/>
                    <a:pt x="664" y="574"/>
                  </a:cubicBezTo>
                  <a:cubicBezTo>
                    <a:pt x="620" y="566"/>
                    <a:pt x="620" y="566"/>
                    <a:pt x="620" y="566"/>
                  </a:cubicBezTo>
                  <a:cubicBezTo>
                    <a:pt x="625" y="525"/>
                    <a:pt x="625" y="525"/>
                    <a:pt x="625" y="525"/>
                  </a:cubicBezTo>
                  <a:cubicBezTo>
                    <a:pt x="568" y="517"/>
                    <a:pt x="568" y="517"/>
                    <a:pt x="568" y="517"/>
                  </a:cubicBezTo>
                  <a:cubicBezTo>
                    <a:pt x="568" y="540"/>
                    <a:pt x="568" y="540"/>
                    <a:pt x="568" y="540"/>
                  </a:cubicBezTo>
                  <a:cubicBezTo>
                    <a:pt x="425" y="505"/>
                    <a:pt x="425" y="505"/>
                    <a:pt x="425" y="505"/>
                  </a:cubicBezTo>
                  <a:cubicBezTo>
                    <a:pt x="368" y="417"/>
                    <a:pt x="368" y="417"/>
                    <a:pt x="368" y="417"/>
                  </a:cubicBezTo>
                  <a:cubicBezTo>
                    <a:pt x="391" y="374"/>
                    <a:pt x="391" y="374"/>
                    <a:pt x="391" y="374"/>
                  </a:cubicBezTo>
                  <a:cubicBezTo>
                    <a:pt x="301" y="243"/>
                    <a:pt x="301" y="243"/>
                    <a:pt x="301" y="243"/>
                  </a:cubicBezTo>
                  <a:cubicBezTo>
                    <a:pt x="286" y="146"/>
                    <a:pt x="286" y="146"/>
                    <a:pt x="286" y="146"/>
                  </a:cubicBezTo>
                  <a:cubicBezTo>
                    <a:pt x="249" y="146"/>
                    <a:pt x="249" y="146"/>
                    <a:pt x="249" y="146"/>
                  </a:cubicBezTo>
                  <a:cubicBezTo>
                    <a:pt x="261" y="240"/>
                    <a:pt x="261" y="240"/>
                    <a:pt x="261" y="240"/>
                  </a:cubicBezTo>
                  <a:cubicBezTo>
                    <a:pt x="324" y="336"/>
                    <a:pt x="324" y="336"/>
                    <a:pt x="324" y="336"/>
                  </a:cubicBezTo>
                  <a:cubicBezTo>
                    <a:pt x="317" y="374"/>
                    <a:pt x="317" y="374"/>
                    <a:pt x="317" y="374"/>
                  </a:cubicBezTo>
                  <a:cubicBezTo>
                    <a:pt x="264" y="366"/>
                    <a:pt x="264" y="366"/>
                    <a:pt x="264" y="366"/>
                  </a:cubicBezTo>
                  <a:cubicBezTo>
                    <a:pt x="199" y="255"/>
                    <a:pt x="199" y="255"/>
                    <a:pt x="199" y="255"/>
                  </a:cubicBezTo>
                  <a:cubicBezTo>
                    <a:pt x="199" y="126"/>
                    <a:pt x="199" y="126"/>
                    <a:pt x="199" y="126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47" y="197"/>
                    <a:pt x="0" y="413"/>
                    <a:pt x="0" y="640"/>
                  </a:cubicBezTo>
                  <a:cubicBezTo>
                    <a:pt x="0" y="1541"/>
                    <a:pt x="733" y="2273"/>
                    <a:pt x="1634" y="2273"/>
                  </a:cubicBezTo>
                  <a:cubicBezTo>
                    <a:pt x="1635" y="2273"/>
                    <a:pt x="1637" y="2273"/>
                    <a:pt x="1638" y="2273"/>
                  </a:cubicBezTo>
                  <a:cubicBezTo>
                    <a:pt x="1638" y="1603"/>
                    <a:pt x="1638" y="1603"/>
                    <a:pt x="1638" y="1603"/>
                  </a:cubicBezTo>
                  <a:cubicBezTo>
                    <a:pt x="1559" y="1703"/>
                    <a:pt x="1559" y="1703"/>
                    <a:pt x="1559" y="17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ľiḑé"/>
            <p:cNvSpPr/>
            <p:nvPr/>
          </p:nvSpPr>
          <p:spPr bwMode="auto">
            <a:xfrm>
              <a:off x="4760247" y="5553873"/>
              <a:ext cx="1369906" cy="1504717"/>
            </a:xfrm>
            <a:custGeom>
              <a:avLst/>
              <a:gdLst>
                <a:gd name="T0" fmla="*/ 1020 w 1090"/>
                <a:gd name="T1" fmla="*/ 52 h 1197"/>
                <a:gd name="T2" fmla="*/ 1047 w 1090"/>
                <a:gd name="T3" fmla="*/ 34 h 1197"/>
                <a:gd name="T4" fmla="*/ 1018 w 1090"/>
                <a:gd name="T5" fmla="*/ 0 h 1197"/>
                <a:gd name="T6" fmla="*/ 961 w 1090"/>
                <a:gd name="T7" fmla="*/ 33 h 1197"/>
                <a:gd name="T8" fmla="*/ 956 w 1090"/>
                <a:gd name="T9" fmla="*/ 33 h 1197"/>
                <a:gd name="T10" fmla="*/ 925 w 1090"/>
                <a:gd name="T11" fmla="*/ 7 h 1197"/>
                <a:gd name="T12" fmla="*/ 873 w 1090"/>
                <a:gd name="T13" fmla="*/ 0 h 1197"/>
                <a:gd name="T14" fmla="*/ 856 w 1090"/>
                <a:gd name="T15" fmla="*/ 43 h 1197"/>
                <a:gd name="T16" fmla="*/ 917 w 1090"/>
                <a:gd name="T17" fmla="*/ 57 h 1197"/>
                <a:gd name="T18" fmla="*/ 883 w 1090"/>
                <a:gd name="T19" fmla="*/ 91 h 1197"/>
                <a:gd name="T20" fmla="*/ 844 w 1090"/>
                <a:gd name="T21" fmla="*/ 69 h 1197"/>
                <a:gd name="T22" fmla="*/ 781 w 1090"/>
                <a:gd name="T23" fmla="*/ 144 h 1197"/>
                <a:gd name="T24" fmla="*/ 574 w 1090"/>
                <a:gd name="T25" fmla="*/ 308 h 1197"/>
                <a:gd name="T26" fmla="*/ 466 w 1090"/>
                <a:gd name="T27" fmla="*/ 421 h 1197"/>
                <a:gd name="T28" fmla="*/ 422 w 1090"/>
                <a:gd name="T29" fmla="*/ 572 h 1197"/>
                <a:gd name="T30" fmla="*/ 353 w 1090"/>
                <a:gd name="T31" fmla="*/ 481 h 1197"/>
                <a:gd name="T32" fmla="*/ 61 w 1090"/>
                <a:gd name="T33" fmla="*/ 531 h 1197"/>
                <a:gd name="T34" fmla="*/ 0 w 1090"/>
                <a:gd name="T35" fmla="*/ 674 h 1197"/>
                <a:gd name="T36" fmla="*/ 107 w 1090"/>
                <a:gd name="T37" fmla="*/ 745 h 1197"/>
                <a:gd name="T38" fmla="*/ 243 w 1090"/>
                <a:gd name="T39" fmla="*/ 703 h 1197"/>
                <a:gd name="T40" fmla="*/ 300 w 1090"/>
                <a:gd name="T41" fmla="*/ 791 h 1197"/>
                <a:gd name="T42" fmla="*/ 440 w 1090"/>
                <a:gd name="T43" fmla="*/ 960 h 1197"/>
                <a:gd name="T44" fmla="*/ 623 w 1090"/>
                <a:gd name="T45" fmla="*/ 885 h 1197"/>
                <a:gd name="T46" fmla="*/ 755 w 1090"/>
                <a:gd name="T47" fmla="*/ 929 h 1197"/>
                <a:gd name="T48" fmla="*/ 810 w 1090"/>
                <a:gd name="T49" fmla="*/ 926 h 1197"/>
                <a:gd name="T50" fmla="*/ 973 w 1090"/>
                <a:gd name="T51" fmla="*/ 1021 h 1197"/>
                <a:gd name="T52" fmla="*/ 1017 w 1090"/>
                <a:gd name="T53" fmla="*/ 1169 h 1197"/>
                <a:gd name="T54" fmla="*/ 1090 w 1090"/>
                <a:gd name="T55" fmla="*/ 102 h 1197"/>
                <a:gd name="T56" fmla="*/ 862 w 1090"/>
                <a:gd name="T57" fmla="*/ 164 h 1197"/>
                <a:gd name="T58" fmla="*/ 830 w 1090"/>
                <a:gd name="T59" fmla="*/ 143 h 1197"/>
                <a:gd name="T60" fmla="*/ 866 w 1090"/>
                <a:gd name="T61" fmla="*/ 140 h 1197"/>
                <a:gd name="T62" fmla="*/ 981 w 1090"/>
                <a:gd name="T63" fmla="*/ 122 h 1197"/>
                <a:gd name="T64" fmla="*/ 953 w 1090"/>
                <a:gd name="T65" fmla="*/ 146 h 1197"/>
                <a:gd name="T66" fmla="*/ 907 w 1090"/>
                <a:gd name="T67" fmla="*/ 160 h 1197"/>
                <a:gd name="T68" fmla="*/ 894 w 1090"/>
                <a:gd name="T69" fmla="*/ 148 h 1197"/>
                <a:gd name="T70" fmla="*/ 941 w 1090"/>
                <a:gd name="T71" fmla="*/ 124 h 1197"/>
                <a:gd name="T72" fmla="*/ 969 w 1090"/>
                <a:gd name="T73" fmla="*/ 99 h 1197"/>
                <a:gd name="T74" fmla="*/ 981 w 1090"/>
                <a:gd name="T75" fmla="*/ 122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0" h="1197">
                  <a:moveTo>
                    <a:pt x="1024" y="81"/>
                  </a:moveTo>
                  <a:cubicBezTo>
                    <a:pt x="1020" y="52"/>
                    <a:pt x="1020" y="52"/>
                    <a:pt x="1020" y="52"/>
                  </a:cubicBezTo>
                  <a:cubicBezTo>
                    <a:pt x="1020" y="52"/>
                    <a:pt x="1020" y="52"/>
                    <a:pt x="1020" y="52"/>
                  </a:cubicBezTo>
                  <a:cubicBezTo>
                    <a:pt x="1047" y="34"/>
                    <a:pt x="1047" y="34"/>
                    <a:pt x="1047" y="34"/>
                  </a:cubicBezTo>
                  <a:cubicBezTo>
                    <a:pt x="1047" y="7"/>
                    <a:pt x="1047" y="7"/>
                    <a:pt x="1047" y="7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1011" y="25"/>
                    <a:pt x="1011" y="25"/>
                    <a:pt x="1011" y="25"/>
                  </a:cubicBezTo>
                  <a:cubicBezTo>
                    <a:pt x="961" y="33"/>
                    <a:pt x="961" y="33"/>
                    <a:pt x="961" y="33"/>
                  </a:cubicBezTo>
                  <a:cubicBezTo>
                    <a:pt x="956" y="31"/>
                    <a:pt x="956" y="31"/>
                    <a:pt x="956" y="31"/>
                  </a:cubicBezTo>
                  <a:cubicBezTo>
                    <a:pt x="956" y="33"/>
                    <a:pt x="956" y="33"/>
                    <a:pt x="956" y="33"/>
                  </a:cubicBezTo>
                  <a:cubicBezTo>
                    <a:pt x="939" y="36"/>
                    <a:pt x="939" y="36"/>
                    <a:pt x="939" y="36"/>
                  </a:cubicBezTo>
                  <a:cubicBezTo>
                    <a:pt x="925" y="7"/>
                    <a:pt x="925" y="7"/>
                    <a:pt x="925" y="7"/>
                  </a:cubicBezTo>
                  <a:cubicBezTo>
                    <a:pt x="908" y="0"/>
                    <a:pt x="908" y="0"/>
                    <a:pt x="908" y="0"/>
                  </a:cubicBezTo>
                  <a:cubicBezTo>
                    <a:pt x="873" y="0"/>
                    <a:pt x="873" y="0"/>
                    <a:pt x="873" y="0"/>
                  </a:cubicBezTo>
                  <a:cubicBezTo>
                    <a:pt x="856" y="14"/>
                    <a:pt x="856" y="14"/>
                    <a:pt x="856" y="14"/>
                  </a:cubicBezTo>
                  <a:cubicBezTo>
                    <a:pt x="856" y="43"/>
                    <a:pt x="856" y="43"/>
                    <a:pt x="856" y="43"/>
                  </a:cubicBezTo>
                  <a:cubicBezTo>
                    <a:pt x="887" y="53"/>
                    <a:pt x="887" y="53"/>
                    <a:pt x="887" y="53"/>
                  </a:cubicBezTo>
                  <a:cubicBezTo>
                    <a:pt x="917" y="57"/>
                    <a:pt x="917" y="57"/>
                    <a:pt x="917" y="57"/>
                  </a:cubicBezTo>
                  <a:cubicBezTo>
                    <a:pt x="910" y="60"/>
                    <a:pt x="910" y="60"/>
                    <a:pt x="910" y="60"/>
                  </a:cubicBezTo>
                  <a:cubicBezTo>
                    <a:pt x="883" y="91"/>
                    <a:pt x="883" y="91"/>
                    <a:pt x="883" y="91"/>
                  </a:cubicBezTo>
                  <a:cubicBezTo>
                    <a:pt x="871" y="76"/>
                    <a:pt x="871" y="76"/>
                    <a:pt x="871" y="76"/>
                  </a:cubicBezTo>
                  <a:cubicBezTo>
                    <a:pt x="844" y="69"/>
                    <a:pt x="844" y="69"/>
                    <a:pt x="844" y="69"/>
                  </a:cubicBezTo>
                  <a:cubicBezTo>
                    <a:pt x="772" y="137"/>
                    <a:pt x="772" y="137"/>
                    <a:pt x="772" y="137"/>
                  </a:cubicBezTo>
                  <a:cubicBezTo>
                    <a:pt x="781" y="144"/>
                    <a:pt x="781" y="144"/>
                    <a:pt x="781" y="144"/>
                  </a:cubicBezTo>
                  <a:cubicBezTo>
                    <a:pt x="674" y="204"/>
                    <a:pt x="674" y="204"/>
                    <a:pt x="674" y="204"/>
                  </a:cubicBezTo>
                  <a:cubicBezTo>
                    <a:pt x="574" y="308"/>
                    <a:pt x="574" y="308"/>
                    <a:pt x="574" y="308"/>
                  </a:cubicBezTo>
                  <a:cubicBezTo>
                    <a:pt x="567" y="355"/>
                    <a:pt x="567" y="355"/>
                    <a:pt x="567" y="355"/>
                  </a:cubicBezTo>
                  <a:cubicBezTo>
                    <a:pt x="466" y="421"/>
                    <a:pt x="466" y="421"/>
                    <a:pt x="466" y="421"/>
                  </a:cubicBezTo>
                  <a:cubicBezTo>
                    <a:pt x="416" y="471"/>
                    <a:pt x="416" y="471"/>
                    <a:pt x="416" y="471"/>
                  </a:cubicBezTo>
                  <a:cubicBezTo>
                    <a:pt x="422" y="572"/>
                    <a:pt x="422" y="572"/>
                    <a:pt x="422" y="572"/>
                  </a:cubicBezTo>
                  <a:cubicBezTo>
                    <a:pt x="353" y="539"/>
                    <a:pt x="353" y="539"/>
                    <a:pt x="353" y="539"/>
                  </a:cubicBezTo>
                  <a:cubicBezTo>
                    <a:pt x="353" y="481"/>
                    <a:pt x="353" y="481"/>
                    <a:pt x="353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61" y="531"/>
                    <a:pt x="61" y="531"/>
                    <a:pt x="61" y="531"/>
                  </a:cubicBezTo>
                  <a:cubicBezTo>
                    <a:pt x="17" y="611"/>
                    <a:pt x="17" y="611"/>
                    <a:pt x="17" y="611"/>
                  </a:cubicBezTo>
                  <a:cubicBezTo>
                    <a:pt x="0" y="674"/>
                    <a:pt x="0" y="674"/>
                    <a:pt x="0" y="674"/>
                  </a:cubicBezTo>
                  <a:cubicBezTo>
                    <a:pt x="28" y="736"/>
                    <a:pt x="28" y="736"/>
                    <a:pt x="28" y="736"/>
                  </a:cubicBezTo>
                  <a:cubicBezTo>
                    <a:pt x="107" y="745"/>
                    <a:pt x="107" y="745"/>
                    <a:pt x="107" y="745"/>
                  </a:cubicBezTo>
                  <a:cubicBezTo>
                    <a:pt x="232" y="662"/>
                    <a:pt x="232" y="662"/>
                    <a:pt x="232" y="662"/>
                  </a:cubicBezTo>
                  <a:cubicBezTo>
                    <a:pt x="243" y="703"/>
                    <a:pt x="243" y="703"/>
                    <a:pt x="243" y="703"/>
                  </a:cubicBezTo>
                  <a:cubicBezTo>
                    <a:pt x="205" y="775"/>
                    <a:pt x="205" y="775"/>
                    <a:pt x="205" y="775"/>
                  </a:cubicBezTo>
                  <a:cubicBezTo>
                    <a:pt x="300" y="791"/>
                    <a:pt x="300" y="791"/>
                    <a:pt x="300" y="791"/>
                  </a:cubicBezTo>
                  <a:cubicBezTo>
                    <a:pt x="309" y="938"/>
                    <a:pt x="309" y="938"/>
                    <a:pt x="309" y="938"/>
                  </a:cubicBezTo>
                  <a:cubicBezTo>
                    <a:pt x="440" y="960"/>
                    <a:pt x="440" y="960"/>
                    <a:pt x="440" y="960"/>
                  </a:cubicBezTo>
                  <a:cubicBezTo>
                    <a:pt x="522" y="865"/>
                    <a:pt x="522" y="865"/>
                    <a:pt x="522" y="865"/>
                  </a:cubicBezTo>
                  <a:cubicBezTo>
                    <a:pt x="623" y="885"/>
                    <a:pt x="623" y="885"/>
                    <a:pt x="623" y="885"/>
                  </a:cubicBezTo>
                  <a:cubicBezTo>
                    <a:pt x="658" y="934"/>
                    <a:pt x="658" y="934"/>
                    <a:pt x="658" y="934"/>
                  </a:cubicBezTo>
                  <a:cubicBezTo>
                    <a:pt x="755" y="929"/>
                    <a:pt x="755" y="929"/>
                    <a:pt x="755" y="929"/>
                  </a:cubicBezTo>
                  <a:cubicBezTo>
                    <a:pt x="757" y="900"/>
                    <a:pt x="757" y="900"/>
                    <a:pt x="757" y="900"/>
                  </a:cubicBezTo>
                  <a:cubicBezTo>
                    <a:pt x="810" y="926"/>
                    <a:pt x="810" y="926"/>
                    <a:pt x="810" y="926"/>
                  </a:cubicBezTo>
                  <a:cubicBezTo>
                    <a:pt x="870" y="1020"/>
                    <a:pt x="870" y="1020"/>
                    <a:pt x="870" y="1020"/>
                  </a:cubicBezTo>
                  <a:cubicBezTo>
                    <a:pt x="973" y="1021"/>
                    <a:pt x="973" y="1021"/>
                    <a:pt x="973" y="1021"/>
                  </a:cubicBezTo>
                  <a:cubicBezTo>
                    <a:pt x="1011" y="1087"/>
                    <a:pt x="1011" y="1087"/>
                    <a:pt x="1011" y="1087"/>
                  </a:cubicBezTo>
                  <a:cubicBezTo>
                    <a:pt x="1017" y="1169"/>
                    <a:pt x="1017" y="1169"/>
                    <a:pt x="1017" y="1169"/>
                  </a:cubicBezTo>
                  <a:cubicBezTo>
                    <a:pt x="1090" y="1197"/>
                    <a:pt x="1090" y="1197"/>
                    <a:pt x="1090" y="1197"/>
                  </a:cubicBezTo>
                  <a:cubicBezTo>
                    <a:pt x="1090" y="102"/>
                    <a:pt x="1090" y="102"/>
                    <a:pt x="1090" y="102"/>
                  </a:cubicBezTo>
                  <a:cubicBezTo>
                    <a:pt x="1024" y="81"/>
                    <a:pt x="1024" y="81"/>
                    <a:pt x="1024" y="81"/>
                  </a:cubicBezTo>
                  <a:moveTo>
                    <a:pt x="862" y="164"/>
                  </a:moveTo>
                  <a:cubicBezTo>
                    <a:pt x="828" y="166"/>
                    <a:pt x="828" y="166"/>
                    <a:pt x="828" y="166"/>
                  </a:cubicBezTo>
                  <a:cubicBezTo>
                    <a:pt x="830" y="143"/>
                    <a:pt x="830" y="143"/>
                    <a:pt x="830" y="143"/>
                  </a:cubicBezTo>
                  <a:cubicBezTo>
                    <a:pt x="845" y="124"/>
                    <a:pt x="845" y="124"/>
                    <a:pt x="845" y="124"/>
                  </a:cubicBezTo>
                  <a:cubicBezTo>
                    <a:pt x="866" y="140"/>
                    <a:pt x="866" y="140"/>
                    <a:pt x="866" y="140"/>
                  </a:cubicBezTo>
                  <a:cubicBezTo>
                    <a:pt x="862" y="164"/>
                    <a:pt x="862" y="164"/>
                    <a:pt x="862" y="164"/>
                  </a:cubicBezTo>
                  <a:moveTo>
                    <a:pt x="981" y="122"/>
                  </a:moveTo>
                  <a:cubicBezTo>
                    <a:pt x="958" y="124"/>
                    <a:pt x="958" y="124"/>
                    <a:pt x="958" y="124"/>
                  </a:cubicBezTo>
                  <a:cubicBezTo>
                    <a:pt x="953" y="146"/>
                    <a:pt x="953" y="146"/>
                    <a:pt x="953" y="146"/>
                  </a:cubicBezTo>
                  <a:cubicBezTo>
                    <a:pt x="936" y="157"/>
                    <a:pt x="936" y="157"/>
                    <a:pt x="936" y="157"/>
                  </a:cubicBezTo>
                  <a:cubicBezTo>
                    <a:pt x="907" y="160"/>
                    <a:pt x="907" y="160"/>
                    <a:pt x="907" y="160"/>
                  </a:cubicBezTo>
                  <a:cubicBezTo>
                    <a:pt x="906" y="153"/>
                    <a:pt x="905" y="148"/>
                    <a:pt x="905" y="148"/>
                  </a:cubicBezTo>
                  <a:cubicBezTo>
                    <a:pt x="894" y="148"/>
                    <a:pt x="894" y="148"/>
                    <a:pt x="894" y="148"/>
                  </a:cubicBezTo>
                  <a:cubicBezTo>
                    <a:pt x="894" y="124"/>
                    <a:pt x="894" y="124"/>
                    <a:pt x="894" y="124"/>
                  </a:cubicBezTo>
                  <a:cubicBezTo>
                    <a:pt x="941" y="124"/>
                    <a:pt x="941" y="124"/>
                    <a:pt x="941" y="124"/>
                  </a:cubicBezTo>
                  <a:cubicBezTo>
                    <a:pt x="951" y="99"/>
                    <a:pt x="951" y="99"/>
                    <a:pt x="951" y="99"/>
                  </a:cubicBezTo>
                  <a:cubicBezTo>
                    <a:pt x="969" y="99"/>
                    <a:pt x="969" y="99"/>
                    <a:pt x="969" y="99"/>
                  </a:cubicBezTo>
                  <a:cubicBezTo>
                    <a:pt x="990" y="103"/>
                    <a:pt x="990" y="103"/>
                    <a:pt x="990" y="103"/>
                  </a:cubicBezTo>
                  <a:cubicBezTo>
                    <a:pt x="981" y="122"/>
                    <a:pt x="981" y="122"/>
                    <a:pt x="981" y="12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" name="iśļiḋe"/>
          <p:cNvGrpSpPr/>
          <p:nvPr/>
        </p:nvGrpSpPr>
        <p:grpSpPr>
          <a:xfrm rot="18900000">
            <a:off x="5198197" y="1602186"/>
            <a:ext cx="1795603" cy="1804031"/>
            <a:chOff x="7659605" y="1304764"/>
            <a:chExt cx="2454599" cy="2466123"/>
          </a:xfrm>
        </p:grpSpPr>
        <p:sp>
          <p:nvSpPr>
            <p:cNvPr id="48" name="isḻiḓè"/>
            <p:cNvSpPr/>
            <p:nvPr/>
          </p:nvSpPr>
          <p:spPr bwMode="auto">
            <a:xfrm>
              <a:off x="7659605" y="2994942"/>
              <a:ext cx="774024" cy="775945"/>
            </a:xfrm>
            <a:custGeom>
              <a:avLst/>
              <a:gdLst>
                <a:gd name="T0" fmla="*/ 200 w 200"/>
                <a:gd name="T1" fmla="*/ 88 h 200"/>
                <a:gd name="T2" fmla="*/ 177 w 200"/>
                <a:gd name="T3" fmla="*/ 24 h 200"/>
                <a:gd name="T4" fmla="*/ 111 w 200"/>
                <a:gd name="T5" fmla="*/ 0 h 200"/>
                <a:gd name="T6" fmla="*/ 8 w 200"/>
                <a:gd name="T7" fmla="*/ 103 h 200"/>
                <a:gd name="T8" fmla="*/ 41 w 200"/>
                <a:gd name="T9" fmla="*/ 81 h 200"/>
                <a:gd name="T10" fmla="*/ 8 w 200"/>
                <a:gd name="T11" fmla="*/ 193 h 200"/>
                <a:gd name="T12" fmla="*/ 119 w 200"/>
                <a:gd name="T13" fmla="*/ 159 h 200"/>
                <a:gd name="T14" fmla="*/ 96 w 200"/>
                <a:gd name="T15" fmla="*/ 192 h 200"/>
                <a:gd name="T16" fmla="*/ 200 w 200"/>
                <a:gd name="T17" fmla="*/ 88 h 200"/>
                <a:gd name="T18" fmla="*/ 122 w 200"/>
                <a:gd name="T19" fmla="*/ 135 h 200"/>
                <a:gd name="T20" fmla="*/ 137 w 200"/>
                <a:gd name="T21" fmla="*/ 114 h 200"/>
                <a:gd name="T22" fmla="*/ 65 w 200"/>
                <a:gd name="T23" fmla="*/ 136 h 200"/>
                <a:gd name="T24" fmla="*/ 86 w 200"/>
                <a:gd name="T25" fmla="*/ 64 h 200"/>
                <a:gd name="T26" fmla="*/ 65 w 200"/>
                <a:gd name="T27" fmla="*/ 78 h 200"/>
                <a:gd name="T28" fmla="*/ 132 w 200"/>
                <a:gd name="T29" fmla="*/ 11 h 200"/>
                <a:gd name="T30" fmla="*/ 174 w 200"/>
                <a:gd name="T31" fmla="*/ 27 h 200"/>
                <a:gd name="T32" fmla="*/ 189 w 200"/>
                <a:gd name="T33" fmla="*/ 68 h 200"/>
                <a:gd name="T34" fmla="*/ 122 w 200"/>
                <a:gd name="T35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$ḻíďê"/>
            <p:cNvSpPr/>
            <p:nvPr/>
          </p:nvSpPr>
          <p:spPr bwMode="auto">
            <a:xfrm>
              <a:off x="7888164" y="3037196"/>
              <a:ext cx="503212" cy="501291"/>
            </a:xfrm>
            <a:custGeom>
              <a:avLst/>
              <a:gdLst>
                <a:gd name="T0" fmla="*/ 115 w 130"/>
                <a:gd name="T1" fmla="*/ 16 h 129"/>
                <a:gd name="T2" fmla="*/ 73 w 130"/>
                <a:gd name="T3" fmla="*/ 0 h 129"/>
                <a:gd name="T4" fmla="*/ 6 w 130"/>
                <a:gd name="T5" fmla="*/ 67 h 129"/>
                <a:gd name="T6" fmla="*/ 27 w 130"/>
                <a:gd name="T7" fmla="*/ 53 h 129"/>
                <a:gd name="T8" fmla="*/ 6 w 130"/>
                <a:gd name="T9" fmla="*/ 125 h 129"/>
                <a:gd name="T10" fmla="*/ 78 w 130"/>
                <a:gd name="T11" fmla="*/ 103 h 129"/>
                <a:gd name="T12" fmla="*/ 63 w 130"/>
                <a:gd name="T13" fmla="*/ 124 h 129"/>
                <a:gd name="T14" fmla="*/ 130 w 130"/>
                <a:gd name="T15" fmla="*/ 57 h 129"/>
                <a:gd name="T16" fmla="*/ 115 w 130"/>
                <a:gd name="T17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$ḻiḓê"/>
            <p:cNvSpPr/>
            <p:nvPr/>
          </p:nvSpPr>
          <p:spPr bwMode="auto">
            <a:xfrm>
              <a:off x="8410582" y="2727971"/>
              <a:ext cx="635738" cy="848930"/>
            </a:xfrm>
            <a:custGeom>
              <a:avLst/>
              <a:gdLst>
                <a:gd name="T0" fmla="*/ 164 w 164"/>
                <a:gd name="T1" fmla="*/ 55 h 219"/>
                <a:gd name="T2" fmla="*/ 133 w 164"/>
                <a:gd name="T3" fmla="*/ 180 h 219"/>
                <a:gd name="T4" fmla="*/ 0 w 164"/>
                <a:gd name="T5" fmla="*/ 219 h 219"/>
                <a:gd name="T6" fmla="*/ 27 w 164"/>
                <a:gd name="T7" fmla="*/ 82 h 219"/>
                <a:gd name="T8" fmla="*/ 109 w 164"/>
                <a:gd name="T9" fmla="*/ 0 h 219"/>
                <a:gd name="T10" fmla="*/ 164 w 164"/>
                <a:gd name="T11" fmla="*/ 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9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ṣḷïḑe"/>
            <p:cNvSpPr/>
            <p:nvPr/>
          </p:nvSpPr>
          <p:spPr bwMode="auto">
            <a:xfrm>
              <a:off x="7842068" y="2366887"/>
              <a:ext cx="847009" cy="639579"/>
            </a:xfrm>
            <a:custGeom>
              <a:avLst/>
              <a:gdLst>
                <a:gd name="T0" fmla="*/ 164 w 219"/>
                <a:gd name="T1" fmla="*/ 0 h 165"/>
                <a:gd name="T2" fmla="*/ 38 w 219"/>
                <a:gd name="T3" fmla="*/ 32 h 165"/>
                <a:gd name="T4" fmla="*/ 0 w 219"/>
                <a:gd name="T5" fmla="*/ 165 h 165"/>
                <a:gd name="T6" fmla="*/ 137 w 219"/>
                <a:gd name="T7" fmla="*/ 137 h 165"/>
                <a:gd name="T8" fmla="*/ 219 w 219"/>
                <a:gd name="T9" fmla="*/ 55 h 165"/>
                <a:gd name="T10" fmla="*/ 164 w 219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65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šlíďè"/>
            <p:cNvSpPr/>
            <p:nvPr/>
          </p:nvSpPr>
          <p:spPr bwMode="auto">
            <a:xfrm>
              <a:off x="8654506" y="1685054"/>
              <a:ext cx="1081329" cy="1081330"/>
            </a:xfrm>
            <a:custGeom>
              <a:avLst/>
              <a:gdLst>
                <a:gd name="T0" fmla="*/ 61 w 279"/>
                <a:gd name="T1" fmla="*/ 221 h 279"/>
                <a:gd name="T2" fmla="*/ 148 w 279"/>
                <a:gd name="T3" fmla="*/ 279 h 279"/>
                <a:gd name="T4" fmla="*/ 279 w 279"/>
                <a:gd name="T5" fmla="*/ 78 h 279"/>
                <a:gd name="T6" fmla="*/ 233 w 279"/>
                <a:gd name="T7" fmla="*/ 48 h 279"/>
                <a:gd name="T8" fmla="*/ 204 w 279"/>
                <a:gd name="T9" fmla="*/ 7 h 279"/>
                <a:gd name="T10" fmla="*/ 202 w 279"/>
                <a:gd name="T11" fmla="*/ 0 h 279"/>
                <a:gd name="T12" fmla="*/ 0 w 279"/>
                <a:gd name="T13" fmla="*/ 131 h 279"/>
                <a:gd name="T14" fmla="*/ 8 w 279"/>
                <a:gd name="T15" fmla="*/ 147 h 279"/>
                <a:gd name="T16" fmla="*/ 61 w 279"/>
                <a:gd name="T17" fmla="*/ 2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ṡľíḑè"/>
            <p:cNvSpPr/>
            <p:nvPr/>
          </p:nvSpPr>
          <p:spPr bwMode="auto">
            <a:xfrm>
              <a:off x="9476547" y="1487227"/>
              <a:ext cx="457117" cy="457117"/>
            </a:xfrm>
            <a:custGeom>
              <a:avLst/>
              <a:gdLst>
                <a:gd name="T0" fmla="*/ 29 w 118"/>
                <a:gd name="T1" fmla="*/ 91 h 118"/>
                <a:gd name="T2" fmla="*/ 72 w 118"/>
                <a:gd name="T3" fmla="*/ 118 h 118"/>
                <a:gd name="T4" fmla="*/ 118 w 118"/>
                <a:gd name="T5" fmla="*/ 0 h 118"/>
                <a:gd name="T6" fmla="*/ 0 w 118"/>
                <a:gd name="T7" fmla="*/ 46 h 118"/>
                <a:gd name="T8" fmla="*/ 3 w 118"/>
                <a:gd name="T9" fmla="*/ 53 h 118"/>
                <a:gd name="T10" fmla="*/ 29 w 118"/>
                <a:gd name="T11" fmla="*/ 9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śļîdé"/>
            <p:cNvSpPr/>
            <p:nvPr/>
          </p:nvSpPr>
          <p:spPr bwMode="auto">
            <a:xfrm>
              <a:off x="8062943" y="2222838"/>
              <a:ext cx="1129346" cy="1137029"/>
            </a:xfrm>
            <a:custGeom>
              <a:avLst/>
              <a:gdLst>
                <a:gd name="T0" fmla="*/ 206 w 292"/>
                <a:gd name="T1" fmla="*/ 91 h 293"/>
                <a:gd name="T2" fmla="*/ 150 w 292"/>
                <a:gd name="T3" fmla="*/ 14 h 293"/>
                <a:gd name="T4" fmla="*/ 144 w 292"/>
                <a:gd name="T5" fmla="*/ 0 h 293"/>
                <a:gd name="T6" fmla="*/ 0 w 292"/>
                <a:gd name="T7" fmla="*/ 197 h 293"/>
                <a:gd name="T8" fmla="*/ 37 w 292"/>
                <a:gd name="T9" fmla="*/ 253 h 293"/>
                <a:gd name="T10" fmla="*/ 96 w 292"/>
                <a:gd name="T11" fmla="*/ 293 h 293"/>
                <a:gd name="T12" fmla="*/ 292 w 292"/>
                <a:gd name="T13" fmla="*/ 149 h 293"/>
                <a:gd name="T14" fmla="*/ 206 w 292"/>
                <a:gd name="T15" fmla="*/ 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293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ṩļiḓê"/>
            <p:cNvSpPr/>
            <p:nvPr/>
          </p:nvSpPr>
          <p:spPr bwMode="auto">
            <a:xfrm>
              <a:off x="9438133" y="1665848"/>
              <a:ext cx="316908" cy="320750"/>
            </a:xfrm>
            <a:custGeom>
              <a:avLst/>
              <a:gdLst>
                <a:gd name="T0" fmla="*/ 31 w 82"/>
                <a:gd name="T1" fmla="*/ 53 h 83"/>
                <a:gd name="T2" fmla="*/ 77 w 82"/>
                <a:gd name="T3" fmla="*/ 83 h 83"/>
                <a:gd name="T4" fmla="*/ 82 w 82"/>
                <a:gd name="T5" fmla="*/ 72 h 83"/>
                <a:gd name="T6" fmla="*/ 39 w 82"/>
                <a:gd name="T7" fmla="*/ 45 h 83"/>
                <a:gd name="T8" fmla="*/ 13 w 82"/>
                <a:gd name="T9" fmla="*/ 7 h 83"/>
                <a:gd name="T10" fmla="*/ 10 w 82"/>
                <a:gd name="T11" fmla="*/ 0 h 83"/>
                <a:gd name="T12" fmla="*/ 0 w 82"/>
                <a:gd name="T13" fmla="*/ 5 h 83"/>
                <a:gd name="T14" fmla="*/ 2 w 82"/>
                <a:gd name="T15" fmla="*/ 12 h 83"/>
                <a:gd name="T16" fmla="*/ 31 w 82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3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ṡľídê"/>
            <p:cNvSpPr/>
            <p:nvPr/>
          </p:nvSpPr>
          <p:spPr bwMode="auto">
            <a:xfrm>
              <a:off x="8619933" y="2192108"/>
              <a:ext cx="608848" cy="608848"/>
            </a:xfrm>
            <a:custGeom>
              <a:avLst/>
              <a:gdLst>
                <a:gd name="T0" fmla="*/ 62 w 157"/>
                <a:gd name="T1" fmla="*/ 99 h 157"/>
                <a:gd name="T2" fmla="*/ 148 w 157"/>
                <a:gd name="T3" fmla="*/ 157 h 157"/>
                <a:gd name="T4" fmla="*/ 157 w 157"/>
                <a:gd name="T5" fmla="*/ 148 h 157"/>
                <a:gd name="T6" fmla="*/ 70 w 157"/>
                <a:gd name="T7" fmla="*/ 90 h 157"/>
                <a:gd name="T8" fmla="*/ 17 w 157"/>
                <a:gd name="T9" fmla="*/ 16 h 157"/>
                <a:gd name="T10" fmla="*/ 9 w 157"/>
                <a:gd name="T11" fmla="*/ 0 h 157"/>
                <a:gd name="T12" fmla="*/ 0 w 157"/>
                <a:gd name="T13" fmla="*/ 8 h 157"/>
                <a:gd name="T14" fmla="*/ 6 w 157"/>
                <a:gd name="T15" fmla="*/ 22 h 157"/>
                <a:gd name="T16" fmla="*/ 62 w 157"/>
                <a:gd name="T17" fmla="*/ 9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$ļïdê"/>
            <p:cNvSpPr/>
            <p:nvPr/>
          </p:nvSpPr>
          <p:spPr bwMode="auto">
            <a:xfrm>
              <a:off x="8124404" y="2595445"/>
              <a:ext cx="693357" cy="695278"/>
            </a:xfrm>
            <a:custGeom>
              <a:avLst/>
              <a:gdLst>
                <a:gd name="T0" fmla="*/ 302 w 361"/>
                <a:gd name="T1" fmla="*/ 0 h 362"/>
                <a:gd name="T2" fmla="*/ 361 w 361"/>
                <a:gd name="T3" fmla="*/ 61 h 362"/>
                <a:gd name="T4" fmla="*/ 0 w 361"/>
                <a:gd name="T5" fmla="*/ 362 h 362"/>
                <a:gd name="T6" fmla="*/ 302 w 361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62">
                  <a:moveTo>
                    <a:pt x="302" y="0"/>
                  </a:moveTo>
                  <a:lnTo>
                    <a:pt x="361" y="61"/>
                  </a:lnTo>
                  <a:lnTo>
                    <a:pt x="0" y="36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ṡlîḋé"/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$ļîḋè"/>
            <p:cNvSpPr/>
            <p:nvPr/>
          </p:nvSpPr>
          <p:spPr bwMode="auto">
            <a:xfrm>
              <a:off x="9820344" y="1304764"/>
              <a:ext cx="293860" cy="293860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ṡļiďe"/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79 w 96"/>
                <a:gd name="T1" fmla="*/ 79 h 96"/>
                <a:gd name="T2" fmla="*/ 17 w 96"/>
                <a:gd name="T3" fmla="*/ 79 h 96"/>
                <a:gd name="T4" fmla="*/ 17 w 96"/>
                <a:gd name="T5" fmla="*/ 17 h 96"/>
                <a:gd name="T6" fmla="*/ 79 w 96"/>
                <a:gd name="T7" fmla="*/ 17 h 96"/>
                <a:gd name="T8" fmla="*/ 79 w 96"/>
                <a:gd name="T9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ṧ1ídé"/>
            <p:cNvSpPr/>
            <p:nvPr/>
          </p:nvSpPr>
          <p:spPr bwMode="auto">
            <a:xfrm>
              <a:off x="9096257" y="1952025"/>
              <a:ext cx="372608" cy="372608"/>
            </a:xfrm>
            <a:custGeom>
              <a:avLst/>
              <a:gdLst>
                <a:gd name="T0" fmla="*/ 48 w 96"/>
                <a:gd name="T1" fmla="*/ 96 h 96"/>
                <a:gd name="T2" fmla="*/ 14 w 96"/>
                <a:gd name="T3" fmla="*/ 82 h 96"/>
                <a:gd name="T4" fmla="*/ 0 w 96"/>
                <a:gd name="T5" fmla="*/ 48 h 96"/>
                <a:gd name="T6" fmla="*/ 14 w 96"/>
                <a:gd name="T7" fmla="*/ 14 h 96"/>
                <a:gd name="T8" fmla="*/ 48 w 96"/>
                <a:gd name="T9" fmla="*/ 0 h 96"/>
                <a:gd name="T10" fmla="*/ 82 w 96"/>
                <a:gd name="T11" fmla="*/ 14 h 96"/>
                <a:gd name="T12" fmla="*/ 96 w 96"/>
                <a:gd name="T13" fmla="*/ 48 h 96"/>
                <a:gd name="T14" fmla="*/ 82 w 96"/>
                <a:gd name="T15" fmla="*/ 82 h 96"/>
                <a:gd name="T16" fmla="*/ 48 w 96"/>
                <a:gd name="T17" fmla="*/ 96 h 96"/>
                <a:gd name="T18" fmla="*/ 48 w 96"/>
                <a:gd name="T19" fmla="*/ 10 h 96"/>
                <a:gd name="T20" fmla="*/ 21 w 96"/>
                <a:gd name="T21" fmla="*/ 21 h 96"/>
                <a:gd name="T22" fmla="*/ 10 w 96"/>
                <a:gd name="T23" fmla="*/ 48 h 96"/>
                <a:gd name="T24" fmla="*/ 21 w 96"/>
                <a:gd name="T25" fmla="*/ 75 h 96"/>
                <a:gd name="T26" fmla="*/ 48 w 96"/>
                <a:gd name="T27" fmla="*/ 86 h 96"/>
                <a:gd name="T28" fmla="*/ 75 w 96"/>
                <a:gd name="T29" fmla="*/ 75 h 96"/>
                <a:gd name="T30" fmla="*/ 86 w 96"/>
                <a:gd name="T31" fmla="*/ 48 h 96"/>
                <a:gd name="T32" fmla="*/ 75 w 96"/>
                <a:gd name="T33" fmla="*/ 21 h 96"/>
                <a:gd name="T34" fmla="*/ 48 w 96"/>
                <a:gd name="T35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lîḍè"/>
            <p:cNvSpPr/>
            <p:nvPr/>
          </p:nvSpPr>
          <p:spPr bwMode="auto">
            <a:xfrm flipH="1">
              <a:off x="9933662" y="1487227"/>
              <a:ext cx="0" cy="3842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lîḑé"/>
            <p:cNvSpPr/>
            <p:nvPr/>
          </p:nvSpPr>
          <p:spPr bwMode="auto">
            <a:xfrm>
              <a:off x="8429788" y="2883544"/>
              <a:ext cx="689515" cy="480164"/>
            </a:xfrm>
            <a:custGeom>
              <a:avLst/>
              <a:gdLst>
                <a:gd name="T0" fmla="*/ 45 w 178"/>
                <a:gd name="T1" fmla="*/ 102 h 124"/>
                <a:gd name="T2" fmla="*/ 1 w 178"/>
                <a:gd name="T3" fmla="*/ 123 h 124"/>
                <a:gd name="T4" fmla="*/ 0 w 178"/>
                <a:gd name="T5" fmla="*/ 123 h 124"/>
                <a:gd name="T6" fmla="*/ 0 w 178"/>
                <a:gd name="T7" fmla="*/ 123 h 124"/>
                <a:gd name="T8" fmla="*/ 1 w 178"/>
                <a:gd name="T9" fmla="*/ 124 h 124"/>
                <a:gd name="T10" fmla="*/ 45 w 178"/>
                <a:gd name="T11" fmla="*/ 102 h 124"/>
                <a:gd name="T12" fmla="*/ 45 w 178"/>
                <a:gd name="T13" fmla="*/ 102 h 124"/>
                <a:gd name="T14" fmla="*/ 178 w 178"/>
                <a:gd name="T15" fmla="*/ 0 h 124"/>
                <a:gd name="T16" fmla="*/ 158 w 178"/>
                <a:gd name="T17" fmla="*/ 19 h 124"/>
                <a:gd name="T18" fmla="*/ 158 w 178"/>
                <a:gd name="T19" fmla="*/ 19 h 124"/>
                <a:gd name="T20" fmla="*/ 178 w 178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24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6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6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ṩlïḓé"/>
            <p:cNvSpPr/>
            <p:nvPr/>
          </p:nvSpPr>
          <p:spPr bwMode="auto">
            <a:xfrm>
              <a:off x="8410582" y="3352184"/>
              <a:ext cx="19206" cy="7682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ŝ1ïďé"/>
            <p:cNvSpPr/>
            <p:nvPr/>
          </p:nvSpPr>
          <p:spPr bwMode="auto">
            <a:xfrm>
              <a:off x="8604568" y="2956529"/>
              <a:ext cx="437909" cy="320750"/>
            </a:xfrm>
            <a:custGeom>
              <a:avLst/>
              <a:gdLst>
                <a:gd name="T0" fmla="*/ 113 w 113"/>
                <a:gd name="T1" fmla="*/ 0 h 83"/>
                <a:gd name="T2" fmla="*/ 0 w 113"/>
                <a:gd name="T3" fmla="*/ 83 h 83"/>
                <a:gd name="T4" fmla="*/ 0 w 113"/>
                <a:gd name="T5" fmla="*/ 83 h 83"/>
                <a:gd name="T6" fmla="*/ 113 w 113"/>
                <a:gd name="T7" fmla="*/ 0 h 83"/>
                <a:gd name="T8" fmla="*/ 113 w 11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Sľíḍè"/>
            <p:cNvSpPr/>
            <p:nvPr/>
          </p:nvSpPr>
          <p:spPr bwMode="auto">
            <a:xfrm>
              <a:off x="9057843" y="1944343"/>
              <a:ext cx="674150" cy="822041"/>
            </a:xfrm>
            <a:custGeom>
              <a:avLst/>
              <a:gdLst>
                <a:gd name="T0" fmla="*/ 153 w 174"/>
                <a:gd name="T1" fmla="*/ 0 h 212"/>
                <a:gd name="T2" fmla="*/ 101 w 174"/>
                <a:gd name="T3" fmla="*/ 71 h 212"/>
                <a:gd name="T4" fmla="*/ 92 w 174"/>
                <a:gd name="T5" fmla="*/ 84 h 212"/>
                <a:gd name="T6" fmla="*/ 89 w 174"/>
                <a:gd name="T7" fmla="*/ 87 h 212"/>
                <a:gd name="T8" fmla="*/ 0 w 174"/>
                <a:gd name="T9" fmla="*/ 189 h 212"/>
                <a:gd name="T10" fmla="*/ 44 w 174"/>
                <a:gd name="T11" fmla="*/ 212 h 212"/>
                <a:gd name="T12" fmla="*/ 174 w 174"/>
                <a:gd name="T13" fmla="*/ 11 h 212"/>
                <a:gd name="T14" fmla="*/ 153 w 174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11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ṧlîḓé"/>
            <p:cNvSpPr/>
            <p:nvPr/>
          </p:nvSpPr>
          <p:spPr bwMode="auto">
            <a:xfrm>
              <a:off x="9674374" y="1583260"/>
              <a:ext cx="224717" cy="361084"/>
            </a:xfrm>
            <a:custGeom>
              <a:avLst/>
              <a:gdLst>
                <a:gd name="T0" fmla="*/ 58 w 58"/>
                <a:gd name="T1" fmla="*/ 0 h 93"/>
                <a:gd name="T2" fmla="*/ 52 w 58"/>
                <a:gd name="T3" fmla="*/ 1 h 93"/>
                <a:gd name="T4" fmla="*/ 0 w 58"/>
                <a:gd name="T5" fmla="*/ 83 h 93"/>
                <a:gd name="T6" fmla="*/ 20 w 58"/>
                <a:gd name="T7" fmla="*/ 93 h 93"/>
                <a:gd name="T8" fmla="*/ 58 w 5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šḷiḓè"/>
            <p:cNvSpPr/>
            <p:nvPr/>
          </p:nvSpPr>
          <p:spPr bwMode="auto">
            <a:xfrm>
              <a:off x="8299183" y="2712605"/>
              <a:ext cx="893105" cy="647261"/>
            </a:xfrm>
            <a:custGeom>
              <a:avLst/>
              <a:gdLst>
                <a:gd name="T0" fmla="*/ 188 w 231"/>
                <a:gd name="T1" fmla="*/ 0 h 167"/>
                <a:gd name="T2" fmla="*/ 0 w 231"/>
                <a:gd name="T3" fmla="*/ 147 h 167"/>
                <a:gd name="T4" fmla="*/ 29 w 231"/>
                <a:gd name="T5" fmla="*/ 165 h 167"/>
                <a:gd name="T6" fmla="*/ 34 w 231"/>
                <a:gd name="T7" fmla="*/ 167 h 167"/>
                <a:gd name="T8" fmla="*/ 35 w 231"/>
                <a:gd name="T9" fmla="*/ 167 h 167"/>
                <a:gd name="T10" fmla="*/ 79 w 231"/>
                <a:gd name="T11" fmla="*/ 146 h 167"/>
                <a:gd name="T12" fmla="*/ 192 w 231"/>
                <a:gd name="T13" fmla="*/ 63 h 167"/>
                <a:gd name="T14" fmla="*/ 212 w 231"/>
                <a:gd name="T15" fmla="*/ 44 h 167"/>
                <a:gd name="T16" fmla="*/ 231 w 231"/>
                <a:gd name="T17" fmla="*/ 23 h 167"/>
                <a:gd name="T18" fmla="*/ 188 w 23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7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0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šḻïḑè"/>
            <p:cNvSpPr/>
            <p:nvPr/>
          </p:nvSpPr>
          <p:spPr bwMode="auto">
            <a:xfrm>
              <a:off x="9649405" y="1905930"/>
              <a:ext cx="101794" cy="80667"/>
            </a:xfrm>
            <a:custGeom>
              <a:avLst/>
              <a:gdLst>
                <a:gd name="T0" fmla="*/ 6 w 26"/>
                <a:gd name="T1" fmla="*/ 0 h 21"/>
                <a:gd name="T2" fmla="*/ 0 w 26"/>
                <a:gd name="T3" fmla="*/ 10 h 21"/>
                <a:gd name="T4" fmla="*/ 21 w 26"/>
                <a:gd name="T5" fmla="*/ 21 h 21"/>
                <a:gd name="T6" fmla="*/ 26 w 26"/>
                <a:gd name="T7" fmla="*/ 10 h 21"/>
                <a:gd name="T8" fmla="*/ 6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ṩḻîďè"/>
            <p:cNvSpPr/>
            <p:nvPr/>
          </p:nvSpPr>
          <p:spPr bwMode="auto">
            <a:xfrm>
              <a:off x="9027112" y="2678033"/>
              <a:ext cx="201669" cy="122922"/>
            </a:xfrm>
            <a:custGeom>
              <a:avLst/>
              <a:gdLst>
                <a:gd name="T0" fmla="*/ 8 w 52"/>
                <a:gd name="T1" fmla="*/ 0 h 32"/>
                <a:gd name="T2" fmla="*/ 0 w 52"/>
                <a:gd name="T3" fmla="*/ 9 h 32"/>
                <a:gd name="T4" fmla="*/ 43 w 52"/>
                <a:gd name="T5" fmla="*/ 32 h 32"/>
                <a:gd name="T6" fmla="*/ 52 w 52"/>
                <a:gd name="T7" fmla="*/ 23 h 32"/>
                <a:gd name="T8" fmla="*/ 8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şļîḋè"/>
            <p:cNvSpPr/>
            <p:nvPr/>
          </p:nvSpPr>
          <p:spPr bwMode="auto">
            <a:xfrm>
              <a:off x="9874122" y="1494909"/>
              <a:ext cx="55699" cy="92191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0 h 24"/>
                <a:gd name="T4" fmla="*/ 0 w 14"/>
                <a:gd name="T5" fmla="*/ 24 h 24"/>
                <a:gd name="T6" fmla="*/ 6 w 14"/>
                <a:gd name="T7" fmla="*/ 23 h 24"/>
                <a:gd name="T8" fmla="*/ 14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ṩľïḓé"/>
            <p:cNvSpPr/>
            <p:nvPr/>
          </p:nvSpPr>
          <p:spPr bwMode="auto">
            <a:xfrm>
              <a:off x="9401641" y="2218997"/>
              <a:ext cx="48016" cy="63382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  <a:gd name="T4" fmla="*/ 3 w 12"/>
                <a:gd name="T5" fmla="*/ 13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" name="组合 2"/>
          <p:cNvGrpSpPr/>
          <p:nvPr/>
        </p:nvGrpSpPr>
        <p:grpSpPr>
          <a:xfrm>
            <a:off x="7694872" y="2137851"/>
            <a:ext cx="3825616" cy="3770662"/>
            <a:chOff x="7694872" y="2788457"/>
            <a:chExt cx="3825616" cy="3770662"/>
          </a:xfrm>
        </p:grpSpPr>
        <p:sp>
          <p:nvSpPr>
            <p:cNvPr id="28" name="ïṡľiḍê"/>
            <p:cNvSpPr/>
            <p:nvPr/>
          </p:nvSpPr>
          <p:spPr bwMode="auto">
            <a:xfrm>
              <a:off x="7694872" y="2788457"/>
              <a:ext cx="1169997" cy="400572"/>
            </a:xfrm>
            <a:prstGeom prst="roundRect">
              <a:avLst>
                <a:gd name="adj" fmla="val 14047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重新优化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íśḻïḋé"/>
            <p:cNvSpPr/>
            <p:nvPr/>
          </p:nvSpPr>
          <p:spPr>
            <a:xfrm>
              <a:off x="7694872" y="3228297"/>
              <a:ext cx="3825616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JIT 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基于运行代码的假设不正确时，会进行去优化和重新优化。</a:t>
              </a:r>
              <a:r>
                <a:rPr lang="en-US" altLang="zh-CN" sz="1200" dirty="0" err="1" smtClean="0">
                  <a:latin typeface="微软雅黑 Light" pitchFamily="34" charset="-122"/>
                  <a:ea typeface="微软雅黑 Light" pitchFamily="34" charset="-122"/>
                </a:rPr>
                <a:t>wasm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类型明确，</a:t>
              </a: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JIT 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不需要根据运行时收集的数据对类型进行假设。</a:t>
              </a:r>
            </a:p>
          </p:txBody>
        </p:sp>
        <p:sp>
          <p:nvSpPr>
            <p:cNvPr id="30" name="iṣļídè"/>
            <p:cNvSpPr/>
            <p:nvPr/>
          </p:nvSpPr>
          <p:spPr bwMode="auto">
            <a:xfrm>
              <a:off x="7694872" y="4124258"/>
              <a:ext cx="1169997" cy="400572"/>
            </a:xfrm>
            <a:prstGeom prst="roundRect">
              <a:avLst>
                <a:gd name="adj" fmla="val 14047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执行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iṡ1iḑê"/>
            <p:cNvSpPr/>
            <p:nvPr/>
          </p:nvSpPr>
          <p:spPr>
            <a:xfrm>
              <a:off x="7694872" y="4564098"/>
              <a:ext cx="3825616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尽可能编写执行性能好的 </a:t>
              </a: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JS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需要知道 </a:t>
              </a: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JIT 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是如何做优化的。很多时候为了代码可读性会给编译器优化带来阻碍。 而</a:t>
              </a:r>
              <a:r>
                <a:rPr lang="en-US" altLang="zh-CN" sz="1200" dirty="0" err="1" smtClean="0">
                  <a:latin typeface="微软雅黑 Light" pitchFamily="34" charset="-122"/>
                  <a:ea typeface="微软雅黑 Light" pitchFamily="34" charset="-122"/>
                </a:rPr>
                <a:t>Wasm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是为编译器设计的。</a:t>
              </a:r>
            </a:p>
          </p:txBody>
        </p:sp>
        <p:sp>
          <p:nvSpPr>
            <p:cNvPr id="32" name="îṡḷïḓé"/>
            <p:cNvSpPr/>
            <p:nvPr/>
          </p:nvSpPr>
          <p:spPr bwMode="auto">
            <a:xfrm>
              <a:off x="7694872" y="5460060"/>
              <a:ext cx="1169997" cy="400572"/>
            </a:xfrm>
            <a:prstGeom prst="roundRect">
              <a:avLst>
                <a:gd name="adj" fmla="val 14047"/>
              </a:avLst>
            </a:prstGeom>
            <a:solidFill>
              <a:schemeClr val="accent1">
                <a:lumMod val="5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垃圾回收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íšlíďê"/>
            <p:cNvSpPr/>
            <p:nvPr/>
          </p:nvSpPr>
          <p:spPr>
            <a:xfrm>
              <a:off x="7694872" y="5899900"/>
              <a:ext cx="3825616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JS 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引擎会自动进行垃圾回收处理。不能控制垃圾回收时机可能会影响性能。</a:t>
              </a:r>
              <a:r>
                <a:rPr lang="en-US" altLang="zh-CN" sz="1200" dirty="0" err="1" smtClean="0">
                  <a:latin typeface="微软雅黑 Light" pitchFamily="34" charset="-122"/>
                  <a:ea typeface="微软雅黑 Light" pitchFamily="34" charset="-122"/>
                </a:rPr>
                <a:t>wasm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手动管理内存从而提升了性能。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694872" y="4005887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7694872" y="5341688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"/>
          <p:cNvGrpSpPr/>
          <p:nvPr/>
        </p:nvGrpSpPr>
        <p:grpSpPr>
          <a:xfrm>
            <a:off x="671512" y="2137851"/>
            <a:ext cx="3825616" cy="3770662"/>
            <a:chOff x="671512" y="2788457"/>
            <a:chExt cx="3825616" cy="3770662"/>
          </a:xfrm>
        </p:grpSpPr>
        <p:sp>
          <p:nvSpPr>
            <p:cNvPr id="39" name="íṩlîḑè"/>
            <p:cNvSpPr/>
            <p:nvPr/>
          </p:nvSpPr>
          <p:spPr bwMode="auto">
            <a:xfrm>
              <a:off x="3327131" y="2788457"/>
              <a:ext cx="1169997" cy="400572"/>
            </a:xfrm>
            <a:prstGeom prst="roundRect">
              <a:avLst>
                <a:gd name="adj" fmla="val 14047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请求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iṣḻîḍê"/>
            <p:cNvSpPr/>
            <p:nvPr/>
          </p:nvSpPr>
          <p:spPr>
            <a:xfrm>
              <a:off x="671512" y="3228297"/>
              <a:ext cx="3825616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 algn="r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下载执行与 </a:t>
              </a: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JS 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等效的 </a:t>
              </a:r>
              <a:r>
                <a:rPr lang="en-US" altLang="zh-CN" sz="1200" dirty="0" err="1" smtClean="0">
                  <a:latin typeface="微软雅黑 Light" pitchFamily="34" charset="-122"/>
                  <a:ea typeface="微软雅黑 Light" pitchFamily="34" charset="-122"/>
                </a:rPr>
                <a:t>wasm</a:t>
              </a: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 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文件需要更少的时间，因为它体积更小。下载资源的时间会更少。在网速慢的情况下更能显示出效果来。</a:t>
              </a:r>
            </a:p>
          </p:txBody>
        </p:sp>
        <p:sp>
          <p:nvSpPr>
            <p:cNvPr id="41" name="iṩļíḍè"/>
            <p:cNvSpPr/>
            <p:nvPr/>
          </p:nvSpPr>
          <p:spPr bwMode="auto">
            <a:xfrm>
              <a:off x="3327131" y="4124258"/>
              <a:ext cx="1169997" cy="400572"/>
            </a:xfrm>
            <a:prstGeom prst="roundRect">
              <a:avLst>
                <a:gd name="adj" fmla="val 14047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解析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íṣḷîḍê"/>
            <p:cNvSpPr/>
            <p:nvPr/>
          </p:nvSpPr>
          <p:spPr>
            <a:xfrm>
              <a:off x="671512" y="4564098"/>
              <a:ext cx="3825616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 algn="r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JS 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源码被下载到浏览器，将被解析为抽象语法树（</a:t>
              </a: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AST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）。 </a:t>
              </a: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AST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再被转换为字节码。 而</a:t>
              </a:r>
              <a:r>
                <a:rPr lang="en-US" altLang="zh-CN" sz="1200" dirty="0" err="1" smtClean="0">
                  <a:latin typeface="微软雅黑 Light" pitchFamily="34" charset="-122"/>
                  <a:ea typeface="微软雅黑 Light" pitchFamily="34" charset="-122"/>
                </a:rPr>
                <a:t>wasm</a:t>
              </a: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 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已经是字节码，仅需要被解码并确定没有任何错误。</a:t>
              </a:r>
            </a:p>
          </p:txBody>
        </p:sp>
        <p:sp>
          <p:nvSpPr>
            <p:cNvPr id="43" name="iṣḻîḍê"/>
            <p:cNvSpPr/>
            <p:nvPr/>
          </p:nvSpPr>
          <p:spPr bwMode="auto">
            <a:xfrm>
              <a:off x="3327131" y="5460060"/>
              <a:ext cx="1169997" cy="400572"/>
            </a:xfrm>
            <a:prstGeom prst="roundRect">
              <a:avLst>
                <a:gd name="adj" fmla="val 14047"/>
              </a:avLst>
            </a:prstGeom>
            <a:solidFill>
              <a:schemeClr val="accent1">
                <a:lumMod val="5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编译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+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优化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íṥḻîḑè"/>
            <p:cNvSpPr/>
            <p:nvPr/>
          </p:nvSpPr>
          <p:spPr>
            <a:xfrm>
              <a:off x="671512" y="5899900"/>
              <a:ext cx="3825616" cy="65921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marL="171450" indent="-171450" algn="r"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JS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在执行代码期间编译。相同的代码在多次执行中有可能类型不同被重新编译。</a:t>
              </a:r>
              <a:r>
                <a:rPr lang="en-US" altLang="zh-CN" sz="1200" dirty="0" err="1" smtClean="0">
                  <a:latin typeface="微软雅黑 Light" pitchFamily="34" charset="-122"/>
                  <a:ea typeface="微软雅黑 Light" pitchFamily="34" charset="-122"/>
                </a:rPr>
                <a:t>wasm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更多的优化在 </a:t>
              </a:r>
              <a:r>
                <a:rPr lang="en-US" altLang="zh-CN" sz="1200" dirty="0" smtClean="0">
                  <a:latin typeface="微软雅黑 Light" pitchFamily="34" charset="-122"/>
                  <a:ea typeface="微软雅黑 Light" pitchFamily="34" charset="-122"/>
                </a:rPr>
                <a:t>LLVM </a:t>
              </a:r>
              <a:r>
                <a:rPr lang="zh-CN" altLang="en-US" sz="1200" dirty="0" smtClean="0">
                  <a:latin typeface="微软雅黑 Light" pitchFamily="34" charset="-122"/>
                  <a:ea typeface="微软雅黑 Light" pitchFamily="34" charset="-122"/>
                </a:rPr>
                <a:t>最前面就已经完成。所以编译和优化的工作很少。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71512" y="4005887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71512" y="5341688"/>
              <a:ext cx="382561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896816" y="1485900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WebAssembly</a:t>
            </a:r>
            <a:r>
              <a:rPr lang="zh-CN" altLang="en-US" sz="2400" dirty="0" smtClean="0"/>
              <a:t>为什么快？</a:t>
            </a:r>
            <a:endParaRPr lang="zh-CN" alt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777241" y="350521"/>
            <a:ext cx="2905551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dirty="0" smtClean="0"/>
              <a:t>技术背景</a:t>
            </a:r>
            <a:endParaRPr lang="zh-CN" altLang="en-US" sz="2400" dirty="0"/>
          </a:p>
        </p:txBody>
      </p:sp>
      <p:sp>
        <p:nvSpPr>
          <p:cNvPr id="80" name="矩形 79"/>
          <p:cNvSpPr/>
          <p:nvPr/>
        </p:nvSpPr>
        <p:spPr>
          <a:xfrm>
            <a:off x="770260" y="750083"/>
            <a:ext cx="3928457" cy="313482"/>
          </a:xfrm>
          <a:prstGeom prst="rect">
            <a:avLst/>
          </a:prstGeom>
        </p:spPr>
        <p:txBody>
          <a:bodyPr vert="horz"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rgbClr val="404040"/>
                </a:solidFill>
                <a:cs typeface="+mn-ea"/>
                <a:sym typeface="+mn-lt"/>
              </a:rPr>
              <a:t>Technology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极简ppt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282F6A6F-A0B7-4034-88D8-A97C5FA68335"/>
  <p:tag name="ISPRINGCLOUDFOLDERID" val="0"/>
  <p:tag name="ISPRINGCLOUDFOLDERPATH" val="Repository"/>
  <p:tag name="ISPRINGONLINEFOLDERID" val="0"/>
  <p:tag name="ISPRINGONLINEFOLDERPATH" val="Content Lis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JOB_ID" val="2"/>
  <p:tag name="KSO_WM_TEMPLATE_OUTLINE_ID" val="15"/>
  <p:tag name="KSO_WM_TEMPLATE_SCENE_ID" val="1"/>
  <p:tag name="KSO_WM_TEMPLATE_TOPIC_DEFAULT" val="1"/>
  <p:tag name="KSO_WM_TEMPLATE_TOPIC_ID" val="286956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3804</Words>
  <Application>Microsoft Office PowerPoint</Application>
  <PresentationFormat>宽屏</PresentationFormat>
  <Paragraphs>282</Paragraphs>
  <Slides>24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-apple-system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Office 主题​​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徐琴</cp:lastModifiedBy>
  <cp:revision>156</cp:revision>
  <dcterms:created xsi:type="dcterms:W3CDTF">2018-04-18T06:17:00Z</dcterms:created>
  <dcterms:modified xsi:type="dcterms:W3CDTF">2022-07-29T02:13:11Z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NSCPROP_SA">
    <vt:lpwstr>C:\Users\imc\Desktop\文档\wasm\wasm发表.pptx</vt:lpwstr>
  </property>
</Properties>
</file>