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  <p:sldId id="850" r:id="rId13"/>
    <p:sldId id="848" r:id="rId14"/>
    <p:sldId id="849" r:id="rId15"/>
    <p:sldId id="851" r:id="rId16"/>
    <p:sldId id="853" r:id="rId17"/>
    <p:sldId id="854" r:id="rId18"/>
    <p:sldId id="852" r:id="rId19"/>
    <p:sldId id="855" r:id="rId20"/>
    <p:sldId id="856" r:id="rId21"/>
    <p:sldId id="860" r:id="rId22"/>
    <p:sldId id="857" r:id="rId23"/>
    <p:sldId id="858" r:id="rId24"/>
    <p:sldId id="859" r:id="rId25"/>
    <p:sldId id="861" r:id="rId26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9" autoAdjust="0"/>
    <p:restoredTop sz="85317" autoAdjust="0"/>
  </p:normalViewPr>
  <p:slideViewPr>
    <p:cSldViewPr>
      <p:cViewPr>
        <p:scale>
          <a:sx n="120" d="100"/>
          <a:sy n="120" d="100"/>
        </p:scale>
        <p:origin x="-2848" y="-4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13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22.06.14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Verwendete </a:t>
            </a:r>
            <a:r>
              <a:rPr lang="de-DE" sz="1800" dirty="0" smtClean="0"/>
              <a:t>Benchmarks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smtClean="0"/>
              <a:t>Verwendete </a:t>
            </a:r>
            <a:r>
              <a:rPr lang="de-DE" b="1" dirty="0" smtClean="0"/>
              <a:t>Benchmarks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b="1" dirty="0" smtClean="0"/>
              <a:t>HPL </a:t>
            </a:r>
            <a:endParaRPr lang="de-DE" b="1" dirty="0" smtClean="0"/>
          </a:p>
          <a:p>
            <a:pPr marL="685800" lvl="1"/>
            <a:r>
              <a:rPr lang="de-DE" b="1" dirty="0" smtClean="0"/>
              <a:t>Was wird gemessen? CPU-Performance</a:t>
            </a:r>
          </a:p>
          <a:p>
            <a:pPr marL="685800" lvl="1"/>
            <a:r>
              <a:rPr lang="de-DE" b="1" dirty="0" smtClean="0"/>
              <a:t>Prinzip</a:t>
            </a:r>
            <a:r>
              <a:rPr lang="de-DE" b="1" dirty="0"/>
              <a:t>:</a:t>
            </a:r>
            <a:r>
              <a:rPr lang="de-DE" dirty="0"/>
              <a:t> Fließpunktoperationen auf dicht besetzter Matrix </a:t>
            </a:r>
            <a:r>
              <a:rPr lang="de-DE" dirty="0" smtClean="0"/>
              <a:t>(Lösung eines linearen Gleichungssystems, Matrixmultiplikation</a:t>
            </a:r>
            <a:r>
              <a:rPr lang="de-DE" dirty="0"/>
              <a:t>)</a:t>
            </a:r>
          </a:p>
          <a:p>
            <a:pPr marL="685800" lvl="1"/>
            <a:r>
              <a:rPr lang="de-DE" dirty="0" smtClean="0"/>
              <a:t>Frei </a:t>
            </a:r>
            <a:r>
              <a:rPr lang="de-DE" dirty="0" smtClean="0"/>
              <a:t>verfügbare Implementierung von </a:t>
            </a:r>
            <a:r>
              <a:rPr lang="de-DE" dirty="0" err="1" smtClean="0"/>
              <a:t>HPLinpack</a:t>
            </a:r>
            <a:r>
              <a:rPr lang="de-DE" dirty="0" smtClean="0"/>
              <a:t> (</a:t>
            </a:r>
            <a:r>
              <a:rPr lang="de-DE" dirty="0" smtClean="0"/>
              <a:t>Ermittlung der Top500-Rangliste)</a:t>
            </a:r>
          </a:p>
          <a:p>
            <a:pPr marL="685800" lvl="1"/>
            <a:r>
              <a:rPr lang="de-DE" dirty="0" smtClean="0"/>
              <a:t>Anpassung </a:t>
            </a:r>
            <a:r>
              <a:rPr lang="de-DE" dirty="0" smtClean="0"/>
              <a:t>an </a:t>
            </a:r>
            <a:r>
              <a:rPr lang="de-DE" dirty="0" err="1" smtClean="0"/>
              <a:t>Testsytem</a:t>
            </a:r>
            <a:r>
              <a:rPr lang="de-DE" dirty="0" smtClean="0"/>
              <a:t> erforderlich (v.a. Problemgröße, Blockgröße, Prozessnetz, Panel- und Subpanel-</a:t>
            </a:r>
            <a:r>
              <a:rPr lang="de-DE" dirty="0" err="1" smtClean="0"/>
              <a:t>Faktorisierungsstrategien</a:t>
            </a:r>
            <a:r>
              <a:rPr lang="de-DE" dirty="0" smtClean="0"/>
              <a:t>)</a:t>
            </a:r>
            <a:r>
              <a:rPr lang="de-DE" dirty="0" smtClean="0"/>
              <a:t> </a:t>
            </a:r>
            <a:endParaRPr lang="de-DE" dirty="0" smtClean="0"/>
          </a:p>
          <a:p>
            <a:pPr lvl="1" indent="-342900">
              <a:buFont typeface="+mj-lt"/>
              <a:buAutoNum type="arabicPeriod" startAt="2"/>
            </a:pPr>
            <a:r>
              <a:rPr lang="de-DE" b="1" dirty="0" smtClean="0"/>
              <a:t>STREAM</a:t>
            </a:r>
            <a:endParaRPr lang="de-DE" dirty="0" smtClean="0"/>
          </a:p>
          <a:p>
            <a:pPr marL="685800" lvl="1"/>
            <a:r>
              <a:rPr lang="de-DE" b="1" dirty="0" smtClean="0"/>
              <a:t>Was </a:t>
            </a:r>
            <a:r>
              <a:rPr lang="de-DE" b="1" dirty="0"/>
              <a:t>wird gemessen? </a:t>
            </a:r>
            <a:r>
              <a:rPr lang="de-DE" b="1" dirty="0" smtClean="0"/>
              <a:t>Durchsatz Hauptspeicherzugriffe</a:t>
            </a:r>
            <a:endParaRPr lang="de-DE" dirty="0" smtClean="0"/>
          </a:p>
          <a:p>
            <a:pPr marL="685800" lvl="1"/>
            <a:r>
              <a:rPr lang="de-DE" b="1" dirty="0" smtClean="0"/>
              <a:t>Prinzip</a:t>
            </a:r>
            <a:r>
              <a:rPr lang="de-DE" b="1" dirty="0"/>
              <a:t>: </a:t>
            </a:r>
            <a:r>
              <a:rPr lang="de-DE" dirty="0"/>
              <a:t>Fließpunktoperationen auf langen </a:t>
            </a:r>
            <a:r>
              <a:rPr lang="de-DE" dirty="0" smtClean="0"/>
              <a:t>Vektoren, die aus HS geladen werden </a:t>
            </a:r>
          </a:p>
          <a:p>
            <a:pPr marL="685800" lvl="1"/>
            <a:r>
              <a:rPr lang="de-DE" dirty="0" smtClean="0"/>
              <a:t>4 Module: </a:t>
            </a:r>
            <a:r>
              <a:rPr lang="de-DE" dirty="0" err="1" smtClean="0"/>
              <a:t>Copy</a:t>
            </a:r>
            <a:r>
              <a:rPr lang="de-DE" dirty="0" smtClean="0"/>
              <a:t>, </a:t>
            </a:r>
            <a:r>
              <a:rPr lang="de-DE" dirty="0" err="1" smtClean="0"/>
              <a:t>Scale</a:t>
            </a:r>
            <a:r>
              <a:rPr lang="de-DE" dirty="0" smtClean="0"/>
              <a:t>, Add, </a:t>
            </a:r>
            <a:r>
              <a:rPr lang="de-DE" dirty="0" err="1" smtClean="0"/>
              <a:t>Triad</a:t>
            </a:r>
            <a:r>
              <a:rPr lang="de-DE" dirty="0" smtClean="0"/>
              <a:t> mit Abhängigkeiten untereinander</a:t>
            </a:r>
          </a:p>
          <a:p>
            <a:pPr marL="685800" lvl="1"/>
            <a:r>
              <a:rPr lang="de-DE" dirty="0" smtClean="0"/>
              <a:t>Bestandteil der HPC-Challenge-Suite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Versuchsdurchführung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Versuchsdurchführung</a:t>
            </a:r>
          </a:p>
          <a:p>
            <a:pPr marL="400050" lvl="1" indent="0">
              <a:buNone/>
            </a:pPr>
            <a:r>
              <a:rPr lang="de-DE" b="1" dirty="0"/>
              <a:t>3.1 </a:t>
            </a:r>
            <a:r>
              <a:rPr lang="de-DE" b="1" dirty="0" smtClean="0"/>
              <a:t>Vorarbeiten/Fehlerbehebung 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Defekte Hardware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Rechenknoten nicht erreichbar (ping/</a:t>
            </a:r>
            <a:r>
              <a:rPr lang="de-DE" dirty="0" err="1" smtClean="0"/>
              <a:t>ssh</a:t>
            </a:r>
            <a:r>
              <a:rPr lang="de-DE" dirty="0" smtClean="0"/>
              <a:t>)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Geteiltes Verzeichnis nicht eingehängt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err="1" smtClean="0"/>
              <a:t>Bash</a:t>
            </a:r>
            <a:r>
              <a:rPr lang="de-DE" dirty="0" smtClean="0"/>
              <a:t>-Befehle werden nicht erkannt</a:t>
            </a:r>
          </a:p>
          <a:p>
            <a:pPr marL="400050" lvl="1" indent="0">
              <a:buNone/>
            </a:pPr>
            <a:r>
              <a:rPr lang="de-DE" b="1" dirty="0" smtClean="0"/>
              <a:t>3.2 Ziele </a:t>
            </a:r>
            <a:r>
              <a:rPr lang="de-DE" b="1" dirty="0"/>
              <a:t>Versuchsaufbau </a:t>
            </a:r>
            <a:endParaRPr lang="de-DE" b="1" dirty="0" smtClean="0"/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Parallele Ausführung der Benchmark-Programme auf </a:t>
            </a:r>
            <a:r>
              <a:rPr lang="de-DE" dirty="0" err="1" smtClean="0"/>
              <a:t>n</a:t>
            </a:r>
            <a:r>
              <a:rPr lang="de-DE" dirty="0" smtClean="0"/>
              <a:t> – 4 Rechenknoten (maximal 19 Rechenknoten, da: pi03 als Berechnungsknoten definiert/minimal 4 Rechenknoten, da: HPL benötigt mindestens 4)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Zwei Messreihen pro Benchmark: Messreihe 1 (alle </a:t>
            </a:r>
            <a:r>
              <a:rPr lang="de-DE" dirty="0" err="1" smtClean="0"/>
              <a:t>Raspberry</a:t>
            </a:r>
            <a:r>
              <a:rPr lang="de-DE" dirty="0" smtClean="0"/>
              <a:t> Pis angeschaltet)/Messreihe 2 (nicht aktive </a:t>
            </a: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Pis werden heruntergefahren und von Stromversorgung getrennt) 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Auswertung Strommessgerät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Automatisierte Durchführung der Messungen</a:t>
            </a:r>
          </a:p>
          <a:p>
            <a:pPr lvl="2" indent="-342900">
              <a:buFont typeface="+mj-lt"/>
              <a:buAutoNum type="arabicPeriod"/>
            </a:pPr>
            <a:r>
              <a:rPr lang="de-DE" dirty="0" smtClean="0"/>
              <a:t>Protokollierung und grafische Aufbereitung der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Versuchsdurchführung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Umsetzung der Ziele</a:t>
            </a:r>
          </a:p>
          <a:p>
            <a:pPr lvl="2" indent="-342900">
              <a:buFont typeface="+mj-lt"/>
              <a:buAutoNum type="arabicPeriod"/>
            </a:pPr>
            <a:r>
              <a:rPr lang="de-DE" b="1" dirty="0" smtClean="0"/>
              <a:t>Parallele Ausführung der Benchmark-Programme</a:t>
            </a:r>
            <a:endParaRPr lang="de-DE" dirty="0" smtClean="0"/>
          </a:p>
          <a:p>
            <a:pPr marL="800100" lvl="2" indent="0">
              <a:buNone/>
            </a:pPr>
            <a:r>
              <a:rPr lang="de-DE" dirty="0"/>
              <a:t>	</a:t>
            </a:r>
            <a:r>
              <a:rPr lang="de-DE" dirty="0" smtClean="0"/>
              <a:t>MPICH mit </a:t>
            </a:r>
            <a:r>
              <a:rPr lang="de-DE" dirty="0" err="1" smtClean="0"/>
              <a:t>mpiexec</a:t>
            </a:r>
            <a:r>
              <a:rPr lang="de-DE" dirty="0" smtClean="0"/>
              <a:t> und </a:t>
            </a:r>
            <a:r>
              <a:rPr lang="de-DE" dirty="0" err="1" smtClean="0"/>
              <a:t>Machinefile</a:t>
            </a:r>
            <a:endParaRPr lang="de-DE" dirty="0"/>
          </a:p>
          <a:p>
            <a:pPr lvl="2" indent="-342900">
              <a:buFont typeface="+mj-lt"/>
              <a:buAutoNum type="arabicPeriod" startAt="2"/>
            </a:pPr>
            <a:r>
              <a:rPr lang="de-DE" b="1" dirty="0"/>
              <a:t>Zwei Messreihen pro </a:t>
            </a:r>
            <a:r>
              <a:rPr lang="de-DE" b="1" dirty="0" smtClean="0"/>
              <a:t>Benchmark</a:t>
            </a:r>
            <a:endParaRPr lang="de-DE" dirty="0" smtClean="0"/>
          </a:p>
          <a:p>
            <a:pPr marL="800100" lvl="2" indent="0">
              <a:buNone/>
            </a:pPr>
            <a:r>
              <a:rPr lang="de-DE" dirty="0"/>
              <a:t>	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endParaRPr lang="de-DE" dirty="0"/>
          </a:p>
          <a:p>
            <a:pPr lvl="2" indent="-342900">
              <a:buFont typeface="+mj-lt"/>
              <a:buAutoNum type="arabicPeriod" startAt="3"/>
            </a:pPr>
            <a:r>
              <a:rPr lang="de-DE" b="1" dirty="0"/>
              <a:t>Auswertung </a:t>
            </a:r>
            <a:r>
              <a:rPr lang="de-DE" b="1" dirty="0" smtClean="0"/>
              <a:t>Strommessgerät</a:t>
            </a:r>
          </a:p>
          <a:p>
            <a:pPr marL="800100" lvl="2" indent="0">
              <a:buNone/>
            </a:pPr>
            <a:r>
              <a:rPr lang="de-DE" b="1" dirty="0"/>
              <a:t>	</a:t>
            </a:r>
            <a:r>
              <a:rPr lang="de-DE" dirty="0" smtClean="0"/>
              <a:t>Realisierung durch Auswertung der </a:t>
            </a:r>
            <a:r>
              <a:rPr lang="de-DE" dirty="0" err="1" smtClean="0"/>
              <a:t>SQLite</a:t>
            </a:r>
            <a:r>
              <a:rPr lang="de-DE" dirty="0" smtClean="0"/>
              <a:t>-Datenbank auf Windows-VM </a:t>
            </a:r>
            <a:endParaRPr lang="de-DE" b="1" dirty="0"/>
          </a:p>
          <a:p>
            <a:pPr lvl="2" indent="-342900">
              <a:buFont typeface="+mj-lt"/>
              <a:buAutoNum type="arabicPeriod" startAt="4"/>
            </a:pPr>
            <a:r>
              <a:rPr lang="de-DE" b="1" dirty="0"/>
              <a:t>Automatisierte Durchführung der </a:t>
            </a:r>
            <a:r>
              <a:rPr lang="de-DE" b="1" dirty="0" smtClean="0"/>
              <a:t>Messungen</a:t>
            </a:r>
            <a:endParaRPr lang="de-DE" dirty="0" smtClean="0"/>
          </a:p>
          <a:p>
            <a:pPr marL="800100" lvl="2" indent="0">
              <a:buNone/>
            </a:pPr>
            <a:r>
              <a:rPr lang="de-DE" dirty="0"/>
              <a:t>	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HERE-Files zur Navigation zwischen 	Server und Rechenknoten mit verschiedenen Benutzern)</a:t>
            </a:r>
            <a:endParaRPr lang="de-DE" dirty="0"/>
          </a:p>
          <a:p>
            <a:pPr lvl="2" indent="-342900">
              <a:buFont typeface="+mj-lt"/>
              <a:buAutoNum type="arabicPeriod" startAt="4"/>
            </a:pPr>
            <a:r>
              <a:rPr lang="de-DE" b="1" dirty="0"/>
              <a:t>Protokollierung und grafische Aufbereitung der </a:t>
            </a:r>
            <a:r>
              <a:rPr lang="de-DE" b="1" dirty="0" smtClean="0"/>
              <a:t>Messwerte</a:t>
            </a:r>
            <a:endParaRPr lang="de-DE" dirty="0"/>
          </a:p>
          <a:p>
            <a:pPr marL="800100" lvl="2" indent="0">
              <a:buNone/>
            </a:pPr>
            <a:r>
              <a:rPr lang="de-DE" dirty="0" smtClean="0"/>
              <a:t>	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Kommandozeilen-MySQL); 	Anpassung des gegebenen DB-Schemas an reale Gegebenheiten (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	</a:t>
            </a:r>
            <a:r>
              <a:rPr lang="de-DE" dirty="0" err="1" smtClean="0"/>
              <a:t>Concept</a:t>
            </a:r>
            <a:r>
              <a:rPr lang="de-DE" dirty="0" smtClean="0"/>
              <a:t>); </a:t>
            </a:r>
            <a:r>
              <a:rPr lang="de-DE" dirty="0" err="1" smtClean="0"/>
              <a:t>Gnuplot</a:t>
            </a:r>
            <a:endParaRPr lang="de-DE" b="1" dirty="0" smtClean="0"/>
          </a:p>
          <a:p>
            <a:pPr lvl="2" indent="-342900">
              <a:buFont typeface="+mj-lt"/>
              <a:buAutoNum type="arabicPeriod" startAt="4"/>
            </a:pPr>
            <a:r>
              <a:rPr lang="de-DE" b="1" dirty="0" smtClean="0"/>
              <a:t>Integration der Fehlerbehebung in Versuchsdurchführung </a:t>
            </a:r>
          </a:p>
          <a:p>
            <a:pPr marL="800100" lvl="2" indent="0">
              <a:buNone/>
            </a:pPr>
            <a:r>
              <a:rPr lang="de-DE" dirty="0" smtClean="0"/>
              <a:t>	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; Aufsichtsperson</a:t>
            </a:r>
            <a:r>
              <a:rPr lang="de-DE" b="1" dirty="0" smtClean="0"/>
              <a:t> </a:t>
            </a:r>
            <a:endParaRPr lang="de-DE" b="1" dirty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3614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Versuchsdurchführung: Aktivitätsdiagramm einer </a:t>
            </a:r>
            <a:r>
              <a:rPr lang="de-DE" sz="1800" dirty="0" err="1" smtClean="0"/>
              <a:t>ExperimentSuite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pic>
        <p:nvPicPr>
          <p:cNvPr id="6" name="Inhaltsplatzhalter 5" descr="aktivitaetsdiagramm1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4" r="-16314"/>
          <a:stretch>
            <a:fillRect/>
          </a:stretch>
        </p:blipFill>
        <p:spPr>
          <a:xfrm>
            <a:off x="287524" y="1340768"/>
            <a:ext cx="8666222" cy="490064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12536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Versuchsdurchführung: Aktivitätsdiagramm einer Strommessung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5" t="-3002" r="-6803" b="-3023"/>
          <a:stretch/>
        </p:blipFill>
        <p:spPr>
          <a:xfrm>
            <a:off x="836083" y="1333501"/>
            <a:ext cx="7447492" cy="51958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4170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Ergebnisse: </a:t>
            </a:r>
            <a:r>
              <a:rPr lang="de-DE" sz="1800" dirty="0" smtClean="0"/>
              <a:t>Strommessung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Strommessung</a:t>
            </a:r>
          </a:p>
          <a:p>
            <a:pPr marL="400050" lvl="1" indent="0">
              <a:buNone/>
            </a:pPr>
            <a:r>
              <a:rPr lang="de-DE" b="1" dirty="0" smtClean="0"/>
              <a:t>1.1 Erwartete Ergebnisse </a:t>
            </a:r>
          </a:p>
          <a:p>
            <a:pPr marL="685800" lvl="1"/>
            <a:r>
              <a:rPr lang="de-DE" dirty="0" smtClean="0"/>
              <a:t>Gleichbleibender Stromverbrauch in Messreihe 1 (alle Rechenknoten angeschaltet)</a:t>
            </a:r>
          </a:p>
          <a:p>
            <a:pPr marL="685800" lvl="1"/>
            <a:r>
              <a:rPr lang="de-DE" dirty="0" smtClean="0"/>
              <a:t>Linear abnehmender Stromverbrauch in Messreihe 2 (nicht aktive Rechenknoten werden heruntergefahren und von Stromversorgung getrennt)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1.2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Stromverbrauchs bei paralleler Ausführung von HPL und STREAM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97191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 Strommessung (HPL)	</a:t>
            </a:r>
            <a:endParaRPr lang="de-DE" sz="1800" dirty="0"/>
          </a:p>
        </p:txBody>
      </p:sp>
      <p:pic>
        <p:nvPicPr>
          <p:cNvPr id="6" name="Inhaltsplatzhalter 5" descr="stro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223396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 Strommessung (STREAM)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o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769818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Ergebnisse: HPL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 smtClean="0"/>
              <a:t>HPL</a:t>
            </a:r>
          </a:p>
          <a:p>
            <a:pPr marL="400050" lvl="1" indent="0">
              <a:buNone/>
            </a:pPr>
            <a:r>
              <a:rPr lang="de-DE" b="1" dirty="0" smtClean="0"/>
              <a:t>2.1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/>
              <a:t>Lineares 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2.2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CPU-Performance bei paralleler Ausführung von HPL (Ausführungsrate + Ausführungsdauer)</a:t>
            </a:r>
          </a:p>
          <a:p>
            <a:pPr marL="685800" lvl="1"/>
            <a:r>
              <a:rPr lang="de-DE" dirty="0" smtClean="0"/>
              <a:t>Gleichartiges Skalierungsverhalten in Messreihe 1 und Messreihe 2 bzgl. CPU-Performance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449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HPL: Ausführungsrate	</a:t>
            </a:r>
            <a:endParaRPr lang="de-DE" sz="1800" dirty="0"/>
          </a:p>
        </p:txBody>
      </p:sp>
      <p:pic>
        <p:nvPicPr>
          <p:cNvPr id="6" name="Inhaltsplatzhalter 5" descr="hpl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0783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/>
              <a:t>Raspberry</a:t>
            </a:r>
            <a:r>
              <a:rPr lang="de-DE" b="1" dirty="0"/>
              <a:t> </a:t>
            </a:r>
            <a:r>
              <a:rPr lang="de-DE" b="1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/>
              <a:t>Bramble</a:t>
            </a:r>
            <a:r>
              <a:rPr lang="de-DE" b="1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Versuchsaufbau und –</a:t>
            </a:r>
            <a:r>
              <a:rPr lang="de-DE" b="1" dirty="0" err="1" smtClean="0"/>
              <a:t>ablauf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Verwendete Benchmarks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Umsetzung</a:t>
            </a:r>
            <a:endParaRPr lang="de-DE" b="1" dirty="0" smtClean="0"/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Ergebnisse 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Strommessung 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b="1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Zusammenfassung und Ausblick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HPL: Ausführungsdauer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hpl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2590459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Ergebnisse: STREAM 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b="1" dirty="0" smtClean="0"/>
              <a:t>STREAM</a:t>
            </a:r>
          </a:p>
          <a:p>
            <a:pPr marL="400050" lvl="1" indent="0">
              <a:buNone/>
            </a:pPr>
            <a:r>
              <a:rPr lang="de-DE" b="1" dirty="0" smtClean="0"/>
              <a:t>2.1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 smtClean="0"/>
              <a:t>Konstantes </a:t>
            </a:r>
            <a:r>
              <a:rPr lang="de-DE" dirty="0"/>
              <a:t>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2.2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Hauptspeicherzugriffe bei paralleler Ausführung von STREAM (Ausführungsrate + Ausführungsdauer) für </a:t>
            </a:r>
            <a:r>
              <a:rPr lang="de-DE" dirty="0" err="1" smtClean="0"/>
              <a:t>n</a:t>
            </a:r>
            <a:r>
              <a:rPr lang="de-DE" dirty="0" smtClean="0"/>
              <a:t> ≤ 18 Rechenknoten </a:t>
            </a:r>
          </a:p>
          <a:p>
            <a:pPr marL="685800" lvl="1"/>
            <a:r>
              <a:rPr lang="de-DE" dirty="0" smtClean="0"/>
              <a:t>Gleichartiges Skalierungsverhalten in Messreihe 1 und Messreihe 2 bzgl. Durchsatz Hauptspeicher-Zugriffe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410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STREAM: Ausführungsrate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strea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032389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STREAM: Ausführungsdauer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ea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63148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Ergebnisse: STREAM 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Erklärungsansätze</a:t>
            </a:r>
          </a:p>
          <a:p>
            <a:pPr lvl="1"/>
            <a:r>
              <a:rPr lang="de-DE" dirty="0" smtClean="0"/>
              <a:t>Warum treten für </a:t>
            </a:r>
            <a:r>
              <a:rPr lang="de-DE" dirty="0" err="1"/>
              <a:t>n</a:t>
            </a:r>
            <a:r>
              <a:rPr lang="de-DE" dirty="0"/>
              <a:t> &gt; 17 </a:t>
            </a:r>
            <a:r>
              <a:rPr lang="de-DE" dirty="0" err="1"/>
              <a:t>RPi</a:t>
            </a:r>
            <a:r>
              <a:rPr lang="de-DE" dirty="0"/>
              <a:t>-Knoten </a:t>
            </a:r>
            <a:r>
              <a:rPr lang="de-DE" dirty="0" smtClean="0"/>
              <a:t>deutlich </a:t>
            </a:r>
            <a:r>
              <a:rPr lang="de-DE" dirty="0"/>
              <a:t>schlechtere Performance </a:t>
            </a:r>
            <a:r>
              <a:rPr lang="de-DE" dirty="0" smtClean="0"/>
              <a:t>und verlängerte Ausführungsdauer auf? </a:t>
            </a:r>
            <a:endParaRPr lang="de-DE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Funktionsweise des Benchmarks: </a:t>
            </a:r>
            <a:r>
              <a:rPr lang="de-DE" dirty="0" smtClean="0"/>
              <a:t>Erwünschter Effekt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err="1" smtClean="0"/>
              <a:t>Bramble</a:t>
            </a:r>
            <a:r>
              <a:rPr lang="de-DE" b="1" dirty="0" smtClean="0"/>
              <a:t>-Architektur: </a:t>
            </a:r>
            <a:r>
              <a:rPr lang="de-DE" dirty="0" smtClean="0"/>
              <a:t>Systemzeit, Netzwerk, Netz-Dateisystem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Ausführung des Benchmarks: </a:t>
            </a:r>
            <a:r>
              <a:rPr lang="de-DE" dirty="0" smtClean="0"/>
              <a:t>Funktionsweise von MPICH</a:t>
            </a:r>
            <a:endParaRPr lang="de-DE" dirty="0"/>
          </a:p>
          <a:p>
            <a:pPr lvl="1"/>
            <a:r>
              <a:rPr lang="de-DE" dirty="0"/>
              <a:t>Fazit: Keine letztendliche Klärung möglich!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61741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Zusammenfassung und Ausblick 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Zusammenfassung</a:t>
            </a:r>
          </a:p>
          <a:p>
            <a:pPr lvl="1"/>
            <a:r>
              <a:rPr lang="de-DE" b="1" dirty="0" smtClean="0"/>
              <a:t>Zielsetzung: </a:t>
            </a:r>
            <a:r>
              <a:rPr lang="de-DE" dirty="0" smtClean="0"/>
              <a:t>Skalierungsverhalten eines </a:t>
            </a:r>
            <a:r>
              <a:rPr lang="de-DE" dirty="0" err="1" smtClean="0"/>
              <a:t>Bramble</a:t>
            </a:r>
            <a:r>
              <a:rPr lang="de-DE" dirty="0" smtClean="0"/>
              <a:t> bei der parallelen Ausführung von HPC-Benchmarks</a:t>
            </a:r>
          </a:p>
          <a:p>
            <a:pPr lvl="1"/>
            <a:r>
              <a:rPr lang="de-DE" b="1" dirty="0" smtClean="0"/>
              <a:t>Ergebnisse: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Kohärent und erwartungsgemäß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HPL:</a:t>
            </a:r>
            <a:r>
              <a:rPr lang="de-DE" dirty="0" smtClean="0"/>
              <a:t> Kohärent und erwartungsgemäß (lineare CPU-Performance)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STREAM:</a:t>
            </a:r>
            <a:r>
              <a:rPr lang="de-DE" dirty="0" smtClean="0"/>
              <a:t> Kohärent und erwartungsgemäß für </a:t>
            </a:r>
            <a:r>
              <a:rPr lang="de-DE" dirty="0" err="1" smtClean="0"/>
              <a:t>n</a:t>
            </a:r>
            <a:r>
              <a:rPr lang="de-DE" dirty="0" smtClean="0"/>
              <a:t> ≤ 18 Rechenknoten (Durchsatz Hauptspeicherzugriffe)</a:t>
            </a:r>
          </a:p>
          <a:p>
            <a:pPr marL="857250" lvl="1" indent="-342900"/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(Vorgaben, Integration)</a:t>
            </a:r>
            <a:r>
              <a:rPr lang="de-DE" smtClean="0"/>
              <a:t>: Erfolgt </a:t>
            </a:r>
            <a:endParaRPr lang="de-DE" dirty="0" smtClean="0"/>
          </a:p>
          <a:p>
            <a:pPr marL="457200" indent="-457200">
              <a:buAutoNum type="arabicPeriod"/>
            </a:pPr>
            <a:r>
              <a:rPr lang="de-DE" b="1" dirty="0" smtClean="0"/>
              <a:t>Ausblick 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87381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</a:p>
          <a:p>
            <a:r>
              <a:rPr lang="de-DE" dirty="0" smtClean="0"/>
              <a:t>Allgemeines</a:t>
            </a:r>
          </a:p>
          <a:p>
            <a:pPr lvl="1"/>
            <a:r>
              <a:rPr lang="de-DE" dirty="0" smtClean="0"/>
              <a:t>Mini-Computer (Kreditkartengröße)</a:t>
            </a:r>
          </a:p>
          <a:p>
            <a:pPr lvl="1"/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1"/>
            <a:r>
              <a:rPr lang="de-DE" dirty="0" smtClean="0"/>
              <a:t>Aktuell: Modell B, im Juni 2014 über 3 Mio. Mal verkauft</a:t>
            </a:r>
          </a:p>
          <a:p>
            <a:pPr lvl="1"/>
            <a:r>
              <a:rPr lang="de-DE" dirty="0" smtClean="0"/>
              <a:t>Kosten insgesamt: ca. 50 Euro </a:t>
            </a:r>
            <a:endParaRPr lang="de-DE" dirty="0"/>
          </a:p>
          <a:p>
            <a:r>
              <a:rPr lang="de-DE" dirty="0" smtClean="0"/>
              <a:t>Spezifikation</a:t>
            </a:r>
          </a:p>
          <a:p>
            <a:pPr lvl="1"/>
            <a:r>
              <a:rPr lang="de-DE" dirty="0"/>
              <a:t>CPU: ARM116JZF-S (Taktfrequenz 700 MHz)</a:t>
            </a:r>
          </a:p>
          <a:p>
            <a:pPr lvl="1"/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1"/>
            <a:r>
              <a:rPr lang="de-DE" dirty="0" smtClean="0"/>
              <a:t>Arbeitsspeicher: 512 MB SDRAM </a:t>
            </a:r>
          </a:p>
          <a:p>
            <a:pPr lvl="1"/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1"/>
            <a:r>
              <a:rPr lang="de-DE" dirty="0"/>
              <a:t>Stromversorgung: Mikro-USB (5 </a:t>
            </a:r>
            <a:r>
              <a:rPr lang="de-DE" dirty="0" smtClean="0"/>
              <a:t>V)</a:t>
            </a:r>
            <a:endParaRPr lang="de-DE" dirty="0"/>
          </a:p>
          <a:p>
            <a:pPr lvl="1"/>
            <a:r>
              <a:rPr lang="de-DE" dirty="0"/>
              <a:t>Weitere Schnittstellen: Ethernet, HDMI, GPIO, 2 x USB 2.0</a:t>
            </a:r>
          </a:p>
          <a:p>
            <a:pPr lvl="1"/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Pi: Aufbau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err="1" smtClean="0"/>
              <a:t>Bramble</a:t>
            </a:r>
            <a:endParaRPr lang="de-DE" b="1" dirty="0" smtClean="0"/>
          </a:p>
          <a:p>
            <a:r>
              <a:rPr lang="de-DE" dirty="0" smtClean="0"/>
              <a:t>Definition Beowulf-Cluster: </a:t>
            </a:r>
          </a:p>
          <a:p>
            <a:pPr lvl="1"/>
            <a:r>
              <a:rPr lang="de-DE" dirty="0" smtClean="0"/>
              <a:t>Lose gekoppeltes System kostengünstiger Rechner</a:t>
            </a:r>
          </a:p>
          <a:p>
            <a:pPr lvl="1"/>
            <a:r>
              <a:rPr lang="de-DE" dirty="0" smtClean="0"/>
              <a:t>Betriebssystem: Linux/BSD</a:t>
            </a:r>
          </a:p>
          <a:p>
            <a:pPr lvl="1"/>
            <a:r>
              <a:rPr lang="de-DE" dirty="0" smtClean="0"/>
              <a:t>Kommunikation über IP </a:t>
            </a:r>
          </a:p>
          <a:p>
            <a:pPr lvl="1"/>
            <a:r>
              <a:rPr lang="de-DE" dirty="0" smtClean="0"/>
              <a:t>Kein gemeinsamer Speicher, keine Cache-Kohärenz</a:t>
            </a:r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r>
              <a:rPr lang="de-DE" dirty="0" smtClean="0"/>
              <a:t>Spezifikation: 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1"/>
            <a:r>
              <a:rPr lang="de-DE" dirty="0" smtClean="0"/>
              <a:t>Verbindung über Ethernet-Kabel und 24 Port Gigabit-Switch (2, 3)</a:t>
            </a:r>
          </a:p>
          <a:p>
            <a:pPr lvl="1"/>
            <a:r>
              <a:rPr lang="de-DE" dirty="0" smtClean="0"/>
              <a:t>Server (x86-Architektur): Mini</a:t>
            </a:r>
            <a:r>
              <a:rPr lang="de-DE" dirty="0" smtClean="0"/>
              <a:t>-ITX-Mainboard (4), </a:t>
            </a:r>
            <a:r>
              <a:rPr lang="de-DE" dirty="0" smtClean="0"/>
              <a:t>Festplatten (5)</a:t>
            </a:r>
            <a:endParaRPr lang="de-DE" dirty="0" smtClean="0"/>
          </a:p>
          <a:p>
            <a:pPr lvl="1"/>
            <a:r>
              <a:rPr lang="de-DE" dirty="0" smtClean="0"/>
              <a:t>Stromversorgung: zentrales Netzteil (6), 2 Verteiler (7), 20 Mikro-USB-Kabel (8)</a:t>
            </a:r>
          </a:p>
          <a:p>
            <a:pPr lvl="1"/>
            <a:r>
              <a:rPr lang="de-DE" dirty="0" smtClean="0"/>
              <a:t>Kühlung: 4 Kühlgebläse (9)</a:t>
            </a:r>
          </a:p>
          <a:p>
            <a:pPr lvl="1"/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2" r="-5262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Aufgabenstellung</a:t>
            </a:r>
          </a:p>
          <a:p>
            <a:pPr marL="514350" indent="-514350"/>
            <a:r>
              <a:rPr lang="de-DE" dirty="0" smtClean="0"/>
              <a:t>Vorgaben </a:t>
            </a:r>
          </a:p>
          <a:p>
            <a:pPr marL="914400" lvl="1" indent="-514350"/>
            <a:r>
              <a:rPr lang="de-DE" dirty="0" err="1" smtClean="0"/>
              <a:t>Bramble</a:t>
            </a:r>
            <a:r>
              <a:rPr lang="de-DE" dirty="0" smtClean="0"/>
              <a:t>-Systemarchitektur (NFS, AUFS, IP/SSH)</a:t>
            </a:r>
          </a:p>
          <a:p>
            <a:pPr marL="914400" lvl="1" indent="-514350"/>
            <a:r>
              <a:rPr lang="de-DE" dirty="0" smtClean="0"/>
              <a:t>Datenbank-Schema (MySQL)</a:t>
            </a:r>
          </a:p>
          <a:p>
            <a:pPr marL="914400" lvl="1" indent="-514350"/>
            <a:r>
              <a:rPr lang="de-DE" dirty="0" smtClean="0"/>
              <a:t>Benchmark-Programme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BLAS)</a:t>
            </a:r>
          </a:p>
          <a:p>
            <a:pPr marL="914400" lvl="1" indent="-514350"/>
            <a:r>
              <a:rPr lang="de-DE" dirty="0" smtClean="0"/>
              <a:t>MPI (MPICH 3.0.4)</a:t>
            </a:r>
          </a:p>
          <a:p>
            <a:pPr marL="914400" lvl="1" indent="-514350"/>
            <a:r>
              <a:rPr lang="de-DE" dirty="0" smtClean="0"/>
              <a:t>Strommessung: Messgerät, virtuelle Windows-Maschine</a:t>
            </a:r>
          </a:p>
          <a:p>
            <a:pPr marL="514350" indent="-514350"/>
            <a:r>
              <a:rPr lang="de-DE" dirty="0" smtClean="0"/>
              <a:t>Zielsetzung</a:t>
            </a:r>
          </a:p>
          <a:p>
            <a:pPr marL="914400" lvl="1" indent="-514350"/>
            <a:r>
              <a:rPr lang="de-DE" dirty="0" smtClean="0"/>
              <a:t>Parallele Ausführung von HPC-Benchmarks </a:t>
            </a:r>
          </a:p>
          <a:p>
            <a:pPr marL="914400" lvl="1" indent="-514350"/>
            <a:r>
              <a:rPr lang="de-DE" dirty="0" smtClean="0"/>
              <a:t>Sinnvolle Umsetzung der Vorgaben</a:t>
            </a:r>
          </a:p>
          <a:p>
            <a:pPr marL="914400" lvl="1" indent="-514350"/>
            <a:r>
              <a:rPr lang="de-DE" dirty="0" smtClean="0"/>
              <a:t>Einarbeitung und Fehlerbehebung in </a:t>
            </a:r>
            <a:r>
              <a:rPr lang="de-DE" dirty="0" err="1" smtClean="0"/>
              <a:t>Bramble</a:t>
            </a:r>
            <a:r>
              <a:rPr lang="de-DE" dirty="0" smtClean="0"/>
              <a:t>-Systemarchitektur</a:t>
            </a:r>
          </a:p>
          <a:p>
            <a:pPr marL="914400" lvl="1" indent="-514350"/>
            <a:r>
              <a:rPr lang="de-DE" dirty="0" smtClean="0"/>
              <a:t>Messparameter: Performance und Stromverbrauch </a:t>
            </a:r>
          </a:p>
          <a:p>
            <a:pPr marL="914400" lvl="1" indent="-514350"/>
            <a:r>
              <a:rPr lang="de-DE" dirty="0" smtClean="0"/>
              <a:t>Fokus auf 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514350" indent="-514350"/>
            <a:r>
              <a:rPr lang="de-DE" dirty="0" smtClean="0"/>
              <a:t>Fragestellung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Definitionen und Messparameter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Definitionen und Messparameter</a:t>
            </a:r>
          </a:p>
          <a:p>
            <a:r>
              <a:rPr lang="de-DE" dirty="0" smtClean="0"/>
              <a:t>Wie wird </a:t>
            </a:r>
            <a:r>
              <a:rPr lang="de-DE" dirty="0" smtClean="0"/>
              <a:t>gemessen?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 Ausführungsrate + Ausführungsdauer</a:t>
            </a:r>
            <a:endParaRPr lang="de-DE" b="1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r>
              <a:rPr lang="de-DE" dirty="0" smtClean="0"/>
              <a:t>Was wird gemessen? </a:t>
            </a:r>
            <a:endParaRPr lang="de-DE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Strommessgerät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1251</Words>
  <Application>Microsoft Macintosh PowerPoint</Application>
  <PresentationFormat>Bildschirmpräsentation (4:3)</PresentationFormat>
  <Paragraphs>246</Paragraphs>
  <Slides>25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Praesentation_lmu_aktuell</vt:lpstr>
      <vt:lpstr>Untersuchung des Skalierungsverhaltens  eines Raspberry Pi-Clusters  unter Verwendung von HPC-Benchmarks</vt:lpstr>
      <vt:lpstr>Gliederung</vt:lpstr>
      <vt:lpstr>Raspberry Pi</vt:lpstr>
      <vt:lpstr>Raspberry Pi: Aufbau</vt:lpstr>
      <vt:lpstr>Bramble</vt:lpstr>
      <vt:lpstr>Bramble: Aufbau</vt:lpstr>
      <vt:lpstr>Bramble: Aufbau</vt:lpstr>
      <vt:lpstr>Aufgabenstellung</vt:lpstr>
      <vt:lpstr>Definitionen und Messparameter</vt:lpstr>
      <vt:lpstr>Verwendete Benchmarks</vt:lpstr>
      <vt:lpstr>Versuchsdurchführung</vt:lpstr>
      <vt:lpstr>Versuchsdurchführung </vt:lpstr>
      <vt:lpstr>Versuchsdurchführung: Aktivitätsdiagramm einer ExperimentSuite </vt:lpstr>
      <vt:lpstr>Versuchsdurchführung: Aktivitätsdiagramm einer Strommessung</vt:lpstr>
      <vt:lpstr>Ergebnisse: Strommessung </vt:lpstr>
      <vt:lpstr>Ergebnisse Strommessung (HPL) </vt:lpstr>
      <vt:lpstr>Ergebnisse Strommessung (STREAM) </vt:lpstr>
      <vt:lpstr>Ergebnisse: HPL </vt:lpstr>
      <vt:lpstr>HPL: Ausführungsrate </vt:lpstr>
      <vt:lpstr>HPL: Ausführungsdauer </vt:lpstr>
      <vt:lpstr>Ergebnisse: STREAM  </vt:lpstr>
      <vt:lpstr>STREAM: Ausführungsrate </vt:lpstr>
      <vt:lpstr>STREAM: Ausführungsdauer </vt:lpstr>
      <vt:lpstr>Ergebnisse: STREAM  </vt:lpstr>
      <vt:lpstr>Zusammenfassung und Ausblick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3510</cp:revision>
  <cp:lastPrinted>2002-10-09T14:32:30Z</cp:lastPrinted>
  <dcterms:created xsi:type="dcterms:W3CDTF">2003-07-21T12:00:07Z</dcterms:created>
  <dcterms:modified xsi:type="dcterms:W3CDTF">2014-06-22T22:59:15Z</dcterms:modified>
</cp:coreProperties>
</file>