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8"/>
  </p:notesMasterIdLst>
  <p:handoutMasterIdLst>
    <p:handoutMasterId r:id="rId29"/>
  </p:handoutMasterIdLst>
  <p:sldIdLst>
    <p:sldId id="836" r:id="rId2"/>
    <p:sldId id="837" r:id="rId3"/>
    <p:sldId id="838" r:id="rId4"/>
    <p:sldId id="839" r:id="rId5"/>
    <p:sldId id="841" r:id="rId6"/>
    <p:sldId id="840" r:id="rId7"/>
    <p:sldId id="842" r:id="rId8"/>
    <p:sldId id="843" r:id="rId9"/>
    <p:sldId id="844" r:id="rId10"/>
    <p:sldId id="846" r:id="rId11"/>
    <p:sldId id="845" r:id="rId12"/>
    <p:sldId id="850" r:id="rId13"/>
    <p:sldId id="848" r:id="rId14"/>
    <p:sldId id="849" r:id="rId15"/>
    <p:sldId id="851" r:id="rId16"/>
    <p:sldId id="853" r:id="rId17"/>
    <p:sldId id="854" r:id="rId18"/>
    <p:sldId id="852" r:id="rId19"/>
    <p:sldId id="855" r:id="rId20"/>
    <p:sldId id="856" r:id="rId21"/>
    <p:sldId id="860" r:id="rId22"/>
    <p:sldId id="857" r:id="rId23"/>
    <p:sldId id="858" r:id="rId24"/>
    <p:sldId id="859" r:id="rId25"/>
    <p:sldId id="861" r:id="rId26"/>
    <p:sldId id="862" r:id="rId27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CC"/>
    <a:srgbClr val="CCFFCC"/>
    <a:srgbClr val="006C30"/>
    <a:srgbClr val="DDDDDD"/>
    <a:srgbClr val="FF9999"/>
    <a:srgbClr val="FFCC99"/>
    <a:srgbClr val="F38A79"/>
    <a:srgbClr val="99FF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9" autoAdjust="0"/>
    <p:restoredTop sz="85317" autoAdjust="0"/>
  </p:normalViewPr>
  <p:slideViewPr>
    <p:cSldViewPr>
      <p:cViewPr>
        <p:scale>
          <a:sx n="120" d="100"/>
          <a:sy n="120" d="100"/>
        </p:scale>
        <p:origin x="-2848" y="-472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132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4C476B9A-09E8-F547-B409-8F77FB8D3140}" type="datetime1">
              <a:rPr lang="de-DE" smtClean="0"/>
              <a:t>23.06.14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0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4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Skalierungsverhalten eines Raspberry Pi-Clusters mit HPC-Benchmarks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Skalierungsverhalten eines Raspberry Pi-Clusters mit HPC-Benchmarks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emf"/><Relationship Id="rId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88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63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43813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5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8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Skalierungsverhalten eines Raspberry Pi-Clusters mit HPC-Benchmarks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Abschlussvortrag zur </a:t>
            </a:r>
            <a:r>
              <a:rPr lang="de-DE" dirty="0"/>
              <a:t>Bachelorarbeit</a:t>
            </a:r>
          </a:p>
          <a:p>
            <a:r>
              <a:rPr lang="de-DE" dirty="0"/>
              <a:t>Aufgabensteller: Prof. Dr. Dieter </a:t>
            </a:r>
            <a:r>
              <a:rPr lang="de-DE" dirty="0" err="1"/>
              <a:t>Kranzlmüller</a:t>
            </a:r>
            <a:endParaRPr lang="de-DE" dirty="0"/>
          </a:p>
          <a:p>
            <a:r>
              <a:rPr lang="de-DE" dirty="0"/>
              <a:t>Betreuer: </a:t>
            </a:r>
            <a:r>
              <a:rPr lang="de-DE" dirty="0" smtClean="0"/>
              <a:t>Dr. Nils </a:t>
            </a:r>
            <a:r>
              <a:rPr lang="de-DE" dirty="0" err="1" smtClean="0"/>
              <a:t>gentschen</a:t>
            </a:r>
            <a:r>
              <a:rPr lang="de-DE" dirty="0" smtClean="0"/>
              <a:t> Felde, Christian Straube</a:t>
            </a:r>
            <a:endParaRPr lang="de-DE" dirty="0"/>
          </a:p>
          <a:p>
            <a:r>
              <a:rPr lang="de-DE" dirty="0"/>
              <a:t>Datum des Vortrags: </a:t>
            </a:r>
            <a:r>
              <a:rPr lang="de-DE" dirty="0" smtClean="0"/>
              <a:t>10. Juli 2014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47564" y="2625714"/>
            <a:ext cx="7596844" cy="1531947"/>
          </a:xfrm>
        </p:spPr>
        <p:txBody>
          <a:bodyPr>
            <a:noAutofit/>
          </a:bodyPr>
          <a:lstStyle/>
          <a:p>
            <a:r>
              <a:rPr lang="de-DE" sz="2800" dirty="0" smtClean="0"/>
              <a:t>Untersuchung des Skalierungsverhaltens </a:t>
            </a:r>
            <a:br>
              <a:rPr lang="de-DE" sz="2800" dirty="0" smtClean="0"/>
            </a:br>
            <a:r>
              <a:rPr lang="de-DE" sz="2800" dirty="0" smtClean="0"/>
              <a:t>eines </a:t>
            </a:r>
            <a:r>
              <a:rPr lang="de-DE" sz="2800" dirty="0" err="1" smtClean="0"/>
              <a:t>Raspberry</a:t>
            </a:r>
            <a:r>
              <a:rPr lang="de-DE" sz="2800" dirty="0" smtClean="0"/>
              <a:t> Pi-Clusters </a:t>
            </a:r>
            <a:br>
              <a:rPr lang="de-DE" sz="2800" dirty="0" smtClean="0"/>
            </a:br>
            <a:r>
              <a:rPr lang="de-DE" sz="2800" dirty="0" smtClean="0"/>
              <a:t>unter Verwendung von HPC</a:t>
            </a:r>
            <a:r>
              <a:rPr lang="de-DE" sz="2800" dirty="0"/>
              <a:t>-</a:t>
            </a:r>
            <a:r>
              <a:rPr lang="de-DE" sz="2800" dirty="0" smtClean="0"/>
              <a:t>Benchmarks</a:t>
            </a:r>
            <a:endParaRPr lang="de-DE" sz="28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Judith Greif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Versuchsaufbau und -ablauf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b="1" dirty="0" smtClean="0"/>
              <a:t>Verwendete </a:t>
            </a:r>
            <a:r>
              <a:rPr lang="de-DE" b="1" dirty="0" smtClean="0"/>
              <a:t>Benchmarks</a:t>
            </a:r>
          </a:p>
          <a:p>
            <a:pPr marL="400050" lvl="1" indent="0">
              <a:buNone/>
            </a:pPr>
            <a:r>
              <a:rPr lang="de-DE" b="1" dirty="0" smtClean="0"/>
              <a:t>2.1 </a:t>
            </a:r>
            <a:r>
              <a:rPr lang="de-DE" b="1" dirty="0" smtClean="0"/>
              <a:t>HPL </a:t>
            </a:r>
            <a:endParaRPr lang="de-DE" b="1" dirty="0" smtClean="0"/>
          </a:p>
          <a:p>
            <a:pPr lvl="2" indent="-285750">
              <a:buFont typeface="Arial"/>
              <a:buChar char="•"/>
            </a:pPr>
            <a:r>
              <a:rPr lang="de-DE" b="1" dirty="0" smtClean="0"/>
              <a:t>Was wird gemessen? CPU-Performance</a:t>
            </a:r>
          </a:p>
          <a:p>
            <a:pPr lvl="2" indent="-285750">
              <a:buFont typeface="Arial"/>
              <a:buChar char="•"/>
            </a:pPr>
            <a:r>
              <a:rPr lang="de-DE" b="1" dirty="0" smtClean="0"/>
              <a:t>Prinzip</a:t>
            </a:r>
            <a:r>
              <a:rPr lang="de-DE" b="1" dirty="0"/>
              <a:t>:</a:t>
            </a:r>
            <a:r>
              <a:rPr lang="de-DE" dirty="0"/>
              <a:t> Fließpunktoperationen auf dicht besetzter Matrix </a:t>
            </a:r>
            <a:r>
              <a:rPr lang="de-DE" dirty="0" smtClean="0"/>
              <a:t>(Lösung eines linearen Gleichungssystems, Matrixmultiplikation</a:t>
            </a:r>
            <a:r>
              <a:rPr lang="de-DE" dirty="0"/>
              <a:t>)</a:t>
            </a:r>
          </a:p>
          <a:p>
            <a:pPr lvl="2" indent="-285750">
              <a:buFont typeface="Arial"/>
              <a:buChar char="•"/>
            </a:pPr>
            <a:r>
              <a:rPr lang="de-DE" dirty="0" smtClean="0"/>
              <a:t>Frei verfügbare Implementierung von </a:t>
            </a:r>
            <a:r>
              <a:rPr lang="de-DE" dirty="0" err="1" smtClean="0"/>
              <a:t>HPLinpack</a:t>
            </a:r>
            <a:r>
              <a:rPr lang="de-DE" dirty="0" smtClean="0"/>
              <a:t> (Ermittlung der Top500-Rangliste)</a:t>
            </a:r>
          </a:p>
          <a:p>
            <a:pPr lvl="2" indent="-285750">
              <a:buFont typeface="Arial"/>
              <a:buChar char="•"/>
            </a:pPr>
            <a:r>
              <a:rPr lang="de-DE" dirty="0" smtClean="0"/>
              <a:t>Anpassung an </a:t>
            </a:r>
            <a:r>
              <a:rPr lang="de-DE" dirty="0" err="1" smtClean="0"/>
              <a:t>Testsytem</a:t>
            </a:r>
            <a:r>
              <a:rPr lang="de-DE" dirty="0" smtClean="0"/>
              <a:t> erforderlich (v.a. Problemgröße, Blockgröße, Prozessnetz, Panel- und Subpanel-</a:t>
            </a:r>
            <a:r>
              <a:rPr lang="de-DE" dirty="0" err="1" smtClean="0"/>
              <a:t>Faktorisierungsstrategien</a:t>
            </a:r>
            <a:r>
              <a:rPr lang="de-DE" dirty="0" smtClean="0"/>
              <a:t>) </a:t>
            </a:r>
            <a:endParaRPr lang="de-DE" dirty="0"/>
          </a:p>
          <a:p>
            <a:pPr marL="400050" lvl="1" indent="0">
              <a:buNone/>
            </a:pPr>
            <a:r>
              <a:rPr lang="de-DE" b="1" dirty="0" smtClean="0"/>
              <a:t>2.2 STREAM</a:t>
            </a:r>
            <a:endParaRPr lang="de-DE" dirty="0" smtClean="0"/>
          </a:p>
          <a:p>
            <a:pPr lvl="2" indent="-285750">
              <a:buFont typeface="Arial"/>
              <a:buChar char="•"/>
            </a:pPr>
            <a:r>
              <a:rPr lang="de-DE" b="1" dirty="0" smtClean="0"/>
              <a:t>Was </a:t>
            </a:r>
            <a:r>
              <a:rPr lang="de-DE" b="1" dirty="0"/>
              <a:t>wird gemessen? </a:t>
            </a:r>
            <a:r>
              <a:rPr lang="de-DE" b="1" dirty="0" smtClean="0"/>
              <a:t>Durchsatz Hauptspeicherzugriffe</a:t>
            </a:r>
            <a:endParaRPr lang="de-DE" dirty="0" smtClean="0"/>
          </a:p>
          <a:p>
            <a:pPr lvl="2" indent="-285750">
              <a:buFont typeface="Arial"/>
              <a:buChar char="•"/>
            </a:pPr>
            <a:r>
              <a:rPr lang="de-DE" b="1" dirty="0" smtClean="0"/>
              <a:t>Prinzip</a:t>
            </a:r>
            <a:r>
              <a:rPr lang="de-DE" b="1" dirty="0"/>
              <a:t>: </a:t>
            </a:r>
            <a:r>
              <a:rPr lang="de-DE" dirty="0"/>
              <a:t>Fließpunktoperationen auf langen </a:t>
            </a:r>
            <a:r>
              <a:rPr lang="de-DE" dirty="0" smtClean="0"/>
              <a:t>Vektoren, die aus HS geladen werden </a:t>
            </a:r>
          </a:p>
          <a:p>
            <a:pPr lvl="2" indent="-285750">
              <a:buFont typeface="Arial"/>
              <a:buChar char="•"/>
            </a:pPr>
            <a:r>
              <a:rPr lang="de-DE" dirty="0" smtClean="0"/>
              <a:t>4 Module: </a:t>
            </a:r>
            <a:r>
              <a:rPr lang="de-DE" dirty="0" err="1" smtClean="0"/>
              <a:t>Copy</a:t>
            </a:r>
            <a:r>
              <a:rPr lang="de-DE" dirty="0" smtClean="0"/>
              <a:t>, </a:t>
            </a:r>
            <a:r>
              <a:rPr lang="de-DE" dirty="0" err="1" smtClean="0"/>
              <a:t>Scale</a:t>
            </a:r>
            <a:r>
              <a:rPr lang="de-DE" dirty="0" smtClean="0"/>
              <a:t>, Add, </a:t>
            </a:r>
            <a:r>
              <a:rPr lang="de-DE" dirty="0" err="1" smtClean="0"/>
              <a:t>Triad</a:t>
            </a:r>
            <a:r>
              <a:rPr lang="de-DE" dirty="0" smtClean="0"/>
              <a:t> mit Abhängigkeiten untereinander</a:t>
            </a:r>
          </a:p>
          <a:p>
            <a:pPr lvl="2" indent="-285750">
              <a:buFont typeface="Arial"/>
              <a:buChar char="•"/>
            </a:pPr>
            <a:r>
              <a:rPr lang="de-DE" dirty="0" smtClean="0"/>
              <a:t>Bestandteil der HPC-Challenge-Suite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725583" y="889000"/>
            <a:ext cx="1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458772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Versuchsaufbau und -ablauf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b="1" dirty="0" smtClean="0"/>
              <a:t>Versuchsdurchführung</a:t>
            </a:r>
          </a:p>
          <a:p>
            <a:pPr marL="400050" lvl="1" indent="0">
              <a:buNone/>
            </a:pPr>
            <a:r>
              <a:rPr lang="de-DE" b="1" dirty="0"/>
              <a:t>3.1 </a:t>
            </a:r>
            <a:r>
              <a:rPr lang="de-DE" b="1" dirty="0" smtClean="0"/>
              <a:t>Vorarbeiten/Fehlerbehebung </a:t>
            </a:r>
          </a:p>
          <a:p>
            <a:pPr lvl="2" indent="-342900">
              <a:buFont typeface="Arial"/>
              <a:buChar char="•"/>
            </a:pPr>
            <a:r>
              <a:rPr lang="de-DE" dirty="0" smtClean="0"/>
              <a:t>Defekte Hardware</a:t>
            </a:r>
          </a:p>
          <a:p>
            <a:pPr lvl="2" indent="-342900">
              <a:buFont typeface="Arial"/>
              <a:buChar char="•"/>
            </a:pPr>
            <a:r>
              <a:rPr lang="de-DE" dirty="0" smtClean="0"/>
              <a:t>Rechenknoten nicht erreichbar (ping/</a:t>
            </a:r>
            <a:r>
              <a:rPr lang="de-DE" dirty="0" err="1" smtClean="0"/>
              <a:t>ssh</a:t>
            </a:r>
            <a:r>
              <a:rPr lang="de-DE" dirty="0" smtClean="0"/>
              <a:t>)</a:t>
            </a:r>
          </a:p>
          <a:p>
            <a:pPr lvl="2" indent="-342900">
              <a:buFont typeface="Arial"/>
              <a:buChar char="•"/>
            </a:pPr>
            <a:r>
              <a:rPr lang="de-DE" dirty="0" smtClean="0"/>
              <a:t>Geteiltes Verzeichnis nicht eingehängt</a:t>
            </a:r>
          </a:p>
          <a:p>
            <a:pPr lvl="2" indent="-342900">
              <a:buFont typeface="Arial"/>
              <a:buChar char="•"/>
            </a:pPr>
            <a:r>
              <a:rPr lang="de-DE" dirty="0" err="1" smtClean="0"/>
              <a:t>Bash</a:t>
            </a:r>
            <a:r>
              <a:rPr lang="de-DE" dirty="0" smtClean="0"/>
              <a:t>-Befehle werden nicht erkannt</a:t>
            </a:r>
          </a:p>
          <a:p>
            <a:pPr marL="400050" lvl="1" indent="0">
              <a:buNone/>
            </a:pPr>
            <a:r>
              <a:rPr lang="de-DE" b="1" dirty="0" smtClean="0"/>
              <a:t>3.2 </a:t>
            </a:r>
            <a:r>
              <a:rPr lang="de-DE" b="1" dirty="0" smtClean="0"/>
              <a:t>Ziele</a:t>
            </a:r>
            <a:endParaRPr lang="de-DE" b="1" dirty="0" smtClean="0"/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Parallele Ausführung der Benchmark-Programme</a:t>
            </a:r>
            <a:r>
              <a:rPr lang="de-DE" dirty="0" smtClean="0"/>
              <a:t> auf </a:t>
            </a:r>
            <a:r>
              <a:rPr lang="de-DE" dirty="0" err="1" smtClean="0"/>
              <a:t>n</a:t>
            </a:r>
            <a:r>
              <a:rPr lang="de-DE" dirty="0" smtClean="0"/>
              <a:t> – 4 Rechenknoten </a:t>
            </a:r>
            <a:r>
              <a:rPr lang="de-DE" dirty="0" smtClean="0"/>
              <a:t>(Max.19: pi03 ist Berechnungsknoten/Min. 4: Kleinstmögliche Anzahl für HPL)</a:t>
            </a:r>
            <a:endParaRPr lang="de-DE" b="1" dirty="0" smtClean="0"/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Zwei Messreihen pro Benchmark</a:t>
            </a:r>
            <a:r>
              <a:rPr lang="de-DE" dirty="0" smtClean="0"/>
              <a:t>: Messreihe 1 (alle </a:t>
            </a:r>
            <a:r>
              <a:rPr lang="de-DE" dirty="0" err="1" smtClean="0"/>
              <a:t>Raspberry</a:t>
            </a:r>
            <a:r>
              <a:rPr lang="de-DE" dirty="0" smtClean="0"/>
              <a:t> Pis angeschaltet)/Messreihe 2 (nicht aktive </a:t>
            </a:r>
            <a:r>
              <a:rPr lang="de-DE" dirty="0" err="1" smtClean="0"/>
              <a:t>Raspberry</a:t>
            </a:r>
            <a:r>
              <a:rPr lang="de-DE" dirty="0"/>
              <a:t> </a:t>
            </a:r>
            <a:r>
              <a:rPr lang="de-DE" dirty="0" smtClean="0"/>
              <a:t>Pis werden heruntergefahren und von Stromversorgung getrennt) </a:t>
            </a:r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Auswertung Strommessgerät</a:t>
            </a:r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Automatisierte Durchführung der Messungen</a:t>
            </a:r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Protokollierung und grafische Aufbereitung der Messwerte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7452951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Versuchsaufbau und -ablauf</a:t>
            </a:r>
            <a:r>
              <a:rPr lang="de-DE" sz="1800" dirty="0" smtClean="0"/>
              <a:t>	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de-DE" b="1" dirty="0" smtClean="0"/>
              <a:t>3.3 </a:t>
            </a:r>
            <a:r>
              <a:rPr lang="de-DE" b="1" dirty="0" smtClean="0"/>
              <a:t>Umsetzung</a:t>
            </a:r>
            <a:endParaRPr lang="de-DE" b="1" dirty="0" smtClean="0"/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Parallele </a:t>
            </a:r>
            <a:r>
              <a:rPr lang="de-DE" b="1" dirty="0" smtClean="0"/>
              <a:t>Ausführung: </a:t>
            </a:r>
            <a:r>
              <a:rPr lang="de-DE" dirty="0" smtClean="0"/>
              <a:t>MPICH </a:t>
            </a:r>
            <a:r>
              <a:rPr lang="de-DE" dirty="0" smtClean="0"/>
              <a:t>mit </a:t>
            </a:r>
            <a:r>
              <a:rPr lang="de-DE" dirty="0" err="1" smtClean="0"/>
              <a:t>mpiexec</a:t>
            </a:r>
            <a:r>
              <a:rPr lang="de-DE" dirty="0" smtClean="0"/>
              <a:t> und </a:t>
            </a:r>
            <a:r>
              <a:rPr lang="de-DE" dirty="0" err="1" smtClean="0"/>
              <a:t>Machinefile</a:t>
            </a:r>
            <a:endParaRPr lang="de-DE" dirty="0"/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Zwei </a:t>
            </a:r>
            <a:r>
              <a:rPr lang="de-DE" b="1" dirty="0"/>
              <a:t>Messreihen pro </a:t>
            </a:r>
            <a:r>
              <a:rPr lang="de-DE" b="1" dirty="0" smtClean="0"/>
              <a:t>Benchmark:</a:t>
            </a:r>
            <a:r>
              <a:rPr lang="de-DE" dirty="0"/>
              <a:t> </a:t>
            </a:r>
            <a:r>
              <a:rPr lang="de-DE" dirty="0" smtClean="0"/>
              <a:t>Realisierung </a:t>
            </a:r>
            <a:r>
              <a:rPr lang="de-DE" dirty="0" smtClean="0"/>
              <a:t>durch </a:t>
            </a:r>
            <a:r>
              <a:rPr lang="de-DE" dirty="0" err="1" smtClean="0"/>
              <a:t>Shellskripte</a:t>
            </a:r>
            <a:endParaRPr lang="de-DE" dirty="0"/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Auswertung Strommessgerät:</a:t>
            </a:r>
            <a:r>
              <a:rPr lang="de-DE" b="1" dirty="0"/>
              <a:t> </a:t>
            </a:r>
            <a:r>
              <a:rPr lang="de-DE" dirty="0" smtClean="0"/>
              <a:t>Auswertung </a:t>
            </a:r>
            <a:r>
              <a:rPr lang="de-DE" dirty="0" smtClean="0"/>
              <a:t>der </a:t>
            </a:r>
            <a:r>
              <a:rPr lang="de-DE" dirty="0" err="1" smtClean="0"/>
              <a:t>SQLite</a:t>
            </a:r>
            <a:r>
              <a:rPr lang="de-DE" dirty="0" smtClean="0"/>
              <a:t>-Datenbank auf Windows-VM </a:t>
            </a:r>
            <a:endParaRPr lang="de-DE" b="1" dirty="0"/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Automatisierte </a:t>
            </a:r>
            <a:r>
              <a:rPr lang="de-DE" b="1" dirty="0"/>
              <a:t>Durchführung der </a:t>
            </a:r>
            <a:r>
              <a:rPr lang="de-DE" b="1" dirty="0" smtClean="0"/>
              <a:t>Messungen:</a:t>
            </a:r>
            <a:r>
              <a:rPr lang="de-DE" dirty="0"/>
              <a:t> </a:t>
            </a:r>
            <a:r>
              <a:rPr lang="de-DE" dirty="0" smtClean="0"/>
              <a:t>Realisierung </a:t>
            </a:r>
            <a:r>
              <a:rPr lang="de-DE" dirty="0" smtClean="0"/>
              <a:t>durch </a:t>
            </a:r>
            <a:r>
              <a:rPr lang="de-DE" dirty="0" err="1" smtClean="0"/>
              <a:t>Shellskripte</a:t>
            </a:r>
            <a:r>
              <a:rPr lang="de-DE" dirty="0" smtClean="0"/>
              <a:t> (Schwerpunkt HERE-Files zur Navigation zwischen </a:t>
            </a:r>
            <a:r>
              <a:rPr lang="de-DE" dirty="0" smtClean="0"/>
              <a:t>Server </a:t>
            </a:r>
            <a:r>
              <a:rPr lang="de-DE" dirty="0" smtClean="0"/>
              <a:t>und Rechenknoten mit verschiedenen Benutzern</a:t>
            </a:r>
            <a:r>
              <a:rPr lang="de-DE" dirty="0" smtClean="0"/>
              <a:t>)</a:t>
            </a:r>
            <a:endParaRPr lang="de-DE" dirty="0"/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Protokollierung </a:t>
            </a:r>
            <a:r>
              <a:rPr lang="de-DE" b="1" dirty="0"/>
              <a:t>und grafische Aufbereitung der </a:t>
            </a:r>
            <a:r>
              <a:rPr lang="de-DE" b="1" dirty="0" smtClean="0"/>
              <a:t>Messwerte:</a:t>
            </a:r>
            <a:r>
              <a:rPr lang="de-DE" dirty="0" smtClean="0"/>
              <a:t> Realisierung </a:t>
            </a:r>
            <a:r>
              <a:rPr lang="de-DE" dirty="0" smtClean="0"/>
              <a:t>durch </a:t>
            </a:r>
            <a:r>
              <a:rPr lang="de-DE" dirty="0" err="1" smtClean="0"/>
              <a:t>Shellskripte</a:t>
            </a:r>
            <a:r>
              <a:rPr lang="de-DE" dirty="0" smtClean="0"/>
              <a:t> (Schwerpunkt Kommandozeilen-MySQL); </a:t>
            </a:r>
            <a:r>
              <a:rPr lang="de-DE" dirty="0" smtClean="0"/>
              <a:t>Anpassung </a:t>
            </a:r>
            <a:r>
              <a:rPr lang="de-DE" dirty="0" smtClean="0"/>
              <a:t>des </a:t>
            </a:r>
            <a:r>
              <a:rPr lang="de-DE" dirty="0" smtClean="0"/>
              <a:t>Datenbankschemas an tatsächliche Anforderungen; grafische Aufbereitung mit </a:t>
            </a:r>
            <a:r>
              <a:rPr lang="de-DE" dirty="0" err="1" smtClean="0"/>
              <a:t>Gnuplot</a:t>
            </a:r>
            <a:endParaRPr lang="de-DE" b="1" dirty="0"/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Integration </a:t>
            </a:r>
            <a:r>
              <a:rPr lang="de-DE" b="1" dirty="0" smtClean="0"/>
              <a:t>der Fehlerbehebung in </a:t>
            </a:r>
            <a:r>
              <a:rPr lang="de-DE" b="1" dirty="0" smtClean="0"/>
              <a:t>Versuchsdurchführung: </a:t>
            </a:r>
            <a:r>
              <a:rPr lang="de-DE" dirty="0" smtClean="0"/>
              <a:t>Realisierung </a:t>
            </a:r>
            <a:r>
              <a:rPr lang="de-DE" dirty="0" smtClean="0"/>
              <a:t>durch </a:t>
            </a:r>
            <a:r>
              <a:rPr lang="de-DE" dirty="0" err="1" smtClean="0"/>
              <a:t>Shellskripte</a:t>
            </a:r>
            <a:r>
              <a:rPr lang="de-DE" dirty="0" smtClean="0"/>
              <a:t>; Aufsichtsperson</a:t>
            </a:r>
            <a:r>
              <a:rPr lang="de-DE" b="1" dirty="0" smtClean="0"/>
              <a:t> </a:t>
            </a:r>
            <a:endParaRPr lang="de-DE" b="1" dirty="0"/>
          </a:p>
          <a:p>
            <a:pPr marL="40005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3136144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Versuchsaufbau und -ablauf</a:t>
            </a:r>
            <a:endParaRPr lang="de-DE" sz="1800" dirty="0"/>
          </a:p>
        </p:txBody>
      </p:sp>
      <p:pic>
        <p:nvPicPr>
          <p:cNvPr id="6" name="Inhaltsplatzhalter 5" descr="aktivitaetsdiagramm1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14" r="-16314"/>
          <a:stretch>
            <a:fillRect/>
          </a:stretch>
        </p:blipFill>
        <p:spPr>
          <a:xfrm>
            <a:off x="287524" y="1340768"/>
            <a:ext cx="8666222" cy="4900641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555776" y="6129300"/>
            <a:ext cx="4123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Aktivitätsdiagramm einer </a:t>
            </a:r>
            <a:r>
              <a:rPr lang="de-DE" dirty="0" err="1" smtClean="0"/>
              <a:t>ExperimentSuite</a:t>
            </a:r>
            <a:r>
              <a:rPr lang="de-DE" dirty="0" smtClean="0"/>
              <a:t> (2 Messreihen)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125368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Versuchsaufbau und -ablauf</a:t>
            </a:r>
            <a:endParaRPr lang="de-DE" sz="18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47" r="-3747"/>
          <a:stretch/>
        </p:blipFill>
        <p:spPr>
          <a:xfrm>
            <a:off x="1079612" y="1232756"/>
            <a:ext cx="6989690" cy="487680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987824" y="6129300"/>
            <a:ext cx="2959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Aktivitätsdiagramm einer Strommessung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741702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</a:t>
            </a:r>
            <a:r>
              <a:rPr lang="de-DE" sz="1800" dirty="0" smtClean="0"/>
              <a:t>	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de-DE" b="1" dirty="0" smtClean="0"/>
              <a:t>Strommessung</a:t>
            </a:r>
          </a:p>
          <a:p>
            <a:pPr marL="400050" lvl="1" indent="0">
              <a:buNone/>
            </a:pPr>
            <a:r>
              <a:rPr lang="de-DE" b="1" dirty="0" smtClean="0"/>
              <a:t>1.1 Erwartete Ergebnisse </a:t>
            </a:r>
          </a:p>
          <a:p>
            <a:pPr marL="685800" lvl="1"/>
            <a:r>
              <a:rPr lang="de-DE" dirty="0" smtClean="0"/>
              <a:t>Gleichbleibender Stromverbrauch in Messreihe 1 (alle Rechenknoten angeschaltet)</a:t>
            </a:r>
          </a:p>
          <a:p>
            <a:pPr marL="685800" lvl="1"/>
            <a:r>
              <a:rPr lang="de-DE" dirty="0" smtClean="0"/>
              <a:t>Linear abnehmender Stromverbrauch in Messreihe 2 (nicht aktive Rechenknoten werden heruntergefahren und von Stromversorgung getrennt)</a:t>
            </a:r>
            <a:endParaRPr lang="de-DE" b="1" dirty="0" smtClean="0"/>
          </a:p>
          <a:p>
            <a:pPr marL="400050" lvl="1" indent="0">
              <a:buNone/>
            </a:pPr>
            <a:r>
              <a:rPr lang="de-DE" b="1" dirty="0" smtClean="0"/>
              <a:t>1.2 Erzielte Ergebnisse</a:t>
            </a:r>
            <a:endParaRPr lang="de-DE" dirty="0" smtClean="0"/>
          </a:p>
          <a:p>
            <a:pPr marL="685800" lvl="1"/>
            <a:r>
              <a:rPr lang="de-DE" dirty="0" smtClean="0"/>
              <a:t>Erwartungsgemäßes Skalierungsverhalten des </a:t>
            </a:r>
            <a:r>
              <a:rPr lang="de-DE" dirty="0" err="1" smtClean="0"/>
              <a:t>Bramble</a:t>
            </a:r>
            <a:r>
              <a:rPr lang="de-DE" dirty="0" smtClean="0"/>
              <a:t> bzgl. Stromverbrauchs bei paralleler Ausführung von HPL und STREAM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0297191"/>
      </p:ext>
    </p:extLst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</a:t>
            </a:r>
            <a:endParaRPr lang="de-DE" sz="1800" dirty="0"/>
          </a:p>
        </p:txBody>
      </p:sp>
      <p:pic>
        <p:nvPicPr>
          <p:cNvPr id="6" name="Inhaltsplatzhalter 5" descr="strom6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93" r="-11893"/>
          <a:stretch>
            <a:fillRect/>
          </a:stretch>
        </p:blipFill>
        <p:spPr/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3223396"/>
      </p:ext>
    </p:extLst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 	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pic>
        <p:nvPicPr>
          <p:cNvPr id="7" name="Inhaltsplatzhalter 6" descr="strom5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93" r="-118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2769818"/>
      </p:ext>
    </p:extLst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</a:t>
            </a:r>
            <a:r>
              <a:rPr lang="de-DE" sz="1800" dirty="0" smtClean="0"/>
              <a:t>	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de-DE" b="1" dirty="0" smtClean="0"/>
              <a:t>HPL</a:t>
            </a:r>
          </a:p>
          <a:p>
            <a:pPr marL="400050" lvl="1" indent="0">
              <a:buNone/>
            </a:pPr>
            <a:r>
              <a:rPr lang="de-DE" b="1" dirty="0" smtClean="0"/>
              <a:t>2.1 Erwartete Ergebnisse </a:t>
            </a:r>
          </a:p>
          <a:p>
            <a:pPr marL="685800" lvl="1"/>
            <a:r>
              <a:rPr lang="de-DE" dirty="0" smtClean="0"/>
              <a:t>Lineares Skalierungsverhalten des </a:t>
            </a:r>
            <a:r>
              <a:rPr lang="de-DE" dirty="0" err="1" smtClean="0"/>
              <a:t>Bramble</a:t>
            </a:r>
            <a:r>
              <a:rPr lang="de-DE" dirty="0" smtClean="0"/>
              <a:t> bei Hinzunahme von Ressourcen bzgl. Ausführungsrate</a:t>
            </a:r>
          </a:p>
          <a:p>
            <a:pPr marL="685800" lvl="1"/>
            <a:r>
              <a:rPr lang="de-DE" dirty="0"/>
              <a:t>Lineares Skalierungsverhalten des </a:t>
            </a:r>
            <a:r>
              <a:rPr lang="de-DE" dirty="0" err="1"/>
              <a:t>Bramble</a:t>
            </a:r>
            <a:r>
              <a:rPr lang="de-DE" dirty="0"/>
              <a:t> bei Hinzunahme von Ressourcen bzgl. </a:t>
            </a:r>
            <a:r>
              <a:rPr lang="de-DE" dirty="0" smtClean="0"/>
              <a:t>Ausführungsdauer</a:t>
            </a:r>
          </a:p>
          <a:p>
            <a:pPr marL="685800" lvl="1"/>
            <a:r>
              <a:rPr lang="de-DE" dirty="0" smtClean="0"/>
              <a:t>Gleichartiges </a:t>
            </a:r>
            <a:r>
              <a:rPr lang="de-DE" dirty="0"/>
              <a:t>Skalierungsverhalten </a:t>
            </a:r>
            <a:r>
              <a:rPr lang="de-DE" dirty="0" smtClean="0"/>
              <a:t>in Messreihe 1 und Messreihe 2</a:t>
            </a:r>
            <a:endParaRPr lang="de-DE" b="1" dirty="0" smtClean="0"/>
          </a:p>
          <a:p>
            <a:pPr marL="400050" lvl="1" indent="0">
              <a:buNone/>
            </a:pPr>
            <a:r>
              <a:rPr lang="de-DE" b="1" dirty="0" smtClean="0"/>
              <a:t>2.2 Erzielte Ergebnisse</a:t>
            </a:r>
            <a:endParaRPr lang="de-DE" dirty="0" smtClean="0"/>
          </a:p>
          <a:p>
            <a:pPr marL="685800" lvl="1"/>
            <a:r>
              <a:rPr lang="de-DE" dirty="0" smtClean="0"/>
              <a:t>Erwartungsgemäßes Skalierungsverhalten des </a:t>
            </a:r>
            <a:r>
              <a:rPr lang="de-DE" dirty="0" err="1" smtClean="0"/>
              <a:t>Bramble</a:t>
            </a:r>
            <a:r>
              <a:rPr lang="de-DE" dirty="0" smtClean="0"/>
              <a:t> bzgl. CPU-Performance bei paralleler Ausführung von HPL (Ausführungsrate + Ausführungsdauer)</a:t>
            </a:r>
          </a:p>
          <a:p>
            <a:pPr marL="685800" lvl="1"/>
            <a:r>
              <a:rPr lang="de-DE" dirty="0" smtClean="0"/>
              <a:t>Gleichartiges Skalierungsverhalten in Messreihe 1 und Messreihe 2 bzgl. CPU-Performance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4494494"/>
      </p:ext>
    </p:extLst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</a:t>
            </a:r>
            <a:r>
              <a:rPr lang="de-DE" sz="1800" dirty="0" smtClean="0"/>
              <a:t>	</a:t>
            </a:r>
            <a:endParaRPr lang="de-DE" sz="1800" dirty="0"/>
          </a:p>
        </p:txBody>
      </p:sp>
      <p:pic>
        <p:nvPicPr>
          <p:cNvPr id="6" name="Inhaltsplatzhalter 5" descr="hpl5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93" r="-11893"/>
          <a:stretch>
            <a:fillRect/>
          </a:stretch>
        </p:blipFill>
        <p:spPr/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4707835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Gliederung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de-DE" b="1" dirty="0" smtClean="0"/>
              <a:t>Einführung und Aufgabenstellung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err="1" smtClean="0"/>
              <a:t>Raspberry</a:t>
            </a:r>
            <a:r>
              <a:rPr lang="de-DE" dirty="0"/>
              <a:t> </a:t>
            </a:r>
            <a:r>
              <a:rPr lang="de-DE" dirty="0" smtClean="0"/>
              <a:t>Pi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err="1" smtClean="0"/>
              <a:t>Bramble</a:t>
            </a:r>
            <a:r>
              <a:rPr lang="de-DE" dirty="0" smtClean="0"/>
              <a:t>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Aufgabenstellung </a:t>
            </a:r>
          </a:p>
          <a:p>
            <a:pPr marL="514350" indent="-514350">
              <a:buFont typeface="+mj-lt"/>
              <a:buAutoNum type="romanUcPeriod"/>
            </a:pPr>
            <a:r>
              <a:rPr lang="de-DE" b="1" dirty="0" smtClean="0"/>
              <a:t>Versuchsaufbau und –</a:t>
            </a:r>
            <a:r>
              <a:rPr lang="de-DE" b="1" dirty="0" err="1" smtClean="0"/>
              <a:t>ablauf</a:t>
            </a:r>
            <a:endParaRPr lang="de-DE" b="1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Definitionen und Messparameter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Verwendete Benchmarks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Umsetzung</a:t>
            </a:r>
          </a:p>
          <a:p>
            <a:pPr marL="514350" indent="-514350">
              <a:buFont typeface="+mj-lt"/>
              <a:buAutoNum type="romanUcPeriod"/>
            </a:pPr>
            <a:r>
              <a:rPr lang="de-DE" b="1" dirty="0" smtClean="0"/>
              <a:t>Ergebnisse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Strommessung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HPL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STREAM </a:t>
            </a:r>
          </a:p>
          <a:p>
            <a:pPr marL="514350" indent="-514350">
              <a:buFont typeface="+mj-lt"/>
              <a:buAutoNum type="romanUcPeriod"/>
            </a:pPr>
            <a:r>
              <a:rPr lang="de-DE" b="1" dirty="0" smtClean="0"/>
              <a:t>Zusammenfassung und Ausblick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</a:t>
            </a:r>
            <a:r>
              <a:rPr lang="de-DE" sz="1800" dirty="0" smtClean="0"/>
              <a:t>	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pic>
        <p:nvPicPr>
          <p:cNvPr id="7" name="Inhaltsplatzhalter 6" descr="hpl6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93" r="-118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2590459"/>
      </p:ext>
    </p:extLst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</a:t>
            </a:r>
            <a:r>
              <a:rPr lang="de-DE" sz="1800" dirty="0" smtClean="0"/>
              <a:t>	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de-DE" b="1" dirty="0" smtClean="0"/>
              <a:t>STREAM</a:t>
            </a:r>
          </a:p>
          <a:p>
            <a:pPr marL="400050" lvl="1" indent="0">
              <a:buNone/>
            </a:pPr>
            <a:r>
              <a:rPr lang="de-DE" b="1" dirty="0" smtClean="0"/>
              <a:t>3.1 </a:t>
            </a:r>
            <a:r>
              <a:rPr lang="de-DE" b="1" dirty="0" smtClean="0"/>
              <a:t>Erwartete Ergebnisse </a:t>
            </a:r>
          </a:p>
          <a:p>
            <a:pPr marL="685800" lvl="1"/>
            <a:r>
              <a:rPr lang="de-DE" dirty="0" smtClean="0"/>
              <a:t>Lineares Skalierungsverhalten des </a:t>
            </a:r>
            <a:r>
              <a:rPr lang="de-DE" dirty="0" err="1" smtClean="0"/>
              <a:t>Bramble</a:t>
            </a:r>
            <a:r>
              <a:rPr lang="de-DE" dirty="0" smtClean="0"/>
              <a:t> bei Hinzunahme von Ressourcen bzgl. Ausführungsrate</a:t>
            </a:r>
          </a:p>
          <a:p>
            <a:pPr marL="685800" lvl="1"/>
            <a:r>
              <a:rPr lang="de-DE" dirty="0" smtClean="0"/>
              <a:t>Konstantes </a:t>
            </a:r>
            <a:r>
              <a:rPr lang="de-DE" dirty="0"/>
              <a:t>Skalierungsverhalten des </a:t>
            </a:r>
            <a:r>
              <a:rPr lang="de-DE" dirty="0" err="1"/>
              <a:t>Bramble</a:t>
            </a:r>
            <a:r>
              <a:rPr lang="de-DE" dirty="0"/>
              <a:t> bei Hinzunahme von Ressourcen bzgl. </a:t>
            </a:r>
            <a:r>
              <a:rPr lang="de-DE" dirty="0" smtClean="0"/>
              <a:t>Ausführungsdauer</a:t>
            </a:r>
          </a:p>
          <a:p>
            <a:pPr marL="685800" lvl="1"/>
            <a:r>
              <a:rPr lang="de-DE" dirty="0" smtClean="0"/>
              <a:t>Gleichartiges </a:t>
            </a:r>
            <a:r>
              <a:rPr lang="de-DE" dirty="0"/>
              <a:t>Skalierungsverhalten </a:t>
            </a:r>
            <a:r>
              <a:rPr lang="de-DE" dirty="0" smtClean="0"/>
              <a:t>in Messreihe 1 und Messreihe 2</a:t>
            </a:r>
            <a:endParaRPr lang="de-DE" b="1" dirty="0" smtClean="0"/>
          </a:p>
          <a:p>
            <a:pPr marL="400050" lvl="1" indent="0">
              <a:buNone/>
            </a:pPr>
            <a:r>
              <a:rPr lang="de-DE" b="1" dirty="0" smtClean="0"/>
              <a:t>3.2 </a:t>
            </a:r>
            <a:r>
              <a:rPr lang="de-DE" b="1" dirty="0" smtClean="0"/>
              <a:t>Erzielte Ergebnisse</a:t>
            </a:r>
            <a:endParaRPr lang="de-DE" dirty="0" smtClean="0"/>
          </a:p>
          <a:p>
            <a:pPr marL="685800" lvl="1"/>
            <a:r>
              <a:rPr lang="de-DE" dirty="0" smtClean="0"/>
              <a:t>Erwartungsgemäßes Skalierungsverhalten des </a:t>
            </a:r>
            <a:r>
              <a:rPr lang="de-DE" dirty="0" err="1" smtClean="0"/>
              <a:t>Bramble</a:t>
            </a:r>
            <a:r>
              <a:rPr lang="de-DE" dirty="0" smtClean="0"/>
              <a:t> bzgl. Hauptspeicherzugriffe bei paralleler Ausführung von STREAM (Ausführungsrate + Ausführungsdauer) für </a:t>
            </a:r>
            <a:r>
              <a:rPr lang="de-DE" dirty="0" err="1" smtClean="0"/>
              <a:t>n</a:t>
            </a:r>
            <a:r>
              <a:rPr lang="de-DE" dirty="0" smtClean="0"/>
              <a:t> ≤ 18 Rechenknoten </a:t>
            </a:r>
          </a:p>
          <a:p>
            <a:pPr marL="685800" lvl="1"/>
            <a:r>
              <a:rPr lang="de-DE" dirty="0" smtClean="0"/>
              <a:t>Gleichartiges Skalierungsverhalten in Messreihe 1 und Messreihe 2 bzgl. Durchsatz Hauptspeicher-Zugriffe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354108"/>
      </p:ext>
    </p:extLst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</a:t>
            </a:r>
            <a:r>
              <a:rPr lang="de-DE" sz="1800" dirty="0" smtClean="0"/>
              <a:t>	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pic>
        <p:nvPicPr>
          <p:cNvPr id="6" name="Inhaltsplatzhalter 5" descr="stream5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93" r="-118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5032389"/>
      </p:ext>
    </p:extLst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</a:t>
            </a:r>
            <a:r>
              <a:rPr lang="de-DE" sz="1800" dirty="0" smtClean="0"/>
              <a:t>	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pic>
        <p:nvPicPr>
          <p:cNvPr id="7" name="Inhaltsplatzhalter 6" descr="stream6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93" r="-118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39631481"/>
      </p:ext>
    </p:extLst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</a:t>
            </a:r>
            <a:r>
              <a:rPr lang="de-DE" sz="1800" dirty="0" smtClean="0"/>
              <a:t>	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de-DE" b="1" dirty="0" smtClean="0"/>
              <a:t>3.3 Erklärungsansätze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Warum treten für </a:t>
            </a:r>
            <a:r>
              <a:rPr lang="de-DE" dirty="0" err="1"/>
              <a:t>n</a:t>
            </a:r>
            <a:r>
              <a:rPr lang="de-DE" dirty="0"/>
              <a:t> &gt; 17 </a:t>
            </a:r>
            <a:r>
              <a:rPr lang="de-DE" dirty="0" err="1"/>
              <a:t>RPi</a:t>
            </a:r>
            <a:r>
              <a:rPr lang="de-DE" dirty="0"/>
              <a:t>-Knoten </a:t>
            </a:r>
            <a:r>
              <a:rPr lang="de-DE" dirty="0" smtClean="0"/>
              <a:t>deutlich </a:t>
            </a:r>
            <a:r>
              <a:rPr lang="de-DE" dirty="0"/>
              <a:t>schlechtere Performance </a:t>
            </a:r>
            <a:r>
              <a:rPr lang="de-DE" dirty="0" smtClean="0"/>
              <a:t>und verlängerte Ausführungsdauer auf? </a:t>
            </a:r>
            <a:endParaRPr lang="de-DE" b="1" dirty="0" smtClean="0"/>
          </a:p>
          <a:p>
            <a:pPr marL="1200150" lvl="2" indent="-342900">
              <a:buFont typeface="+mj-lt"/>
              <a:buAutoNum type="alphaLcParenR"/>
            </a:pPr>
            <a:r>
              <a:rPr lang="de-DE" b="1" dirty="0" smtClean="0"/>
              <a:t>Funktionsweise des </a:t>
            </a:r>
            <a:r>
              <a:rPr lang="de-DE" b="1" dirty="0" smtClean="0"/>
              <a:t>Benchmarks: </a:t>
            </a:r>
            <a:r>
              <a:rPr lang="de-DE" dirty="0" smtClean="0"/>
              <a:t>Erwünschter Effekt? </a:t>
            </a:r>
          </a:p>
          <a:p>
            <a:pPr lvl="3" indent="-285750">
              <a:buFont typeface="Wingdings" charset="2"/>
              <a:buChar char="Ø"/>
            </a:pPr>
            <a:r>
              <a:rPr lang="de-DE" dirty="0" smtClean="0"/>
              <a:t>kein erwünschter Effekt, lineares Wachstum erwartet</a:t>
            </a:r>
            <a:endParaRPr lang="de-DE" dirty="0" smtClean="0"/>
          </a:p>
          <a:p>
            <a:pPr marL="1200150" lvl="2" indent="-342900">
              <a:buFont typeface="+mj-lt"/>
              <a:buAutoNum type="alphaLcParenR" startAt="2"/>
            </a:pPr>
            <a:r>
              <a:rPr lang="de-DE" b="1" dirty="0" err="1" smtClean="0"/>
              <a:t>Bramble</a:t>
            </a:r>
            <a:r>
              <a:rPr lang="de-DE" b="1" dirty="0" smtClean="0"/>
              <a:t>-Architektur: </a:t>
            </a:r>
            <a:r>
              <a:rPr lang="de-DE" dirty="0" smtClean="0"/>
              <a:t>Systemzeit, </a:t>
            </a:r>
            <a:r>
              <a:rPr lang="de-DE" dirty="0" smtClean="0"/>
              <a:t>Netz</a:t>
            </a:r>
            <a:r>
              <a:rPr lang="de-DE" dirty="0" smtClean="0"/>
              <a:t>-</a:t>
            </a:r>
            <a:r>
              <a:rPr lang="de-DE" dirty="0" smtClean="0"/>
              <a:t>Dateisystem?</a:t>
            </a:r>
          </a:p>
          <a:p>
            <a:pPr marL="1619250" lvl="3" indent="-342900">
              <a:buFont typeface="Wingdings" charset="2"/>
              <a:buChar char="Ø"/>
            </a:pPr>
            <a:r>
              <a:rPr lang="de-DE" dirty="0" smtClean="0"/>
              <a:t>Zeitdrift nicht wahrscheinlicher bei </a:t>
            </a:r>
            <a:r>
              <a:rPr lang="de-DE" dirty="0" err="1" smtClean="0"/>
              <a:t>n</a:t>
            </a:r>
            <a:r>
              <a:rPr lang="de-DE" dirty="0" smtClean="0"/>
              <a:t> &gt; 17 Rechenknoten, gleiche Rechenlast auf beteiligten Rechenknoten</a:t>
            </a:r>
          </a:p>
          <a:p>
            <a:pPr marL="1619250" lvl="3" indent="-342900">
              <a:buFont typeface="Wingdings" charset="2"/>
              <a:buChar char="Ø"/>
            </a:pPr>
            <a:r>
              <a:rPr lang="de-DE" dirty="0" smtClean="0"/>
              <a:t>Kopieren von </a:t>
            </a:r>
            <a:r>
              <a:rPr lang="de-DE" dirty="0" err="1" smtClean="0"/>
              <a:t>Binaries</a:t>
            </a:r>
            <a:r>
              <a:rPr lang="de-DE" dirty="0" smtClean="0"/>
              <a:t> und Libraries auf lokale Partition liefert noch schlechtere Ergebnisse</a:t>
            </a:r>
            <a:endParaRPr lang="de-DE" dirty="0" smtClean="0"/>
          </a:p>
          <a:p>
            <a:pPr marL="1200150" lvl="2" indent="-342900">
              <a:buFont typeface="+mj-lt"/>
              <a:buAutoNum type="alphaLcParenR" startAt="3"/>
            </a:pPr>
            <a:r>
              <a:rPr lang="de-DE" b="1" dirty="0" smtClean="0"/>
              <a:t>Ausführung </a:t>
            </a:r>
            <a:r>
              <a:rPr lang="de-DE" b="1" dirty="0" smtClean="0"/>
              <a:t>des Benchmarks: </a:t>
            </a:r>
            <a:r>
              <a:rPr lang="de-DE" dirty="0" smtClean="0"/>
              <a:t>Funktionsweise von </a:t>
            </a:r>
            <a:r>
              <a:rPr lang="de-DE" dirty="0" smtClean="0"/>
              <a:t>MPICH?</a:t>
            </a:r>
          </a:p>
          <a:p>
            <a:pPr marL="1619250" lvl="3" indent="-342900">
              <a:buFont typeface="Wingdings" charset="2"/>
              <a:buChar char="Ø"/>
            </a:pPr>
            <a:r>
              <a:rPr lang="de-DE" dirty="0" smtClean="0"/>
              <a:t>Manipulation des Benchmark-Quellcodes für längere Ausführungsdauer, um Verwaltungs-Overhead zu reduzieren liefert keine verbesserten Ergebnisse</a:t>
            </a:r>
            <a:endParaRPr lang="de-DE" dirty="0"/>
          </a:p>
          <a:p>
            <a:pPr lvl="2">
              <a:buFont typeface="Arial"/>
              <a:buChar char="•"/>
            </a:pPr>
            <a:r>
              <a:rPr lang="de-DE" b="1" dirty="0" smtClean="0"/>
              <a:t>Fazit: </a:t>
            </a:r>
            <a:r>
              <a:rPr lang="de-DE" dirty="0" smtClean="0"/>
              <a:t>Lineares Wachstum der Bandbreiten der HS-Zugriffe (erwartungsgemäß), Ausführungsdauer steigt jedoch deutlich an; </a:t>
            </a:r>
            <a:r>
              <a:rPr lang="de-DE" dirty="0" smtClean="0"/>
              <a:t>nicht </a:t>
            </a:r>
            <a:r>
              <a:rPr lang="de-DE" dirty="0" smtClean="0"/>
              <a:t>abschließend zu klären!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  <a:p>
            <a:pPr>
              <a:buFont typeface="+mj-lt"/>
              <a:buAutoNum type="arabicPeriod"/>
            </a:pPr>
            <a:endParaRPr lang="de-DE" sz="1600" dirty="0"/>
          </a:p>
          <a:p>
            <a:pPr marL="400050" lvl="1" indent="0">
              <a:buNone/>
            </a:pPr>
            <a:endParaRPr lang="de-DE" b="1" dirty="0" smtClean="0"/>
          </a:p>
          <a:p>
            <a:pPr lvl="1" indent="-3429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7617416"/>
      </p:ext>
    </p:extLst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Zusammenfassung </a:t>
            </a:r>
            <a:r>
              <a:rPr lang="de-DE" sz="1800" dirty="0" smtClean="0"/>
              <a:t>und Ausblick </a:t>
            </a:r>
            <a:r>
              <a:rPr lang="de-DE" sz="1800" dirty="0" smtClean="0"/>
              <a:t>	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de-DE" b="1" dirty="0" smtClean="0"/>
              <a:t>Zusammenfassung</a:t>
            </a:r>
          </a:p>
          <a:p>
            <a:pPr lvl="1"/>
            <a:r>
              <a:rPr lang="de-DE" b="1" dirty="0" smtClean="0"/>
              <a:t>Zielsetzung: </a:t>
            </a:r>
            <a:r>
              <a:rPr lang="de-DE" dirty="0" smtClean="0"/>
              <a:t>Skalierungsverhalten eines </a:t>
            </a:r>
            <a:r>
              <a:rPr lang="de-DE" dirty="0" err="1" smtClean="0"/>
              <a:t>Bramble</a:t>
            </a:r>
            <a:r>
              <a:rPr lang="de-DE" dirty="0" smtClean="0"/>
              <a:t> bei der parallelen Ausführung von HPC-</a:t>
            </a:r>
            <a:r>
              <a:rPr lang="de-DE" dirty="0" smtClean="0"/>
              <a:t>Benchmarks</a:t>
            </a:r>
            <a:endParaRPr lang="de-DE" dirty="0" smtClean="0"/>
          </a:p>
          <a:p>
            <a:pPr lvl="1"/>
            <a:r>
              <a:rPr lang="de-DE" b="1" dirty="0" smtClean="0"/>
              <a:t>Ergebnisse: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b="1" dirty="0" smtClean="0"/>
              <a:t>Stromverbrauch:</a:t>
            </a:r>
            <a:r>
              <a:rPr lang="de-DE" dirty="0" smtClean="0"/>
              <a:t> </a:t>
            </a:r>
            <a:r>
              <a:rPr lang="de-DE" dirty="0" smtClean="0"/>
              <a:t>Lineares Skalierungsverhalten </a:t>
            </a:r>
            <a:r>
              <a:rPr lang="de-DE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de-DE" dirty="0" smtClean="0"/>
          </a:p>
          <a:p>
            <a:pPr marL="1257300" lvl="2" indent="-342900">
              <a:buFont typeface="+mj-lt"/>
              <a:buAutoNum type="arabicPeriod"/>
            </a:pPr>
            <a:r>
              <a:rPr lang="de-DE" b="1" dirty="0" smtClean="0"/>
              <a:t>CPU-Performance (HPL):</a:t>
            </a:r>
            <a:r>
              <a:rPr lang="de-DE" dirty="0" smtClean="0"/>
              <a:t> Lineares Skalierungsverhalten (Ausführungsrate + Ausführungsdauer) </a:t>
            </a:r>
            <a:r>
              <a:rPr lang="de-DE" dirty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de-DE" dirty="0" smtClean="0"/>
          </a:p>
          <a:p>
            <a:pPr marL="1257300" lvl="2" indent="-342900">
              <a:buFont typeface="+mj-lt"/>
              <a:buAutoNum type="arabicPeriod"/>
            </a:pPr>
            <a:r>
              <a:rPr lang="de-DE" b="1" dirty="0" smtClean="0"/>
              <a:t>Durchsatz HS-Zugriffe (STREAM):</a:t>
            </a:r>
            <a:r>
              <a:rPr lang="de-DE" dirty="0" smtClean="0"/>
              <a:t> Lineares Skalierungsverhalten (Ausführungsrate) </a:t>
            </a:r>
            <a:r>
              <a:rPr lang="de-DE" dirty="0" smtClean="0"/>
              <a:t>für </a:t>
            </a:r>
            <a:r>
              <a:rPr lang="de-DE" dirty="0" err="1" smtClean="0"/>
              <a:t>n</a:t>
            </a:r>
            <a:r>
              <a:rPr lang="de-DE" dirty="0" smtClean="0"/>
              <a:t> </a:t>
            </a:r>
            <a:r>
              <a:rPr lang="de-DE" dirty="0" smtClean="0"/>
              <a:t>≤ 17 Rechenknoten, konstantes Skalierungsverhalten (Ausführungsdauer) für </a:t>
            </a:r>
            <a:r>
              <a:rPr lang="de-DE" dirty="0" err="1" smtClean="0"/>
              <a:t>n</a:t>
            </a:r>
            <a:r>
              <a:rPr lang="de-DE" dirty="0"/>
              <a:t> ≤ 17 </a:t>
            </a:r>
            <a:r>
              <a:rPr lang="de-DE" dirty="0" smtClean="0"/>
              <a:t>Rechenknoten </a:t>
            </a:r>
            <a:r>
              <a:rPr lang="de-DE" dirty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de-DE" dirty="0" smtClean="0"/>
          </a:p>
          <a:p>
            <a:pPr marL="857250" lvl="1" indent="-342900"/>
            <a:r>
              <a:rPr lang="de-DE" b="1" dirty="0" err="1" smtClean="0"/>
              <a:t>Proof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Concept</a:t>
            </a:r>
            <a:r>
              <a:rPr lang="de-DE" b="1" dirty="0" smtClean="0"/>
              <a:t> </a:t>
            </a:r>
            <a:r>
              <a:rPr lang="de-DE" b="1" dirty="0" smtClean="0"/>
              <a:t>(Vorgaben, Integration)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 smtClean="0"/>
              <a:t>Erfolgt </a:t>
            </a:r>
            <a:r>
              <a:rPr lang="de-DE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de-DE" dirty="0" smtClean="0"/>
          </a:p>
          <a:p>
            <a:pPr marL="800100" lvl="1" indent="-342900">
              <a:buFont typeface="+mj-lt"/>
              <a:buAutoNum type="arabicPeriod"/>
            </a:pPr>
            <a:endParaRPr lang="de-DE" dirty="0" smtClean="0"/>
          </a:p>
          <a:p>
            <a:pPr marL="800100" lvl="1" indent="-342900">
              <a:buFont typeface="+mj-lt"/>
              <a:buAutoNum type="arabicPeriod"/>
            </a:pPr>
            <a:endParaRPr lang="de-DE" dirty="0" smtClean="0"/>
          </a:p>
          <a:p>
            <a:pPr>
              <a:buFont typeface="+mj-lt"/>
              <a:buAutoNum type="arabicPeriod"/>
            </a:pPr>
            <a:endParaRPr lang="de-DE" sz="1600" dirty="0"/>
          </a:p>
          <a:p>
            <a:pPr marL="400050" lvl="1" indent="0">
              <a:buNone/>
            </a:pPr>
            <a:endParaRPr lang="de-DE" b="1" dirty="0" smtClean="0"/>
          </a:p>
          <a:p>
            <a:pPr lvl="1" indent="-3429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0187381"/>
      </p:ext>
    </p:extLst>
  </p:cSld>
  <p:clrMapOvr>
    <a:masterClrMapping/>
  </p:clrMapOvr>
  <p:transition xmlns:p14="http://schemas.microsoft.com/office/powerpoint/2010/main"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smtClean="0"/>
              <a:t>Zusammenfassung und Ausblick </a:t>
            </a:r>
            <a:r>
              <a:rPr lang="de-DE" sz="1800" dirty="0" smtClean="0"/>
              <a:t>	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de-DE" b="1" dirty="0"/>
              <a:t>Ausblick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b="1" dirty="0" smtClean="0"/>
              <a:t>Optimierung </a:t>
            </a:r>
            <a:r>
              <a:rPr lang="de-DE" b="1" dirty="0" err="1" smtClean="0"/>
              <a:t>Bramble</a:t>
            </a:r>
            <a:r>
              <a:rPr lang="de-DE" b="1" dirty="0" smtClean="0"/>
              <a:t>-Architektur</a:t>
            </a:r>
            <a:endParaRPr lang="de-DE" dirty="0" smtClean="0"/>
          </a:p>
          <a:p>
            <a:pPr lvl="1"/>
            <a:r>
              <a:rPr lang="de-DE" dirty="0" smtClean="0"/>
              <a:t>Kritische Punkte (</a:t>
            </a:r>
            <a:r>
              <a:rPr lang="de-DE" dirty="0" err="1" smtClean="0"/>
              <a:t>Raspberry</a:t>
            </a:r>
            <a:r>
              <a:rPr lang="de-DE" dirty="0" smtClean="0"/>
              <a:t> Pi): Lebensdauer SD-Karten, kein </a:t>
            </a:r>
            <a:r>
              <a:rPr lang="de-DE" dirty="0" err="1" smtClean="0"/>
              <a:t>Reset</a:t>
            </a:r>
            <a:endParaRPr lang="de-DE" dirty="0" smtClean="0"/>
          </a:p>
          <a:p>
            <a:pPr lvl="1"/>
            <a:r>
              <a:rPr lang="de-DE" dirty="0"/>
              <a:t>Kritische Punkte </a:t>
            </a:r>
            <a:r>
              <a:rPr lang="de-DE" dirty="0" smtClean="0"/>
              <a:t>(</a:t>
            </a:r>
            <a:r>
              <a:rPr lang="de-DE" dirty="0" err="1" smtClean="0"/>
              <a:t>Bramble</a:t>
            </a:r>
            <a:r>
              <a:rPr lang="de-DE" dirty="0" smtClean="0"/>
              <a:t>)</a:t>
            </a:r>
            <a:r>
              <a:rPr lang="de-DE" dirty="0"/>
              <a:t>: Anschlüsse, Stromversorgung, </a:t>
            </a:r>
            <a:r>
              <a:rPr lang="de-DE" dirty="0" smtClean="0"/>
              <a:t>beengter Aufbau 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de-DE" b="1" dirty="0" smtClean="0"/>
              <a:t>Erweiterung des Versuchsaufbau mit HPC-Benchmarks</a:t>
            </a:r>
            <a:endParaRPr lang="de-DE" dirty="0" smtClean="0"/>
          </a:p>
          <a:p>
            <a:pPr lvl="1"/>
            <a:r>
              <a:rPr lang="de-DE" dirty="0" err="1" smtClean="0"/>
              <a:t>Whetstone</a:t>
            </a:r>
            <a:r>
              <a:rPr lang="de-DE" dirty="0" smtClean="0"/>
              <a:t> für MPICH </a:t>
            </a:r>
          </a:p>
          <a:p>
            <a:pPr lvl="1"/>
            <a:r>
              <a:rPr lang="de-DE" dirty="0" smtClean="0"/>
              <a:t>STREAM auf </a:t>
            </a:r>
            <a:r>
              <a:rPr lang="de-DE" dirty="0" err="1" smtClean="0"/>
              <a:t>n</a:t>
            </a:r>
            <a:r>
              <a:rPr lang="de-DE" dirty="0" smtClean="0"/>
              <a:t> &gt; 17 Rechenknoten </a:t>
            </a:r>
          </a:p>
          <a:p>
            <a:pPr lvl="1"/>
            <a:r>
              <a:rPr lang="de-DE" dirty="0" smtClean="0"/>
              <a:t>Weitere HPC-Benchmarks </a:t>
            </a:r>
          </a:p>
          <a:p>
            <a:pPr lvl="1"/>
            <a:r>
              <a:rPr lang="de-DE" dirty="0" smtClean="0"/>
              <a:t>Unter- und Übertakten der CPUs </a:t>
            </a:r>
          </a:p>
          <a:p>
            <a:pPr lvl="1"/>
            <a:r>
              <a:rPr lang="de-DE" dirty="0" err="1" smtClean="0"/>
              <a:t>Anprogrammierung</a:t>
            </a:r>
            <a:r>
              <a:rPr lang="de-DE" dirty="0" smtClean="0"/>
              <a:t> der GPU (Spezifikation vor Kurzem veröffentlicht, Wettbewerb der </a:t>
            </a:r>
            <a:r>
              <a:rPr lang="de-DE" dirty="0" err="1" smtClean="0"/>
              <a:t>Raspberry</a:t>
            </a:r>
            <a:r>
              <a:rPr lang="de-DE" dirty="0" smtClean="0"/>
              <a:t> Pi </a:t>
            </a:r>
            <a:r>
              <a:rPr lang="de-DE" dirty="0" err="1" smtClean="0"/>
              <a:t>Foundation</a:t>
            </a:r>
            <a:r>
              <a:rPr lang="de-DE" dirty="0" smtClean="0"/>
              <a:t> für quelloffenen Treiber)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de-DE" dirty="0" smtClean="0"/>
          </a:p>
          <a:p>
            <a:pPr marL="800100" lvl="1" indent="-342900">
              <a:buFont typeface="+mj-lt"/>
              <a:buAutoNum type="arabicPeriod"/>
            </a:pPr>
            <a:endParaRPr lang="de-DE" dirty="0" smtClean="0"/>
          </a:p>
          <a:p>
            <a:pPr>
              <a:buFont typeface="+mj-lt"/>
              <a:buAutoNum type="arabicPeriod" startAt="2"/>
            </a:pPr>
            <a:endParaRPr lang="de-DE" sz="1600" dirty="0"/>
          </a:p>
          <a:p>
            <a:pPr marL="400050" lvl="1" indent="0">
              <a:buNone/>
            </a:pPr>
            <a:endParaRPr lang="de-DE" b="1" dirty="0" smtClean="0"/>
          </a:p>
          <a:p>
            <a:pPr lvl="1" indent="-3429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6846124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Einführung und Aufgabenstellung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err="1" smtClean="0"/>
              <a:t>Raspberry</a:t>
            </a:r>
            <a:r>
              <a:rPr lang="de-DE" b="1" dirty="0" smtClean="0"/>
              <a:t> Pi</a:t>
            </a:r>
          </a:p>
          <a:p>
            <a:pPr marL="457200" lvl="1" indent="0">
              <a:buNone/>
            </a:pPr>
            <a:r>
              <a:rPr lang="de-DE" b="1" dirty="0" smtClean="0"/>
              <a:t>1.1 Allgemeines</a:t>
            </a:r>
            <a:endParaRPr lang="de-DE" b="1" dirty="0" smtClean="0"/>
          </a:p>
          <a:p>
            <a:pPr lvl="2">
              <a:buFont typeface="Arial"/>
              <a:buChar char="•"/>
            </a:pPr>
            <a:r>
              <a:rPr lang="de-DE" dirty="0" smtClean="0"/>
              <a:t>Mini-Computer (Kreditkartengröße)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Entwicklung seit 2009 durch die </a:t>
            </a:r>
            <a:r>
              <a:rPr lang="de-DE" dirty="0" err="1" smtClean="0"/>
              <a:t>Raspberry</a:t>
            </a:r>
            <a:r>
              <a:rPr lang="de-DE" dirty="0" smtClean="0"/>
              <a:t> Pi </a:t>
            </a:r>
            <a:r>
              <a:rPr lang="de-DE" dirty="0" err="1" smtClean="0"/>
              <a:t>Foundation</a:t>
            </a:r>
            <a:endParaRPr lang="de-DE" dirty="0" smtClean="0"/>
          </a:p>
          <a:p>
            <a:pPr lvl="2">
              <a:buFont typeface="Arial"/>
              <a:buChar char="•"/>
            </a:pPr>
            <a:r>
              <a:rPr lang="de-DE" dirty="0" smtClean="0"/>
              <a:t>Aktuell: Modell B, im Juni 2014 über 3 Mio. Mal verkauft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Kosten insgesamt: ca. 50 Euro </a:t>
            </a:r>
            <a:endParaRPr lang="de-DE" dirty="0"/>
          </a:p>
          <a:p>
            <a:pPr marL="457200" lvl="1" indent="0">
              <a:buNone/>
            </a:pPr>
            <a:r>
              <a:rPr lang="de-DE" b="1" dirty="0" smtClean="0"/>
              <a:t>1.2 Spezifikation</a:t>
            </a:r>
            <a:endParaRPr lang="de-DE" b="1" dirty="0" smtClean="0"/>
          </a:p>
          <a:p>
            <a:pPr lvl="2">
              <a:buFont typeface="Arial"/>
              <a:buChar char="•"/>
            </a:pPr>
            <a:r>
              <a:rPr lang="de-DE" dirty="0"/>
              <a:t>CPU: ARM116JZF-S (Taktfrequenz 700 MHz)</a:t>
            </a:r>
          </a:p>
          <a:p>
            <a:pPr lvl="2">
              <a:buFont typeface="Arial"/>
              <a:buChar char="•"/>
            </a:pPr>
            <a:r>
              <a:rPr lang="de-DE" dirty="0"/>
              <a:t>GPU: </a:t>
            </a:r>
            <a:r>
              <a:rPr lang="de-DE" dirty="0" err="1"/>
              <a:t>Broadcom</a:t>
            </a:r>
            <a:r>
              <a:rPr lang="de-DE" dirty="0"/>
              <a:t> </a:t>
            </a:r>
            <a:r>
              <a:rPr lang="de-DE" dirty="0" err="1"/>
              <a:t>VideoCore</a:t>
            </a:r>
            <a:r>
              <a:rPr lang="de-DE" dirty="0"/>
              <a:t> IV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Arbeitsspeicher: 512 MB SDRAM 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„</a:t>
            </a:r>
            <a:r>
              <a:rPr lang="de-DE" dirty="0"/>
              <a:t>Festplatte“: 4 GB SD-Karte (Klasse </a:t>
            </a:r>
            <a:r>
              <a:rPr lang="de-DE" dirty="0" smtClean="0"/>
              <a:t>4)</a:t>
            </a:r>
            <a:endParaRPr lang="de-DE" dirty="0"/>
          </a:p>
          <a:p>
            <a:pPr lvl="2">
              <a:buFont typeface="Arial"/>
              <a:buChar char="•"/>
            </a:pPr>
            <a:r>
              <a:rPr lang="de-DE" dirty="0"/>
              <a:t>Stromversorgung: Mikro-USB (5 </a:t>
            </a:r>
            <a:r>
              <a:rPr lang="de-DE" dirty="0" smtClean="0"/>
              <a:t>V)</a:t>
            </a:r>
            <a:endParaRPr lang="de-DE" dirty="0"/>
          </a:p>
          <a:p>
            <a:pPr lvl="2">
              <a:buFont typeface="Arial"/>
              <a:buChar char="•"/>
            </a:pPr>
            <a:r>
              <a:rPr lang="de-DE" dirty="0"/>
              <a:t>Weitere Schnittstellen: Ethernet, HDMI, GPIO, 2 x USB 2.0</a:t>
            </a:r>
          </a:p>
          <a:p>
            <a:pPr lvl="2">
              <a:buFont typeface="Arial"/>
              <a:buChar char="•"/>
            </a:pPr>
            <a:r>
              <a:rPr lang="de-DE" dirty="0"/>
              <a:t>Betriebssysteme: hauptsächlich </a:t>
            </a:r>
            <a:r>
              <a:rPr lang="de-DE" dirty="0" smtClean="0"/>
              <a:t>Linux/Unix-Varianten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grpSp>
        <p:nvGrpSpPr>
          <p:cNvPr id="6" name="Gruppierung 5"/>
          <p:cNvGrpSpPr/>
          <p:nvPr/>
        </p:nvGrpSpPr>
        <p:grpSpPr>
          <a:xfrm>
            <a:off x="6300192" y="3429000"/>
            <a:ext cx="2545288" cy="1717159"/>
            <a:chOff x="6300192" y="3429000"/>
            <a:chExt cx="2545288" cy="1717159"/>
          </a:xfrm>
        </p:grpSpPr>
        <p:pic>
          <p:nvPicPr>
            <p:cNvPr id="7" name="Bild 6" descr="570px-Raspberry_Pi_Logo.svg.png" title="Quelle: http://www.raspberrypi.org/wp-content/uploads/2011/10/Raspi-PGB001-300x26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2260" y="3429000"/>
              <a:ext cx="1085850" cy="1371600"/>
            </a:xfrm>
            <a:prstGeom prst="rect">
              <a:avLst/>
            </a:prstGeom>
          </p:spPr>
        </p:pic>
        <p:sp>
          <p:nvSpPr>
            <p:cNvPr id="8" name="Textfeld 7"/>
            <p:cNvSpPr txBox="1"/>
            <p:nvPr/>
          </p:nvSpPr>
          <p:spPr>
            <a:xfrm>
              <a:off x="6300192" y="4869160"/>
              <a:ext cx="2545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Quelle: http://</a:t>
              </a:r>
              <a:r>
                <a:rPr lang="de-DE" dirty="0" err="1"/>
                <a:t>www.raspberrypi.org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326361705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Einführung und Aufgabenstellung</a:t>
            </a:r>
            <a:endParaRPr lang="de-DE" sz="1800" dirty="0"/>
          </a:p>
        </p:txBody>
      </p:sp>
      <p:pic>
        <p:nvPicPr>
          <p:cNvPr id="7" name="Inhaltsplatzhalter 6" descr="RaspiModelB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59" r="-27959"/>
          <a:stretch>
            <a:fillRect/>
          </a:stretch>
        </p:blipFill>
        <p:spPr/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527884" y="6093296"/>
            <a:ext cx="254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Quelle: http</a:t>
            </a:r>
            <a:r>
              <a:rPr lang="de-DE" dirty="0"/>
              <a:t>://</a:t>
            </a:r>
            <a:r>
              <a:rPr lang="de-DE" dirty="0" err="1"/>
              <a:t>www.raspberrypi.org</a:t>
            </a:r>
            <a:r>
              <a:rPr lang="de-DE" dirty="0" smtClean="0"/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826736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Einführung und Aufgabenstellung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b="1" dirty="0" err="1" smtClean="0"/>
              <a:t>Bramble</a:t>
            </a:r>
            <a:endParaRPr lang="de-DE" b="1" dirty="0" smtClean="0"/>
          </a:p>
          <a:p>
            <a:pPr marL="457200" lvl="1" indent="0">
              <a:buNone/>
            </a:pPr>
            <a:r>
              <a:rPr lang="de-DE" b="1" dirty="0" smtClean="0"/>
              <a:t>2.1 Definition </a:t>
            </a:r>
            <a:r>
              <a:rPr lang="de-DE" b="1" dirty="0" smtClean="0"/>
              <a:t>Beowulf-</a:t>
            </a:r>
            <a:r>
              <a:rPr lang="de-DE" b="1" dirty="0" smtClean="0"/>
              <a:t>Cluster</a:t>
            </a:r>
            <a:endParaRPr lang="de-DE" b="1" dirty="0" smtClean="0"/>
          </a:p>
          <a:p>
            <a:pPr lvl="2">
              <a:buFont typeface="Arial"/>
              <a:buChar char="•"/>
            </a:pPr>
            <a:r>
              <a:rPr lang="de-DE" dirty="0" smtClean="0"/>
              <a:t>Lose gekoppeltes System kostengünstiger Rechner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Betriebssystem: Linux/BSD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Kommunikation über IP 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Kein gemeinsamer Speicher, keine Cache-Kohärenz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Definition </a:t>
            </a:r>
            <a:r>
              <a:rPr lang="de-DE" dirty="0" err="1" smtClean="0"/>
              <a:t>Bramble</a:t>
            </a:r>
            <a:r>
              <a:rPr lang="de-DE" dirty="0" smtClean="0"/>
              <a:t>: Beowulf-Cluster aus </a:t>
            </a:r>
            <a:r>
              <a:rPr lang="de-DE" dirty="0" err="1" smtClean="0"/>
              <a:t>Raspberry</a:t>
            </a:r>
            <a:r>
              <a:rPr lang="de-DE" dirty="0" smtClean="0"/>
              <a:t> Pis </a:t>
            </a:r>
          </a:p>
          <a:p>
            <a:pPr marL="457200" lvl="1" indent="0">
              <a:buNone/>
            </a:pPr>
            <a:r>
              <a:rPr lang="de-DE" b="1" dirty="0" smtClean="0"/>
              <a:t>2.2 Spezifikation</a:t>
            </a:r>
            <a:r>
              <a:rPr lang="de-DE" dirty="0" smtClean="0"/>
              <a:t> </a:t>
            </a:r>
            <a:endParaRPr lang="de-DE" dirty="0" smtClean="0"/>
          </a:p>
          <a:p>
            <a:pPr lvl="2">
              <a:buFont typeface="Arial"/>
              <a:buChar char="•"/>
            </a:pPr>
            <a:r>
              <a:rPr lang="de-DE" dirty="0" smtClean="0"/>
              <a:t>20 </a:t>
            </a:r>
            <a:r>
              <a:rPr lang="de-DE" dirty="0" err="1" smtClean="0"/>
              <a:t>Raspberry</a:t>
            </a:r>
            <a:r>
              <a:rPr lang="de-DE" dirty="0" smtClean="0"/>
              <a:t> Pi Modell B-Einzelrechner (1)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Verbindung über Ethernet-Kabel und 24 Port Gigabit-Switch (2, 3)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Server (x86-Architektur): Mini-ITX-Mainboard (4), Festplatten (5)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Stromversorgung: zentrales Netzteil (6), 2 Verteiler (7), 20 Mikro-USB-Kabel (8)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Kühlung: 4 Kühlgebläse (9)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Betriebssystem: Debian (Server), </a:t>
            </a:r>
            <a:r>
              <a:rPr lang="de-DE" dirty="0" err="1" smtClean="0"/>
              <a:t>Raspbian</a:t>
            </a:r>
            <a:r>
              <a:rPr lang="de-DE" dirty="0" smtClean="0"/>
              <a:t> (Knoten)</a:t>
            </a:r>
          </a:p>
          <a:p>
            <a:pPr lvl="2">
              <a:buFont typeface="Arial"/>
              <a:buChar char="•"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7037626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Einf</a:t>
            </a:r>
            <a:r>
              <a:rPr lang="de-DE" sz="1800" dirty="0" smtClean="0"/>
              <a:t>ührung und Aufgabenstellung </a:t>
            </a:r>
            <a:endParaRPr lang="de-DE" sz="1800" dirty="0"/>
          </a:p>
        </p:txBody>
      </p:sp>
      <p:pic>
        <p:nvPicPr>
          <p:cNvPr id="7" name="Inhaltsplatzhalter 6" descr="bramble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45" r="-13845"/>
          <a:stretch>
            <a:fillRect/>
          </a:stretch>
        </p:blipFill>
        <p:spPr>
          <a:xfrm>
            <a:off x="142875" y="1268413"/>
            <a:ext cx="8666163" cy="424180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3275856" y="5769260"/>
            <a:ext cx="2382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Bramble</a:t>
            </a:r>
            <a:r>
              <a:rPr lang="de-DE" dirty="0" smtClean="0"/>
              <a:t>: Schematischer Aufbau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8106483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Einführung und Aufgabenstellung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pic>
        <p:nvPicPr>
          <p:cNvPr id="6" name="Inhaltsplatzhalter 5" descr="DSC01572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878" r="-67878"/>
          <a:stretch>
            <a:fillRect/>
          </a:stretch>
        </p:blipFill>
        <p:spPr>
          <a:xfrm>
            <a:off x="227013" y="1347788"/>
            <a:ext cx="8666162" cy="4900612"/>
          </a:xfrm>
        </p:spPr>
      </p:pic>
      <p:sp>
        <p:nvSpPr>
          <p:cNvPr id="3" name="Textfeld 2"/>
          <p:cNvSpPr txBox="1"/>
          <p:nvPr/>
        </p:nvSpPr>
        <p:spPr>
          <a:xfrm>
            <a:off x="3491880" y="6201308"/>
            <a:ext cx="211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Bramble</a:t>
            </a:r>
            <a:r>
              <a:rPr lang="de-DE" dirty="0" smtClean="0"/>
              <a:t>: Physischer Aufbau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2876788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Einführung und Aufgabenstellung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b="1" dirty="0" smtClean="0"/>
              <a:t>Aufgabenstellung</a:t>
            </a:r>
          </a:p>
          <a:p>
            <a:pPr marL="400050" lvl="1" indent="0">
              <a:buNone/>
            </a:pPr>
            <a:r>
              <a:rPr lang="de-DE" b="1" dirty="0" smtClean="0"/>
              <a:t>3.1 Vorgaben</a:t>
            </a:r>
            <a:r>
              <a:rPr lang="de-DE" dirty="0" smtClean="0"/>
              <a:t>  </a:t>
            </a:r>
            <a:endParaRPr lang="de-DE" dirty="0"/>
          </a:p>
          <a:p>
            <a:pPr lvl="2" indent="-285750">
              <a:buFont typeface="Arial"/>
              <a:buChar char="•"/>
            </a:pPr>
            <a:r>
              <a:rPr lang="de-DE" dirty="0" err="1" smtClean="0"/>
              <a:t>Bramble</a:t>
            </a:r>
            <a:r>
              <a:rPr lang="de-DE" dirty="0" smtClean="0"/>
              <a:t>-Systemarchitektur (NFS, AUFS, IP/</a:t>
            </a:r>
            <a:r>
              <a:rPr lang="de-DE" dirty="0" smtClean="0"/>
              <a:t>SSH</a:t>
            </a:r>
            <a:r>
              <a:rPr lang="de-DE" dirty="0" smtClean="0"/>
              <a:t>)</a:t>
            </a:r>
          </a:p>
          <a:p>
            <a:pPr lvl="2" indent="-285750">
              <a:buFont typeface="Arial"/>
              <a:buChar char="•"/>
            </a:pPr>
            <a:r>
              <a:rPr lang="de-DE" dirty="0" smtClean="0"/>
              <a:t>Datenbank</a:t>
            </a:r>
            <a:r>
              <a:rPr lang="de-DE" dirty="0" smtClean="0"/>
              <a:t>-Schema (</a:t>
            </a:r>
            <a:r>
              <a:rPr lang="de-DE" dirty="0" smtClean="0"/>
              <a:t>MySQL)</a:t>
            </a:r>
          </a:p>
          <a:p>
            <a:pPr lvl="2" indent="-285750">
              <a:buFont typeface="Arial"/>
              <a:buChar char="•"/>
            </a:pPr>
            <a:r>
              <a:rPr lang="de-DE" dirty="0" smtClean="0"/>
              <a:t>Benchmark</a:t>
            </a:r>
            <a:r>
              <a:rPr lang="de-DE" dirty="0" smtClean="0"/>
              <a:t>-Programme und Bibliotheken (HPL, STREAM, </a:t>
            </a:r>
            <a:r>
              <a:rPr lang="de-DE" dirty="0" err="1" smtClean="0"/>
              <a:t>Whetstone</a:t>
            </a:r>
            <a:r>
              <a:rPr lang="de-DE" dirty="0" smtClean="0"/>
              <a:t>, BLAS</a:t>
            </a:r>
            <a:r>
              <a:rPr lang="de-DE" dirty="0" smtClean="0"/>
              <a:t>)</a:t>
            </a:r>
          </a:p>
          <a:p>
            <a:pPr lvl="2" indent="-285750">
              <a:buFont typeface="Arial"/>
              <a:buChar char="•"/>
            </a:pPr>
            <a:r>
              <a:rPr lang="de-DE" dirty="0" smtClean="0"/>
              <a:t>MPI </a:t>
            </a:r>
            <a:r>
              <a:rPr lang="de-DE" dirty="0" smtClean="0"/>
              <a:t>(MPICH 3.0.4</a:t>
            </a:r>
            <a:r>
              <a:rPr lang="de-DE" dirty="0" smtClean="0"/>
              <a:t>)</a:t>
            </a:r>
          </a:p>
          <a:p>
            <a:pPr lvl="2" indent="-285750">
              <a:buFont typeface="Arial"/>
              <a:buChar char="•"/>
            </a:pPr>
            <a:r>
              <a:rPr lang="de-DE" dirty="0" smtClean="0"/>
              <a:t>Strommessung</a:t>
            </a:r>
            <a:r>
              <a:rPr lang="de-DE" dirty="0" smtClean="0"/>
              <a:t>: </a:t>
            </a:r>
            <a:r>
              <a:rPr lang="de-DE" dirty="0" smtClean="0"/>
              <a:t>Strommessgerät, </a:t>
            </a:r>
            <a:r>
              <a:rPr lang="de-DE" dirty="0" smtClean="0"/>
              <a:t>virtuelle Windows-Maschine</a:t>
            </a:r>
          </a:p>
          <a:p>
            <a:pPr marL="400050" lvl="1" indent="0">
              <a:buNone/>
            </a:pPr>
            <a:r>
              <a:rPr lang="de-DE" b="1" dirty="0" smtClean="0"/>
              <a:t>3.2 Zielsetzung</a:t>
            </a:r>
            <a:endParaRPr lang="de-DE" b="1" dirty="0" smtClean="0"/>
          </a:p>
          <a:p>
            <a:pPr marL="1085850" lvl="2" indent="-285750">
              <a:buFont typeface="Arial"/>
              <a:buChar char="•"/>
            </a:pPr>
            <a:r>
              <a:rPr lang="de-DE" dirty="0" smtClean="0"/>
              <a:t>Parallele Ausführung von HPC-Benchmarks </a:t>
            </a:r>
          </a:p>
          <a:p>
            <a:pPr marL="1085850" lvl="2" indent="-285750">
              <a:buFont typeface="Arial"/>
              <a:buChar char="•"/>
            </a:pPr>
            <a:r>
              <a:rPr lang="de-DE" dirty="0" smtClean="0"/>
              <a:t>Sinnvolle Umsetzung der Vorgaben</a:t>
            </a:r>
          </a:p>
          <a:p>
            <a:pPr marL="1085850" lvl="2" indent="-285750">
              <a:buFont typeface="Arial"/>
              <a:buChar char="•"/>
            </a:pPr>
            <a:r>
              <a:rPr lang="de-DE" dirty="0" smtClean="0"/>
              <a:t>Einarbeitung und Fehlerbehebung in </a:t>
            </a:r>
            <a:r>
              <a:rPr lang="de-DE" dirty="0" err="1" smtClean="0"/>
              <a:t>Bramble</a:t>
            </a:r>
            <a:r>
              <a:rPr lang="de-DE" dirty="0" smtClean="0"/>
              <a:t>-Systemarchitektur</a:t>
            </a:r>
          </a:p>
          <a:p>
            <a:pPr marL="1085850" lvl="2" indent="-285750">
              <a:buFont typeface="Arial"/>
              <a:buChar char="•"/>
            </a:pPr>
            <a:r>
              <a:rPr lang="de-DE" dirty="0" smtClean="0"/>
              <a:t>Messparameter: Performance und Stromverbrauch </a:t>
            </a:r>
          </a:p>
          <a:p>
            <a:pPr marL="1085850" lvl="2" indent="-285750">
              <a:buFont typeface="Arial"/>
              <a:buChar char="•"/>
            </a:pPr>
            <a:r>
              <a:rPr lang="de-DE" dirty="0" smtClean="0"/>
              <a:t>Fokus auf Skalierungsverhalten des </a:t>
            </a:r>
            <a:r>
              <a:rPr lang="de-DE" dirty="0" err="1" smtClean="0"/>
              <a:t>Bramble</a:t>
            </a:r>
            <a:endParaRPr lang="de-DE" dirty="0" smtClean="0"/>
          </a:p>
          <a:p>
            <a:pPr marL="400050" lvl="1" indent="0">
              <a:buNone/>
            </a:pPr>
            <a:r>
              <a:rPr lang="de-DE" b="1" dirty="0" smtClean="0"/>
              <a:t>3.3 Fragestellung</a:t>
            </a:r>
            <a:endParaRPr lang="de-DE" b="1" dirty="0" smtClean="0"/>
          </a:p>
          <a:p>
            <a:pPr marL="40005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443134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Versuchsauf</a:t>
            </a:r>
            <a:r>
              <a:rPr lang="de-DE" sz="1800" dirty="0" smtClean="0"/>
              <a:t>bau und -ablauf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smtClean="0"/>
              <a:t>Definitionen und Messparameter</a:t>
            </a:r>
          </a:p>
          <a:p>
            <a:pPr marL="400050" lvl="1" indent="0">
              <a:buNone/>
            </a:pPr>
            <a:r>
              <a:rPr lang="de-DE" b="1" dirty="0" smtClean="0"/>
              <a:t>1.1 Wie wird gemessen?</a:t>
            </a:r>
            <a:endParaRPr lang="de-DE" b="1" dirty="0" smtClean="0"/>
          </a:p>
          <a:p>
            <a:pPr lvl="2">
              <a:buFont typeface="Arial"/>
              <a:buChar char="•"/>
            </a:pPr>
            <a:r>
              <a:rPr lang="de-DE" b="1" dirty="0" smtClean="0"/>
              <a:t>Benchmarking:</a:t>
            </a:r>
            <a:r>
              <a:rPr lang="de-DE" dirty="0" smtClean="0"/>
              <a:t> </a:t>
            </a:r>
            <a:r>
              <a:rPr lang="de-DE" i="1" dirty="0" smtClean="0"/>
              <a:t>Standardisieren von Arbeit </a:t>
            </a:r>
            <a:r>
              <a:rPr lang="de-DE" dirty="0" smtClean="0"/>
              <a:t>	</a:t>
            </a:r>
            <a:endParaRPr lang="de-DE" dirty="0" smtClean="0"/>
          </a:p>
          <a:p>
            <a:pPr marL="457200" lvl="1" indent="0">
              <a:buNone/>
            </a:pPr>
            <a:r>
              <a:rPr lang="de-DE" b="1" dirty="0" smtClean="0"/>
              <a:t>1.2 Was wird gemessen?</a:t>
            </a:r>
            <a:r>
              <a:rPr lang="de-DE" dirty="0" smtClean="0"/>
              <a:t> </a:t>
            </a:r>
            <a:endParaRPr lang="de-DE" dirty="0" smtClean="0"/>
          </a:p>
          <a:p>
            <a:pPr lvl="2">
              <a:buFont typeface="Arial"/>
              <a:buChar char="•"/>
            </a:pPr>
            <a:r>
              <a:rPr lang="de-DE" b="1" dirty="0" smtClean="0"/>
              <a:t>Performance</a:t>
            </a:r>
            <a:r>
              <a:rPr lang="de-DE" dirty="0" smtClean="0"/>
              <a:t>: </a:t>
            </a:r>
            <a:r>
              <a:rPr lang="de-DE" i="1" dirty="0" smtClean="0"/>
              <a:t>Rechenleistung eines Systems an Hand von  Ausführungsrate + Ausführungsdauer</a:t>
            </a:r>
            <a:endParaRPr lang="de-DE" b="1" i="1" dirty="0" smtClean="0"/>
          </a:p>
          <a:p>
            <a:pPr lvl="2">
              <a:buFont typeface="Arial"/>
              <a:buChar char="•"/>
            </a:pPr>
            <a:r>
              <a:rPr lang="de-DE" b="1" dirty="0" smtClean="0"/>
              <a:t>Stromverbrauch:</a:t>
            </a:r>
            <a:r>
              <a:rPr lang="de-DE" dirty="0" smtClean="0"/>
              <a:t> </a:t>
            </a:r>
            <a:r>
              <a:rPr lang="de-DE" i="1" dirty="0" smtClean="0"/>
              <a:t>Menge der genutzten elektrischen Energie</a:t>
            </a:r>
          </a:p>
          <a:p>
            <a:pPr marL="457200" lvl="1" indent="0">
              <a:buNone/>
            </a:pPr>
            <a:r>
              <a:rPr lang="de-DE" b="1" dirty="0" smtClean="0"/>
              <a:t>1.3 Wer misst? </a:t>
            </a:r>
            <a:endParaRPr lang="de-DE" b="1" dirty="0" smtClean="0"/>
          </a:p>
          <a:p>
            <a:pPr lvl="2">
              <a:buFont typeface="Arial"/>
              <a:buChar char="•"/>
            </a:pPr>
            <a:r>
              <a:rPr lang="de-DE" b="1" dirty="0" smtClean="0"/>
              <a:t>CPU-Performance:</a:t>
            </a:r>
            <a:r>
              <a:rPr lang="de-DE" dirty="0" smtClean="0"/>
              <a:t> HPL (Ausführungsrate in GFLOPs, Ausführungsdauer in s)</a:t>
            </a:r>
          </a:p>
          <a:p>
            <a:pPr lvl="2">
              <a:buFont typeface="Arial"/>
              <a:buChar char="•"/>
            </a:pPr>
            <a:r>
              <a:rPr lang="de-DE" b="1" dirty="0" smtClean="0"/>
              <a:t>Durchsatz Hauptspeicherzugriffe:</a:t>
            </a:r>
            <a:r>
              <a:rPr lang="de-DE" dirty="0" smtClean="0"/>
              <a:t> STREAM (Ausführungsrate in MB/s, Ausführungsdauer in s)</a:t>
            </a:r>
          </a:p>
          <a:p>
            <a:pPr lvl="2">
              <a:buFont typeface="Arial"/>
              <a:buChar char="•"/>
            </a:pPr>
            <a:r>
              <a:rPr lang="de-DE" b="1" dirty="0" smtClean="0"/>
              <a:t>Stromverbrauch:</a:t>
            </a:r>
            <a:r>
              <a:rPr lang="de-DE" dirty="0" smtClean="0"/>
              <a:t> </a:t>
            </a:r>
            <a:r>
              <a:rPr lang="de-DE" dirty="0" smtClean="0"/>
              <a:t>Strommessgerät</a:t>
            </a:r>
            <a:endParaRPr lang="de-DE" dirty="0" smtClean="0"/>
          </a:p>
          <a:p>
            <a:pPr marL="40005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960474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1521</Words>
  <Application>Microsoft Macintosh PowerPoint</Application>
  <PresentationFormat>Bildschirmpräsentation (4:3)</PresentationFormat>
  <Paragraphs>264</Paragraphs>
  <Slides>26</Slides>
  <Notes>25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Praesentation_lmu_aktuell</vt:lpstr>
      <vt:lpstr>Untersuchung des Skalierungsverhaltens  eines Raspberry Pi-Clusters  unter Verwendung von HPC-Benchmarks</vt:lpstr>
      <vt:lpstr>Gliederung</vt:lpstr>
      <vt:lpstr>Einführung und Aufgabenstellung</vt:lpstr>
      <vt:lpstr>Einführung und Aufgabenstellung</vt:lpstr>
      <vt:lpstr>Einführung und Aufgabenstellung</vt:lpstr>
      <vt:lpstr>Einführung und Aufgabenstellung </vt:lpstr>
      <vt:lpstr>Einführung und Aufgabenstellung</vt:lpstr>
      <vt:lpstr>Einführung und Aufgabenstellung</vt:lpstr>
      <vt:lpstr>Versuchsaufbau und -ablauf</vt:lpstr>
      <vt:lpstr>Versuchsaufbau und -ablauf</vt:lpstr>
      <vt:lpstr>Versuchsaufbau und -ablauf</vt:lpstr>
      <vt:lpstr>Versuchsaufbau und -ablauf </vt:lpstr>
      <vt:lpstr>Versuchsaufbau und -ablauf</vt:lpstr>
      <vt:lpstr>Versuchsaufbau und -ablauf</vt:lpstr>
      <vt:lpstr>Ergebnisse </vt:lpstr>
      <vt:lpstr>Ergebnisse</vt:lpstr>
      <vt:lpstr>Ergebnisse  </vt:lpstr>
      <vt:lpstr>Ergebnisse </vt:lpstr>
      <vt:lpstr>Ergebnisse </vt:lpstr>
      <vt:lpstr>Ergebnisse </vt:lpstr>
      <vt:lpstr>Ergebnisse </vt:lpstr>
      <vt:lpstr>Ergebnisse </vt:lpstr>
      <vt:lpstr>Ergebnisse </vt:lpstr>
      <vt:lpstr>Ergebnisse </vt:lpstr>
      <vt:lpstr>Zusammenfassung und Ausblick  </vt:lpstr>
      <vt:lpstr>Zusammenfassung und Ausblick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IT-Management TUM: Netz- und Systemmanagement  Vorlesung im Sommersemester 2012</dc:title>
  <dc:creator>schaaf</dc:creator>
  <cp:lastModifiedBy>judith</cp:lastModifiedBy>
  <cp:revision>3568</cp:revision>
  <cp:lastPrinted>2002-10-09T14:32:30Z</cp:lastPrinted>
  <dcterms:created xsi:type="dcterms:W3CDTF">2003-07-21T12:00:07Z</dcterms:created>
  <dcterms:modified xsi:type="dcterms:W3CDTF">2014-06-23T16:09:24Z</dcterms:modified>
</cp:coreProperties>
</file>