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8"/>
  </p:notesMasterIdLst>
  <p:handoutMasterIdLst>
    <p:handoutMasterId r:id="rId29"/>
  </p:handoutMasterIdLst>
  <p:sldIdLst>
    <p:sldId id="836" r:id="rId2"/>
    <p:sldId id="837" r:id="rId3"/>
    <p:sldId id="842" r:id="rId4"/>
    <p:sldId id="839" r:id="rId5"/>
    <p:sldId id="838" r:id="rId6"/>
    <p:sldId id="841" r:id="rId7"/>
    <p:sldId id="840" r:id="rId8"/>
    <p:sldId id="843" r:id="rId9"/>
    <p:sldId id="844" r:id="rId10"/>
    <p:sldId id="846" r:id="rId11"/>
    <p:sldId id="845" r:id="rId12"/>
    <p:sldId id="848" r:id="rId13"/>
    <p:sldId id="850" r:id="rId14"/>
    <p:sldId id="849" r:id="rId15"/>
    <p:sldId id="853" r:id="rId16"/>
    <p:sldId id="854" r:id="rId17"/>
    <p:sldId id="851" r:id="rId18"/>
    <p:sldId id="855" r:id="rId19"/>
    <p:sldId id="856" r:id="rId20"/>
    <p:sldId id="852" r:id="rId21"/>
    <p:sldId id="857" r:id="rId22"/>
    <p:sldId id="858" r:id="rId23"/>
    <p:sldId id="860" r:id="rId24"/>
    <p:sldId id="859" r:id="rId25"/>
    <p:sldId id="861" r:id="rId26"/>
    <p:sldId id="862" r:id="rId27"/>
  </p:sldIdLst>
  <p:sldSz cx="9144000" cy="6858000" type="screen4x3"/>
  <p:notesSz cx="6781800" cy="9855200"/>
  <p:defaultTextStyle>
    <a:defPPr>
      <a:defRPr lang="de-DE"/>
    </a:defPPr>
    <a:lvl1pPr algn="l" rtl="0" eaLnBrk="0" fontAlgn="base" hangingPunct="0">
      <a:spcBef>
        <a:spcPct val="0"/>
      </a:spcBef>
      <a:spcAft>
        <a:spcPct val="0"/>
      </a:spcAft>
      <a:defRPr sz="1200" kern="1200">
        <a:solidFill>
          <a:schemeClr val="tx1"/>
        </a:solidFill>
        <a:latin typeface="LMU CompatilFact" pitchFamily="2" charset="0"/>
        <a:ea typeface="+mn-ea"/>
        <a:cs typeface="+mn-cs"/>
      </a:defRPr>
    </a:lvl1pPr>
    <a:lvl2pPr marL="457200" algn="l" rtl="0" eaLnBrk="0" fontAlgn="base" hangingPunct="0">
      <a:spcBef>
        <a:spcPct val="0"/>
      </a:spcBef>
      <a:spcAft>
        <a:spcPct val="0"/>
      </a:spcAft>
      <a:defRPr sz="1200" kern="1200">
        <a:solidFill>
          <a:schemeClr val="tx1"/>
        </a:solidFill>
        <a:latin typeface="LMU CompatilFact" pitchFamily="2" charset="0"/>
        <a:ea typeface="+mn-ea"/>
        <a:cs typeface="+mn-cs"/>
      </a:defRPr>
    </a:lvl2pPr>
    <a:lvl3pPr marL="914400" algn="l" rtl="0" eaLnBrk="0" fontAlgn="base" hangingPunct="0">
      <a:spcBef>
        <a:spcPct val="0"/>
      </a:spcBef>
      <a:spcAft>
        <a:spcPct val="0"/>
      </a:spcAft>
      <a:defRPr sz="1200" kern="1200">
        <a:solidFill>
          <a:schemeClr val="tx1"/>
        </a:solidFill>
        <a:latin typeface="LMU CompatilFact" pitchFamily="2" charset="0"/>
        <a:ea typeface="+mn-ea"/>
        <a:cs typeface="+mn-cs"/>
      </a:defRPr>
    </a:lvl3pPr>
    <a:lvl4pPr marL="1371600" algn="l" rtl="0" eaLnBrk="0" fontAlgn="base" hangingPunct="0">
      <a:spcBef>
        <a:spcPct val="0"/>
      </a:spcBef>
      <a:spcAft>
        <a:spcPct val="0"/>
      </a:spcAft>
      <a:defRPr sz="1200" kern="1200">
        <a:solidFill>
          <a:schemeClr val="tx1"/>
        </a:solidFill>
        <a:latin typeface="LMU CompatilFact" pitchFamily="2" charset="0"/>
        <a:ea typeface="+mn-ea"/>
        <a:cs typeface="+mn-cs"/>
      </a:defRPr>
    </a:lvl4pPr>
    <a:lvl5pPr marL="1828800" algn="l" rtl="0" eaLnBrk="0" fontAlgn="base" hangingPunct="0">
      <a:spcBef>
        <a:spcPct val="0"/>
      </a:spcBef>
      <a:spcAft>
        <a:spcPct val="0"/>
      </a:spcAft>
      <a:defRPr sz="1200" kern="1200">
        <a:solidFill>
          <a:schemeClr val="tx1"/>
        </a:solidFill>
        <a:latin typeface="LMU CompatilFact" pitchFamily="2" charset="0"/>
        <a:ea typeface="+mn-ea"/>
        <a:cs typeface="+mn-cs"/>
      </a:defRPr>
    </a:lvl5pPr>
    <a:lvl6pPr marL="2286000" algn="l" defTabSz="914400" rtl="0" eaLnBrk="1" latinLnBrk="0" hangingPunct="1">
      <a:defRPr sz="1200" kern="1200">
        <a:solidFill>
          <a:schemeClr val="tx1"/>
        </a:solidFill>
        <a:latin typeface="LMU CompatilFact" pitchFamily="2" charset="0"/>
        <a:ea typeface="+mn-ea"/>
        <a:cs typeface="+mn-cs"/>
      </a:defRPr>
    </a:lvl6pPr>
    <a:lvl7pPr marL="2743200" algn="l" defTabSz="914400" rtl="0" eaLnBrk="1" latinLnBrk="0" hangingPunct="1">
      <a:defRPr sz="1200" kern="1200">
        <a:solidFill>
          <a:schemeClr val="tx1"/>
        </a:solidFill>
        <a:latin typeface="LMU CompatilFact" pitchFamily="2" charset="0"/>
        <a:ea typeface="+mn-ea"/>
        <a:cs typeface="+mn-cs"/>
      </a:defRPr>
    </a:lvl7pPr>
    <a:lvl8pPr marL="3200400" algn="l" defTabSz="914400" rtl="0" eaLnBrk="1" latinLnBrk="0" hangingPunct="1">
      <a:defRPr sz="1200" kern="1200">
        <a:solidFill>
          <a:schemeClr val="tx1"/>
        </a:solidFill>
        <a:latin typeface="LMU CompatilFact" pitchFamily="2" charset="0"/>
        <a:ea typeface="+mn-ea"/>
        <a:cs typeface="+mn-cs"/>
      </a:defRPr>
    </a:lvl8pPr>
    <a:lvl9pPr marL="3657600" algn="l" defTabSz="914400" rtl="0" eaLnBrk="1" latinLnBrk="0" hangingPunct="1">
      <a:defRPr sz="1200" kern="1200">
        <a:solidFill>
          <a:schemeClr val="tx1"/>
        </a:solidFill>
        <a:latin typeface="LMU CompatilFact"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CC"/>
    <a:srgbClr val="CCFFCC"/>
    <a:srgbClr val="006C30"/>
    <a:srgbClr val="DDDDDD"/>
    <a:srgbClr val="FF9999"/>
    <a:srgbClr val="FFCC99"/>
    <a:srgbClr val="F38A79"/>
    <a:srgbClr val="99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1" autoAdjust="0"/>
    <p:restoredTop sz="77569" autoAdjust="0"/>
  </p:normalViewPr>
  <p:slideViewPr>
    <p:cSldViewPr>
      <p:cViewPr>
        <p:scale>
          <a:sx n="140" d="100"/>
          <a:sy n="140" d="100"/>
        </p:scale>
        <p:origin x="-2120" y="-112"/>
      </p:cViewPr>
      <p:guideLst>
        <p:guide orient="horz" pos="4042"/>
        <p:guide pos="113"/>
      </p:guideLst>
    </p:cSldViewPr>
  </p:slideViewPr>
  <p:outlineViewPr>
    <p:cViewPr>
      <p:scale>
        <a:sx n="33" d="100"/>
        <a:sy n="33" d="100"/>
      </p:scale>
      <p:origin x="0" y="13272"/>
    </p:cViewPr>
  </p:outlineViewPr>
  <p:notesTextViewPr>
    <p:cViewPr>
      <p:scale>
        <a:sx n="140" d="100"/>
        <a:sy n="140" d="100"/>
      </p:scale>
      <p:origin x="0" y="0"/>
    </p:cViewPr>
  </p:notesTextViewPr>
  <p:sorterViewPr>
    <p:cViewPr>
      <p:scale>
        <a:sx n="75" d="100"/>
        <a:sy n="75" d="100"/>
      </p:scale>
      <p:origin x="0" y="0"/>
    </p:cViewPr>
  </p:sorterViewPr>
  <p:notesViewPr>
    <p:cSldViewPr>
      <p:cViewPr varScale="1">
        <p:scale>
          <a:sx n="65" d="100"/>
          <a:sy n="65" d="100"/>
        </p:scale>
        <p:origin x="-3420" y="-96"/>
      </p:cViewPr>
      <p:guideLst>
        <p:guide orient="horz" pos="3103"/>
        <p:guide pos="2135"/>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864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 y="3"/>
            <a:ext cx="2940050" cy="277920"/>
          </a:xfrm>
          <a:prstGeom prst="rect">
            <a:avLst/>
          </a:prstGeom>
          <a:noFill/>
          <a:ln w="9525">
            <a:noFill/>
            <a:miter lim="800000"/>
            <a:headEnd/>
            <a:tailEnd/>
          </a:ln>
        </p:spPr>
        <p:txBody>
          <a:bodyPr vert="horz" wrap="square" lIns="92335" tIns="46167" rIns="92335" bIns="46167" numCol="1" anchor="t" anchorCtr="0" compatLnSpc="1">
            <a:prstTxWarp prst="textNoShape">
              <a:avLst/>
            </a:prstTxWarp>
            <a:spAutoFit/>
          </a:bodyPr>
          <a:lstStyle>
            <a:lvl1pPr defTabSz="923877">
              <a:spcBef>
                <a:spcPct val="50000"/>
              </a:spcBef>
              <a:defRPr>
                <a:latin typeface="LMU SabonNext Demi" pitchFamily="18" charset="0"/>
              </a:defRPr>
            </a:lvl1pPr>
          </a:lstStyle>
          <a:p>
            <a:endParaRPr lang="de-DE" dirty="0"/>
          </a:p>
        </p:txBody>
      </p:sp>
      <p:sp>
        <p:nvSpPr>
          <p:cNvPr id="24579" name="Rectangle 3"/>
          <p:cNvSpPr>
            <a:spLocks noGrp="1" noChangeArrowheads="1"/>
          </p:cNvSpPr>
          <p:nvPr>
            <p:ph type="dt" idx="1"/>
          </p:nvPr>
        </p:nvSpPr>
        <p:spPr bwMode="auto">
          <a:xfrm>
            <a:off x="3841751" y="3"/>
            <a:ext cx="2940050" cy="277920"/>
          </a:xfrm>
          <a:prstGeom prst="rect">
            <a:avLst/>
          </a:prstGeom>
          <a:noFill/>
          <a:ln w="9525">
            <a:noFill/>
            <a:miter lim="800000"/>
            <a:headEnd/>
            <a:tailEnd/>
          </a:ln>
        </p:spPr>
        <p:txBody>
          <a:bodyPr vert="horz" wrap="square" lIns="92335" tIns="46167" rIns="92335" bIns="46167" numCol="1" anchor="t" anchorCtr="0" compatLnSpc="1">
            <a:prstTxWarp prst="textNoShape">
              <a:avLst/>
            </a:prstTxWarp>
            <a:spAutoFit/>
          </a:bodyPr>
          <a:lstStyle>
            <a:lvl1pPr algn="r" defTabSz="923877">
              <a:spcBef>
                <a:spcPct val="50000"/>
              </a:spcBef>
              <a:defRPr>
                <a:latin typeface="LMU SabonNext Demi" pitchFamily="18" charset="0"/>
              </a:defRPr>
            </a:lvl1pPr>
          </a:lstStyle>
          <a:p>
            <a:fld id="{4C476B9A-09E8-F547-B409-8F77FB8D3140}" type="datetime1">
              <a:rPr lang="de-DE" smtClean="0"/>
              <a:t>05.07.14</a:t>
            </a:fld>
            <a:endParaRPr lang="de-DE"/>
          </a:p>
        </p:txBody>
      </p:sp>
      <p:sp>
        <p:nvSpPr>
          <p:cNvPr id="6148" name="Rectangle 4"/>
          <p:cNvSpPr>
            <a:spLocks noGrp="1" noRot="1" noChangeAspect="1" noChangeArrowheads="1" noTextEdit="1"/>
          </p:cNvSpPr>
          <p:nvPr>
            <p:ph type="sldImg" idx="2"/>
          </p:nvPr>
        </p:nvSpPr>
        <p:spPr bwMode="auto">
          <a:xfrm>
            <a:off x="927100" y="739775"/>
            <a:ext cx="4927600" cy="36957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04876" y="4681539"/>
            <a:ext cx="4972050" cy="1227137"/>
          </a:xfrm>
          <a:prstGeom prst="rect">
            <a:avLst/>
          </a:prstGeom>
          <a:noFill/>
          <a:ln w="9525">
            <a:noFill/>
            <a:miter lim="800000"/>
            <a:headEnd/>
            <a:tailEnd/>
          </a:ln>
        </p:spPr>
        <p:txBody>
          <a:bodyPr vert="horz" wrap="square" lIns="92335" tIns="46167" rIns="92335" bIns="46167" numCol="1" anchor="t" anchorCtr="0" compatLnSpc="1">
            <a:prstTxWarp prst="textNoShape">
              <a:avLst/>
            </a:prstTxWarp>
            <a:spAutoFit/>
          </a:bodyPr>
          <a:lstStyle/>
          <a:p>
            <a:pPr lvl="0"/>
            <a:r>
              <a:rPr lang="de-DE" noProof="0" dirty="0" smtClean="0"/>
              <a:t>Mastertextformat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24582" name="Rectangle 6"/>
          <p:cNvSpPr>
            <a:spLocks noGrp="1" noChangeArrowheads="1"/>
          </p:cNvSpPr>
          <p:nvPr>
            <p:ph type="ftr" sz="quarter" idx="4"/>
          </p:nvPr>
        </p:nvSpPr>
        <p:spPr bwMode="auto">
          <a:xfrm>
            <a:off x="2" y="9580564"/>
            <a:ext cx="2940050" cy="277920"/>
          </a:xfrm>
          <a:prstGeom prst="rect">
            <a:avLst/>
          </a:prstGeom>
          <a:noFill/>
          <a:ln w="9525">
            <a:noFill/>
            <a:miter lim="800000"/>
            <a:headEnd/>
            <a:tailEnd/>
          </a:ln>
        </p:spPr>
        <p:txBody>
          <a:bodyPr vert="horz" wrap="square" lIns="92335" tIns="46167" rIns="92335" bIns="46167" numCol="1" anchor="b" anchorCtr="0" compatLnSpc="1">
            <a:prstTxWarp prst="textNoShape">
              <a:avLst/>
            </a:prstTxWarp>
            <a:spAutoFit/>
          </a:bodyPr>
          <a:lstStyle>
            <a:lvl1pPr defTabSz="923877">
              <a:spcBef>
                <a:spcPct val="50000"/>
              </a:spcBef>
              <a:defRPr>
                <a:latin typeface="LMU SabonNext Demi" pitchFamily="18" charset="0"/>
              </a:defRPr>
            </a:lvl1pPr>
          </a:lstStyle>
          <a:p>
            <a:endParaRPr lang="de-DE"/>
          </a:p>
        </p:txBody>
      </p:sp>
      <p:sp>
        <p:nvSpPr>
          <p:cNvPr id="24583" name="Rectangle 7"/>
          <p:cNvSpPr>
            <a:spLocks noGrp="1" noChangeArrowheads="1"/>
          </p:cNvSpPr>
          <p:nvPr>
            <p:ph type="sldNum" sz="quarter" idx="5"/>
          </p:nvPr>
        </p:nvSpPr>
        <p:spPr bwMode="auto">
          <a:xfrm>
            <a:off x="3841751" y="9580564"/>
            <a:ext cx="2940050" cy="277920"/>
          </a:xfrm>
          <a:prstGeom prst="rect">
            <a:avLst/>
          </a:prstGeom>
          <a:noFill/>
          <a:ln w="9525">
            <a:noFill/>
            <a:miter lim="800000"/>
            <a:headEnd/>
            <a:tailEnd/>
          </a:ln>
        </p:spPr>
        <p:txBody>
          <a:bodyPr vert="horz" wrap="square" lIns="92335" tIns="46167" rIns="92335" bIns="46167" numCol="1" anchor="b" anchorCtr="0" compatLnSpc="1">
            <a:prstTxWarp prst="textNoShape">
              <a:avLst/>
            </a:prstTxWarp>
            <a:spAutoFit/>
          </a:bodyPr>
          <a:lstStyle>
            <a:lvl1pPr algn="r" defTabSz="923877">
              <a:spcBef>
                <a:spcPct val="50000"/>
              </a:spcBef>
              <a:defRPr>
                <a:latin typeface="LMU SabonNext Demi" pitchFamily="18" charset="0"/>
              </a:defRPr>
            </a:lvl1pPr>
          </a:lstStyle>
          <a:p>
            <a:fld id="{87E9C61A-9B5E-4580-98DD-1AC874081FFB}" type="slidenum">
              <a:rPr lang="de-DE"/>
              <a:pPr/>
              <a:t>‹Nr.›</a:t>
            </a:fld>
            <a:endParaRPr lang="de-DE"/>
          </a:p>
        </p:txBody>
      </p:sp>
    </p:spTree>
    <p:extLst>
      <p:ext uri="{BB962C8B-B14F-4D97-AF65-F5344CB8AC3E}">
        <p14:creationId xmlns:p14="http://schemas.microsoft.com/office/powerpoint/2010/main" val="28566926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44"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44"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44"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44"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4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pPr marL="171450" indent="-171450">
              <a:buFont typeface="Arial"/>
              <a:buChar char="•"/>
            </a:pPr>
            <a:r>
              <a:rPr lang="de-DE" dirty="0" smtClean="0"/>
              <a:t>Vorstellung</a:t>
            </a:r>
            <a:endParaRPr lang="de-DE" dirty="0"/>
          </a:p>
          <a:p>
            <a:pPr marL="171450" indent="-171450">
              <a:buFont typeface="Arial"/>
              <a:buChar char="•"/>
            </a:pPr>
            <a:r>
              <a:rPr lang="de-DE" dirty="0" smtClean="0"/>
              <a:t>Titel erklären: „Was mache ich in meiner Arbeit?“</a:t>
            </a:r>
          </a:p>
          <a:p>
            <a:pPr marL="228600" indent="-228600">
              <a:buFont typeface="+mj-lt"/>
              <a:buAutoNum type="arabicPeriod"/>
            </a:pPr>
            <a:r>
              <a:rPr lang="de-DE" dirty="0" err="1" smtClean="0"/>
              <a:t>Raspberry</a:t>
            </a:r>
            <a:r>
              <a:rPr lang="de-DE" dirty="0" smtClean="0"/>
              <a:t> Pi</a:t>
            </a:r>
          </a:p>
          <a:p>
            <a:pPr marL="228600" indent="-228600">
              <a:buFont typeface="+mj-lt"/>
              <a:buAutoNum type="arabicPeriod"/>
            </a:pPr>
            <a:r>
              <a:rPr lang="de-DE" dirty="0" err="1" smtClean="0"/>
              <a:t>Raspberry</a:t>
            </a:r>
            <a:r>
              <a:rPr lang="de-DE" dirty="0" smtClean="0"/>
              <a:t> Pi-Cluster</a:t>
            </a:r>
          </a:p>
          <a:p>
            <a:pPr marL="228600" indent="-228600">
              <a:buFont typeface="+mj-lt"/>
              <a:buAutoNum type="arabicPeriod"/>
            </a:pPr>
            <a:r>
              <a:rPr lang="de-DE" dirty="0" smtClean="0"/>
              <a:t>Skalierungsverhalten </a:t>
            </a:r>
          </a:p>
          <a:p>
            <a:pPr marL="228600" indent="-228600">
              <a:buFont typeface="+mj-lt"/>
              <a:buAutoNum type="arabicPeriod"/>
            </a:pPr>
            <a:r>
              <a:rPr lang="de-DE" dirty="0" smtClean="0"/>
              <a:t>HPC-Benchmarks</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a:t>
            </a:fld>
            <a:endParaRPr lang="de-DE"/>
          </a:p>
        </p:txBody>
      </p:sp>
    </p:spTree>
    <p:extLst>
      <p:ext uri="{BB962C8B-B14F-4D97-AF65-F5344CB8AC3E}">
        <p14:creationId xmlns:p14="http://schemas.microsoft.com/office/powerpoint/2010/main" val="57985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err="1" smtClean="0"/>
              <a:t>HPL.dat</a:t>
            </a:r>
            <a:r>
              <a:rPr lang="de-DE" dirty="0" smtClean="0"/>
              <a:t> </a:t>
            </a:r>
          </a:p>
          <a:p>
            <a:pPr marL="171450" indent="-171450">
              <a:buFont typeface="Arial"/>
              <a:buChar char="•"/>
            </a:pPr>
            <a:r>
              <a:rPr lang="de-DE" dirty="0" smtClean="0"/>
              <a:t>Problemgröße N: </a:t>
            </a:r>
          </a:p>
          <a:p>
            <a:r>
              <a:rPr lang="de-DE" dirty="0" smtClean="0"/>
              <a:t>Proportionalitätskonstante: </a:t>
            </a:r>
            <a:r>
              <a:rPr lang="de-DE" dirty="0" err="1" smtClean="0"/>
              <a:t>k</a:t>
            </a:r>
            <a:r>
              <a:rPr lang="de-DE" dirty="0" smtClean="0"/>
              <a:t> = N^2/Menge HS</a:t>
            </a:r>
          </a:p>
          <a:p>
            <a:r>
              <a:rPr lang="de-DE" dirty="0" smtClean="0"/>
              <a:t>4 </a:t>
            </a:r>
            <a:r>
              <a:rPr lang="de-DE" dirty="0" err="1" smtClean="0"/>
              <a:t>RPis</a:t>
            </a:r>
            <a:r>
              <a:rPr lang="de-DE" dirty="0" smtClean="0"/>
              <a:t>: N = 2880</a:t>
            </a:r>
          </a:p>
          <a:p>
            <a:r>
              <a:rPr lang="de-DE" dirty="0" smtClean="0"/>
              <a:t>8 </a:t>
            </a:r>
            <a:r>
              <a:rPr lang="de-DE" dirty="0" err="1" smtClean="0"/>
              <a:t>RPis</a:t>
            </a:r>
            <a:r>
              <a:rPr lang="de-DE" dirty="0" smtClean="0"/>
              <a:t>: N = 4032 </a:t>
            </a:r>
          </a:p>
          <a:p>
            <a:r>
              <a:rPr lang="de-DE" dirty="0" smtClean="0"/>
              <a:t>16 </a:t>
            </a:r>
            <a:r>
              <a:rPr lang="de-DE" dirty="0" err="1" smtClean="0"/>
              <a:t>RPis</a:t>
            </a:r>
            <a:r>
              <a:rPr lang="de-DE" dirty="0" smtClean="0"/>
              <a:t>: N = 5760</a:t>
            </a:r>
          </a:p>
          <a:p>
            <a:endParaRPr lang="de-DE" dirty="0" smtClean="0"/>
          </a:p>
          <a:p>
            <a:pPr marL="171450" indent="-171450">
              <a:buFont typeface="Arial"/>
              <a:buChar char="•"/>
            </a:pPr>
            <a:r>
              <a:rPr lang="de-DE" dirty="0" smtClean="0"/>
              <a:t>Blockgröße NB: Lösung des linearen Gleichungssystems durch L/U-</a:t>
            </a:r>
            <a:r>
              <a:rPr lang="de-DE" dirty="0" err="1" smtClean="0"/>
              <a:t>Faktorisierung</a:t>
            </a:r>
            <a:r>
              <a:rPr lang="de-DE" dirty="0" smtClean="0"/>
              <a:t>. Dazu wird eine </a:t>
            </a:r>
            <a:r>
              <a:rPr lang="de-DE" dirty="0" err="1" smtClean="0"/>
              <a:t>n</a:t>
            </a:r>
            <a:r>
              <a:rPr lang="de-DE" dirty="0" smtClean="0"/>
              <a:t> × </a:t>
            </a:r>
            <a:r>
              <a:rPr lang="de-DE" dirty="0" err="1" smtClean="0"/>
              <a:t>n</a:t>
            </a:r>
            <a:r>
              <a:rPr lang="de-DE" dirty="0" smtClean="0"/>
              <a:t> + 1-Koeffizientenmatrix der Ausgangsmatrix A erzeugt. A wird dazu Blöcke der Größe NB × NB aufgeteilt. </a:t>
            </a:r>
          </a:p>
          <a:p>
            <a:pPr marL="171450" indent="-171450">
              <a:buFont typeface="Arial"/>
              <a:buChar char="•"/>
            </a:pPr>
            <a:r>
              <a:rPr lang="de-DE" dirty="0" smtClean="0"/>
              <a:t>Prozessnetz (P x Q): Die Blöcke werden zur Bearbeitung einem Netz aus Prozessoren übergeben. P bezeichnet die Anzahl von Prozessoren in einer Spalte, Q die Anzahl von Prozessoren in einer Zeile des Netzes. </a:t>
            </a:r>
          </a:p>
          <a:p>
            <a:pPr marL="171450" indent="-171450">
              <a:buFont typeface="Arial"/>
              <a:buChar char="•"/>
            </a:pPr>
            <a:r>
              <a:rPr lang="de-DE" dirty="0" smtClean="0"/>
              <a:t>PFACTs und RFACTs: Zur Unterteilung der Matrix in Submatrizen/Unterteilung der Submatrizen werden drei Algorithmen angeboten: Links-schauende, rechts-schauende und </a:t>
            </a:r>
            <a:r>
              <a:rPr lang="de-DE" dirty="0" err="1" smtClean="0"/>
              <a:t>Crout-Faktorisierung</a:t>
            </a:r>
            <a:r>
              <a:rPr lang="de-DE" dirty="0" smtClean="0"/>
              <a:t>. </a:t>
            </a:r>
          </a:p>
          <a:p>
            <a:endParaRPr lang="de-DE" u="none" dirty="0" smtClean="0"/>
          </a:p>
          <a:p>
            <a:r>
              <a:rPr lang="de-DE" u="sng" dirty="0" smtClean="0"/>
              <a:t>HPL-Algorithmus</a:t>
            </a:r>
            <a:r>
              <a:rPr lang="de-DE" dirty="0" smtClean="0"/>
              <a:t> </a:t>
            </a:r>
          </a:p>
          <a:p>
            <a:pPr marL="171450" indent="-171450">
              <a:buFont typeface="Arial"/>
              <a:buChar char="•"/>
            </a:pPr>
            <a:r>
              <a:rPr lang="de-DE" dirty="0" smtClean="0"/>
              <a:t>Reziproke: Kehrwert</a:t>
            </a:r>
          </a:p>
          <a:p>
            <a:endParaRPr lang="de-DE" dirty="0" smtClean="0"/>
          </a:p>
          <a:p>
            <a:r>
              <a:rPr lang="de-DE" u="sng" dirty="0" smtClean="0"/>
              <a:t>STREAM-Algorithmus </a:t>
            </a:r>
          </a:p>
          <a:p>
            <a:pPr marL="171450" indent="-171450">
              <a:buFont typeface="Arial"/>
              <a:buChar char="•"/>
            </a:pPr>
            <a:r>
              <a:rPr lang="de-DE" dirty="0" smtClean="0"/>
              <a:t>Länge Vektoren: mind. 1000000 Elemente oder 4 x Gesamt-Cachegröße</a:t>
            </a:r>
          </a:p>
          <a:p>
            <a:pPr marL="171450" indent="-171450">
              <a:buFont typeface="Arial"/>
              <a:buChar char="•"/>
            </a:pPr>
            <a:r>
              <a:rPr lang="de-DE" dirty="0" smtClean="0"/>
              <a:t>hier: Cache-Gesamtgröße = max. 19 x 16 </a:t>
            </a:r>
            <a:r>
              <a:rPr lang="de-DE" dirty="0" err="1" smtClean="0"/>
              <a:t>kB</a:t>
            </a:r>
            <a:r>
              <a:rPr lang="de-DE" dirty="0" smtClean="0"/>
              <a:t> = 1216 </a:t>
            </a:r>
            <a:r>
              <a:rPr lang="de-DE" dirty="0" err="1" smtClean="0"/>
              <a:t>kB</a:t>
            </a:r>
            <a:r>
              <a:rPr lang="de-DE" dirty="0" smtClean="0"/>
              <a:t> = 1.1875 MB</a:t>
            </a:r>
          </a:p>
          <a:p>
            <a:pPr marL="171450" indent="-171450">
              <a:buFont typeface="Arial"/>
              <a:buChar char="•"/>
            </a:pPr>
            <a:r>
              <a:rPr lang="de-DE" dirty="0" smtClean="0"/>
              <a:t>Standard-Problemgröße = 2000000 Elemente, angemessen f. 4 MB Cache =&gt; reicht bei Weitem aus!</a:t>
            </a:r>
          </a:p>
          <a:p>
            <a:pPr marL="171450" indent="-171450">
              <a:buFont typeface="Arial"/>
              <a:buChar char="•"/>
            </a:pPr>
            <a:r>
              <a:rPr lang="de-DE" dirty="0" smtClean="0"/>
              <a:t>Modul TRIAD: a[i] = b[i] + </a:t>
            </a:r>
            <a:r>
              <a:rPr lang="de-DE" dirty="0" err="1" smtClean="0"/>
              <a:t>q</a:t>
            </a:r>
            <a:r>
              <a:rPr lang="de-DE" dirty="0" smtClean="0"/>
              <a:t> * c[i]</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10</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11</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12</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13</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Beachte: Aufzeichnung der Messwerte wird nicht explizit gestartet, sondern implizit mit Programmaufruf!</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14</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15</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16</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Unterschiede Stromverbrauch:</a:t>
            </a:r>
            <a:r>
              <a:rPr lang="de-DE" baseline="0" dirty="0" smtClean="0"/>
              <a:t> HPL Messreihe 2 -23 W (Mittelwert), STREAM Messreihe 2 -17 W </a:t>
            </a:r>
            <a:r>
              <a:rPr lang="de-DE" baseline="0" smtClean="0"/>
              <a:t>(Mittelwert)</a:t>
            </a:r>
            <a:endParaRPr lang="de-DE" smtClean="0"/>
          </a:p>
          <a:p>
            <a:pPr marL="171450" indent="-171450">
              <a:buFont typeface="Arial"/>
              <a:buChar char="•"/>
            </a:pPr>
            <a:r>
              <a:rPr lang="de-DE" dirty="0" smtClean="0"/>
              <a:t>Erklärung Tabelle in Ausarbeitung: </a:t>
            </a:r>
          </a:p>
          <a:p>
            <a:pPr marL="685800" lvl="1" indent="-228600">
              <a:buFont typeface="+mj-lt"/>
              <a:buAutoNum type="arabicPeriod"/>
            </a:pPr>
            <a:r>
              <a:rPr lang="de-DE" dirty="0" smtClean="0"/>
              <a:t>Stromverbrauch im Mittel pro </a:t>
            </a:r>
            <a:r>
              <a:rPr lang="de-DE" dirty="0" err="1" smtClean="0"/>
              <a:t>ExperimentSuite</a:t>
            </a:r>
            <a:endParaRPr lang="de-DE" dirty="0" smtClean="0"/>
          </a:p>
          <a:p>
            <a:pPr marL="685800" lvl="1" indent="-228600">
              <a:buFont typeface="+mj-lt"/>
              <a:buAutoNum type="arabicPeriod"/>
            </a:pPr>
            <a:r>
              <a:rPr lang="de-DE" dirty="0" smtClean="0"/>
              <a:t>max. Abweichung davon</a:t>
            </a:r>
          </a:p>
          <a:p>
            <a:pPr marL="685800" lvl="1" indent="-228600">
              <a:buFont typeface="+mj-lt"/>
              <a:buAutoNum type="arabicPeriod"/>
            </a:pPr>
            <a:r>
              <a:rPr lang="de-DE" dirty="0" smtClean="0"/>
              <a:t>Zuwachs pro angeschaltetem </a:t>
            </a:r>
            <a:r>
              <a:rPr lang="de-DE" dirty="0" err="1" smtClean="0"/>
              <a:t>RPi</a:t>
            </a:r>
            <a:r>
              <a:rPr lang="de-DE" dirty="0" smtClean="0"/>
              <a:t>-Knoten</a:t>
            </a:r>
          </a:p>
          <a:p>
            <a:pPr marL="685800" lvl="1" indent="-228600">
              <a:buFont typeface="+mj-lt"/>
              <a:buAutoNum type="arabicPeriod"/>
            </a:pPr>
            <a:r>
              <a:rPr lang="de-DE" dirty="0" smtClean="0"/>
              <a:t>Stromverbrauch im Mittel pro Messreihe </a:t>
            </a:r>
          </a:p>
          <a:p>
            <a:pPr marL="228600" lvl="0" indent="-228600">
              <a:buFont typeface="Arial"/>
              <a:buChar char="•"/>
            </a:pPr>
            <a:r>
              <a:rPr lang="de-DE" dirty="0" smtClean="0"/>
              <a:t>Stromverbrauch </a:t>
            </a:r>
            <a:r>
              <a:rPr lang="de-DE" dirty="0" err="1" smtClean="0"/>
              <a:t>RPi</a:t>
            </a:r>
            <a:r>
              <a:rPr lang="de-DE" dirty="0" smtClean="0"/>
              <a:t> </a:t>
            </a:r>
            <a:r>
              <a:rPr lang="de-DE" dirty="0" err="1" smtClean="0"/>
              <a:t>idle</a:t>
            </a:r>
            <a:r>
              <a:rPr lang="de-DE" dirty="0" smtClean="0"/>
              <a:t>: ca. 2.3 +- 3 W; GPU verbraucht deutlich mehr Strom als CPU</a:t>
            </a:r>
          </a:p>
          <a:p>
            <a:pPr marL="228600" lvl="0" indent="-228600">
              <a:buFont typeface="Arial"/>
              <a:buChar char="•"/>
            </a:pPr>
            <a:r>
              <a:rPr lang="de-DE" dirty="0" smtClean="0"/>
              <a:t>Stromverbrauch Server bei 80-90% CPU-Auslastung (theoretisch): ca. 26 W + 6.5 W (Netzteil-Overhead) </a:t>
            </a:r>
          </a:p>
          <a:p>
            <a:pPr marL="228600" lvl="0" indent="-228600">
              <a:buFont typeface="Arial"/>
              <a:buChar char="•"/>
            </a:pPr>
            <a:r>
              <a:rPr lang="de-DE" dirty="0" smtClean="0"/>
              <a:t>Stromverbrauch Server + Netzteil (real): ca. 43 W</a:t>
            </a:r>
          </a:p>
          <a:p>
            <a:pPr marL="228600" lvl="0" indent="-228600">
              <a:buFont typeface="Arial"/>
              <a:buChar char="•"/>
            </a:pPr>
            <a:r>
              <a:rPr lang="de-DE" dirty="0" smtClean="0"/>
              <a:t>Stromverbrauch gesamt </a:t>
            </a:r>
            <a:r>
              <a:rPr lang="de-DE" dirty="0" err="1" smtClean="0"/>
              <a:t>idle</a:t>
            </a:r>
            <a:r>
              <a:rPr lang="de-DE" dirty="0" smtClean="0"/>
              <a:t>: ca. 101 W</a:t>
            </a:r>
          </a:p>
          <a:p>
            <a:pPr marL="171450" indent="-171450">
              <a:buFont typeface="Symbol" charset="0"/>
              <a:buChar char=""/>
            </a:pPr>
            <a:r>
              <a:rPr lang="de-DE" dirty="0" smtClean="0"/>
              <a:t>relativ hoher Stromverbrauch unter Niedriglast</a:t>
            </a:r>
          </a:p>
          <a:p>
            <a:pPr marL="171450" indent="-171450">
              <a:buFont typeface="Symbol" charset="0"/>
              <a:buChar char=""/>
            </a:pPr>
            <a:r>
              <a:rPr lang="de-DE" dirty="0" smtClean="0"/>
              <a:t>schlechtere Ausbeute als 80-90% des Netzteils unter Niedriglast (gegenüber Herstellerangaben)</a:t>
            </a:r>
          </a:p>
          <a:p>
            <a:pPr marL="171450" indent="-171450">
              <a:buFont typeface="Symbol" charset="0"/>
              <a:buChar char=""/>
            </a:pPr>
            <a:r>
              <a:rPr lang="de-DE" dirty="0" smtClean="0"/>
              <a:t>Energieeffizienz der </a:t>
            </a:r>
            <a:r>
              <a:rPr lang="de-DE" dirty="0" err="1" smtClean="0"/>
              <a:t>RPis</a:t>
            </a:r>
            <a:r>
              <a:rPr lang="de-DE" dirty="0" smtClean="0"/>
              <a:t> kann unter laufendem Setup nicht ausgenutzt werden (größtmögliche theoretische Ausbeute unter Volllast: 50%)</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17</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18</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19</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20</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21</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22</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23</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24</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25</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26</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3</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SDRAM: </a:t>
            </a:r>
            <a:r>
              <a:rPr lang="de-DE" dirty="0" err="1" smtClean="0"/>
              <a:t>Synchronuos</a:t>
            </a:r>
            <a:r>
              <a:rPr lang="de-DE" dirty="0" smtClean="0"/>
              <a:t> Dynamic Random Access Memory</a:t>
            </a:r>
          </a:p>
          <a:p>
            <a:pPr marL="171450" indent="-171450">
              <a:buFont typeface="Arial"/>
              <a:buChar char="•"/>
            </a:pPr>
            <a:r>
              <a:rPr lang="de-DE" dirty="0" smtClean="0"/>
              <a:t>Nicht flüchtiger Speicher: Auch Festspeicher/persistenter Speicher</a:t>
            </a:r>
          </a:p>
          <a:p>
            <a:pPr marL="171450" indent="-171450">
              <a:buFont typeface="Arial"/>
              <a:buChar char="•"/>
            </a:pPr>
            <a:r>
              <a:rPr lang="de-DE" dirty="0" smtClean="0"/>
              <a:t>Ethernet: In, </a:t>
            </a:r>
            <a:r>
              <a:rPr lang="de-DE" dirty="0" err="1" smtClean="0"/>
              <a:t>Micro</a:t>
            </a:r>
            <a:r>
              <a:rPr lang="de-DE" dirty="0" smtClean="0"/>
              <a:t>-USB: In, Audio: Out, Video: Out, USB: In, HDMI: Out </a:t>
            </a:r>
          </a:p>
          <a:p>
            <a:pPr marL="171450" indent="-171450">
              <a:buFont typeface="Arial"/>
              <a:buChar char="•"/>
            </a:pPr>
            <a:r>
              <a:rPr lang="de-DE" dirty="0" smtClean="0"/>
              <a:t>Unterschied Mini-/</a:t>
            </a:r>
            <a:r>
              <a:rPr lang="de-DE" dirty="0" err="1" smtClean="0"/>
              <a:t>Micro</a:t>
            </a:r>
            <a:r>
              <a:rPr lang="de-DE" dirty="0" smtClean="0"/>
              <a:t>-USB:</a:t>
            </a:r>
          </a:p>
          <a:p>
            <a:pPr marL="628650" lvl="1" indent="-171450">
              <a:buFont typeface="Symbol" charset="2"/>
              <a:buChar char="-"/>
            </a:pPr>
            <a:r>
              <a:rPr lang="de-DE" dirty="0" smtClean="0"/>
              <a:t>gleiche Funktion, doch seit 2011 wird fast ausschließlich </a:t>
            </a:r>
            <a:r>
              <a:rPr lang="de-DE" dirty="0" err="1" smtClean="0"/>
              <a:t>Micro</a:t>
            </a:r>
            <a:r>
              <a:rPr lang="de-DE" dirty="0" smtClean="0"/>
              <a:t>-USB-Technologie eingesetzt (geringere Größe, langlebiger)</a:t>
            </a:r>
          </a:p>
          <a:p>
            <a:pPr marL="628650" lvl="1" indent="-171450">
              <a:buFont typeface="Symbol" charset="2"/>
              <a:buChar char="-"/>
            </a:pPr>
            <a:r>
              <a:rPr lang="de-DE" dirty="0" err="1" smtClean="0"/>
              <a:t>RPi</a:t>
            </a:r>
            <a:r>
              <a:rPr lang="de-DE" dirty="0" smtClean="0"/>
              <a:t>: </a:t>
            </a:r>
            <a:r>
              <a:rPr lang="de-DE" dirty="0" err="1" smtClean="0"/>
              <a:t>Micro</a:t>
            </a:r>
            <a:r>
              <a:rPr lang="de-DE" dirty="0" smtClean="0"/>
              <a:t>-USB!</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4</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5</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Beachte: L2-Cache geteilt zwar </a:t>
            </a:r>
            <a:r>
              <a:rPr lang="de-DE" dirty="0" err="1" smtClean="0"/>
              <a:t>offizell</a:t>
            </a:r>
            <a:r>
              <a:rPr lang="de-DE" dirty="0" smtClean="0"/>
              <a:t> geteilt zw. GPU und CPU, aber anscheinend werden CPU-Anfragen daran vorbei geroutet </a:t>
            </a:r>
          </a:p>
          <a:p>
            <a:pPr marL="171450" indent="-171450">
              <a:buFont typeface="Arial"/>
              <a:buChar char="•"/>
            </a:pPr>
            <a:r>
              <a:rPr lang="de-DE" dirty="0" smtClean="0"/>
              <a:t>Beowulf-Cluster: historisch ab ca. 1995</a:t>
            </a:r>
          </a:p>
          <a:p>
            <a:pPr marL="171450" indent="-171450">
              <a:buFont typeface="Arial"/>
              <a:buChar char="•"/>
            </a:pPr>
            <a:r>
              <a:rPr lang="de-DE" dirty="0" smtClean="0"/>
              <a:t>Kosten </a:t>
            </a:r>
            <a:r>
              <a:rPr lang="de-DE" dirty="0" err="1" smtClean="0"/>
              <a:t>Bramble</a:t>
            </a:r>
            <a:r>
              <a:rPr lang="de-DE" dirty="0" smtClean="0"/>
              <a:t> insgesamt: ca. 2500 Euro</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6</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Beachte: Prozessor: ARM 11/ARMv6</a:t>
            </a:r>
          </a:p>
          <a:p>
            <a:pPr marL="628650" lvl="1" indent="-171450">
              <a:buFont typeface="Symbol" charset="2"/>
              <a:buChar char="-"/>
            </a:pPr>
            <a:r>
              <a:rPr lang="de-DE" dirty="0" smtClean="0"/>
              <a:t>CISC: </a:t>
            </a:r>
            <a:r>
              <a:rPr lang="de-DE" dirty="0" err="1" smtClean="0"/>
              <a:t>Complex</a:t>
            </a:r>
            <a:r>
              <a:rPr lang="de-DE" dirty="0" smtClean="0"/>
              <a:t> </a:t>
            </a:r>
            <a:r>
              <a:rPr lang="de-DE" dirty="0" err="1" smtClean="0"/>
              <a:t>Instruction</a:t>
            </a:r>
            <a:r>
              <a:rPr lang="de-DE" dirty="0" smtClean="0"/>
              <a:t> Set Computer, variable Instruktionslänge</a:t>
            </a:r>
          </a:p>
          <a:p>
            <a:pPr marL="628650" lvl="1" indent="-171450">
              <a:buFont typeface="Symbol" charset="2"/>
              <a:buChar char="-"/>
            </a:pPr>
            <a:r>
              <a:rPr lang="de-DE" dirty="0" smtClean="0"/>
              <a:t>RISC: </a:t>
            </a:r>
            <a:r>
              <a:rPr lang="de-DE" dirty="0" err="1" smtClean="0"/>
              <a:t>Reduced</a:t>
            </a:r>
            <a:r>
              <a:rPr lang="de-DE" dirty="0" smtClean="0"/>
              <a:t> </a:t>
            </a:r>
            <a:r>
              <a:rPr lang="de-DE" dirty="0" err="1" smtClean="0"/>
              <a:t>Instruction</a:t>
            </a:r>
            <a:r>
              <a:rPr lang="de-DE" dirty="0" smtClean="0"/>
              <a:t> Set Computer </a:t>
            </a:r>
          </a:p>
          <a:p>
            <a:pPr marL="628650" lvl="1" indent="-171450">
              <a:buFont typeface="Symbol" charset="2"/>
              <a:buChar char="-"/>
            </a:pPr>
            <a:r>
              <a:rPr lang="de-DE" dirty="0" smtClean="0"/>
              <a:t>x86 heute: hybride CISC/RISC-Prozessoren (erste Umsetzung: Pentium Pro); seit ca. 2002: 64-Bit-Befehlssatzarchitektur (statt vorher 32 Bit)</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7</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r>
              <a:rPr lang="de-DE" u="sng" dirty="0" smtClean="0"/>
              <a:t>NFS (Network File System) </a:t>
            </a:r>
          </a:p>
          <a:p>
            <a:pPr marL="171450" indent="-171450">
              <a:buFont typeface="Arial"/>
              <a:buChar char="•"/>
            </a:pPr>
            <a:r>
              <a:rPr lang="de-DE" dirty="0" smtClean="0"/>
              <a:t>UNIX-Netzwerkprotokoll zum Dateizugriff über ein Netzwerk</a:t>
            </a:r>
          </a:p>
          <a:p>
            <a:pPr marL="171450" indent="-171450">
              <a:buFont typeface="Arial"/>
              <a:buChar char="•"/>
            </a:pPr>
            <a:r>
              <a:rPr lang="de-DE" dirty="0" smtClean="0"/>
              <a:t>die Dateien nicht wie z. B. bei FTP übertragen, sondern die Benutzer können auf Dateien, die sich auf einem entfernten Rechner befinden, so zugreifen, als ob sie auf ihrer lokalen Festplatte abgespeichert wären</a:t>
            </a:r>
          </a:p>
          <a:p>
            <a:pPr marL="171450" indent="-171450">
              <a:buFont typeface="Arial"/>
              <a:buChar char="•"/>
            </a:pPr>
            <a:r>
              <a:rPr lang="de-DE" dirty="0" smtClean="0"/>
              <a:t>auch “verteiltes Dateisystem“</a:t>
            </a:r>
          </a:p>
          <a:p>
            <a:pPr marL="171450" indent="-171450">
              <a:buFont typeface="Arial"/>
              <a:buChar char="•"/>
            </a:pPr>
            <a:r>
              <a:rPr lang="de-DE" dirty="0" err="1" smtClean="0"/>
              <a:t>nfs</a:t>
            </a:r>
            <a:r>
              <a:rPr lang="de-DE" dirty="0" smtClean="0"/>
              <a:t> 3 nutzt IP  </a:t>
            </a:r>
          </a:p>
          <a:p>
            <a:pPr marL="171450" indent="-171450">
              <a:buFont typeface="Arial"/>
              <a:buChar char="•"/>
            </a:pPr>
            <a:endParaRPr lang="de-DE" dirty="0" smtClean="0"/>
          </a:p>
          <a:p>
            <a:pPr marL="0" indent="0">
              <a:buFont typeface="Arial"/>
              <a:buNone/>
            </a:pPr>
            <a:r>
              <a:rPr lang="de-DE" u="sng" dirty="0" smtClean="0"/>
              <a:t>AUFS (</a:t>
            </a:r>
            <a:r>
              <a:rPr lang="de-DE" u="sng" dirty="0" err="1" smtClean="0"/>
              <a:t>Advanced</a:t>
            </a:r>
            <a:r>
              <a:rPr lang="de-DE" u="sng" dirty="0" smtClean="0"/>
              <a:t> Multi Layer </a:t>
            </a:r>
            <a:r>
              <a:rPr lang="de-DE" u="sng" dirty="0" err="1" smtClean="0"/>
              <a:t>Unificated</a:t>
            </a:r>
            <a:r>
              <a:rPr lang="de-DE" u="sng" dirty="0" smtClean="0"/>
              <a:t> File System</a:t>
            </a:r>
          </a:p>
          <a:p>
            <a:pPr marL="171450" indent="-171450">
              <a:buFont typeface="Arial"/>
              <a:buChar char="•"/>
            </a:pPr>
            <a:r>
              <a:rPr lang="de-DE" dirty="0" err="1" smtClean="0"/>
              <a:t>Overlay</a:t>
            </a:r>
            <a:r>
              <a:rPr lang="de-DE" dirty="0" smtClean="0"/>
              <a:t>-Dateisystem zum (scheinbaren) Schreiben von Daten auf nicht beschreibbaren Datenträgern </a:t>
            </a:r>
          </a:p>
          <a:p>
            <a:pPr marL="171450" indent="-171450">
              <a:buFont typeface="Arial"/>
              <a:buChar char="•"/>
            </a:pPr>
            <a:r>
              <a:rPr lang="de-DE" dirty="0" smtClean="0"/>
              <a:t>Dazu werden mind. zwei Dateisysteme übereinander gelegt (ein beschreibbares Dateisystem über ein nicht beschreibbares)</a:t>
            </a:r>
          </a:p>
          <a:p>
            <a:pPr marL="171450" indent="-171450">
              <a:buFont typeface="Arial"/>
              <a:buChar char="•"/>
            </a:pPr>
            <a:r>
              <a:rPr lang="de-DE" dirty="0" smtClean="0"/>
              <a:t>Soll eine Datei gelesen werden, wird zunächst versucht, sie auf dem beschreibbaren Dateisystem zu lesen. Ist sie dort nicht vorhanden, wird sie aus dem darunter liegenden, nicht beschreibbaren Dateisystem gelesen</a:t>
            </a:r>
          </a:p>
          <a:p>
            <a:pPr marL="171450" indent="-171450">
              <a:buFont typeface="Arial"/>
              <a:buChar char="•"/>
            </a:pPr>
            <a:r>
              <a:rPr lang="de-DE" dirty="0" smtClean="0"/>
              <a:t>Ein Schreibzugriff erfolgt immer auf das beschreibbare Dateisystem</a:t>
            </a:r>
          </a:p>
          <a:p>
            <a:pPr marL="171450" indent="-171450">
              <a:buFont typeface="Arial"/>
              <a:buChar char="•"/>
            </a:pPr>
            <a:endParaRPr lang="de-DE" dirty="0" smtClean="0"/>
          </a:p>
          <a:p>
            <a:pPr marL="171450" indent="-171450">
              <a:buFont typeface="Arial"/>
              <a:buChar char="•"/>
            </a:pPr>
            <a:r>
              <a:rPr lang="de-DE" dirty="0" smtClean="0"/>
              <a:t>Beachte: Unterschiedliche Architekturen Server/Nodes!</a:t>
            </a:r>
          </a:p>
          <a:p>
            <a:pPr marL="171450" indent="-171450">
              <a:buFont typeface="Arial"/>
              <a:buChar char="•"/>
            </a:pPr>
            <a:r>
              <a:rPr lang="de-DE" dirty="0" smtClean="0"/>
              <a:t>Resultierende Fragestellung: mündlich </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8</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smtClean="0"/>
              <a:t>Ergänze: Keine MPICH-Implemetierung für Whetstone</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9</a:t>
            </a:fld>
            <a:endParaRPr lang="de-DE"/>
          </a:p>
        </p:txBody>
      </p:sp>
    </p:spTree>
    <p:extLst>
      <p:ext uri="{BB962C8B-B14F-4D97-AF65-F5344CB8AC3E}">
        <p14:creationId xmlns:p14="http://schemas.microsoft.com/office/powerpoint/2010/main" val="195291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70" descr="start"/>
          <p:cNvPicPr>
            <a:picLocks noChangeAspect="1" noChangeArrowheads="1"/>
          </p:cNvPicPr>
          <p:nvPr userDrawn="1"/>
        </p:nvPicPr>
        <p:blipFill>
          <a:blip r:embed="rId2"/>
          <a:srcRect/>
          <a:stretch>
            <a:fillRect/>
          </a:stretch>
        </p:blipFill>
        <p:spPr bwMode="auto">
          <a:xfrm>
            <a:off x="0" y="0"/>
            <a:ext cx="9144000" cy="6869113"/>
          </a:xfrm>
          <a:prstGeom prst="rect">
            <a:avLst/>
          </a:prstGeom>
          <a:noFill/>
          <a:ln w="9525">
            <a:noFill/>
            <a:miter lim="800000"/>
            <a:headEnd/>
            <a:tailEnd/>
          </a:ln>
        </p:spPr>
      </p:pic>
      <p:sp>
        <p:nvSpPr>
          <p:cNvPr id="87043" name="Rectangle 3"/>
          <p:cNvSpPr>
            <a:spLocks noGrp="1" noChangeArrowheads="1"/>
          </p:cNvSpPr>
          <p:nvPr>
            <p:ph type="subTitle" idx="1" hasCustomPrompt="1"/>
          </p:nvPr>
        </p:nvSpPr>
        <p:spPr>
          <a:xfrm>
            <a:off x="1143000" y="4386260"/>
            <a:ext cx="7372404" cy="1963779"/>
          </a:xfrm>
          <a:ln w="12700"/>
        </p:spPr>
        <p:txBody>
          <a:bodyPr/>
          <a:lstStyle>
            <a:lvl1pPr marL="0" indent="0">
              <a:buClrTx/>
              <a:defRPr sz="1800"/>
            </a:lvl1pPr>
            <a:lvl2pPr marL="457200" indent="0">
              <a:buClrTx/>
              <a:buNone/>
              <a:defRPr/>
            </a:lvl2pPr>
          </a:lstStyle>
          <a:p>
            <a:r>
              <a:rPr lang="de-DE" dirty="0"/>
              <a:t>Master-Untertitelformat </a:t>
            </a:r>
            <a:r>
              <a:rPr lang="de-DE" dirty="0" smtClean="0"/>
              <a:t>bearbeiten</a:t>
            </a:r>
          </a:p>
        </p:txBody>
      </p:sp>
      <p:sp>
        <p:nvSpPr>
          <p:cNvPr id="87044" name="Rectangle 4"/>
          <p:cNvSpPr>
            <a:spLocks noGrp="1" noChangeArrowheads="1"/>
          </p:cNvSpPr>
          <p:nvPr>
            <p:ph type="ctrTitle" hasCustomPrompt="1"/>
          </p:nvPr>
        </p:nvSpPr>
        <p:spPr>
          <a:xfrm>
            <a:off x="1143000" y="2625714"/>
            <a:ext cx="7101408" cy="1531947"/>
          </a:xfrm>
          <a:ln w="12700"/>
        </p:spPr>
        <p:txBody>
          <a:bodyPr>
            <a:normAutofit/>
          </a:bodyPr>
          <a:lstStyle>
            <a:lvl1pPr>
              <a:lnSpc>
                <a:spcPct val="80000"/>
              </a:lnSpc>
              <a:defRPr sz="3600" b="1">
                <a:solidFill>
                  <a:schemeClr val="tx1"/>
                </a:solidFill>
              </a:defRPr>
            </a:lvl1pPr>
          </a:lstStyle>
          <a:p>
            <a:r>
              <a:rPr lang="de-DE" dirty="0" smtClean="0"/>
              <a:t>Vortragstitel (Titel der Arbeit) durch Klicken hinzufügen</a:t>
            </a:r>
            <a:endParaRPr lang="de-DE" dirty="0"/>
          </a:p>
        </p:txBody>
      </p:sp>
      <p:sp>
        <p:nvSpPr>
          <p:cNvPr id="5" name="Rectangle 4"/>
          <p:cNvSpPr>
            <a:spLocks noGrp="1" noChangeArrowheads="1"/>
          </p:cNvSpPr>
          <p:nvPr>
            <p:ph type="sldNum" sz="quarter" idx="4"/>
          </p:nvPr>
        </p:nvSpPr>
        <p:spPr bwMode="auto">
          <a:xfrm>
            <a:off x="8245475" y="6459580"/>
            <a:ext cx="790575"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6C30"/>
                </a:solidFill>
              </a:defRPr>
            </a:lvl1pPr>
          </a:lstStyle>
          <a:p>
            <a:pPr>
              <a:defRPr/>
            </a:pPr>
            <a:fld id="{70BFFA52-4234-45F6-B1A6-074E24FF43A2}" type="slidenum">
              <a:rPr lang="de-DE" smtClean="0"/>
              <a:pPr>
                <a:defRPr/>
              </a:pPr>
              <a:t>‹Nr.›</a:t>
            </a:fld>
            <a:endParaRPr lang="de-DE" dirty="0"/>
          </a:p>
        </p:txBody>
      </p:sp>
      <p:sp>
        <p:nvSpPr>
          <p:cNvPr id="6" name="Rectangle 23"/>
          <p:cNvSpPr>
            <a:spLocks noGrp="1" noChangeArrowheads="1"/>
          </p:cNvSpPr>
          <p:nvPr>
            <p:ph type="ftr" sz="quarter" idx="3"/>
          </p:nvPr>
        </p:nvSpPr>
        <p:spPr bwMode="auto">
          <a:xfrm>
            <a:off x="381000" y="6459579"/>
            <a:ext cx="7732761"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6C30"/>
                </a:solidFill>
              </a:defRPr>
            </a:lvl1pPr>
          </a:lstStyle>
          <a:p>
            <a:r>
              <a:rPr lang="de-DE" smtClean="0"/>
              <a:t>Untersuchung des Skalierungsverhaltens eines Raspberry Pi-Clusters unter Verwendung von HPC-Benchmarks</a:t>
            </a:r>
            <a:endParaRPr lang="de-DE" dirty="0"/>
          </a:p>
        </p:txBody>
      </p:sp>
      <p:sp>
        <p:nvSpPr>
          <p:cNvPr id="3" name="Textplatzhalter 2"/>
          <p:cNvSpPr>
            <a:spLocks noGrp="1"/>
          </p:cNvSpPr>
          <p:nvPr>
            <p:ph type="body" sz="quarter" idx="10" hasCustomPrompt="1"/>
          </p:nvPr>
        </p:nvSpPr>
        <p:spPr>
          <a:xfrm>
            <a:off x="1115616" y="1736812"/>
            <a:ext cx="7380820" cy="684076"/>
          </a:xfrm>
        </p:spPr>
        <p:txBody>
          <a:bodyPr anchor="b"/>
          <a:lstStyle>
            <a:lvl1pPr marL="0" indent="0">
              <a:buClrTx/>
              <a:buFontTx/>
              <a:buNone/>
              <a:defRPr sz="1800" b="1" baseline="0"/>
            </a:lvl1pPr>
          </a:lstStyle>
          <a:p>
            <a:pPr lvl="0"/>
            <a:r>
              <a:rPr lang="de-DE" dirty="0" smtClean="0"/>
              <a:t>Name des Vortragenden durch Klicken hinzufügen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chor="b" anchorCtr="0"/>
          <a:lstStyle/>
          <a:p>
            <a:r>
              <a:rPr lang="de-DE" dirty="0" smtClean="0"/>
              <a:t>Titelmasterformat durch Klicken bearbeiten</a:t>
            </a:r>
            <a:endParaRPr lang="de-DE" dirty="0"/>
          </a:p>
        </p:txBody>
      </p:sp>
      <p:sp>
        <p:nvSpPr>
          <p:cNvPr id="3" name="Inhaltsplatzhalter 2"/>
          <p:cNvSpPr>
            <a:spLocks noGrp="1"/>
          </p:cNvSpPr>
          <p:nvPr>
            <p:ph idx="1"/>
          </p:nvPr>
        </p:nvSpPr>
        <p:spPr>
          <a:xfrm>
            <a:off x="226954" y="1347759"/>
            <a:ext cx="8666222" cy="4900641"/>
          </a:xfrm>
        </p:spPr>
        <p:txBody>
          <a:bodyPr/>
          <a:lstStyle>
            <a:lvl1pPr>
              <a:buClrTx/>
              <a:defRPr/>
            </a:lvl1pPr>
            <a:lvl2pPr>
              <a:buClrTx/>
              <a:defRPr/>
            </a:lvl2pPr>
            <a:lvl3pPr>
              <a:buClrTx/>
              <a:defRPr/>
            </a:lvl3pPr>
            <a:lvl4pPr>
              <a:buClrTx/>
              <a:defRPr/>
            </a:lvl4pPr>
            <a:lvl5pPr>
              <a:buClrTx/>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tangle 4"/>
          <p:cNvSpPr>
            <a:spLocks noGrp="1" noChangeArrowheads="1"/>
          </p:cNvSpPr>
          <p:nvPr>
            <p:ph type="sldNum" sz="quarter" idx="4"/>
          </p:nvPr>
        </p:nvSpPr>
        <p:spPr bwMode="auto">
          <a:xfrm>
            <a:off x="8245475" y="6459580"/>
            <a:ext cx="790575"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6C30"/>
                </a:solidFill>
              </a:defRPr>
            </a:lvl1pPr>
          </a:lstStyle>
          <a:p>
            <a:pPr>
              <a:defRPr/>
            </a:pPr>
            <a:fld id="{70BFFA52-4234-45F6-B1A6-074E24FF43A2}" type="slidenum">
              <a:rPr lang="de-DE" smtClean="0"/>
              <a:pPr>
                <a:defRPr/>
              </a:pPr>
              <a:t>‹Nr.›</a:t>
            </a:fld>
            <a:endParaRPr lang="de-DE" dirty="0"/>
          </a:p>
        </p:txBody>
      </p:sp>
      <p:sp>
        <p:nvSpPr>
          <p:cNvPr id="8" name="Rectangle 23"/>
          <p:cNvSpPr>
            <a:spLocks noGrp="1" noChangeArrowheads="1"/>
          </p:cNvSpPr>
          <p:nvPr>
            <p:ph type="ftr" sz="quarter" idx="3"/>
          </p:nvPr>
        </p:nvSpPr>
        <p:spPr bwMode="auto">
          <a:xfrm>
            <a:off x="381000" y="6459579"/>
            <a:ext cx="7732761"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6C30"/>
                </a:solidFill>
              </a:defRPr>
            </a:lvl1pPr>
          </a:lstStyle>
          <a:p>
            <a:r>
              <a:rPr lang="de-DE" smtClean="0"/>
              <a:t>Untersuchung des Skalierungsverhaltens eines Raspberry Pi-Clusters unter Verwendung von HPC-Benchmarks</a:t>
            </a:r>
            <a:endParaRPr lang="de-DE"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emf"/><Relationship Id="rId6"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2" descr="standard"/>
          <p:cNvPicPr>
            <a:picLocks noChangeAspect="1" noChangeArrowheads="1"/>
          </p:cNvPicPr>
          <p:nvPr/>
        </p:nvPicPr>
        <p:blipFill>
          <a:blip r:embed="rId4"/>
          <a:srcRect/>
          <a:stretch>
            <a:fillRect/>
          </a:stretch>
        </p:blipFill>
        <p:spPr bwMode="auto">
          <a:xfrm>
            <a:off x="0" y="0"/>
            <a:ext cx="9144000" cy="6867525"/>
          </a:xfrm>
          <a:prstGeom prst="rect">
            <a:avLst/>
          </a:prstGeom>
          <a:noFill/>
          <a:ln w="9525">
            <a:noFill/>
            <a:miter lim="800000"/>
            <a:headEnd/>
            <a:tailEnd/>
          </a:ln>
        </p:spPr>
      </p:pic>
      <p:sp>
        <p:nvSpPr>
          <p:cNvPr id="86020" name="Rectangle 4"/>
          <p:cNvSpPr>
            <a:spLocks noGrp="1" noChangeArrowheads="1"/>
          </p:cNvSpPr>
          <p:nvPr>
            <p:ph type="sldNum" sz="quarter" idx="4"/>
          </p:nvPr>
        </p:nvSpPr>
        <p:spPr bwMode="auto">
          <a:xfrm>
            <a:off x="8245475" y="6459580"/>
            <a:ext cx="790575"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6C30"/>
                </a:solidFill>
              </a:defRPr>
            </a:lvl1pPr>
          </a:lstStyle>
          <a:p>
            <a:pPr>
              <a:defRPr/>
            </a:pPr>
            <a:fld id="{70BFFA52-4234-45F6-B1A6-074E24FF43A2}" type="slidenum">
              <a:rPr lang="de-DE" smtClean="0"/>
              <a:pPr>
                <a:defRPr/>
              </a:pPr>
              <a:t>‹Nr.›</a:t>
            </a:fld>
            <a:endParaRPr lang="de-DE" dirty="0"/>
          </a:p>
        </p:txBody>
      </p:sp>
      <p:sp>
        <p:nvSpPr>
          <p:cNvPr id="1030" name="Rectangle 3"/>
          <p:cNvSpPr>
            <a:spLocks noGrp="1" noChangeArrowheads="1"/>
          </p:cNvSpPr>
          <p:nvPr>
            <p:ph type="title"/>
          </p:nvPr>
        </p:nvSpPr>
        <p:spPr bwMode="auto">
          <a:xfrm>
            <a:off x="2071688" y="620713"/>
            <a:ext cx="394176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Mastertitelformat bearbeiten</a:t>
            </a:r>
          </a:p>
        </p:txBody>
      </p:sp>
      <p:pic>
        <p:nvPicPr>
          <p:cNvPr id="1031" name="Grafik 9" descr="mnmLogoNeu-50grau.pdf.emf"/>
          <p:cNvPicPr>
            <a:picLocks noChangeAspect="1"/>
          </p:cNvPicPr>
          <p:nvPr/>
        </p:nvPicPr>
        <p:blipFill>
          <a:blip r:embed="rId5"/>
          <a:srcRect/>
          <a:stretch>
            <a:fillRect/>
          </a:stretch>
        </p:blipFill>
        <p:spPr bwMode="auto">
          <a:xfrm>
            <a:off x="6215063" y="498475"/>
            <a:ext cx="1785937" cy="484188"/>
          </a:xfrm>
          <a:prstGeom prst="rect">
            <a:avLst/>
          </a:prstGeom>
          <a:noFill/>
          <a:ln w="9525">
            <a:noFill/>
            <a:miter lim="800000"/>
            <a:headEnd/>
            <a:tailEnd/>
          </a:ln>
        </p:spPr>
      </p:pic>
      <p:pic>
        <p:nvPicPr>
          <p:cNvPr id="1032" name="Grafik 10" descr="IFI_notext-neueFarben.eps.emf"/>
          <p:cNvPicPr>
            <a:picLocks noChangeAspect="1"/>
          </p:cNvPicPr>
          <p:nvPr/>
        </p:nvPicPr>
        <p:blipFill>
          <a:blip r:embed="rId6"/>
          <a:srcRect/>
          <a:stretch>
            <a:fillRect/>
          </a:stretch>
        </p:blipFill>
        <p:spPr bwMode="auto">
          <a:xfrm>
            <a:off x="7643813" y="214313"/>
            <a:ext cx="338137" cy="500062"/>
          </a:xfrm>
          <a:prstGeom prst="rect">
            <a:avLst/>
          </a:prstGeom>
          <a:noFill/>
          <a:ln w="9525">
            <a:noFill/>
            <a:miter lim="800000"/>
            <a:headEnd/>
            <a:tailEnd/>
          </a:ln>
        </p:spPr>
      </p:pic>
      <p:sp>
        <p:nvSpPr>
          <p:cNvPr id="1033" name="Rectangle 9"/>
          <p:cNvSpPr>
            <a:spLocks noChangeArrowheads="1"/>
          </p:cNvSpPr>
          <p:nvPr/>
        </p:nvSpPr>
        <p:spPr bwMode="auto">
          <a:xfrm>
            <a:off x="0" y="1196975"/>
            <a:ext cx="9144000" cy="5292725"/>
          </a:xfrm>
          <a:prstGeom prst="rect">
            <a:avLst/>
          </a:prstGeom>
          <a:noFill/>
          <a:ln w="9525">
            <a:noFill/>
            <a:miter lim="800000"/>
            <a:headEnd/>
            <a:tailEnd/>
          </a:ln>
          <a:effectLst/>
        </p:spPr>
        <p:txBody>
          <a:bodyPr wrap="none" anchor="ctr"/>
          <a:lstStyle/>
          <a:p>
            <a:endParaRPr lang="de-DE"/>
          </a:p>
        </p:txBody>
      </p:sp>
      <p:sp>
        <p:nvSpPr>
          <p:cNvPr id="1034" name="Rectangle 10"/>
          <p:cNvSpPr>
            <a:spLocks noChangeArrowheads="1"/>
          </p:cNvSpPr>
          <p:nvPr/>
        </p:nvSpPr>
        <p:spPr bwMode="auto">
          <a:xfrm>
            <a:off x="0" y="1196975"/>
            <a:ext cx="9144000" cy="5256213"/>
          </a:xfrm>
          <a:prstGeom prst="rect">
            <a:avLst/>
          </a:prstGeom>
          <a:solidFill>
            <a:schemeClr val="bg1"/>
          </a:solidFill>
          <a:ln w="9525">
            <a:noFill/>
            <a:miter lim="800000"/>
            <a:headEnd/>
            <a:tailEnd/>
          </a:ln>
          <a:effectLst/>
        </p:spPr>
        <p:txBody>
          <a:bodyPr wrap="none" anchor="ctr"/>
          <a:lstStyle/>
          <a:p>
            <a:endParaRPr lang="de-DE"/>
          </a:p>
        </p:txBody>
      </p:sp>
      <p:sp>
        <p:nvSpPr>
          <p:cNvPr id="1028" name="Rectangle 12"/>
          <p:cNvSpPr>
            <a:spLocks noGrp="1" noChangeArrowheads="1"/>
          </p:cNvSpPr>
          <p:nvPr>
            <p:ph type="body" idx="1"/>
          </p:nvPr>
        </p:nvSpPr>
        <p:spPr bwMode="auto">
          <a:xfrm>
            <a:off x="226954" y="1347758"/>
            <a:ext cx="8666222" cy="4929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1" name="Rectangle 23"/>
          <p:cNvSpPr>
            <a:spLocks noGrp="1" noChangeArrowheads="1"/>
          </p:cNvSpPr>
          <p:nvPr>
            <p:ph type="ftr" sz="quarter" idx="3"/>
          </p:nvPr>
        </p:nvSpPr>
        <p:spPr bwMode="auto">
          <a:xfrm>
            <a:off x="381000" y="6459579"/>
            <a:ext cx="7732761"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6C30"/>
                </a:solidFill>
              </a:defRPr>
            </a:lvl1pPr>
          </a:lstStyle>
          <a:p>
            <a:r>
              <a:rPr lang="de-DE" dirty="0" smtClean="0"/>
              <a:t>Untersuchung des Skalierungsverhaltens eines </a:t>
            </a:r>
            <a:r>
              <a:rPr lang="de-DE" dirty="0" err="1" smtClean="0"/>
              <a:t>Raspberry</a:t>
            </a:r>
            <a:r>
              <a:rPr lang="de-DE" dirty="0" smtClean="0"/>
              <a:t> Pi-Clusters unter Verwendung von HPC-Benchmarks</a:t>
            </a:r>
            <a:endParaRPr lang="de-DE" dirty="0"/>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Lst>
  <p:transition xmlns:p14="http://schemas.microsoft.com/office/powerpoint/2010/main" spd="med"/>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000" b="1">
          <a:solidFill>
            <a:srgbClr val="006C30"/>
          </a:solidFill>
          <a:latin typeface="+mj-lt"/>
          <a:ea typeface="+mj-ea"/>
          <a:cs typeface="+mj-cs"/>
        </a:defRPr>
      </a:lvl1pPr>
      <a:lvl2pPr algn="l" rtl="0" eaLnBrk="0" fontAlgn="base" hangingPunct="0">
        <a:spcBef>
          <a:spcPct val="0"/>
        </a:spcBef>
        <a:spcAft>
          <a:spcPct val="0"/>
        </a:spcAft>
        <a:defRPr sz="2000" b="1">
          <a:solidFill>
            <a:srgbClr val="006C30"/>
          </a:solidFill>
          <a:latin typeface="LMU CompatilFact" pitchFamily="2" charset="0"/>
        </a:defRPr>
      </a:lvl2pPr>
      <a:lvl3pPr algn="l" rtl="0" eaLnBrk="0" fontAlgn="base" hangingPunct="0">
        <a:spcBef>
          <a:spcPct val="0"/>
        </a:spcBef>
        <a:spcAft>
          <a:spcPct val="0"/>
        </a:spcAft>
        <a:defRPr sz="2000" b="1">
          <a:solidFill>
            <a:srgbClr val="006C30"/>
          </a:solidFill>
          <a:latin typeface="LMU CompatilFact" pitchFamily="2" charset="0"/>
        </a:defRPr>
      </a:lvl3pPr>
      <a:lvl4pPr algn="l" rtl="0" eaLnBrk="0" fontAlgn="base" hangingPunct="0">
        <a:spcBef>
          <a:spcPct val="0"/>
        </a:spcBef>
        <a:spcAft>
          <a:spcPct val="0"/>
        </a:spcAft>
        <a:defRPr sz="2000" b="1">
          <a:solidFill>
            <a:srgbClr val="006C30"/>
          </a:solidFill>
          <a:latin typeface="LMU CompatilFact" pitchFamily="2" charset="0"/>
        </a:defRPr>
      </a:lvl4pPr>
      <a:lvl5pPr algn="l" rtl="0" eaLnBrk="0" fontAlgn="base" hangingPunct="0">
        <a:spcBef>
          <a:spcPct val="0"/>
        </a:spcBef>
        <a:spcAft>
          <a:spcPct val="0"/>
        </a:spcAft>
        <a:defRPr sz="2000" b="1">
          <a:solidFill>
            <a:srgbClr val="006C30"/>
          </a:solidFill>
          <a:latin typeface="LMU CompatilFact" pitchFamily="2" charset="0"/>
        </a:defRPr>
      </a:lvl5pPr>
      <a:lvl6pPr marL="457200" algn="l" rtl="0" fontAlgn="base">
        <a:spcBef>
          <a:spcPct val="0"/>
        </a:spcBef>
        <a:spcAft>
          <a:spcPct val="0"/>
        </a:spcAft>
        <a:defRPr sz="1600">
          <a:solidFill>
            <a:srgbClr val="006C30"/>
          </a:solidFill>
          <a:latin typeface="LMU CompatilFact" pitchFamily="2" charset="0"/>
        </a:defRPr>
      </a:lvl6pPr>
      <a:lvl7pPr marL="914400" algn="l" rtl="0" fontAlgn="base">
        <a:spcBef>
          <a:spcPct val="0"/>
        </a:spcBef>
        <a:spcAft>
          <a:spcPct val="0"/>
        </a:spcAft>
        <a:defRPr sz="1600">
          <a:solidFill>
            <a:srgbClr val="006C30"/>
          </a:solidFill>
          <a:latin typeface="LMU CompatilFact" pitchFamily="2" charset="0"/>
        </a:defRPr>
      </a:lvl7pPr>
      <a:lvl8pPr marL="1371600" algn="l" rtl="0" fontAlgn="base">
        <a:spcBef>
          <a:spcPct val="0"/>
        </a:spcBef>
        <a:spcAft>
          <a:spcPct val="0"/>
        </a:spcAft>
        <a:defRPr sz="1600">
          <a:solidFill>
            <a:srgbClr val="006C30"/>
          </a:solidFill>
          <a:latin typeface="LMU CompatilFact" pitchFamily="2" charset="0"/>
        </a:defRPr>
      </a:lvl8pPr>
      <a:lvl9pPr marL="1828800" algn="l" rtl="0" fontAlgn="base">
        <a:spcBef>
          <a:spcPct val="0"/>
        </a:spcBef>
        <a:spcAft>
          <a:spcPct val="0"/>
        </a:spcAft>
        <a:defRPr sz="1600">
          <a:solidFill>
            <a:srgbClr val="006C30"/>
          </a:solidFill>
          <a:latin typeface="LMU CompatilFact" pitchFamily="2" charset="0"/>
        </a:defRPr>
      </a:lvl9pPr>
    </p:titleStyle>
    <p:bodyStyle>
      <a:lvl1pPr marL="342900" indent="-342900" algn="l" rtl="0" eaLnBrk="0" fontAlgn="base" hangingPunct="0">
        <a:lnSpc>
          <a:spcPct val="100000"/>
        </a:lnSpc>
        <a:spcBef>
          <a:spcPts val="0"/>
        </a:spcBef>
        <a:spcAft>
          <a:spcPts val="600"/>
        </a:spcAft>
        <a:buClrTx/>
        <a:buChar char="•"/>
        <a:defRPr sz="2400">
          <a:solidFill>
            <a:schemeClr val="tx1"/>
          </a:solidFill>
          <a:latin typeface="+mn-lt"/>
          <a:ea typeface="+mn-ea"/>
          <a:cs typeface="+mn-cs"/>
        </a:defRPr>
      </a:lvl1pPr>
      <a:lvl2pPr marL="742950" indent="-285750" algn="l" rtl="0" eaLnBrk="0" fontAlgn="base" hangingPunct="0">
        <a:lnSpc>
          <a:spcPct val="100000"/>
        </a:lnSpc>
        <a:spcBef>
          <a:spcPts val="0"/>
        </a:spcBef>
        <a:spcAft>
          <a:spcPts val="600"/>
        </a:spcAft>
        <a:buClrTx/>
        <a:buFont typeface="Times" pitchFamily="18" charset="0"/>
        <a:buChar char="•"/>
        <a:defRPr sz="1600">
          <a:solidFill>
            <a:schemeClr val="tx1"/>
          </a:solidFill>
          <a:latin typeface="+mn-lt"/>
        </a:defRPr>
      </a:lvl2pPr>
      <a:lvl3pPr marL="1143000" indent="-228600" algn="l" rtl="0" eaLnBrk="0" fontAlgn="base" hangingPunct="0">
        <a:lnSpc>
          <a:spcPct val="100000"/>
        </a:lnSpc>
        <a:spcBef>
          <a:spcPts val="0"/>
        </a:spcBef>
        <a:spcAft>
          <a:spcPts val="600"/>
        </a:spcAft>
        <a:buClrTx/>
        <a:buFont typeface="LMU CompatilFact" pitchFamily="2" charset="0"/>
        <a:buChar char="–"/>
        <a:defRPr sz="1600">
          <a:solidFill>
            <a:schemeClr val="tx1"/>
          </a:solidFill>
          <a:latin typeface="+mn-lt"/>
        </a:defRPr>
      </a:lvl3pPr>
      <a:lvl4pPr marL="1562100" indent="-228600" algn="l" rtl="0" eaLnBrk="0" fontAlgn="base" hangingPunct="0">
        <a:lnSpc>
          <a:spcPct val="100000"/>
        </a:lnSpc>
        <a:spcBef>
          <a:spcPts val="0"/>
        </a:spcBef>
        <a:spcAft>
          <a:spcPts val="600"/>
        </a:spcAft>
        <a:buClrTx/>
        <a:buChar char="-"/>
        <a:defRPr sz="1600">
          <a:solidFill>
            <a:schemeClr val="tx1"/>
          </a:solidFill>
          <a:latin typeface="+mn-lt"/>
        </a:defRPr>
      </a:lvl4pPr>
      <a:lvl5pPr marL="1981200" indent="-228600" algn="l" rtl="0" eaLnBrk="0" fontAlgn="base" hangingPunct="0">
        <a:lnSpc>
          <a:spcPct val="100000"/>
        </a:lnSpc>
        <a:spcBef>
          <a:spcPts val="0"/>
        </a:spcBef>
        <a:spcAft>
          <a:spcPts val="600"/>
        </a:spcAft>
        <a:buClrTx/>
        <a:buChar char="»"/>
        <a:defRPr sz="1600">
          <a:solidFill>
            <a:schemeClr val="tx1"/>
          </a:solidFill>
          <a:latin typeface="+mn-lt"/>
        </a:defRPr>
      </a:lvl5pPr>
      <a:lvl6pPr marL="2438400" indent="-228600" algn="l" rtl="0" fontAlgn="base">
        <a:spcBef>
          <a:spcPct val="20000"/>
        </a:spcBef>
        <a:spcAft>
          <a:spcPct val="0"/>
        </a:spcAft>
        <a:defRPr sz="1600">
          <a:solidFill>
            <a:srgbClr val="006C30"/>
          </a:solidFill>
          <a:latin typeface="+mn-lt"/>
        </a:defRPr>
      </a:lvl6pPr>
      <a:lvl7pPr marL="2895600" indent="-228600" algn="l" rtl="0" fontAlgn="base">
        <a:spcBef>
          <a:spcPct val="20000"/>
        </a:spcBef>
        <a:spcAft>
          <a:spcPct val="0"/>
        </a:spcAft>
        <a:defRPr sz="1600">
          <a:solidFill>
            <a:srgbClr val="006C30"/>
          </a:solidFill>
          <a:latin typeface="+mn-lt"/>
        </a:defRPr>
      </a:lvl7pPr>
      <a:lvl8pPr marL="3352800" indent="-228600" algn="l" rtl="0" fontAlgn="base">
        <a:spcBef>
          <a:spcPct val="20000"/>
        </a:spcBef>
        <a:spcAft>
          <a:spcPct val="0"/>
        </a:spcAft>
        <a:defRPr sz="1600">
          <a:solidFill>
            <a:srgbClr val="006C30"/>
          </a:solidFill>
          <a:latin typeface="+mn-lt"/>
        </a:defRPr>
      </a:lvl8pPr>
      <a:lvl9pPr marL="3810000" indent="-228600" algn="l" rtl="0" fontAlgn="base">
        <a:spcBef>
          <a:spcPct val="20000"/>
        </a:spcBef>
        <a:spcAft>
          <a:spcPct val="0"/>
        </a:spcAft>
        <a:defRPr sz="1600">
          <a:solidFill>
            <a:srgbClr val="006C3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microsoft.com/office/2007/relationships/hdphoto" Target="../media/hdphoto1.wdp"/><Relationship Id="rId6" Type="http://schemas.openxmlformats.org/officeDocument/2006/relationships/image" Target="../media/image8.jpg"/><Relationship Id="rId7" Type="http://schemas.openxmlformats.org/officeDocument/2006/relationships/hyperlink" Target="http://en.wikipedia.org/wiki/Raspberry_Pi" TargetMode="External"/><Relationship Id="rId8" Type="http://schemas.openxmlformats.org/officeDocument/2006/relationships/hyperlink" Target="http://energenie.com/" TargetMode="External"/><Relationship Id="rId9" Type="http://schemas.openxmlformats.org/officeDocument/2006/relationships/hyperlink" Target="http://www.netlib.org/benchmark/hpl/"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de-DE" dirty="0" smtClean="0"/>
              <a:t>Abschlussvortrag zur </a:t>
            </a:r>
            <a:r>
              <a:rPr lang="de-DE" dirty="0"/>
              <a:t>Bachelorarbeit</a:t>
            </a:r>
          </a:p>
          <a:p>
            <a:r>
              <a:rPr lang="de-DE" dirty="0"/>
              <a:t>Aufgabensteller: Prof. Dr. Dieter </a:t>
            </a:r>
            <a:r>
              <a:rPr lang="de-DE" dirty="0" err="1"/>
              <a:t>Kranzlmüller</a:t>
            </a:r>
            <a:endParaRPr lang="de-DE" dirty="0"/>
          </a:p>
          <a:p>
            <a:r>
              <a:rPr lang="de-DE" dirty="0"/>
              <a:t>Betreuer: </a:t>
            </a:r>
            <a:r>
              <a:rPr lang="de-DE" dirty="0" smtClean="0"/>
              <a:t>Dr. Nils </a:t>
            </a:r>
            <a:r>
              <a:rPr lang="de-DE" dirty="0" err="1" smtClean="0"/>
              <a:t>gentschen</a:t>
            </a:r>
            <a:r>
              <a:rPr lang="de-DE" dirty="0" smtClean="0"/>
              <a:t> Felde, Christian Straube</a:t>
            </a:r>
            <a:endParaRPr lang="de-DE" dirty="0"/>
          </a:p>
          <a:p>
            <a:r>
              <a:rPr lang="de-DE" dirty="0"/>
              <a:t>Datum des Vortrags: </a:t>
            </a:r>
            <a:r>
              <a:rPr lang="de-DE" dirty="0" smtClean="0"/>
              <a:t>10. Juli 2014</a:t>
            </a:r>
            <a:endParaRPr lang="de-DE" dirty="0"/>
          </a:p>
        </p:txBody>
      </p:sp>
      <p:sp>
        <p:nvSpPr>
          <p:cNvPr id="9" name="Titel 8"/>
          <p:cNvSpPr>
            <a:spLocks noGrp="1"/>
          </p:cNvSpPr>
          <p:nvPr>
            <p:ph type="ctrTitle"/>
          </p:nvPr>
        </p:nvSpPr>
        <p:spPr>
          <a:xfrm>
            <a:off x="647564" y="2625714"/>
            <a:ext cx="7596844" cy="1531947"/>
          </a:xfrm>
        </p:spPr>
        <p:txBody>
          <a:bodyPr>
            <a:noAutofit/>
          </a:bodyPr>
          <a:lstStyle/>
          <a:p>
            <a:r>
              <a:rPr lang="de-DE" sz="2800" dirty="0" smtClean="0"/>
              <a:t>Untersuchung des Skalierungsverhaltens </a:t>
            </a:r>
            <a:br>
              <a:rPr lang="de-DE" sz="2800" dirty="0" smtClean="0"/>
            </a:br>
            <a:r>
              <a:rPr lang="de-DE" sz="2800" dirty="0" smtClean="0"/>
              <a:t>eines </a:t>
            </a:r>
            <a:r>
              <a:rPr lang="de-DE" sz="2800" dirty="0" err="1" smtClean="0"/>
              <a:t>Raspberry</a:t>
            </a:r>
            <a:r>
              <a:rPr lang="de-DE" sz="2800" dirty="0" smtClean="0"/>
              <a:t> Pi-Clusters </a:t>
            </a:r>
            <a:br>
              <a:rPr lang="de-DE" sz="2800" dirty="0" smtClean="0"/>
            </a:br>
            <a:r>
              <a:rPr lang="de-DE" sz="2800" dirty="0" smtClean="0"/>
              <a:t>unter Verwendung von HPC</a:t>
            </a:r>
            <a:r>
              <a:rPr lang="de-DE" sz="2800" dirty="0"/>
              <a:t>-</a:t>
            </a:r>
            <a:r>
              <a:rPr lang="de-DE" sz="2800" dirty="0" smtClean="0"/>
              <a:t>Benchmarks</a:t>
            </a:r>
            <a:endParaRPr lang="de-DE" sz="2800" dirty="0"/>
          </a:p>
        </p:txBody>
      </p:sp>
      <p:sp>
        <p:nvSpPr>
          <p:cNvPr id="11" name="Textplatzhalter 10"/>
          <p:cNvSpPr>
            <a:spLocks noGrp="1"/>
          </p:cNvSpPr>
          <p:nvPr>
            <p:ph type="body" sz="quarter" idx="10"/>
          </p:nvPr>
        </p:nvSpPr>
        <p:spPr/>
        <p:txBody>
          <a:bodyPr/>
          <a:lstStyle/>
          <a:p>
            <a:r>
              <a:rPr lang="de-DE" dirty="0" smtClean="0"/>
              <a:t>Judith Greif</a:t>
            </a:r>
            <a:endParaRPr lang="de-DE" dirty="0"/>
          </a:p>
        </p:txBody>
      </p:sp>
    </p:spTree>
    <p:extLst>
      <p:ext uri="{BB962C8B-B14F-4D97-AF65-F5344CB8AC3E}">
        <p14:creationId xmlns:p14="http://schemas.microsoft.com/office/powerpoint/2010/main" val="293175467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2"/>
            </a:pPr>
            <a:r>
              <a:rPr lang="de-DE" b="1" dirty="0" smtClean="0"/>
              <a:t>Verwendete Benchmarks</a:t>
            </a:r>
          </a:p>
          <a:p>
            <a:pPr marL="400050" lvl="1" indent="0">
              <a:buNone/>
            </a:pPr>
            <a:r>
              <a:rPr lang="de-DE" b="1" dirty="0" smtClean="0"/>
              <a:t>2.1 HPL </a:t>
            </a:r>
          </a:p>
          <a:p>
            <a:pPr lvl="2" indent="-285750">
              <a:buFont typeface="Arial"/>
              <a:buChar char="•"/>
            </a:pPr>
            <a:r>
              <a:rPr lang="de-DE" b="1" dirty="0" smtClean="0"/>
              <a:t>Was wird gemessen? CPU-Performance</a:t>
            </a:r>
          </a:p>
          <a:p>
            <a:pPr lvl="2" indent="-285750">
              <a:buFont typeface="Arial"/>
              <a:buChar char="•"/>
            </a:pPr>
            <a:r>
              <a:rPr lang="de-DE" b="1" dirty="0" smtClean="0"/>
              <a:t>Prinzip</a:t>
            </a:r>
            <a:r>
              <a:rPr lang="de-DE" b="1" dirty="0"/>
              <a:t>:</a:t>
            </a:r>
            <a:r>
              <a:rPr lang="de-DE" dirty="0"/>
              <a:t> Fließpunktoperationen auf dicht besetzter Matrix </a:t>
            </a:r>
            <a:r>
              <a:rPr lang="de-DE" dirty="0" smtClean="0"/>
              <a:t>(Lösung eines linearen Gleichungssystems, Matrixmultiplikation</a:t>
            </a:r>
            <a:r>
              <a:rPr lang="de-DE" dirty="0"/>
              <a:t>)</a:t>
            </a:r>
          </a:p>
          <a:p>
            <a:pPr lvl="2" indent="-285750">
              <a:buFont typeface="Arial"/>
              <a:buChar char="•"/>
            </a:pPr>
            <a:r>
              <a:rPr lang="de-DE" dirty="0" smtClean="0"/>
              <a:t>Frei verfügbare Implementierung von </a:t>
            </a:r>
            <a:r>
              <a:rPr lang="de-DE" dirty="0" err="1" smtClean="0"/>
              <a:t>HPLinpack</a:t>
            </a:r>
            <a:r>
              <a:rPr lang="de-DE" dirty="0" smtClean="0"/>
              <a:t> (Ermittlung der Top500-Rangliste)</a:t>
            </a:r>
          </a:p>
          <a:p>
            <a:pPr lvl="2" indent="-285750">
              <a:buFont typeface="Arial"/>
              <a:buChar char="•"/>
            </a:pPr>
            <a:r>
              <a:rPr lang="de-DE" dirty="0" smtClean="0"/>
              <a:t>Anpassung der Eingabeparameter an Testsystem erforderlich (u.a. Problemgröße, Blockgröße, Prozessnetz, Panel- und Teilpanel-</a:t>
            </a:r>
            <a:r>
              <a:rPr lang="de-DE" dirty="0" err="1" smtClean="0"/>
              <a:t>Faktorisierungsstrategien</a:t>
            </a:r>
            <a:r>
              <a:rPr lang="de-DE" dirty="0" smtClean="0"/>
              <a:t>) </a:t>
            </a:r>
            <a:endParaRPr lang="de-DE" dirty="0"/>
          </a:p>
          <a:p>
            <a:pPr marL="400050" lvl="1" indent="0">
              <a:buNone/>
            </a:pPr>
            <a:r>
              <a:rPr lang="de-DE" b="1" dirty="0" smtClean="0"/>
              <a:t>2.2 STREAM</a:t>
            </a:r>
            <a:endParaRPr lang="de-DE" dirty="0" smtClean="0"/>
          </a:p>
          <a:p>
            <a:pPr lvl="2" indent="-285750">
              <a:buFont typeface="Arial"/>
              <a:buChar char="•"/>
            </a:pPr>
            <a:r>
              <a:rPr lang="de-DE" b="1" dirty="0" smtClean="0"/>
              <a:t>Was </a:t>
            </a:r>
            <a:r>
              <a:rPr lang="de-DE" b="1" dirty="0"/>
              <a:t>wird gemessen? </a:t>
            </a:r>
            <a:r>
              <a:rPr lang="de-DE" b="1" dirty="0" smtClean="0"/>
              <a:t>Durchsatz Hauptspeicherzugriffe</a:t>
            </a:r>
            <a:endParaRPr lang="de-DE" dirty="0" smtClean="0"/>
          </a:p>
          <a:p>
            <a:pPr lvl="2" indent="-285750">
              <a:buFont typeface="Arial"/>
              <a:buChar char="•"/>
            </a:pPr>
            <a:r>
              <a:rPr lang="de-DE" b="1" dirty="0" smtClean="0"/>
              <a:t>Prinzip</a:t>
            </a:r>
            <a:r>
              <a:rPr lang="de-DE" b="1" dirty="0"/>
              <a:t>: </a:t>
            </a:r>
            <a:r>
              <a:rPr lang="de-DE" dirty="0"/>
              <a:t>Fließpunktoperationen auf langen </a:t>
            </a:r>
            <a:r>
              <a:rPr lang="de-DE" dirty="0" smtClean="0"/>
              <a:t>Vektoren, die aus HS geladen werden </a:t>
            </a:r>
          </a:p>
          <a:p>
            <a:pPr lvl="2" indent="-285750">
              <a:buFont typeface="Arial"/>
              <a:buChar char="•"/>
            </a:pPr>
            <a:r>
              <a:rPr lang="de-DE" dirty="0" smtClean="0"/>
              <a:t>4 Module: </a:t>
            </a:r>
            <a:r>
              <a:rPr lang="de-DE" dirty="0" err="1" smtClean="0"/>
              <a:t>Copy</a:t>
            </a:r>
            <a:r>
              <a:rPr lang="de-DE" dirty="0" smtClean="0"/>
              <a:t>, </a:t>
            </a:r>
            <a:r>
              <a:rPr lang="de-DE" dirty="0" err="1" smtClean="0"/>
              <a:t>Scale</a:t>
            </a:r>
            <a:r>
              <a:rPr lang="de-DE" dirty="0" smtClean="0"/>
              <a:t>, Add, </a:t>
            </a:r>
            <a:r>
              <a:rPr lang="de-DE" dirty="0" err="1" smtClean="0"/>
              <a:t>Triad</a:t>
            </a:r>
            <a:r>
              <a:rPr lang="de-DE" dirty="0" smtClean="0"/>
              <a:t> mit Abhängigkeiten untereinander</a:t>
            </a:r>
          </a:p>
          <a:p>
            <a:pPr lvl="2" indent="-285750">
              <a:buFont typeface="Arial"/>
              <a:buChar char="•"/>
            </a:pPr>
            <a:r>
              <a:rPr lang="de-DE" dirty="0" smtClean="0"/>
              <a:t>Bestandteil der HPC-Challenge-Suite</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10</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
        <p:nvSpPr>
          <p:cNvPr id="6" name="Textfeld 5"/>
          <p:cNvSpPr txBox="1"/>
          <p:nvPr/>
        </p:nvSpPr>
        <p:spPr>
          <a:xfrm>
            <a:off x="5725583" y="889000"/>
            <a:ext cx="184666" cy="276999"/>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25844587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3"/>
            </a:pPr>
            <a:r>
              <a:rPr lang="de-DE" b="1" dirty="0" smtClean="0"/>
              <a:t>Versuchsdurchführung</a:t>
            </a:r>
          </a:p>
          <a:p>
            <a:pPr marL="400050" lvl="1" indent="0">
              <a:buNone/>
            </a:pPr>
            <a:r>
              <a:rPr lang="de-DE" b="1" dirty="0"/>
              <a:t>3.1 </a:t>
            </a:r>
            <a:r>
              <a:rPr lang="de-DE" b="1" dirty="0" smtClean="0"/>
              <a:t>Vorarbeiten/Fehlerbehebung </a:t>
            </a:r>
          </a:p>
          <a:p>
            <a:pPr lvl="2" indent="-342900">
              <a:buFont typeface="Arial"/>
              <a:buChar char="•"/>
            </a:pPr>
            <a:r>
              <a:rPr lang="de-DE" dirty="0" smtClean="0"/>
              <a:t>Defekte Hardware</a:t>
            </a:r>
          </a:p>
          <a:p>
            <a:pPr lvl="2" indent="-342900">
              <a:buFont typeface="Arial"/>
              <a:buChar char="•"/>
            </a:pPr>
            <a:r>
              <a:rPr lang="de-DE" dirty="0" smtClean="0"/>
              <a:t>Rechenknoten nicht erreichbar (ping/</a:t>
            </a:r>
            <a:r>
              <a:rPr lang="de-DE" dirty="0" err="1" smtClean="0"/>
              <a:t>ssh</a:t>
            </a:r>
            <a:r>
              <a:rPr lang="de-DE" dirty="0" smtClean="0"/>
              <a:t>)</a:t>
            </a:r>
          </a:p>
          <a:p>
            <a:pPr lvl="2" indent="-342900">
              <a:buFont typeface="Arial"/>
              <a:buChar char="•"/>
            </a:pPr>
            <a:r>
              <a:rPr lang="de-DE" dirty="0" smtClean="0"/>
              <a:t>Geteiltes Verzeichnis nicht eingehängt</a:t>
            </a:r>
          </a:p>
          <a:p>
            <a:pPr lvl="2" indent="-342900">
              <a:buFont typeface="Arial"/>
              <a:buChar char="•"/>
            </a:pPr>
            <a:r>
              <a:rPr lang="de-DE" dirty="0" err="1" smtClean="0"/>
              <a:t>Bash</a:t>
            </a:r>
            <a:r>
              <a:rPr lang="de-DE" dirty="0" smtClean="0"/>
              <a:t>-Befehle werden nicht erkannt</a:t>
            </a:r>
          </a:p>
          <a:p>
            <a:pPr marL="400050" lvl="1" indent="0">
              <a:buNone/>
            </a:pPr>
            <a:r>
              <a:rPr lang="de-DE" b="1" dirty="0" smtClean="0"/>
              <a:t>3.2 Ziele</a:t>
            </a:r>
          </a:p>
          <a:p>
            <a:pPr lvl="2" indent="-342900">
              <a:buFont typeface="+mj-lt"/>
              <a:buAutoNum type="alphaLcParenR"/>
            </a:pPr>
            <a:r>
              <a:rPr lang="de-DE" b="1" dirty="0" smtClean="0"/>
              <a:t>Parallele Ausführung der Benchmark-Programme</a:t>
            </a:r>
            <a:r>
              <a:rPr lang="de-DE" dirty="0" smtClean="0"/>
              <a:t> auf </a:t>
            </a:r>
            <a:r>
              <a:rPr lang="de-DE" dirty="0" err="1" smtClean="0"/>
              <a:t>n</a:t>
            </a:r>
            <a:r>
              <a:rPr lang="de-DE" dirty="0" smtClean="0"/>
              <a:t> – 4 Rechenknoten (max. 19 Rechenknoten, da: pi03 ist Berechnungsknoten/mind. 4 Rechenknoten, da: Minimum für HPL)</a:t>
            </a:r>
            <a:endParaRPr lang="de-DE" b="1" dirty="0" smtClean="0"/>
          </a:p>
          <a:p>
            <a:pPr lvl="2" indent="-342900">
              <a:buFont typeface="+mj-lt"/>
              <a:buAutoNum type="alphaLcParenR"/>
            </a:pPr>
            <a:r>
              <a:rPr lang="de-DE" b="1" dirty="0" smtClean="0"/>
              <a:t>Zwei Messreihen pro Benchmark</a:t>
            </a:r>
            <a:r>
              <a:rPr lang="de-DE" dirty="0" smtClean="0"/>
              <a:t> (Messreihe 1: alle </a:t>
            </a:r>
            <a:r>
              <a:rPr lang="de-DE" dirty="0" err="1" smtClean="0"/>
              <a:t>Raspberry</a:t>
            </a:r>
            <a:r>
              <a:rPr lang="de-DE" dirty="0" smtClean="0"/>
              <a:t> Pis angeschaltet/Messreihe 2: nicht aktive </a:t>
            </a:r>
            <a:r>
              <a:rPr lang="de-DE" dirty="0" err="1" smtClean="0"/>
              <a:t>Raspberry</a:t>
            </a:r>
            <a:r>
              <a:rPr lang="de-DE" dirty="0"/>
              <a:t> </a:t>
            </a:r>
            <a:r>
              <a:rPr lang="de-DE" dirty="0" smtClean="0"/>
              <a:t>Pis werden heruntergefahren und von Stromversorgung getrennt) </a:t>
            </a:r>
          </a:p>
          <a:p>
            <a:pPr lvl="2" indent="-342900">
              <a:buFont typeface="+mj-lt"/>
              <a:buAutoNum type="alphaLcParenR"/>
            </a:pPr>
            <a:r>
              <a:rPr lang="de-DE" b="1" dirty="0" smtClean="0"/>
              <a:t>Auswertung Strommessgerät</a:t>
            </a:r>
          </a:p>
          <a:p>
            <a:pPr lvl="2" indent="-342900">
              <a:buFont typeface="+mj-lt"/>
              <a:buAutoNum type="alphaLcParenR"/>
            </a:pPr>
            <a:r>
              <a:rPr lang="de-DE" b="1" dirty="0" smtClean="0"/>
              <a:t>Automatisierte Durchführung der Messungen</a:t>
            </a:r>
          </a:p>
          <a:p>
            <a:pPr lvl="2" indent="-342900">
              <a:buFont typeface="+mj-lt"/>
              <a:buAutoNum type="alphaLcParenR"/>
            </a:pPr>
            <a:r>
              <a:rPr lang="de-DE" b="1" dirty="0" smtClean="0"/>
              <a:t>Protokollierung und grafische Aufbereitung der Messergebnisse</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11</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5574529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53541" y="1340768"/>
            <a:ext cx="6534188" cy="4900641"/>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12</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
        <p:nvSpPr>
          <p:cNvPr id="3" name="Textfeld 2"/>
          <p:cNvSpPr txBox="1"/>
          <p:nvPr/>
        </p:nvSpPr>
        <p:spPr>
          <a:xfrm>
            <a:off x="2375756" y="6129300"/>
            <a:ext cx="4716524" cy="276999"/>
          </a:xfrm>
          <a:prstGeom prst="rect">
            <a:avLst/>
          </a:prstGeom>
          <a:noFill/>
        </p:spPr>
        <p:txBody>
          <a:bodyPr wrap="square" lIns="0" rIns="0" rtlCol="0">
            <a:spAutoFit/>
          </a:bodyPr>
          <a:lstStyle/>
          <a:p>
            <a:r>
              <a:rPr lang="de-DE" dirty="0" smtClean="0"/>
              <a:t>Aktivitätsdiagramm einer Versuchsdurchführung mit 2 Messreihen</a:t>
            </a:r>
            <a:endParaRPr lang="de-DE" dirty="0"/>
          </a:p>
        </p:txBody>
      </p:sp>
    </p:spTree>
    <p:extLst>
      <p:ext uri="{BB962C8B-B14F-4D97-AF65-F5344CB8AC3E}">
        <p14:creationId xmlns:p14="http://schemas.microsoft.com/office/powerpoint/2010/main" val="403212536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	</a:t>
            </a:r>
            <a:endParaRPr lang="de-DE" sz="1800" dirty="0"/>
          </a:p>
        </p:txBody>
      </p:sp>
      <p:sp>
        <p:nvSpPr>
          <p:cNvPr id="3" name="Inhaltsplatzhalter 2"/>
          <p:cNvSpPr>
            <a:spLocks noGrp="1"/>
          </p:cNvSpPr>
          <p:nvPr>
            <p:ph idx="1"/>
          </p:nvPr>
        </p:nvSpPr>
        <p:spPr/>
        <p:txBody>
          <a:bodyPr/>
          <a:lstStyle/>
          <a:p>
            <a:pPr marL="400050" lvl="1" indent="0">
              <a:buNone/>
            </a:pPr>
            <a:r>
              <a:rPr lang="de-DE" b="1" dirty="0" smtClean="0"/>
              <a:t>3.3 Umsetzung</a:t>
            </a:r>
          </a:p>
          <a:p>
            <a:pPr lvl="2" indent="-342900">
              <a:buFont typeface="+mj-lt"/>
              <a:buAutoNum type="alphaLcParenR"/>
            </a:pPr>
            <a:r>
              <a:rPr lang="de-DE" b="1" dirty="0" smtClean="0"/>
              <a:t>Parallele Ausführung: </a:t>
            </a:r>
            <a:r>
              <a:rPr lang="de-DE" dirty="0" smtClean="0"/>
              <a:t>MPICH mit </a:t>
            </a:r>
            <a:r>
              <a:rPr lang="de-DE" dirty="0" err="1" smtClean="0"/>
              <a:t>mpiexec</a:t>
            </a:r>
            <a:r>
              <a:rPr lang="de-DE" dirty="0" smtClean="0"/>
              <a:t> und </a:t>
            </a:r>
            <a:r>
              <a:rPr lang="de-DE" dirty="0" err="1" smtClean="0"/>
              <a:t>Machinefile</a:t>
            </a:r>
            <a:endParaRPr lang="de-DE" dirty="0"/>
          </a:p>
          <a:p>
            <a:pPr lvl="2" indent="-342900">
              <a:buFont typeface="+mj-lt"/>
              <a:buAutoNum type="alphaLcParenR"/>
            </a:pPr>
            <a:r>
              <a:rPr lang="de-DE" b="1" dirty="0" smtClean="0"/>
              <a:t>Zwei </a:t>
            </a:r>
            <a:r>
              <a:rPr lang="de-DE" b="1" dirty="0"/>
              <a:t>Messreihen pro </a:t>
            </a:r>
            <a:r>
              <a:rPr lang="de-DE" b="1" dirty="0" smtClean="0"/>
              <a:t>Benchmark:</a:t>
            </a:r>
            <a:r>
              <a:rPr lang="de-DE" dirty="0"/>
              <a:t> </a:t>
            </a:r>
            <a:r>
              <a:rPr lang="de-DE" dirty="0" smtClean="0"/>
              <a:t>Realisierung durch </a:t>
            </a:r>
            <a:r>
              <a:rPr lang="de-DE" dirty="0" err="1" smtClean="0"/>
              <a:t>Shellskripte</a:t>
            </a:r>
            <a:endParaRPr lang="de-DE" dirty="0"/>
          </a:p>
          <a:p>
            <a:pPr lvl="2" indent="-342900">
              <a:buFont typeface="+mj-lt"/>
              <a:buAutoNum type="alphaLcParenR"/>
            </a:pPr>
            <a:r>
              <a:rPr lang="de-DE" b="1" dirty="0" smtClean="0"/>
              <a:t>Auswertung Strommessgerät:</a:t>
            </a:r>
            <a:r>
              <a:rPr lang="de-DE" b="1" dirty="0"/>
              <a:t> </a:t>
            </a:r>
            <a:r>
              <a:rPr lang="de-DE" dirty="0" smtClean="0"/>
              <a:t>Auswertung der </a:t>
            </a:r>
            <a:r>
              <a:rPr lang="de-DE" dirty="0" err="1" smtClean="0"/>
              <a:t>SQLite</a:t>
            </a:r>
            <a:r>
              <a:rPr lang="de-DE" dirty="0" smtClean="0"/>
              <a:t>-Datenbank auf Windows-VM </a:t>
            </a:r>
            <a:endParaRPr lang="de-DE" b="1" dirty="0"/>
          </a:p>
          <a:p>
            <a:pPr lvl="2" indent="-342900">
              <a:buFont typeface="+mj-lt"/>
              <a:buAutoNum type="alphaLcParenR"/>
            </a:pPr>
            <a:r>
              <a:rPr lang="de-DE" b="1" dirty="0" smtClean="0"/>
              <a:t>Automatisierte </a:t>
            </a:r>
            <a:r>
              <a:rPr lang="de-DE" b="1" dirty="0"/>
              <a:t>Durchführung der </a:t>
            </a:r>
            <a:r>
              <a:rPr lang="de-DE" b="1" dirty="0" smtClean="0"/>
              <a:t>Messungen:</a:t>
            </a:r>
            <a:r>
              <a:rPr lang="de-DE" dirty="0"/>
              <a:t> </a:t>
            </a:r>
            <a:r>
              <a:rPr lang="de-DE" dirty="0" smtClean="0"/>
              <a:t>Realisierung durch </a:t>
            </a:r>
            <a:r>
              <a:rPr lang="de-DE" dirty="0" err="1" smtClean="0"/>
              <a:t>Shellskripte</a:t>
            </a:r>
            <a:r>
              <a:rPr lang="de-DE" dirty="0" smtClean="0"/>
              <a:t> (Schwerpunkt HERE-Files zur Navigation zwischen Server und Rechenknoten mit verschiedenen Benutzern)</a:t>
            </a:r>
            <a:endParaRPr lang="de-DE" dirty="0"/>
          </a:p>
          <a:p>
            <a:pPr lvl="2" indent="-342900">
              <a:buFont typeface="+mj-lt"/>
              <a:buAutoNum type="alphaLcParenR"/>
            </a:pPr>
            <a:r>
              <a:rPr lang="de-DE" b="1" dirty="0" smtClean="0"/>
              <a:t>Protokollierung </a:t>
            </a:r>
            <a:r>
              <a:rPr lang="de-DE" b="1" dirty="0"/>
              <a:t>und grafische Aufbereitung der </a:t>
            </a:r>
            <a:r>
              <a:rPr lang="de-DE" b="1" dirty="0" smtClean="0"/>
              <a:t>Messwerte:</a:t>
            </a:r>
            <a:r>
              <a:rPr lang="de-DE" dirty="0" smtClean="0"/>
              <a:t> Realisierung durch </a:t>
            </a:r>
            <a:r>
              <a:rPr lang="de-DE" dirty="0" err="1" smtClean="0"/>
              <a:t>Shellskripte</a:t>
            </a:r>
            <a:r>
              <a:rPr lang="de-DE" dirty="0" smtClean="0"/>
              <a:t> (Schwerpunkt Kommandozeilen-MySQL); Anpassung des Datenbankschemas an tatsächliche Anforderungen; grafische Aufbereitung mit </a:t>
            </a:r>
            <a:r>
              <a:rPr lang="de-DE" dirty="0" err="1" smtClean="0"/>
              <a:t>Gnuplot</a:t>
            </a:r>
            <a:endParaRPr lang="de-DE" b="1" dirty="0"/>
          </a:p>
          <a:p>
            <a:pPr lvl="2" indent="-342900">
              <a:buFont typeface="+mj-lt"/>
              <a:buAutoNum type="alphaLcParenR"/>
            </a:pPr>
            <a:r>
              <a:rPr lang="de-DE" b="1" dirty="0" smtClean="0"/>
              <a:t>Integration der Fehlerbehebung in Versuchsdurchführung: </a:t>
            </a:r>
            <a:r>
              <a:rPr lang="de-DE" dirty="0" smtClean="0"/>
              <a:t>Realisierung durch </a:t>
            </a:r>
            <a:r>
              <a:rPr lang="de-DE" dirty="0" err="1" smtClean="0"/>
              <a:t>Shellskripte</a:t>
            </a:r>
            <a:r>
              <a:rPr lang="de-DE" dirty="0" smtClean="0"/>
              <a:t>; Aufsichtsperson</a:t>
            </a:r>
            <a:r>
              <a:rPr lang="de-DE" b="1" dirty="0" smtClean="0"/>
              <a:t> </a:t>
            </a:r>
            <a:endParaRPr lang="de-DE" b="1" dirty="0"/>
          </a:p>
          <a:p>
            <a:pPr marL="400050" lvl="1"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13</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5731361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3257" y="1232756"/>
            <a:ext cx="6502400" cy="4876800"/>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14</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
        <p:nvSpPr>
          <p:cNvPr id="3" name="Textfeld 2"/>
          <p:cNvSpPr txBox="1"/>
          <p:nvPr/>
        </p:nvSpPr>
        <p:spPr>
          <a:xfrm>
            <a:off x="2987824" y="6129300"/>
            <a:ext cx="2959890" cy="276999"/>
          </a:xfrm>
          <a:prstGeom prst="rect">
            <a:avLst/>
          </a:prstGeom>
          <a:noFill/>
        </p:spPr>
        <p:txBody>
          <a:bodyPr wrap="none" rtlCol="0">
            <a:spAutoFit/>
          </a:bodyPr>
          <a:lstStyle/>
          <a:p>
            <a:r>
              <a:rPr lang="de-DE" dirty="0" smtClean="0"/>
              <a:t>Aktivitätsdiagramm einer Strommessung</a:t>
            </a:r>
            <a:endParaRPr lang="de-DE" dirty="0"/>
          </a:p>
        </p:txBody>
      </p:sp>
    </p:spTree>
    <p:extLst>
      <p:ext uri="{BB962C8B-B14F-4D97-AF65-F5344CB8AC3E}">
        <p14:creationId xmlns:p14="http://schemas.microsoft.com/office/powerpoint/2010/main" val="10197417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a:t>
            </a:r>
            <a:endParaRPr lang="de-DE" sz="1800" dirty="0"/>
          </a:p>
        </p:txBody>
      </p:sp>
      <p:pic>
        <p:nvPicPr>
          <p:cNvPr id="6" name="Inhaltsplatzhalter 5" descr="strom6.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15</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29832233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16</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pic>
        <p:nvPicPr>
          <p:cNvPr id="7" name="Inhaltsplatzhalter 6" descr="strom5.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181276981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57200" indent="-457200">
              <a:buAutoNum type="arabicPeriod"/>
            </a:pPr>
            <a:r>
              <a:rPr lang="de-DE" b="1" dirty="0" smtClean="0"/>
              <a:t>Strommessung</a:t>
            </a:r>
          </a:p>
          <a:p>
            <a:pPr marL="685800" lvl="1"/>
            <a:r>
              <a:rPr lang="de-DE" b="1" dirty="0" smtClean="0"/>
              <a:t>Erwartete Ergebnisse: </a:t>
            </a:r>
          </a:p>
          <a:p>
            <a:pPr marL="1085850" lvl="2"/>
            <a:r>
              <a:rPr lang="de-DE" dirty="0" smtClean="0"/>
              <a:t>Deutlich niedrigerer Stromverbrauch in Messreihe 2 als in Messreihe 1 (nicht aktive Rechenknoten werden heruntergefahren und von Stromversorgung getrennt) </a:t>
            </a:r>
            <a:r>
              <a:rPr lang="de-DE" dirty="0">
                <a:latin typeface="Zapf Dingbats"/>
                <a:ea typeface="Zapf Dingbats"/>
                <a:cs typeface="Zapf Dingbats"/>
                <a:sym typeface="Zapf Dingbats"/>
              </a:rPr>
              <a:t>✓</a:t>
            </a:r>
            <a:endParaRPr lang="de-DE" dirty="0" smtClean="0"/>
          </a:p>
          <a:p>
            <a:pPr marL="1085850" lvl="2"/>
            <a:r>
              <a:rPr lang="de-DE" dirty="0" smtClean="0"/>
              <a:t>Abnahme des Stromverbrauchs in Messreihe 2 um einen festen Wert pro abgeschaltetem Rechenknoten </a:t>
            </a:r>
            <a:r>
              <a:rPr lang="de-DE" dirty="0" smtClean="0">
                <a:latin typeface="Zapf Dingbats"/>
                <a:ea typeface="Zapf Dingbats"/>
                <a:cs typeface="Zapf Dingbats"/>
                <a:sym typeface="Zapf Dingbats"/>
              </a:rPr>
              <a:t>✓</a:t>
            </a:r>
          </a:p>
          <a:p>
            <a:pPr marL="685800" lvl="1"/>
            <a:r>
              <a:rPr lang="de-DE" b="1" dirty="0" smtClean="0"/>
              <a:t>Fazit: </a:t>
            </a:r>
            <a:r>
              <a:rPr lang="de-DE" dirty="0" smtClean="0"/>
              <a:t>Erwartungsgemäßes Skalierungsverhalten</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17</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216029719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pic>
        <p:nvPicPr>
          <p:cNvPr id="6" name="Inhaltsplatzhalter 5" descr="hpl5.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18</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352470783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19</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pic>
        <p:nvPicPr>
          <p:cNvPr id="7" name="Inhaltsplatzhalter 6" descr="hpl6.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28525904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Gliederung</a:t>
            </a:r>
            <a:endParaRPr lang="de-DE" sz="1800" dirty="0"/>
          </a:p>
        </p:txBody>
      </p:sp>
      <p:sp>
        <p:nvSpPr>
          <p:cNvPr id="3" name="Inhaltsplatzhalter 2"/>
          <p:cNvSpPr>
            <a:spLocks noGrp="1"/>
          </p:cNvSpPr>
          <p:nvPr>
            <p:ph idx="1"/>
          </p:nvPr>
        </p:nvSpPr>
        <p:spPr/>
        <p:txBody>
          <a:bodyPr/>
          <a:lstStyle/>
          <a:p>
            <a:pPr marL="514350" indent="-514350">
              <a:buFont typeface="+mj-lt"/>
              <a:buAutoNum type="romanUcPeriod"/>
            </a:pPr>
            <a:r>
              <a:rPr lang="de-DE" b="1" dirty="0" smtClean="0"/>
              <a:t>Grundlagen</a:t>
            </a:r>
          </a:p>
          <a:p>
            <a:pPr marL="914400" lvl="1" indent="-514350">
              <a:buFont typeface="+mj-lt"/>
              <a:buAutoNum type="arabicPeriod"/>
            </a:pPr>
            <a:r>
              <a:rPr lang="de-DE" dirty="0" err="1" smtClean="0"/>
              <a:t>Raspberry</a:t>
            </a:r>
            <a:r>
              <a:rPr lang="de-DE" dirty="0" smtClean="0"/>
              <a:t> Pi</a:t>
            </a:r>
          </a:p>
          <a:p>
            <a:pPr marL="914400" lvl="1" indent="-514350">
              <a:buFont typeface="+mj-lt"/>
              <a:buAutoNum type="arabicPeriod"/>
            </a:pPr>
            <a:r>
              <a:rPr lang="de-DE" dirty="0" err="1" smtClean="0"/>
              <a:t>Bramble</a:t>
            </a:r>
            <a:r>
              <a:rPr lang="de-DE" dirty="0" smtClean="0"/>
              <a:t> </a:t>
            </a:r>
          </a:p>
          <a:p>
            <a:pPr marL="914400" lvl="1" indent="-514350">
              <a:buFont typeface="+mj-lt"/>
              <a:buAutoNum type="arabicPeriod"/>
            </a:pPr>
            <a:r>
              <a:rPr lang="de-DE" dirty="0" smtClean="0"/>
              <a:t>Skalierungsverhalten </a:t>
            </a:r>
            <a:endParaRPr lang="de-DE" dirty="0" smtClean="0"/>
          </a:p>
          <a:p>
            <a:pPr marL="914400" lvl="1" indent="-514350">
              <a:buFont typeface="+mj-lt"/>
              <a:buAutoNum type="arabicPeriod"/>
            </a:pPr>
            <a:r>
              <a:rPr lang="de-DE" dirty="0" smtClean="0"/>
              <a:t>HPC-Benchmarks</a:t>
            </a:r>
            <a:endParaRPr lang="de-DE" dirty="0" smtClean="0"/>
          </a:p>
          <a:p>
            <a:pPr marL="514350" indent="-514350">
              <a:buFont typeface="+mj-lt"/>
              <a:buAutoNum type="romanUcPeriod"/>
            </a:pPr>
            <a:r>
              <a:rPr lang="de-DE" b="1" dirty="0" smtClean="0"/>
              <a:t>Versuchsaufbau</a:t>
            </a:r>
            <a:endParaRPr lang="de-DE" b="1" dirty="0" smtClean="0"/>
          </a:p>
          <a:p>
            <a:pPr marL="914400" lvl="1" indent="-514350">
              <a:buFont typeface="+mj-lt"/>
              <a:buAutoNum type="arabicPeriod"/>
            </a:pPr>
            <a:r>
              <a:rPr lang="de-DE" dirty="0" smtClean="0"/>
              <a:t>Was wird gemessen? </a:t>
            </a:r>
            <a:endParaRPr lang="de-DE" dirty="0" smtClean="0"/>
          </a:p>
          <a:p>
            <a:pPr marL="914400" lvl="1" indent="-514350">
              <a:buFont typeface="+mj-lt"/>
              <a:buAutoNum type="arabicPeriod"/>
            </a:pPr>
            <a:r>
              <a:rPr lang="de-DE" dirty="0" smtClean="0"/>
              <a:t>Womit wird gemessen</a:t>
            </a:r>
            <a:r>
              <a:rPr lang="de-DE" dirty="0" smtClean="0"/>
              <a:t>?</a:t>
            </a:r>
            <a:endParaRPr lang="de-DE" dirty="0" smtClean="0"/>
          </a:p>
          <a:p>
            <a:pPr marL="914400" lvl="1" indent="-514350">
              <a:buFont typeface="+mj-lt"/>
              <a:buAutoNum type="arabicPeriod"/>
            </a:pPr>
            <a:r>
              <a:rPr lang="de-DE" dirty="0" smtClean="0"/>
              <a:t>Umsetzung? </a:t>
            </a:r>
            <a:endParaRPr lang="de-DE" dirty="0" smtClean="0"/>
          </a:p>
          <a:p>
            <a:pPr marL="514350" indent="-514350">
              <a:buFont typeface="+mj-lt"/>
              <a:buAutoNum type="romanUcPeriod"/>
            </a:pPr>
            <a:r>
              <a:rPr lang="de-DE" b="1" dirty="0" smtClean="0"/>
              <a:t>Ergebnisse </a:t>
            </a:r>
          </a:p>
          <a:p>
            <a:pPr marL="914400" lvl="1" indent="-514350">
              <a:buFont typeface="+mj-lt"/>
              <a:buAutoNum type="arabicPeriod"/>
            </a:pPr>
            <a:r>
              <a:rPr lang="de-DE" dirty="0" smtClean="0"/>
              <a:t>Strommessung </a:t>
            </a:r>
          </a:p>
          <a:p>
            <a:pPr marL="914400" lvl="1" indent="-514350">
              <a:buFont typeface="+mj-lt"/>
              <a:buAutoNum type="arabicPeriod"/>
            </a:pPr>
            <a:r>
              <a:rPr lang="de-DE" dirty="0" smtClean="0"/>
              <a:t>HPL </a:t>
            </a:r>
          </a:p>
          <a:p>
            <a:pPr marL="914400" lvl="1" indent="-514350">
              <a:buFont typeface="+mj-lt"/>
              <a:buAutoNum type="arabicPeriod"/>
            </a:pPr>
            <a:r>
              <a:rPr lang="de-DE" dirty="0" smtClean="0"/>
              <a:t>STREAM </a:t>
            </a:r>
          </a:p>
          <a:p>
            <a:pPr marL="514350" indent="-514350">
              <a:buFont typeface="+mj-lt"/>
              <a:buAutoNum type="romanUcPeriod"/>
            </a:pPr>
            <a:r>
              <a:rPr lang="de-DE" b="1" dirty="0" smtClean="0"/>
              <a:t>Ausblick</a:t>
            </a:r>
            <a:endParaRPr lang="de-DE" b="1"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grpSp>
        <p:nvGrpSpPr>
          <p:cNvPr id="6" name="Gruppierung 5"/>
          <p:cNvGrpSpPr/>
          <p:nvPr/>
        </p:nvGrpSpPr>
        <p:grpSpPr>
          <a:xfrm>
            <a:off x="5652120" y="2960948"/>
            <a:ext cx="3400494" cy="3414573"/>
            <a:chOff x="6912260" y="3429000"/>
            <a:chExt cx="3400494" cy="3414573"/>
          </a:xfrm>
        </p:grpSpPr>
        <p:pic>
          <p:nvPicPr>
            <p:cNvPr id="7" name="Bild 6" descr="570px-Raspberry_Pi_Logo.svg.png" title="Quelle: http://www.raspberrypi.org/wp-content/uploads/2011/10/Raspi-PGB001-300x2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260" y="3429000"/>
              <a:ext cx="1085850" cy="1371600"/>
            </a:xfrm>
            <a:prstGeom prst="rect">
              <a:avLst/>
            </a:prstGeom>
          </p:spPr>
        </p:pic>
        <p:sp>
          <p:nvSpPr>
            <p:cNvPr id="8" name="Textfeld 7"/>
            <p:cNvSpPr txBox="1"/>
            <p:nvPr/>
          </p:nvSpPr>
          <p:spPr>
            <a:xfrm>
              <a:off x="7704348" y="6597352"/>
              <a:ext cx="2608406" cy="246221"/>
            </a:xfrm>
            <a:prstGeom prst="rect">
              <a:avLst/>
            </a:prstGeom>
            <a:noFill/>
          </p:spPr>
          <p:txBody>
            <a:bodyPr wrap="none" rtlCol="0">
              <a:spAutoFit/>
            </a:bodyPr>
            <a:lstStyle/>
            <a:p>
              <a:r>
                <a:rPr lang="de-DE" sz="1000" b="1" dirty="0" smtClean="0"/>
                <a:t>Bildnachweis:</a:t>
              </a:r>
              <a:r>
                <a:rPr lang="de-DE" sz="1000" dirty="0" smtClean="0"/>
                <a:t> </a:t>
              </a:r>
              <a:r>
                <a:rPr lang="de-DE" sz="1000" dirty="0"/>
                <a:t>http://</a:t>
              </a:r>
              <a:r>
                <a:rPr lang="de-DE" sz="1000" dirty="0" err="1"/>
                <a:t>www.raspberrypi.org</a:t>
              </a:r>
              <a:r>
                <a:rPr lang="de-DE" sz="1000" dirty="0" smtClean="0"/>
                <a:t>/</a:t>
              </a:r>
              <a:endParaRPr lang="de-DE" sz="1000" dirty="0"/>
            </a:p>
          </p:txBody>
        </p:sp>
      </p:grpSp>
    </p:spTree>
    <p:extLst>
      <p:ext uri="{BB962C8B-B14F-4D97-AF65-F5344CB8AC3E}">
        <p14:creationId xmlns:p14="http://schemas.microsoft.com/office/powerpoint/2010/main" val="327334484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57200" indent="-457200">
              <a:buFont typeface="+mj-lt"/>
              <a:buAutoNum type="arabicPeriod" startAt="2"/>
            </a:pPr>
            <a:r>
              <a:rPr lang="de-DE" b="1" dirty="0" smtClean="0"/>
              <a:t>HPL</a:t>
            </a:r>
          </a:p>
          <a:p>
            <a:pPr marL="685800" lvl="1"/>
            <a:r>
              <a:rPr lang="de-DE" b="1" dirty="0" smtClean="0"/>
              <a:t>Erwartete Ergebnisse: </a:t>
            </a:r>
          </a:p>
          <a:p>
            <a:pPr marL="1085850" lvl="2"/>
            <a:r>
              <a:rPr lang="de-DE" dirty="0" smtClean="0"/>
              <a:t>Lineares Skalierungsverhalten des </a:t>
            </a:r>
            <a:r>
              <a:rPr lang="de-DE" dirty="0" err="1" smtClean="0"/>
              <a:t>Bramble</a:t>
            </a:r>
            <a:r>
              <a:rPr lang="de-DE" dirty="0" smtClean="0"/>
              <a:t> bei Hinzunahme von Ressourcen bzgl. Ausführungsrate </a:t>
            </a:r>
            <a:r>
              <a:rPr lang="de-DE" dirty="0">
                <a:latin typeface="Zapf Dingbats"/>
                <a:ea typeface="Zapf Dingbats"/>
                <a:cs typeface="Zapf Dingbats"/>
                <a:sym typeface="Zapf Dingbats"/>
              </a:rPr>
              <a:t>✓</a:t>
            </a:r>
            <a:endParaRPr lang="de-DE" dirty="0" smtClean="0"/>
          </a:p>
          <a:p>
            <a:pPr marL="1085850" lvl="2"/>
            <a:r>
              <a:rPr lang="de-DE" dirty="0"/>
              <a:t>Lineares Skalierungsverhalten des </a:t>
            </a:r>
            <a:r>
              <a:rPr lang="de-DE" dirty="0" err="1"/>
              <a:t>Bramble</a:t>
            </a:r>
            <a:r>
              <a:rPr lang="de-DE" dirty="0"/>
              <a:t> bei Hinzunahme von Ressourcen bzgl. </a:t>
            </a:r>
            <a:r>
              <a:rPr lang="de-DE" dirty="0" smtClean="0"/>
              <a:t>Ausführungsdauer </a:t>
            </a:r>
            <a:r>
              <a:rPr lang="de-DE" dirty="0">
                <a:latin typeface="Zapf Dingbats"/>
                <a:ea typeface="Zapf Dingbats"/>
                <a:cs typeface="Zapf Dingbats"/>
                <a:sym typeface="Zapf Dingbats"/>
              </a:rPr>
              <a:t>✓</a:t>
            </a:r>
            <a:endParaRPr lang="de-DE" dirty="0" smtClean="0"/>
          </a:p>
          <a:p>
            <a:pPr marL="1085850" lvl="2"/>
            <a:r>
              <a:rPr lang="de-DE" dirty="0" smtClean="0"/>
              <a:t>Gleichartiges </a:t>
            </a:r>
            <a:r>
              <a:rPr lang="de-DE" dirty="0"/>
              <a:t>Skalierungsverhalten </a:t>
            </a:r>
            <a:r>
              <a:rPr lang="de-DE" dirty="0" smtClean="0"/>
              <a:t>in Messreihe 1 und Messreihe 2 </a:t>
            </a:r>
            <a:r>
              <a:rPr lang="de-DE" dirty="0">
                <a:latin typeface="Zapf Dingbats"/>
                <a:ea typeface="Zapf Dingbats"/>
                <a:cs typeface="Zapf Dingbats"/>
                <a:sym typeface="Zapf Dingbats"/>
              </a:rPr>
              <a:t>✓</a:t>
            </a:r>
            <a:endParaRPr lang="de-DE" b="1" dirty="0"/>
          </a:p>
          <a:p>
            <a:pPr marL="685800" lvl="1"/>
            <a:r>
              <a:rPr lang="de-DE" b="1" dirty="0" smtClean="0"/>
              <a:t>Fazit:</a:t>
            </a:r>
            <a:r>
              <a:rPr lang="de-DE" dirty="0" smtClean="0"/>
              <a:t> Erwartungsgemäßes Skalierungsverhalten</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20</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30344944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21</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pic>
        <p:nvPicPr>
          <p:cNvPr id="6" name="Inhaltsplatzhalter 5" descr="stream5.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409503238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22</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pic>
        <p:nvPicPr>
          <p:cNvPr id="7" name="Inhaltsplatzhalter 6" descr="stream6.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363963148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57200" indent="-457200">
              <a:buFont typeface="+mj-lt"/>
              <a:buAutoNum type="arabicPeriod" startAt="3"/>
            </a:pPr>
            <a:r>
              <a:rPr lang="de-DE" b="1" dirty="0" smtClean="0"/>
              <a:t>STREAM</a:t>
            </a:r>
          </a:p>
          <a:p>
            <a:pPr marL="685800" lvl="1"/>
            <a:r>
              <a:rPr lang="de-DE" b="1" dirty="0" smtClean="0"/>
              <a:t>Erwartete Ergebnisse: </a:t>
            </a:r>
          </a:p>
          <a:p>
            <a:pPr marL="1085850" lvl="2"/>
            <a:r>
              <a:rPr lang="de-DE" dirty="0" smtClean="0"/>
              <a:t>Lineares Skalierungsverhalten des </a:t>
            </a:r>
            <a:r>
              <a:rPr lang="de-DE" dirty="0" err="1" smtClean="0"/>
              <a:t>Bramble</a:t>
            </a:r>
            <a:r>
              <a:rPr lang="de-DE" dirty="0" smtClean="0"/>
              <a:t> bei Hinzunahme von Ressourcen bzgl. </a:t>
            </a:r>
            <a:r>
              <a:rPr lang="de-DE" dirty="0"/>
              <a:t>Ausführungsrate </a:t>
            </a:r>
            <a:r>
              <a:rPr lang="de-DE" dirty="0" smtClean="0">
                <a:latin typeface="Zapf Dingbats"/>
                <a:ea typeface="Zapf Dingbats"/>
                <a:cs typeface="Zapf Dingbats"/>
                <a:sym typeface="Zapf Dingbats"/>
              </a:rPr>
              <a:t>✓ </a:t>
            </a:r>
            <a:r>
              <a:rPr lang="de-DE" dirty="0"/>
              <a:t>(für </a:t>
            </a:r>
            <a:r>
              <a:rPr lang="de-DE" dirty="0" err="1"/>
              <a:t>n</a:t>
            </a:r>
            <a:r>
              <a:rPr lang="de-DE" dirty="0"/>
              <a:t> ≤ 17 Rechenknoten)</a:t>
            </a:r>
            <a:endParaRPr lang="de-DE" dirty="0" smtClean="0"/>
          </a:p>
          <a:p>
            <a:pPr marL="1085850" lvl="2"/>
            <a:r>
              <a:rPr lang="de-DE" dirty="0" smtClean="0"/>
              <a:t>Konstantes </a:t>
            </a:r>
            <a:r>
              <a:rPr lang="de-DE" dirty="0"/>
              <a:t>Skalierungsverhalten des </a:t>
            </a:r>
            <a:r>
              <a:rPr lang="de-DE" dirty="0" err="1"/>
              <a:t>Bramble</a:t>
            </a:r>
            <a:r>
              <a:rPr lang="de-DE" dirty="0"/>
              <a:t> bei Hinzunahme von Ressourcen bzgl. </a:t>
            </a:r>
            <a:r>
              <a:rPr lang="de-DE" dirty="0" smtClean="0"/>
              <a:t>Ausführungsdauer </a:t>
            </a:r>
            <a:r>
              <a:rPr lang="de-DE" dirty="0" smtClean="0">
                <a:latin typeface="Zapf Dingbats"/>
                <a:ea typeface="Zapf Dingbats"/>
                <a:cs typeface="Zapf Dingbats"/>
                <a:sym typeface="Zapf Dingbats"/>
              </a:rPr>
              <a:t>✓ </a:t>
            </a:r>
            <a:r>
              <a:rPr lang="de-DE" dirty="0"/>
              <a:t>(für </a:t>
            </a:r>
            <a:r>
              <a:rPr lang="de-DE" dirty="0" err="1"/>
              <a:t>n</a:t>
            </a:r>
            <a:r>
              <a:rPr lang="de-DE" dirty="0"/>
              <a:t> ≤ 17 Rechenknoten)</a:t>
            </a:r>
            <a:endParaRPr lang="de-DE" dirty="0" smtClean="0"/>
          </a:p>
          <a:p>
            <a:pPr marL="1085850" lvl="2"/>
            <a:r>
              <a:rPr lang="de-DE" dirty="0" smtClean="0"/>
              <a:t>Gleichartiges </a:t>
            </a:r>
            <a:r>
              <a:rPr lang="de-DE" dirty="0"/>
              <a:t>Skalierungsverhalten </a:t>
            </a:r>
            <a:r>
              <a:rPr lang="de-DE" dirty="0" smtClean="0"/>
              <a:t>in Messreihe 1 und Messreihe 2 </a:t>
            </a:r>
            <a:r>
              <a:rPr lang="de-DE" dirty="0" smtClean="0">
                <a:latin typeface="Zapf Dingbats"/>
                <a:ea typeface="Zapf Dingbats"/>
                <a:cs typeface="Zapf Dingbats"/>
                <a:sym typeface="Zapf Dingbats"/>
              </a:rPr>
              <a:t>✓</a:t>
            </a:r>
            <a:endParaRPr lang="de-DE" b="1" dirty="0" smtClean="0"/>
          </a:p>
          <a:p>
            <a:pPr marL="685800" lvl="1"/>
            <a:r>
              <a:rPr lang="de-DE" b="1" dirty="0" smtClean="0"/>
              <a:t>Fazit:</a:t>
            </a:r>
            <a:r>
              <a:rPr lang="de-DE" dirty="0" smtClean="0"/>
              <a:t> Erwartungsgemäßes Skalierungsverhalten für </a:t>
            </a:r>
            <a:r>
              <a:rPr lang="de-DE" dirty="0" err="1" smtClean="0"/>
              <a:t>n</a:t>
            </a:r>
            <a:r>
              <a:rPr lang="de-DE" dirty="0" smtClean="0"/>
              <a:t> </a:t>
            </a:r>
            <a:r>
              <a:rPr lang="de-DE" dirty="0"/>
              <a:t>≤</a:t>
            </a:r>
            <a:r>
              <a:rPr lang="de-DE" dirty="0" smtClean="0"/>
              <a:t> 17 Rechenknoten</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23</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34635410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00050" lvl="1" indent="0">
              <a:buNone/>
            </a:pPr>
            <a:r>
              <a:rPr lang="de-DE" b="1" dirty="0" smtClean="0"/>
              <a:t>3.3 Erklärungsansätze</a:t>
            </a:r>
          </a:p>
          <a:p>
            <a:pPr lvl="2">
              <a:buFont typeface="Arial"/>
              <a:buChar char="•"/>
            </a:pPr>
            <a:r>
              <a:rPr lang="de-DE" dirty="0" smtClean="0"/>
              <a:t>Warum </a:t>
            </a:r>
            <a:r>
              <a:rPr lang="de-DE" dirty="0"/>
              <a:t>deutlich schlechtere </a:t>
            </a:r>
            <a:r>
              <a:rPr lang="de-DE" dirty="0" smtClean="0"/>
              <a:t>Performance für </a:t>
            </a:r>
            <a:r>
              <a:rPr lang="de-DE" dirty="0" err="1"/>
              <a:t>n</a:t>
            </a:r>
            <a:r>
              <a:rPr lang="de-DE" dirty="0"/>
              <a:t> &gt; 17 </a:t>
            </a:r>
            <a:r>
              <a:rPr lang="de-DE" dirty="0" smtClean="0"/>
              <a:t>Rechenknoten? </a:t>
            </a:r>
            <a:endParaRPr lang="de-DE" b="1" dirty="0" smtClean="0"/>
          </a:p>
          <a:p>
            <a:pPr marL="1200150" lvl="2" indent="-342900">
              <a:buFont typeface="+mj-lt"/>
              <a:buAutoNum type="alphaLcParenR"/>
            </a:pPr>
            <a:r>
              <a:rPr lang="de-DE" b="1" dirty="0" smtClean="0"/>
              <a:t>Funktionsweise des Benchmarks: </a:t>
            </a:r>
            <a:r>
              <a:rPr lang="de-DE" dirty="0" smtClean="0"/>
              <a:t>Erwünschter Effekt? </a:t>
            </a:r>
            <a:r>
              <a:rPr lang="de-DE" dirty="0" smtClean="0">
                <a:latin typeface="Zapf Dingbats"/>
                <a:ea typeface="Zapf Dingbats"/>
                <a:cs typeface="Zapf Dingbats"/>
                <a:sym typeface="Zapf Dingbats"/>
              </a:rPr>
              <a:t>✗</a:t>
            </a:r>
            <a:endParaRPr lang="de-DE" dirty="0" smtClean="0"/>
          </a:p>
          <a:p>
            <a:pPr lvl="3" indent="-285750">
              <a:buFont typeface="Wingdings" charset="2"/>
              <a:buChar char="Ø"/>
            </a:pPr>
            <a:r>
              <a:rPr lang="de-DE" dirty="0" smtClean="0"/>
              <a:t>kein erwünschter Effekt, lineares Wachstum erwartet </a:t>
            </a:r>
          </a:p>
          <a:p>
            <a:pPr marL="1200150" lvl="2" indent="-342900">
              <a:buFont typeface="+mj-lt"/>
              <a:buAutoNum type="alphaLcParenR" startAt="2"/>
            </a:pPr>
            <a:r>
              <a:rPr lang="de-DE" b="1" dirty="0" err="1" smtClean="0"/>
              <a:t>Bramble</a:t>
            </a:r>
            <a:r>
              <a:rPr lang="de-DE" b="1" dirty="0" smtClean="0"/>
              <a:t>-Architektur: </a:t>
            </a:r>
            <a:r>
              <a:rPr lang="de-DE" dirty="0" smtClean="0"/>
              <a:t>Systemzeit, Netz-Dateisystem?</a:t>
            </a:r>
            <a:r>
              <a:rPr lang="de-DE" dirty="0">
                <a:latin typeface="Zapf Dingbats"/>
                <a:ea typeface="Zapf Dingbats"/>
                <a:cs typeface="Zapf Dingbats"/>
                <a:sym typeface="Zapf Dingbats"/>
              </a:rPr>
              <a:t> ✗</a:t>
            </a:r>
            <a:endParaRPr lang="de-DE" dirty="0" smtClean="0"/>
          </a:p>
          <a:p>
            <a:pPr marL="1619250" lvl="3" indent="-342900">
              <a:buFont typeface="Wingdings" charset="2"/>
              <a:buChar char="Ø"/>
            </a:pPr>
            <a:r>
              <a:rPr lang="de-DE" dirty="0" smtClean="0"/>
              <a:t>Zeitdrift nicht wahrscheinlicher bei </a:t>
            </a:r>
            <a:r>
              <a:rPr lang="de-DE" dirty="0" err="1" smtClean="0"/>
              <a:t>n</a:t>
            </a:r>
            <a:r>
              <a:rPr lang="de-DE" dirty="0" smtClean="0"/>
              <a:t> &gt; 17 Rechenknoten, gleiche Rechenlast auf beteiligten Rechenknoten</a:t>
            </a:r>
          </a:p>
          <a:p>
            <a:pPr marL="1619250" lvl="3" indent="-342900">
              <a:buFont typeface="Wingdings" charset="2"/>
              <a:buChar char="Ø"/>
            </a:pPr>
            <a:r>
              <a:rPr lang="de-DE" dirty="0" smtClean="0"/>
              <a:t>Kopieren von </a:t>
            </a:r>
            <a:r>
              <a:rPr lang="de-DE" dirty="0" err="1" smtClean="0"/>
              <a:t>Binaries</a:t>
            </a:r>
            <a:r>
              <a:rPr lang="de-DE" dirty="0" smtClean="0"/>
              <a:t> und Libraries auf lokale Partition liefert noch schlechtere Ergebnisse</a:t>
            </a:r>
          </a:p>
          <a:p>
            <a:pPr marL="1200150" lvl="2" indent="-342900">
              <a:buFont typeface="+mj-lt"/>
              <a:buAutoNum type="alphaLcParenR" startAt="3"/>
            </a:pPr>
            <a:r>
              <a:rPr lang="de-DE" b="1" dirty="0" smtClean="0"/>
              <a:t>Ausführung des Benchmarks: </a:t>
            </a:r>
            <a:r>
              <a:rPr lang="de-DE" dirty="0" smtClean="0"/>
              <a:t>Funktionsweise von MPICH? </a:t>
            </a:r>
            <a:r>
              <a:rPr lang="de-DE" dirty="0">
                <a:latin typeface="Zapf Dingbats"/>
                <a:ea typeface="Zapf Dingbats"/>
                <a:cs typeface="Zapf Dingbats"/>
                <a:sym typeface="Zapf Dingbats"/>
              </a:rPr>
              <a:t>✗</a:t>
            </a:r>
            <a:endParaRPr lang="de-DE" dirty="0" smtClean="0"/>
          </a:p>
          <a:p>
            <a:pPr marL="1619250" lvl="3" indent="-342900">
              <a:buFont typeface="Wingdings" charset="2"/>
              <a:buChar char="Ø"/>
            </a:pPr>
            <a:r>
              <a:rPr lang="de-DE" dirty="0" smtClean="0"/>
              <a:t>Manipulation des Benchmark-Quellcodes zur Reduzierung des Verwaltungs-Overhead liefert keine verbesserten Ergebnisse</a:t>
            </a:r>
            <a:endParaRPr lang="de-DE" dirty="0"/>
          </a:p>
          <a:p>
            <a:pPr lvl="2">
              <a:buFont typeface="Arial"/>
              <a:buChar char="•"/>
            </a:pPr>
            <a:r>
              <a:rPr lang="de-DE" b="1" dirty="0" smtClean="0"/>
              <a:t>Fazit: </a:t>
            </a:r>
            <a:r>
              <a:rPr lang="de-DE" dirty="0" smtClean="0"/>
              <a:t>Lineares Wachstum der Bandbreiten der Hauptspeicherzugriffe (erwartungsgemäß), Ausführungsdauer steigt jedoch deutlich an; nicht abschließend zu klären!</a:t>
            </a:r>
            <a:endParaRPr lang="de-DE" dirty="0"/>
          </a:p>
          <a:p>
            <a:pPr marL="457200" lvl="1" indent="0">
              <a:buNone/>
            </a:pPr>
            <a:endParaRPr lang="de-DE" dirty="0" smtClean="0"/>
          </a:p>
          <a:p>
            <a:pPr>
              <a:buFont typeface="+mj-lt"/>
              <a:buAutoNum type="arabicPeriod"/>
            </a:pPr>
            <a:endParaRPr lang="de-DE" sz="1600" dirty="0"/>
          </a:p>
          <a:p>
            <a:pPr marL="400050" lvl="1" indent="0">
              <a:buNone/>
            </a:pPr>
            <a:endParaRPr lang="de-DE" b="1" dirty="0" smtClean="0"/>
          </a:p>
          <a:p>
            <a:pPr lvl="1" indent="-342900">
              <a:buFont typeface="+mj-lt"/>
              <a:buAutoNum type="arabicPeriod"/>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24</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375761741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Zusammenfassung und Ausblick 	</a:t>
            </a:r>
            <a:endParaRPr lang="de-DE" sz="1800" dirty="0"/>
          </a:p>
        </p:txBody>
      </p:sp>
      <p:sp>
        <p:nvSpPr>
          <p:cNvPr id="3" name="Inhaltsplatzhalter 2"/>
          <p:cNvSpPr>
            <a:spLocks noGrp="1"/>
          </p:cNvSpPr>
          <p:nvPr>
            <p:ph idx="1"/>
          </p:nvPr>
        </p:nvSpPr>
        <p:spPr/>
        <p:txBody>
          <a:bodyPr/>
          <a:lstStyle/>
          <a:p>
            <a:pPr marL="457200" indent="-457200">
              <a:buAutoNum type="arabicPeriod"/>
            </a:pPr>
            <a:r>
              <a:rPr lang="de-DE" b="1" dirty="0" smtClean="0"/>
              <a:t>Zusammenfassung</a:t>
            </a:r>
          </a:p>
          <a:p>
            <a:pPr lvl="1"/>
            <a:r>
              <a:rPr lang="de-DE" b="1" dirty="0" smtClean="0"/>
              <a:t>Zielsetzung: </a:t>
            </a:r>
            <a:r>
              <a:rPr lang="de-DE" dirty="0" smtClean="0"/>
              <a:t>Untersuchung des</a:t>
            </a:r>
            <a:r>
              <a:rPr lang="de-DE" b="1" dirty="0" smtClean="0"/>
              <a:t> </a:t>
            </a:r>
            <a:r>
              <a:rPr lang="de-DE" dirty="0" smtClean="0"/>
              <a:t>Skalierungsverhaltens eines </a:t>
            </a:r>
            <a:r>
              <a:rPr lang="de-DE" dirty="0" err="1" smtClean="0"/>
              <a:t>Bramble</a:t>
            </a:r>
            <a:r>
              <a:rPr lang="de-DE" dirty="0" smtClean="0"/>
              <a:t> bei der parallelen Ausführung von HPC-Benchmarks</a:t>
            </a:r>
          </a:p>
          <a:p>
            <a:pPr lvl="1"/>
            <a:r>
              <a:rPr lang="de-DE" b="1" dirty="0" smtClean="0"/>
              <a:t>Ergebnisse:</a:t>
            </a:r>
          </a:p>
          <a:p>
            <a:pPr marL="1257300" lvl="2" indent="-342900">
              <a:buFont typeface="+mj-lt"/>
              <a:buAutoNum type="arabicPeriod"/>
            </a:pPr>
            <a:r>
              <a:rPr lang="de-DE" b="1" dirty="0" smtClean="0"/>
              <a:t>Stromverbrauch:</a:t>
            </a:r>
            <a:r>
              <a:rPr lang="de-DE" dirty="0" smtClean="0"/>
              <a:t> Lineares Skalierungsverhalten </a:t>
            </a:r>
            <a:r>
              <a:rPr lang="de-DE" dirty="0" smtClean="0">
                <a:latin typeface="Zapf Dingbats"/>
                <a:ea typeface="Zapf Dingbats"/>
                <a:cs typeface="Zapf Dingbats"/>
                <a:sym typeface="Zapf Dingbats"/>
              </a:rPr>
              <a:t>✓</a:t>
            </a:r>
            <a:endParaRPr lang="de-DE" dirty="0" smtClean="0"/>
          </a:p>
          <a:p>
            <a:pPr marL="1257300" lvl="2" indent="-342900">
              <a:buFont typeface="+mj-lt"/>
              <a:buAutoNum type="arabicPeriod"/>
            </a:pPr>
            <a:r>
              <a:rPr lang="de-DE" b="1" dirty="0" smtClean="0"/>
              <a:t>CPU-Performance (HPL):</a:t>
            </a:r>
            <a:r>
              <a:rPr lang="de-DE" dirty="0" smtClean="0"/>
              <a:t> Lineares Skalierungsverhalten (Ausführungsrate + Ausführungsdauer) </a:t>
            </a:r>
            <a:r>
              <a:rPr lang="de-DE" dirty="0">
                <a:latin typeface="Zapf Dingbats"/>
                <a:ea typeface="Zapf Dingbats"/>
                <a:cs typeface="Zapf Dingbats"/>
                <a:sym typeface="Zapf Dingbats"/>
              </a:rPr>
              <a:t>✓</a:t>
            </a:r>
            <a:endParaRPr lang="de-DE" dirty="0" smtClean="0"/>
          </a:p>
          <a:p>
            <a:pPr marL="1257300" lvl="2" indent="-342900">
              <a:buFont typeface="+mj-lt"/>
              <a:buAutoNum type="arabicPeriod"/>
            </a:pPr>
            <a:r>
              <a:rPr lang="de-DE" b="1" dirty="0" smtClean="0"/>
              <a:t>Durchsatz Hauptspeicherzugriffe (STREAM):</a:t>
            </a:r>
            <a:r>
              <a:rPr lang="de-DE" dirty="0" smtClean="0"/>
              <a:t> Lineares Skalierungsverhalten (Ausführungsrate) für </a:t>
            </a:r>
            <a:r>
              <a:rPr lang="de-DE" dirty="0" err="1" smtClean="0"/>
              <a:t>n</a:t>
            </a:r>
            <a:r>
              <a:rPr lang="de-DE" dirty="0" smtClean="0"/>
              <a:t> ≤ 17 Rechenknoten, konstantes Skalierungsverhalten (Ausführungsdauer) für </a:t>
            </a:r>
            <a:r>
              <a:rPr lang="de-DE" dirty="0" err="1" smtClean="0"/>
              <a:t>n</a:t>
            </a:r>
            <a:r>
              <a:rPr lang="de-DE" dirty="0"/>
              <a:t> ≤ 17 </a:t>
            </a:r>
            <a:r>
              <a:rPr lang="de-DE" dirty="0" smtClean="0"/>
              <a:t>Rechenknoten </a:t>
            </a:r>
            <a:r>
              <a:rPr lang="de-DE" dirty="0">
                <a:latin typeface="Zapf Dingbats"/>
                <a:ea typeface="Zapf Dingbats"/>
                <a:cs typeface="Zapf Dingbats"/>
                <a:sym typeface="Zapf Dingbats"/>
              </a:rPr>
              <a:t>✓</a:t>
            </a:r>
            <a:endParaRPr lang="de-DE" dirty="0" smtClean="0"/>
          </a:p>
          <a:p>
            <a:pPr marL="857250" lvl="1" indent="-342900"/>
            <a:r>
              <a:rPr lang="de-DE" b="1" dirty="0" err="1" smtClean="0"/>
              <a:t>Proof</a:t>
            </a:r>
            <a:r>
              <a:rPr lang="de-DE" b="1" dirty="0" smtClean="0"/>
              <a:t> </a:t>
            </a:r>
            <a:r>
              <a:rPr lang="de-DE" b="1" dirty="0" err="1" smtClean="0"/>
              <a:t>of</a:t>
            </a:r>
            <a:r>
              <a:rPr lang="de-DE" b="1" dirty="0" smtClean="0"/>
              <a:t> </a:t>
            </a:r>
            <a:r>
              <a:rPr lang="de-DE" b="1" dirty="0" err="1" smtClean="0"/>
              <a:t>Concept</a:t>
            </a:r>
            <a:r>
              <a:rPr lang="de-DE" b="1" dirty="0" smtClean="0"/>
              <a:t> (Vorgaben, Integration):</a:t>
            </a:r>
            <a:r>
              <a:rPr lang="de-DE" dirty="0" smtClean="0"/>
              <a:t> Erfolgt </a:t>
            </a:r>
            <a:r>
              <a:rPr lang="de-DE" dirty="0" smtClean="0">
                <a:latin typeface="Zapf Dingbats"/>
                <a:ea typeface="Zapf Dingbats"/>
                <a:cs typeface="Zapf Dingbats"/>
                <a:sym typeface="Zapf Dingbats"/>
              </a:rPr>
              <a:t>✓</a:t>
            </a:r>
            <a:endParaRPr lang="de-DE" dirty="0" smtClean="0"/>
          </a:p>
          <a:p>
            <a:pPr marL="800100" lvl="1" indent="-342900">
              <a:buFont typeface="+mj-lt"/>
              <a:buAutoNum type="arabicPeriod"/>
            </a:pPr>
            <a:endParaRPr lang="de-DE" dirty="0" smtClean="0"/>
          </a:p>
          <a:p>
            <a:pPr marL="800100" lvl="1" indent="-342900">
              <a:buFont typeface="+mj-lt"/>
              <a:buAutoNum type="arabicPeriod"/>
            </a:pPr>
            <a:endParaRPr lang="de-DE" dirty="0" smtClean="0"/>
          </a:p>
          <a:p>
            <a:pPr>
              <a:buFont typeface="+mj-lt"/>
              <a:buAutoNum type="arabicPeriod"/>
            </a:pPr>
            <a:endParaRPr lang="de-DE" sz="1600" dirty="0"/>
          </a:p>
          <a:p>
            <a:pPr marL="400050" lvl="1" indent="0">
              <a:buNone/>
            </a:pPr>
            <a:endParaRPr lang="de-DE" b="1" dirty="0" smtClean="0"/>
          </a:p>
          <a:p>
            <a:pPr lvl="1" indent="-342900">
              <a:buFont typeface="+mj-lt"/>
              <a:buAutoNum type="arabicPeriod"/>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25</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158018738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smtClean="0"/>
              <a:t>Zusammenfassung und Ausblick </a:t>
            </a:r>
            <a:r>
              <a:rPr lang="de-DE" sz="1800" dirty="0" smtClean="0"/>
              <a:t>	</a:t>
            </a:r>
            <a:endParaRPr lang="de-DE" sz="1800" dirty="0"/>
          </a:p>
        </p:txBody>
      </p:sp>
      <p:sp>
        <p:nvSpPr>
          <p:cNvPr id="3" name="Inhaltsplatzhalter 2"/>
          <p:cNvSpPr>
            <a:spLocks noGrp="1"/>
          </p:cNvSpPr>
          <p:nvPr>
            <p:ph idx="1"/>
          </p:nvPr>
        </p:nvSpPr>
        <p:spPr/>
        <p:txBody>
          <a:bodyPr/>
          <a:lstStyle/>
          <a:p>
            <a:pPr marL="457200" indent="-457200">
              <a:buFont typeface="+mj-lt"/>
              <a:buAutoNum type="arabicPeriod" startAt="2"/>
            </a:pPr>
            <a:r>
              <a:rPr lang="de-DE" b="1" dirty="0"/>
              <a:t>Ausblick </a:t>
            </a:r>
          </a:p>
          <a:p>
            <a:pPr marL="457200" lvl="1" indent="0">
              <a:buNone/>
            </a:pPr>
            <a:r>
              <a:rPr lang="de-DE" b="1" dirty="0" smtClean="0"/>
              <a:t>2.1 Optimierung der </a:t>
            </a:r>
            <a:r>
              <a:rPr lang="de-DE" b="1" dirty="0" err="1" smtClean="0"/>
              <a:t>Bramble</a:t>
            </a:r>
            <a:r>
              <a:rPr lang="de-DE" b="1" dirty="0" smtClean="0"/>
              <a:t>-Architektur</a:t>
            </a:r>
            <a:endParaRPr lang="de-DE" dirty="0" smtClean="0"/>
          </a:p>
          <a:p>
            <a:pPr lvl="2">
              <a:buFont typeface="Arial"/>
              <a:buChar char="•"/>
            </a:pPr>
            <a:r>
              <a:rPr lang="de-DE" dirty="0" smtClean="0"/>
              <a:t>Kritische Punkte (</a:t>
            </a:r>
            <a:r>
              <a:rPr lang="de-DE" dirty="0" err="1" smtClean="0"/>
              <a:t>Raspberry</a:t>
            </a:r>
            <a:r>
              <a:rPr lang="de-DE" dirty="0" smtClean="0"/>
              <a:t> Pi): Lebensdauer SD-Karten, kein </a:t>
            </a:r>
            <a:r>
              <a:rPr lang="de-DE" dirty="0" err="1" smtClean="0"/>
              <a:t>Reset</a:t>
            </a:r>
            <a:endParaRPr lang="de-DE" dirty="0" smtClean="0"/>
          </a:p>
          <a:p>
            <a:pPr lvl="2">
              <a:buFont typeface="Arial"/>
              <a:buChar char="•"/>
            </a:pPr>
            <a:r>
              <a:rPr lang="de-DE" dirty="0"/>
              <a:t>Kritische Punkte </a:t>
            </a:r>
            <a:r>
              <a:rPr lang="de-DE" dirty="0" smtClean="0"/>
              <a:t>(</a:t>
            </a:r>
            <a:r>
              <a:rPr lang="de-DE" dirty="0" err="1" smtClean="0"/>
              <a:t>Bramble</a:t>
            </a:r>
            <a:r>
              <a:rPr lang="de-DE" dirty="0" smtClean="0"/>
              <a:t>)</a:t>
            </a:r>
            <a:r>
              <a:rPr lang="de-DE" dirty="0"/>
              <a:t>: </a:t>
            </a:r>
            <a:r>
              <a:rPr lang="de-DE" dirty="0" smtClean="0"/>
              <a:t>Zugang zu benötigten Schnittstellen, Stromversorgung, beengter Aufbau </a:t>
            </a:r>
          </a:p>
          <a:p>
            <a:pPr marL="514350" lvl="1" indent="0">
              <a:buNone/>
            </a:pPr>
            <a:r>
              <a:rPr lang="de-DE" b="1" dirty="0" smtClean="0"/>
              <a:t>2.2 Erweiterungen des Versuchsaufbaus </a:t>
            </a:r>
            <a:endParaRPr lang="de-DE" dirty="0" smtClean="0"/>
          </a:p>
          <a:p>
            <a:pPr lvl="2">
              <a:buFont typeface="Arial"/>
              <a:buChar char="•"/>
            </a:pPr>
            <a:r>
              <a:rPr lang="de-DE" dirty="0" err="1" smtClean="0"/>
              <a:t>Whetstone</a:t>
            </a:r>
            <a:r>
              <a:rPr lang="de-DE" dirty="0" smtClean="0"/>
              <a:t> für MPICH </a:t>
            </a:r>
          </a:p>
          <a:p>
            <a:pPr lvl="2">
              <a:buFont typeface="Arial"/>
              <a:buChar char="•"/>
            </a:pPr>
            <a:r>
              <a:rPr lang="de-DE" dirty="0" smtClean="0"/>
              <a:t>STREAM auf </a:t>
            </a:r>
            <a:r>
              <a:rPr lang="de-DE" dirty="0" err="1" smtClean="0"/>
              <a:t>n</a:t>
            </a:r>
            <a:r>
              <a:rPr lang="de-DE" dirty="0" smtClean="0"/>
              <a:t> &gt; 17 Rechenknoten </a:t>
            </a:r>
          </a:p>
          <a:p>
            <a:pPr lvl="2">
              <a:buFont typeface="Arial"/>
              <a:buChar char="•"/>
            </a:pPr>
            <a:r>
              <a:rPr lang="de-DE" dirty="0" smtClean="0"/>
              <a:t>Weitere, noch nicht behandelte HPC-Benchmarks </a:t>
            </a:r>
          </a:p>
          <a:p>
            <a:pPr lvl="2">
              <a:buFont typeface="Arial"/>
              <a:buChar char="•"/>
            </a:pPr>
            <a:r>
              <a:rPr lang="de-DE" dirty="0" smtClean="0"/>
              <a:t>Unter-/Übertakten der CPUs</a:t>
            </a:r>
          </a:p>
          <a:p>
            <a:pPr lvl="2">
              <a:buFont typeface="Arial"/>
              <a:buChar char="•"/>
            </a:pPr>
            <a:r>
              <a:rPr lang="de-DE" dirty="0" err="1" smtClean="0"/>
              <a:t>Anprogrammierung</a:t>
            </a:r>
            <a:r>
              <a:rPr lang="de-DE" dirty="0" smtClean="0"/>
              <a:t> der GPU (Spezifikation vor Kurzem veröffentlicht, Wettbewerb der </a:t>
            </a:r>
            <a:r>
              <a:rPr lang="de-DE" dirty="0" err="1" smtClean="0"/>
              <a:t>Raspberry</a:t>
            </a:r>
            <a:r>
              <a:rPr lang="de-DE" dirty="0" smtClean="0"/>
              <a:t> Pi </a:t>
            </a:r>
            <a:r>
              <a:rPr lang="de-DE" dirty="0" err="1" smtClean="0"/>
              <a:t>Foundation</a:t>
            </a:r>
            <a:r>
              <a:rPr lang="de-DE" dirty="0" smtClean="0"/>
              <a:t> für quelloffenen Treiber</a:t>
            </a:r>
            <a:r>
              <a:rPr lang="de-DE" dirty="0" smtClean="0"/>
              <a:t>)</a:t>
            </a:r>
            <a:endParaRPr lang="de-DE" dirty="0" smtClean="0"/>
          </a:p>
          <a:p>
            <a:pPr marL="800100" lvl="1" indent="-342900">
              <a:buFont typeface="+mj-lt"/>
              <a:buAutoNum type="arabicPeriod"/>
            </a:pPr>
            <a:endParaRPr lang="de-DE" dirty="0" smtClean="0"/>
          </a:p>
          <a:p>
            <a:pPr>
              <a:buFont typeface="+mj-lt"/>
              <a:buAutoNum type="arabicPeriod" startAt="2"/>
            </a:pPr>
            <a:endParaRPr lang="de-DE" sz="1600" dirty="0"/>
          </a:p>
          <a:p>
            <a:pPr marL="400050" lvl="1" indent="0">
              <a:buNone/>
            </a:pPr>
            <a:endParaRPr lang="de-DE" b="1" dirty="0" smtClean="0"/>
          </a:p>
          <a:p>
            <a:pPr lvl="1" indent="-342900">
              <a:buFont typeface="+mj-lt"/>
              <a:buAutoNum type="arabicPeriod"/>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26</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417684612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Grundlagen</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3</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pic>
        <p:nvPicPr>
          <p:cNvPr id="6" name="Inhaltsplatzhalter 5" descr="DSC01572.JP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66077" r="-66077"/>
          <a:stretch/>
        </p:blipFill>
        <p:spPr>
          <a:xfrm>
            <a:off x="359532" y="1347788"/>
            <a:ext cx="8533643" cy="4900612"/>
          </a:xfrm>
          <a:prstGeom prst="rect">
            <a:avLst/>
          </a:prstGeom>
          <a:noFill/>
          <a:ln>
            <a:noFill/>
          </a:ln>
        </p:spPr>
      </p:pic>
      <p:pic>
        <p:nvPicPr>
          <p:cNvPr id="9" name="Bild 8" descr="RaspberryPi.jpg"/>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51520" y="1808820"/>
            <a:ext cx="2438400" cy="1625600"/>
          </a:xfrm>
          <a:prstGeom prst="rect">
            <a:avLst/>
          </a:prstGeom>
          <a:noFill/>
          <a:ln>
            <a:noFill/>
          </a:ln>
        </p:spPr>
      </p:pic>
      <p:pic>
        <p:nvPicPr>
          <p:cNvPr id="10" name="Bild 9" descr="energeni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296" y="1556792"/>
            <a:ext cx="1016000" cy="1016000"/>
          </a:xfrm>
          <a:prstGeom prst="rect">
            <a:avLst/>
          </a:prstGeom>
        </p:spPr>
      </p:pic>
      <p:sp>
        <p:nvSpPr>
          <p:cNvPr id="11" name="Textfeld 10"/>
          <p:cNvSpPr txBox="1"/>
          <p:nvPr/>
        </p:nvSpPr>
        <p:spPr>
          <a:xfrm>
            <a:off x="4355976" y="6201308"/>
            <a:ext cx="672104" cy="276999"/>
          </a:xfrm>
          <a:prstGeom prst="rect">
            <a:avLst/>
          </a:prstGeom>
          <a:noFill/>
        </p:spPr>
        <p:txBody>
          <a:bodyPr wrap="none" rtlCol="0">
            <a:spAutoFit/>
          </a:bodyPr>
          <a:lstStyle/>
          <a:p>
            <a:r>
              <a:rPr lang="de-DE" dirty="0" smtClean="0"/>
              <a:t>Cluster</a:t>
            </a:r>
            <a:endParaRPr lang="de-DE" dirty="0"/>
          </a:p>
        </p:txBody>
      </p:sp>
      <p:sp>
        <p:nvSpPr>
          <p:cNvPr id="12" name="Rechteck 11"/>
          <p:cNvSpPr/>
          <p:nvPr/>
        </p:nvSpPr>
        <p:spPr>
          <a:xfrm>
            <a:off x="611560" y="5517232"/>
            <a:ext cx="1613092" cy="276999"/>
          </a:xfrm>
          <a:prstGeom prst="rect">
            <a:avLst/>
          </a:prstGeom>
        </p:spPr>
        <p:txBody>
          <a:bodyPr wrap="none">
            <a:spAutoFit/>
          </a:bodyPr>
          <a:lstStyle/>
          <a:p>
            <a:r>
              <a:rPr lang="de-DE" dirty="0" err="1"/>
              <a:t>Broadcom</a:t>
            </a:r>
            <a:r>
              <a:rPr lang="de-DE" dirty="0"/>
              <a:t> BCM2835</a:t>
            </a:r>
          </a:p>
        </p:txBody>
      </p:sp>
      <p:sp>
        <p:nvSpPr>
          <p:cNvPr id="13" name="Rechteck 12"/>
          <p:cNvSpPr/>
          <p:nvPr/>
        </p:nvSpPr>
        <p:spPr>
          <a:xfrm>
            <a:off x="7092280" y="2672916"/>
            <a:ext cx="1313506" cy="276999"/>
          </a:xfrm>
          <a:prstGeom prst="rect">
            <a:avLst/>
          </a:prstGeom>
        </p:spPr>
        <p:txBody>
          <a:bodyPr wrap="none">
            <a:spAutoFit/>
          </a:bodyPr>
          <a:lstStyle/>
          <a:p>
            <a:r>
              <a:rPr lang="de-DE" dirty="0" smtClean="0"/>
              <a:t>Strommessgerät</a:t>
            </a:r>
            <a:endParaRPr lang="de-DE" dirty="0"/>
          </a:p>
        </p:txBody>
      </p:sp>
      <p:sp>
        <p:nvSpPr>
          <p:cNvPr id="14" name="Rechteck 13"/>
          <p:cNvSpPr/>
          <p:nvPr/>
        </p:nvSpPr>
        <p:spPr>
          <a:xfrm>
            <a:off x="6948264" y="1304764"/>
            <a:ext cx="1621808" cy="276999"/>
          </a:xfrm>
          <a:prstGeom prst="rect">
            <a:avLst/>
          </a:prstGeom>
        </p:spPr>
        <p:txBody>
          <a:bodyPr wrap="none">
            <a:spAutoFit/>
          </a:bodyPr>
          <a:lstStyle/>
          <a:p>
            <a:r>
              <a:rPr lang="de-DE" dirty="0" smtClean="0"/>
              <a:t>Skalierungsverhalten</a:t>
            </a:r>
            <a:endParaRPr lang="de-DE" dirty="0"/>
          </a:p>
        </p:txBody>
      </p:sp>
      <p:sp>
        <p:nvSpPr>
          <p:cNvPr id="16" name="Rechteck 15"/>
          <p:cNvSpPr/>
          <p:nvPr/>
        </p:nvSpPr>
        <p:spPr>
          <a:xfrm>
            <a:off x="7344308" y="4509120"/>
            <a:ext cx="1530232" cy="276999"/>
          </a:xfrm>
          <a:prstGeom prst="rect">
            <a:avLst/>
          </a:prstGeom>
        </p:spPr>
        <p:txBody>
          <a:bodyPr wrap="square">
            <a:spAutoFit/>
          </a:bodyPr>
          <a:lstStyle/>
          <a:p>
            <a:pPr algn="ctr"/>
            <a:r>
              <a:rPr lang="de-DE" dirty="0" smtClean="0"/>
              <a:t>STREAM</a:t>
            </a:r>
          </a:p>
        </p:txBody>
      </p:sp>
      <p:sp>
        <p:nvSpPr>
          <p:cNvPr id="17" name="Rechteck 16"/>
          <p:cNvSpPr/>
          <p:nvPr/>
        </p:nvSpPr>
        <p:spPr>
          <a:xfrm>
            <a:off x="7812360" y="5517232"/>
            <a:ext cx="492443" cy="276999"/>
          </a:xfrm>
          <a:prstGeom prst="rect">
            <a:avLst/>
          </a:prstGeom>
        </p:spPr>
        <p:txBody>
          <a:bodyPr wrap="none">
            <a:spAutoFit/>
          </a:bodyPr>
          <a:lstStyle/>
          <a:p>
            <a:pPr algn="ctr"/>
            <a:r>
              <a:rPr lang="de-DE" dirty="0" smtClean="0"/>
              <a:t>HPL </a:t>
            </a:r>
            <a:endParaRPr lang="de-DE" dirty="0"/>
          </a:p>
        </p:txBody>
      </p:sp>
      <p:sp>
        <p:nvSpPr>
          <p:cNvPr id="18" name="Rechteck 17"/>
          <p:cNvSpPr/>
          <p:nvPr/>
        </p:nvSpPr>
        <p:spPr>
          <a:xfrm>
            <a:off x="935596" y="3501008"/>
            <a:ext cx="1074107" cy="276999"/>
          </a:xfrm>
          <a:prstGeom prst="rect">
            <a:avLst/>
          </a:prstGeom>
        </p:spPr>
        <p:txBody>
          <a:bodyPr wrap="none">
            <a:spAutoFit/>
          </a:bodyPr>
          <a:lstStyle/>
          <a:p>
            <a:r>
              <a:rPr lang="de-DE" dirty="0" err="1" smtClean="0"/>
              <a:t>Raspberry</a:t>
            </a:r>
            <a:r>
              <a:rPr lang="de-DE" dirty="0" smtClean="0"/>
              <a:t> Pi</a:t>
            </a:r>
            <a:endParaRPr lang="de-DE" dirty="0"/>
          </a:p>
        </p:txBody>
      </p:sp>
      <p:sp>
        <p:nvSpPr>
          <p:cNvPr id="19" name="Rechteck 18"/>
          <p:cNvSpPr/>
          <p:nvPr/>
        </p:nvSpPr>
        <p:spPr>
          <a:xfrm>
            <a:off x="6948264" y="2960948"/>
            <a:ext cx="184666" cy="276999"/>
          </a:xfrm>
          <a:prstGeom prst="rect">
            <a:avLst/>
          </a:prstGeom>
        </p:spPr>
        <p:txBody>
          <a:bodyPr wrap="none">
            <a:spAutoFit/>
          </a:bodyPr>
          <a:lstStyle/>
          <a:p>
            <a:endParaRPr lang="de-DE" dirty="0"/>
          </a:p>
        </p:txBody>
      </p:sp>
      <p:sp>
        <p:nvSpPr>
          <p:cNvPr id="20" name="Textfeld 19"/>
          <p:cNvSpPr txBox="1"/>
          <p:nvPr/>
        </p:nvSpPr>
        <p:spPr>
          <a:xfrm>
            <a:off x="6516216" y="5049180"/>
            <a:ext cx="2494055" cy="1323439"/>
          </a:xfrm>
          <a:prstGeom prst="rect">
            <a:avLst/>
          </a:prstGeom>
          <a:noFill/>
        </p:spPr>
        <p:txBody>
          <a:bodyPr wrap="none" rtlCol="0">
            <a:spAutoFit/>
          </a:bodyPr>
          <a:lstStyle/>
          <a:p>
            <a:r>
              <a:rPr lang="de-DE" sz="1000" b="1" dirty="0" smtClean="0"/>
              <a:t>Bildnachweise:</a:t>
            </a:r>
            <a:r>
              <a:rPr lang="de-DE" sz="1000" dirty="0" smtClean="0"/>
              <a:t> </a:t>
            </a:r>
          </a:p>
          <a:p>
            <a:r>
              <a:rPr lang="de-DE" sz="1000" dirty="0">
                <a:hlinkClick r:id="rId7"/>
              </a:rPr>
              <a:t>http://en.wikipedia.org/wiki/</a:t>
            </a:r>
            <a:r>
              <a:rPr lang="de-DE" sz="1000" dirty="0" smtClean="0">
                <a:hlinkClick r:id="rId7"/>
              </a:rPr>
              <a:t>Raspberry_Pi</a:t>
            </a:r>
            <a:endParaRPr lang="de-DE" sz="1000" dirty="0" smtClean="0"/>
          </a:p>
          <a:p>
            <a:r>
              <a:rPr lang="de-DE" sz="1000" dirty="0">
                <a:hlinkClick r:id="rId8"/>
              </a:rPr>
              <a:t>http://energenie.com</a:t>
            </a:r>
            <a:r>
              <a:rPr lang="de-DE" sz="1000" dirty="0" smtClean="0">
                <a:hlinkClick r:id="rId8"/>
              </a:rPr>
              <a:t>/</a:t>
            </a:r>
            <a:endParaRPr lang="de-DE" sz="1000" dirty="0" smtClean="0"/>
          </a:p>
          <a:p>
            <a:r>
              <a:rPr lang="de-DE" sz="1000" dirty="0">
                <a:hlinkClick r:id="rId9"/>
              </a:rPr>
              <a:t>http://www.netlib.org/benchmark/hpl</a:t>
            </a:r>
            <a:r>
              <a:rPr lang="de-DE" sz="1000" dirty="0" smtClean="0">
                <a:hlinkClick r:id="rId9"/>
              </a:rPr>
              <a:t>/</a:t>
            </a:r>
            <a:endParaRPr lang="de-DE" sz="1000" dirty="0" smtClean="0"/>
          </a:p>
          <a:p>
            <a:r>
              <a:rPr lang="de-DE" sz="1000" dirty="0" smtClean="0"/>
              <a:t>http://</a:t>
            </a:r>
            <a:r>
              <a:rPr lang="de-DE" sz="1000" dirty="0" err="1" smtClean="0"/>
              <a:t>www.campuslabs.com</a:t>
            </a:r>
            <a:endParaRPr lang="de-DE" sz="1000" dirty="0" smtClean="0"/>
          </a:p>
          <a:p>
            <a:endParaRPr lang="de-DE" sz="1000" dirty="0" smtClean="0"/>
          </a:p>
          <a:p>
            <a:endParaRPr lang="de-DE" sz="1000" dirty="0"/>
          </a:p>
          <a:p>
            <a:endParaRPr lang="de-DE" sz="1000" dirty="0"/>
          </a:p>
        </p:txBody>
      </p:sp>
    </p:spTree>
    <p:extLst>
      <p:ext uri="{BB962C8B-B14F-4D97-AF65-F5344CB8AC3E}">
        <p14:creationId xmlns:p14="http://schemas.microsoft.com/office/powerpoint/2010/main" val="279287678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pic>
        <p:nvPicPr>
          <p:cNvPr id="7" name="Inhaltsplatzhalter 6" descr="RaspiModelB.png"/>
          <p:cNvPicPr>
            <a:picLocks noGrp="1" noChangeAspect="1"/>
          </p:cNvPicPr>
          <p:nvPr>
            <p:ph idx="1"/>
          </p:nvPr>
        </p:nvPicPr>
        <p:blipFill>
          <a:blip r:embed="rId3">
            <a:extLst>
              <a:ext uri="{28A0092B-C50C-407E-A947-70E740481C1C}">
                <a14:useLocalDpi xmlns:a14="http://schemas.microsoft.com/office/drawing/2010/main" val="0"/>
              </a:ext>
            </a:extLst>
          </a:blip>
          <a:srcRect l="-27959" r="-27959"/>
          <a:stretch>
            <a:fillRect/>
          </a:stretch>
        </p:blipFill>
        <p:spPr>
          <a:xfrm>
            <a:off x="-468560" y="1232756"/>
            <a:ext cx="8666222" cy="4900641"/>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4</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
        <p:nvSpPr>
          <p:cNvPr id="9" name="Textfeld 8"/>
          <p:cNvSpPr txBox="1"/>
          <p:nvPr/>
        </p:nvSpPr>
        <p:spPr>
          <a:xfrm>
            <a:off x="1979712" y="5913276"/>
            <a:ext cx="2545288" cy="276999"/>
          </a:xfrm>
          <a:prstGeom prst="rect">
            <a:avLst/>
          </a:prstGeom>
          <a:noFill/>
        </p:spPr>
        <p:txBody>
          <a:bodyPr wrap="none" rtlCol="0">
            <a:spAutoFit/>
          </a:bodyPr>
          <a:lstStyle/>
          <a:p>
            <a:r>
              <a:rPr lang="de-DE" dirty="0" smtClean="0"/>
              <a:t>Quelle: http</a:t>
            </a:r>
            <a:r>
              <a:rPr lang="de-DE" dirty="0"/>
              <a:t>://</a:t>
            </a:r>
            <a:r>
              <a:rPr lang="de-DE" dirty="0" err="1"/>
              <a:t>www.raspberrypi.org</a:t>
            </a:r>
            <a:r>
              <a:rPr lang="de-DE" dirty="0" smtClean="0"/>
              <a:t>/</a:t>
            </a:r>
            <a:endParaRPr lang="de-DE" dirty="0"/>
          </a:p>
        </p:txBody>
      </p:sp>
      <p:sp>
        <p:nvSpPr>
          <p:cNvPr id="3" name="Rechteck 2"/>
          <p:cNvSpPr/>
          <p:nvPr/>
        </p:nvSpPr>
        <p:spPr>
          <a:xfrm>
            <a:off x="4463988" y="4365104"/>
            <a:ext cx="4572000" cy="1754327"/>
          </a:xfrm>
          <a:prstGeom prst="rect">
            <a:avLst/>
          </a:prstGeom>
        </p:spPr>
        <p:txBody>
          <a:bodyPr>
            <a:spAutoFit/>
          </a:bodyPr>
          <a:lstStyle/>
          <a:p>
            <a:pPr lvl="2">
              <a:buFont typeface="Arial"/>
              <a:buChar char="•"/>
            </a:pPr>
            <a:r>
              <a:rPr lang="de-DE" dirty="0"/>
              <a:t>CPU: ARM116JZF-S (Taktfrequenz 700 MHz)</a:t>
            </a:r>
          </a:p>
          <a:p>
            <a:pPr lvl="2">
              <a:buFont typeface="Arial"/>
              <a:buChar char="•"/>
            </a:pPr>
            <a:r>
              <a:rPr lang="de-DE" dirty="0"/>
              <a:t>GPU: </a:t>
            </a:r>
            <a:r>
              <a:rPr lang="de-DE" dirty="0" err="1"/>
              <a:t>Broadcom</a:t>
            </a:r>
            <a:r>
              <a:rPr lang="de-DE" dirty="0"/>
              <a:t> </a:t>
            </a:r>
            <a:r>
              <a:rPr lang="de-DE" dirty="0" err="1"/>
              <a:t>VideoCore</a:t>
            </a:r>
            <a:r>
              <a:rPr lang="de-DE" dirty="0"/>
              <a:t> IV</a:t>
            </a:r>
          </a:p>
          <a:p>
            <a:pPr lvl="2">
              <a:buFont typeface="Arial"/>
              <a:buChar char="•"/>
            </a:pPr>
            <a:r>
              <a:rPr lang="de-DE" dirty="0"/>
              <a:t>Arbeitsspeicher: 512 MB SDRAM </a:t>
            </a:r>
          </a:p>
          <a:p>
            <a:pPr lvl="2">
              <a:buFont typeface="Arial"/>
              <a:buChar char="•"/>
            </a:pPr>
            <a:r>
              <a:rPr lang="de-DE" dirty="0"/>
              <a:t>„Festplatte“: 4 GB SD-Karte (Klasse 4)</a:t>
            </a:r>
          </a:p>
          <a:p>
            <a:pPr lvl="2">
              <a:buFont typeface="Arial"/>
              <a:buChar char="•"/>
            </a:pPr>
            <a:r>
              <a:rPr lang="de-DE" dirty="0"/>
              <a:t>Stromversorgung: </a:t>
            </a:r>
            <a:r>
              <a:rPr lang="de-DE" dirty="0" err="1"/>
              <a:t>Micro</a:t>
            </a:r>
            <a:r>
              <a:rPr lang="de-DE" dirty="0"/>
              <a:t>-USB (5 V)</a:t>
            </a:r>
          </a:p>
          <a:p>
            <a:pPr lvl="2">
              <a:buFont typeface="Arial"/>
              <a:buChar char="•"/>
            </a:pPr>
            <a:r>
              <a:rPr lang="de-DE" dirty="0"/>
              <a:t>Weitere wichtige Schnittstellen: Ethernet, HDMI, GPIO, 2 x USB 2.0</a:t>
            </a:r>
          </a:p>
          <a:p>
            <a:pPr lvl="2">
              <a:buFont typeface="Arial"/>
              <a:buChar char="•"/>
            </a:pPr>
            <a:r>
              <a:rPr lang="de-DE" dirty="0"/>
              <a:t>Betriebssysteme: hauptsächlich Linux/Unix-Varianten</a:t>
            </a:r>
          </a:p>
        </p:txBody>
      </p:sp>
    </p:spTree>
    <p:extLst>
      <p:ext uri="{BB962C8B-B14F-4D97-AF65-F5344CB8AC3E}">
        <p14:creationId xmlns:p14="http://schemas.microsoft.com/office/powerpoint/2010/main" val="22038267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a:pPr>
            <a:r>
              <a:rPr lang="de-DE" b="1" dirty="0" err="1" smtClean="0"/>
              <a:t>Raspberry</a:t>
            </a:r>
            <a:r>
              <a:rPr lang="de-DE" b="1" dirty="0" smtClean="0"/>
              <a:t> Pi</a:t>
            </a:r>
          </a:p>
          <a:p>
            <a:pPr marL="457200" lvl="1" indent="0">
              <a:buNone/>
            </a:pPr>
            <a:r>
              <a:rPr lang="de-DE" b="1" dirty="0" smtClean="0"/>
              <a:t>1.1 Allgemeines</a:t>
            </a:r>
          </a:p>
          <a:p>
            <a:pPr lvl="2">
              <a:buFont typeface="Arial"/>
              <a:buChar char="•"/>
            </a:pPr>
            <a:r>
              <a:rPr lang="de-DE" dirty="0" smtClean="0"/>
              <a:t>Mini-Computer (Kreditkartengröße)</a:t>
            </a:r>
          </a:p>
          <a:p>
            <a:pPr lvl="2">
              <a:buFont typeface="Arial"/>
              <a:buChar char="•"/>
            </a:pPr>
            <a:r>
              <a:rPr lang="de-DE" dirty="0" smtClean="0"/>
              <a:t>Entwicklung seit 2009 durch die </a:t>
            </a:r>
            <a:r>
              <a:rPr lang="de-DE" dirty="0" err="1" smtClean="0"/>
              <a:t>Raspberry</a:t>
            </a:r>
            <a:r>
              <a:rPr lang="de-DE" dirty="0" smtClean="0"/>
              <a:t> Pi </a:t>
            </a:r>
            <a:r>
              <a:rPr lang="de-DE" dirty="0" err="1" smtClean="0"/>
              <a:t>Foundation</a:t>
            </a:r>
            <a:endParaRPr lang="de-DE" dirty="0" smtClean="0"/>
          </a:p>
          <a:p>
            <a:pPr lvl="2">
              <a:buFont typeface="Arial"/>
              <a:buChar char="•"/>
            </a:pPr>
            <a:r>
              <a:rPr lang="de-DE" dirty="0" smtClean="0"/>
              <a:t>Aktuell: Modell B, im Juni 2014 über 3 Mio. Mal verkauft</a:t>
            </a:r>
          </a:p>
          <a:p>
            <a:pPr lvl="2">
              <a:buFont typeface="Arial"/>
              <a:buChar char="•"/>
            </a:pPr>
            <a:r>
              <a:rPr lang="de-DE" dirty="0" smtClean="0"/>
              <a:t>Kosten inklusive Zubehör: ca. 50 Euro </a:t>
            </a:r>
            <a:endParaRPr lang="de-DE" dirty="0"/>
          </a:p>
          <a:p>
            <a:pPr marL="457200" lvl="1" indent="0">
              <a:buNone/>
            </a:pPr>
            <a:r>
              <a:rPr lang="de-DE" b="1" dirty="0" smtClean="0"/>
              <a:t>1.2 Spezifikation</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5</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132636170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2"/>
            </a:pPr>
            <a:r>
              <a:rPr lang="de-DE" b="1" dirty="0" err="1" smtClean="0"/>
              <a:t>Bramble</a:t>
            </a:r>
            <a:endParaRPr lang="de-DE" b="1" dirty="0" smtClean="0"/>
          </a:p>
          <a:p>
            <a:pPr marL="457200" lvl="1" indent="0">
              <a:buNone/>
            </a:pPr>
            <a:r>
              <a:rPr lang="de-DE" b="1" dirty="0" smtClean="0"/>
              <a:t>2.1 Definition Beowulf-Cluster</a:t>
            </a:r>
          </a:p>
          <a:p>
            <a:pPr lvl="2">
              <a:buFont typeface="Arial"/>
              <a:buChar char="•"/>
            </a:pPr>
            <a:r>
              <a:rPr lang="de-DE" dirty="0" smtClean="0"/>
              <a:t>Lose gekoppeltes System kostengünstiger Rechner</a:t>
            </a:r>
          </a:p>
          <a:p>
            <a:pPr lvl="2">
              <a:buFont typeface="Arial"/>
              <a:buChar char="•"/>
            </a:pPr>
            <a:r>
              <a:rPr lang="de-DE" dirty="0" smtClean="0"/>
              <a:t>Betriebssystem: Linux/BSD</a:t>
            </a:r>
          </a:p>
          <a:p>
            <a:pPr lvl="2">
              <a:buFont typeface="Arial"/>
              <a:buChar char="•"/>
            </a:pPr>
            <a:r>
              <a:rPr lang="de-DE" dirty="0" smtClean="0"/>
              <a:t>Kommunikation über IP </a:t>
            </a:r>
          </a:p>
          <a:p>
            <a:pPr lvl="2">
              <a:buFont typeface="Arial"/>
              <a:buChar char="•"/>
            </a:pPr>
            <a:r>
              <a:rPr lang="de-DE" dirty="0" smtClean="0"/>
              <a:t>Kein gemeinsamer Speicher, keine Cache-Kohärenz</a:t>
            </a:r>
          </a:p>
          <a:p>
            <a:pPr lvl="2">
              <a:buFont typeface="Arial"/>
              <a:buChar char="•"/>
            </a:pPr>
            <a:r>
              <a:rPr lang="de-DE" dirty="0" smtClean="0"/>
              <a:t>Definition </a:t>
            </a:r>
            <a:r>
              <a:rPr lang="de-DE" dirty="0" err="1" smtClean="0"/>
              <a:t>Bramble</a:t>
            </a:r>
            <a:r>
              <a:rPr lang="de-DE" dirty="0" smtClean="0"/>
              <a:t>: Beowulf-Cluster aus </a:t>
            </a:r>
            <a:r>
              <a:rPr lang="de-DE" dirty="0" err="1" smtClean="0"/>
              <a:t>Raspberry</a:t>
            </a:r>
            <a:r>
              <a:rPr lang="de-DE" dirty="0" smtClean="0"/>
              <a:t> Pis </a:t>
            </a:r>
          </a:p>
          <a:p>
            <a:pPr marL="457200" lvl="1" indent="0">
              <a:buNone/>
            </a:pPr>
            <a:r>
              <a:rPr lang="de-DE" b="1" dirty="0" smtClean="0"/>
              <a:t>2.2 Spezifikation</a:t>
            </a:r>
            <a:r>
              <a:rPr lang="de-DE" dirty="0" smtClean="0"/>
              <a:t> </a:t>
            </a:r>
          </a:p>
          <a:p>
            <a:pPr marL="914400" lvl="2"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6</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16970376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 </a:t>
            </a:r>
            <a:endParaRPr lang="de-DE" sz="1800" dirty="0"/>
          </a:p>
        </p:txBody>
      </p:sp>
      <p:pic>
        <p:nvPicPr>
          <p:cNvPr id="7" name="Inhaltsplatzhalter 6" descr="bramble.pdf"/>
          <p:cNvPicPr>
            <a:picLocks noGrp="1" noChangeAspect="1"/>
          </p:cNvPicPr>
          <p:nvPr>
            <p:ph idx="1"/>
          </p:nvPr>
        </p:nvPicPr>
        <p:blipFill>
          <a:blip r:embed="rId3">
            <a:extLst>
              <a:ext uri="{28A0092B-C50C-407E-A947-70E740481C1C}">
                <a14:useLocalDpi xmlns:a14="http://schemas.microsoft.com/office/drawing/2010/main" val="0"/>
              </a:ext>
            </a:extLst>
          </a:blip>
          <a:srcRect l="-13845" r="-13845"/>
          <a:stretch>
            <a:fillRect/>
          </a:stretch>
        </p:blipFill>
        <p:spPr>
          <a:xfrm>
            <a:off x="142875" y="1268413"/>
            <a:ext cx="8666163" cy="4241800"/>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7</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
        <p:nvSpPr>
          <p:cNvPr id="3" name="Textfeld 2"/>
          <p:cNvSpPr txBox="1"/>
          <p:nvPr/>
        </p:nvSpPr>
        <p:spPr>
          <a:xfrm>
            <a:off x="1871700" y="5625244"/>
            <a:ext cx="2382984" cy="276999"/>
          </a:xfrm>
          <a:prstGeom prst="rect">
            <a:avLst/>
          </a:prstGeom>
          <a:noFill/>
        </p:spPr>
        <p:txBody>
          <a:bodyPr wrap="none" rtlCol="0">
            <a:spAutoFit/>
          </a:bodyPr>
          <a:lstStyle/>
          <a:p>
            <a:r>
              <a:rPr lang="de-DE" dirty="0" err="1" smtClean="0"/>
              <a:t>Bramble</a:t>
            </a:r>
            <a:r>
              <a:rPr lang="de-DE" dirty="0" smtClean="0"/>
              <a:t>: Schematischer Aufbau </a:t>
            </a:r>
            <a:endParaRPr lang="de-DE" dirty="0"/>
          </a:p>
        </p:txBody>
      </p:sp>
      <p:sp>
        <p:nvSpPr>
          <p:cNvPr id="9" name="Rechteck 8"/>
          <p:cNvSpPr/>
          <p:nvPr/>
        </p:nvSpPr>
        <p:spPr>
          <a:xfrm>
            <a:off x="5472100" y="4041068"/>
            <a:ext cx="3564396" cy="2308324"/>
          </a:xfrm>
          <a:prstGeom prst="rect">
            <a:avLst/>
          </a:prstGeom>
        </p:spPr>
        <p:txBody>
          <a:bodyPr wrap="square" anchor="b" anchorCtr="1">
            <a:spAutoFit/>
          </a:bodyPr>
          <a:lstStyle/>
          <a:p>
            <a:pPr lvl="2">
              <a:buFont typeface="Arial"/>
              <a:buChar char="•"/>
            </a:pPr>
            <a:r>
              <a:rPr lang="de-DE" dirty="0"/>
              <a:t>20 </a:t>
            </a:r>
            <a:r>
              <a:rPr lang="de-DE" dirty="0" err="1"/>
              <a:t>Raspberry</a:t>
            </a:r>
            <a:r>
              <a:rPr lang="de-DE" dirty="0"/>
              <a:t> Pi Modell B-Einzelrechner (1)</a:t>
            </a:r>
          </a:p>
          <a:p>
            <a:pPr lvl="2">
              <a:buFont typeface="Arial"/>
              <a:buChar char="•"/>
            </a:pPr>
            <a:r>
              <a:rPr lang="de-DE" dirty="0"/>
              <a:t>Verbindung über Ethernet-Kabel und 24 Port Gigabit-Switch (2, 3)</a:t>
            </a:r>
          </a:p>
          <a:p>
            <a:pPr lvl="2">
              <a:buFont typeface="Arial"/>
              <a:buChar char="•"/>
            </a:pPr>
            <a:r>
              <a:rPr lang="de-DE" dirty="0"/>
              <a:t>Server: Mini-ITX-Mainboard mit x86-Prozessor (4), 4 Festplatten (5)</a:t>
            </a:r>
          </a:p>
          <a:p>
            <a:pPr lvl="2">
              <a:buFont typeface="Arial"/>
              <a:buChar char="•"/>
            </a:pPr>
            <a:r>
              <a:rPr lang="de-DE" dirty="0"/>
              <a:t>Stromversorgung: zentrales Netzteil (6), 2 Verteiler (7), 20 </a:t>
            </a:r>
            <a:r>
              <a:rPr lang="de-DE" dirty="0" err="1"/>
              <a:t>Micro</a:t>
            </a:r>
            <a:r>
              <a:rPr lang="de-DE" dirty="0"/>
              <a:t>-USB-Kabel (8)</a:t>
            </a:r>
          </a:p>
          <a:p>
            <a:pPr lvl="2">
              <a:buFont typeface="Arial"/>
              <a:buChar char="•"/>
            </a:pPr>
            <a:r>
              <a:rPr lang="de-DE" dirty="0"/>
              <a:t>Kühlung: 4 Kühlgebläse (9)</a:t>
            </a:r>
          </a:p>
          <a:p>
            <a:pPr lvl="2">
              <a:buFont typeface="Arial"/>
              <a:buChar char="•"/>
            </a:pPr>
            <a:r>
              <a:rPr lang="de-DE" dirty="0"/>
              <a:t>Betriebssystem: Debian (Server), </a:t>
            </a:r>
            <a:r>
              <a:rPr lang="de-DE" dirty="0" err="1"/>
              <a:t>Raspbian</a:t>
            </a:r>
            <a:r>
              <a:rPr lang="de-DE" dirty="0"/>
              <a:t> (Knoten)</a:t>
            </a:r>
          </a:p>
        </p:txBody>
      </p:sp>
    </p:spTree>
    <p:extLst>
      <p:ext uri="{BB962C8B-B14F-4D97-AF65-F5344CB8AC3E}">
        <p14:creationId xmlns:p14="http://schemas.microsoft.com/office/powerpoint/2010/main" val="404810648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3"/>
            </a:pPr>
            <a:r>
              <a:rPr lang="de-DE" b="1" dirty="0" smtClean="0"/>
              <a:t>Aufgabenstellung</a:t>
            </a:r>
          </a:p>
          <a:p>
            <a:pPr marL="400050" lvl="1" indent="0">
              <a:buNone/>
            </a:pPr>
            <a:r>
              <a:rPr lang="de-DE" b="1" dirty="0" smtClean="0"/>
              <a:t>3.1 Vorgaben</a:t>
            </a:r>
            <a:r>
              <a:rPr lang="de-DE" dirty="0" smtClean="0"/>
              <a:t>  </a:t>
            </a:r>
            <a:endParaRPr lang="de-DE" dirty="0"/>
          </a:p>
          <a:p>
            <a:pPr lvl="2" indent="-285750">
              <a:buFont typeface="Arial"/>
              <a:buChar char="•"/>
            </a:pPr>
            <a:r>
              <a:rPr lang="de-DE" dirty="0" err="1" smtClean="0"/>
              <a:t>Bramble</a:t>
            </a:r>
            <a:r>
              <a:rPr lang="de-DE" dirty="0" smtClean="0"/>
              <a:t>-Systemarchitektur (NFS, AUFS, IP/SSH)</a:t>
            </a:r>
          </a:p>
          <a:p>
            <a:pPr lvl="2" indent="-285750">
              <a:buFont typeface="Arial"/>
              <a:buChar char="•"/>
            </a:pPr>
            <a:r>
              <a:rPr lang="de-DE" dirty="0" smtClean="0"/>
              <a:t>Datenbank-Schema (MySQL)</a:t>
            </a:r>
          </a:p>
          <a:p>
            <a:pPr lvl="2" indent="-285750">
              <a:buFont typeface="Arial"/>
              <a:buChar char="•"/>
            </a:pPr>
            <a:r>
              <a:rPr lang="de-DE" dirty="0" smtClean="0"/>
              <a:t>Benchmark-Programme und Bibliotheken (HPL, STREAM, </a:t>
            </a:r>
            <a:r>
              <a:rPr lang="de-DE" dirty="0" err="1" smtClean="0"/>
              <a:t>Whetstone</a:t>
            </a:r>
            <a:r>
              <a:rPr lang="de-DE" dirty="0" smtClean="0"/>
              <a:t>, BLAS)</a:t>
            </a:r>
          </a:p>
          <a:p>
            <a:pPr lvl="2" indent="-285750">
              <a:buFont typeface="Arial"/>
              <a:buChar char="•"/>
            </a:pPr>
            <a:r>
              <a:rPr lang="de-DE" dirty="0" smtClean="0"/>
              <a:t>MPI (MPICH 3.0.4)</a:t>
            </a:r>
          </a:p>
          <a:p>
            <a:pPr lvl="2" indent="-285750">
              <a:buFont typeface="Arial"/>
              <a:buChar char="•"/>
            </a:pPr>
            <a:r>
              <a:rPr lang="de-DE" dirty="0" smtClean="0"/>
              <a:t>Strommessgerät, virtuelle Windows-Maschine</a:t>
            </a:r>
          </a:p>
          <a:p>
            <a:pPr marL="400050" lvl="1" indent="0">
              <a:buNone/>
            </a:pPr>
            <a:r>
              <a:rPr lang="de-DE" b="1" dirty="0" smtClean="0"/>
              <a:t>3.2 Zielsetzung</a:t>
            </a:r>
          </a:p>
          <a:p>
            <a:pPr marL="1085850" lvl="2" indent="-285750">
              <a:buFont typeface="Arial"/>
              <a:buChar char="•"/>
            </a:pPr>
            <a:r>
              <a:rPr lang="de-DE" dirty="0" smtClean="0"/>
              <a:t>Parallele Ausführung von HPC-Benchmarks</a:t>
            </a:r>
          </a:p>
          <a:p>
            <a:pPr marL="1085850" lvl="2" indent="-285750">
              <a:buFont typeface="Arial"/>
              <a:buChar char="•"/>
            </a:pPr>
            <a:r>
              <a:rPr lang="de-DE" dirty="0" smtClean="0"/>
              <a:t>Sinnvolle Umsetzung der Vorgaben, Integration in bestehendes Konzept</a:t>
            </a:r>
          </a:p>
          <a:p>
            <a:pPr marL="1085850" lvl="2" indent="-285750">
              <a:buFont typeface="Arial"/>
              <a:buChar char="•"/>
            </a:pPr>
            <a:r>
              <a:rPr lang="de-DE" dirty="0" smtClean="0"/>
              <a:t>Einarbeitung in </a:t>
            </a:r>
            <a:r>
              <a:rPr lang="de-DE" dirty="0" err="1" smtClean="0"/>
              <a:t>Bramble</a:t>
            </a:r>
            <a:r>
              <a:rPr lang="de-DE" dirty="0" smtClean="0"/>
              <a:t>-Systemarchitektur, Fehlerbehebung</a:t>
            </a:r>
          </a:p>
          <a:p>
            <a:pPr marL="1085850" lvl="2" indent="-285750">
              <a:buFont typeface="Arial"/>
              <a:buChar char="•"/>
            </a:pPr>
            <a:r>
              <a:rPr lang="de-DE" dirty="0" smtClean="0"/>
              <a:t>Messparameter: Performance und Stromverbrauch </a:t>
            </a:r>
          </a:p>
          <a:p>
            <a:pPr marL="1085850" lvl="2" indent="-285750">
              <a:buFont typeface="Arial"/>
              <a:buChar char="•"/>
            </a:pPr>
            <a:r>
              <a:rPr lang="de-DE" dirty="0" smtClean="0"/>
              <a:t>Fokus auf Skalierungsverhalten des </a:t>
            </a:r>
            <a:r>
              <a:rPr lang="de-DE" dirty="0" err="1" smtClean="0"/>
              <a:t>Bramble</a:t>
            </a:r>
            <a:endParaRPr lang="de-DE" dirty="0" smtClean="0"/>
          </a:p>
          <a:p>
            <a:pPr marL="400050" lvl="1" indent="0">
              <a:buNone/>
            </a:pPr>
            <a:r>
              <a:rPr lang="de-DE" b="1" dirty="0" smtClean="0"/>
              <a:t>3.3 Resultierende Fragestellung</a:t>
            </a:r>
          </a:p>
          <a:p>
            <a:pPr marL="400050" lvl="1"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8</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405844313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a:pPr>
            <a:r>
              <a:rPr lang="de-DE" b="1" dirty="0" smtClean="0"/>
              <a:t>Definitionen und Messparameter</a:t>
            </a:r>
          </a:p>
          <a:p>
            <a:pPr marL="400050" lvl="1" indent="0">
              <a:buNone/>
            </a:pPr>
            <a:r>
              <a:rPr lang="de-DE" b="1" dirty="0" smtClean="0"/>
              <a:t>1.1 Wie wird gemessen?</a:t>
            </a:r>
          </a:p>
          <a:p>
            <a:pPr lvl="2">
              <a:buFont typeface="Arial"/>
              <a:buChar char="•"/>
            </a:pPr>
            <a:r>
              <a:rPr lang="de-DE" b="1" dirty="0" smtClean="0"/>
              <a:t>Benchmarking:</a:t>
            </a:r>
            <a:r>
              <a:rPr lang="de-DE" dirty="0" smtClean="0"/>
              <a:t> </a:t>
            </a:r>
            <a:r>
              <a:rPr lang="de-DE" i="1" dirty="0" smtClean="0"/>
              <a:t>Standardisieren von Arbeit </a:t>
            </a:r>
            <a:r>
              <a:rPr lang="de-DE" dirty="0" smtClean="0"/>
              <a:t>	</a:t>
            </a:r>
          </a:p>
          <a:p>
            <a:pPr marL="457200" lvl="1" indent="0">
              <a:buNone/>
            </a:pPr>
            <a:r>
              <a:rPr lang="de-DE" b="1" dirty="0" smtClean="0"/>
              <a:t>1.2 Was wird gemessen?</a:t>
            </a:r>
            <a:r>
              <a:rPr lang="de-DE" dirty="0" smtClean="0"/>
              <a:t> </a:t>
            </a:r>
          </a:p>
          <a:p>
            <a:pPr lvl="2">
              <a:buFont typeface="Arial"/>
              <a:buChar char="•"/>
            </a:pPr>
            <a:r>
              <a:rPr lang="de-DE" b="1" dirty="0" smtClean="0"/>
              <a:t>Performance</a:t>
            </a:r>
            <a:r>
              <a:rPr lang="de-DE" dirty="0" smtClean="0"/>
              <a:t>: </a:t>
            </a:r>
            <a:r>
              <a:rPr lang="de-DE" i="1" dirty="0" smtClean="0"/>
              <a:t>Rechenleistung eines Systems an Hand von Ausführungsrate + Ausführungsdauer</a:t>
            </a:r>
            <a:endParaRPr lang="de-DE" b="1" i="1" dirty="0" smtClean="0"/>
          </a:p>
          <a:p>
            <a:pPr lvl="2">
              <a:buFont typeface="Arial"/>
              <a:buChar char="•"/>
            </a:pPr>
            <a:r>
              <a:rPr lang="de-DE" b="1" dirty="0" smtClean="0"/>
              <a:t>Stromverbrauch:</a:t>
            </a:r>
            <a:r>
              <a:rPr lang="de-DE" dirty="0" smtClean="0"/>
              <a:t> </a:t>
            </a:r>
            <a:r>
              <a:rPr lang="de-DE" i="1" dirty="0" smtClean="0"/>
              <a:t>Menge der genutzten elektrischen Energie</a:t>
            </a:r>
          </a:p>
          <a:p>
            <a:pPr marL="457200" lvl="1" indent="0">
              <a:buNone/>
            </a:pPr>
            <a:r>
              <a:rPr lang="de-DE" b="1" dirty="0" smtClean="0"/>
              <a:t>1.3 Womit wird gemessen? </a:t>
            </a:r>
          </a:p>
          <a:p>
            <a:pPr lvl="2">
              <a:buFont typeface="Arial"/>
              <a:buChar char="•"/>
            </a:pPr>
            <a:r>
              <a:rPr lang="de-DE" b="1" dirty="0" smtClean="0"/>
              <a:t>CPU-Performance:</a:t>
            </a:r>
            <a:r>
              <a:rPr lang="de-DE" dirty="0" smtClean="0"/>
              <a:t> HPL (Ausführungsrate in GFLOPs, Ausführungsdauer in s)</a:t>
            </a:r>
          </a:p>
          <a:p>
            <a:pPr lvl="2">
              <a:buFont typeface="Arial"/>
              <a:buChar char="•"/>
            </a:pPr>
            <a:r>
              <a:rPr lang="de-DE" b="1" dirty="0" smtClean="0"/>
              <a:t>Durchsatz Hauptspeicherzugriffe:</a:t>
            </a:r>
            <a:r>
              <a:rPr lang="de-DE" dirty="0" smtClean="0"/>
              <a:t> STREAM (Ausführungsrate in MB/s, Ausführungsdauer in s)</a:t>
            </a:r>
          </a:p>
          <a:p>
            <a:pPr lvl="2">
              <a:buFont typeface="Arial"/>
              <a:buChar char="•"/>
            </a:pPr>
            <a:r>
              <a:rPr lang="de-DE" b="1" dirty="0" smtClean="0"/>
              <a:t>Stromverbrauch:</a:t>
            </a:r>
            <a:r>
              <a:rPr lang="de-DE" dirty="0" smtClean="0"/>
              <a:t> Strommessgerät</a:t>
            </a:r>
          </a:p>
          <a:p>
            <a:pPr marL="400050" lvl="1"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9</a:t>
            </a:fld>
            <a:endParaRPr lang="de-DE" dirty="0"/>
          </a:p>
        </p:txBody>
      </p:sp>
      <p:sp>
        <p:nvSpPr>
          <p:cNvPr id="5" name="Fußzeilenplatzhalter 4"/>
          <p:cNvSpPr>
            <a:spLocks noGrp="1"/>
          </p:cNvSpPr>
          <p:nvPr>
            <p:ph type="ftr" sz="quarter" idx="3"/>
          </p:nvPr>
        </p:nvSpPr>
        <p:spPr/>
        <p:txBody>
          <a:bodyPr/>
          <a:lstStyle/>
          <a:p>
            <a:r>
              <a:rPr lang="de-DE" sz="1200" dirty="0" smtClean="0"/>
              <a:t>Untersuchung des Skalierungsverhaltens eines </a:t>
            </a:r>
            <a:r>
              <a:rPr lang="de-DE" sz="1200" dirty="0" err="1" smtClean="0"/>
              <a:t>Raspberry</a:t>
            </a:r>
            <a:r>
              <a:rPr lang="de-DE" sz="1200" dirty="0" smtClean="0"/>
              <a:t> Pi-Clusters unter Verwendung von HPC-Benchmarks</a:t>
            </a:r>
            <a:endParaRPr lang="de-DE" sz="1200" dirty="0"/>
          </a:p>
        </p:txBody>
      </p:sp>
    </p:spTree>
    <p:extLst>
      <p:ext uri="{BB962C8B-B14F-4D97-AF65-F5344CB8AC3E}">
        <p14:creationId xmlns:p14="http://schemas.microsoft.com/office/powerpoint/2010/main" val="218960474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Praesentation_lmu_aktuell">
  <a:themeElements>
    <a:clrScheme name="Praesentation_lmu_aktu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aesentation_lmu_aktuell">
      <a:majorFont>
        <a:latin typeface="LMU CompatilFact"/>
        <a:ea typeface=""/>
        <a:cs typeface=""/>
      </a:majorFont>
      <a:minorFont>
        <a:latin typeface="LMU CompatilFac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smtClean="0">
            <a:ln>
              <a:noFill/>
            </a:ln>
            <a:solidFill>
              <a:schemeClr val="tx1"/>
            </a:solidFill>
            <a:effectLst/>
            <a:latin typeface="LMU CompatilFact" pitchFamily="2" charset="0"/>
          </a:defRPr>
        </a:defPPr>
      </a:lstStyle>
    </a:spDef>
    <a:lnDef>
      <a:spPr bwMode="auto">
        <a:noFill/>
        <a:ln w="19050" cap="flat" cmpd="sng" algn="ctr">
          <a:solidFill>
            <a:schemeClr val="tx2"/>
          </a:solidFill>
          <a:prstDash val="solid"/>
          <a:round/>
          <a:headEnd type="none" w="med" len="med"/>
          <a:tailEnd type="none" w="med" len="med"/>
        </a:ln>
        <a:effectLst/>
      </a:spPr>
      <a:bodyPr/>
      <a:lstStyle/>
    </a:lnDef>
  </a:objectDefaults>
  <a:extraClrSchemeLst>
    <a:extraClrScheme>
      <a:clrScheme name="Praesentation_lmu_aktu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esentation_lmu_aktu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esentation_lmu_aktu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esentation_lmu_aktu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esentation_lmu_aktu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esentation_lmu_aktu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esentation_lmu_aktuel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esentation_lmu_aktu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esentation_lmu_aktu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esentation_lmu_aktu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esentation_lmu_aktu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esentation_lmu_aktu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aesentation_lmu_aktuell 13">
        <a:dk1>
          <a:srgbClr val="000000"/>
        </a:dk1>
        <a:lt1>
          <a:srgbClr val="FFFFFF"/>
        </a:lt1>
        <a:dk2>
          <a:srgbClr val="4C4C4C"/>
        </a:dk2>
        <a:lt2>
          <a:srgbClr val="808080"/>
        </a:lt2>
        <a:accent1>
          <a:srgbClr val="FFCC00"/>
        </a:accent1>
        <a:accent2>
          <a:srgbClr val="FF9900"/>
        </a:accent2>
        <a:accent3>
          <a:srgbClr val="FFFFFF"/>
        </a:accent3>
        <a:accent4>
          <a:srgbClr val="000000"/>
        </a:accent4>
        <a:accent5>
          <a:srgbClr val="FFE2AA"/>
        </a:accent5>
        <a:accent6>
          <a:srgbClr val="E78A00"/>
        </a:accent6>
        <a:hlink>
          <a:srgbClr val="0099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2367</Words>
  <Application>Microsoft Macintosh PowerPoint</Application>
  <PresentationFormat>Bildschirmpräsentation (4:3)</PresentationFormat>
  <Paragraphs>340</Paragraphs>
  <Slides>26</Slides>
  <Notes>26</Notes>
  <HiddenSlides>0</HiddenSlides>
  <MMClips>0</MMClips>
  <ScaleCrop>false</ScaleCrop>
  <HeadingPairs>
    <vt:vector size="4" baseType="variant">
      <vt:variant>
        <vt:lpstr>Design</vt:lpstr>
      </vt:variant>
      <vt:variant>
        <vt:i4>1</vt:i4>
      </vt:variant>
      <vt:variant>
        <vt:lpstr>Folientitel</vt:lpstr>
      </vt:variant>
      <vt:variant>
        <vt:i4>26</vt:i4>
      </vt:variant>
    </vt:vector>
  </HeadingPairs>
  <TitlesOfParts>
    <vt:vector size="27" baseType="lpstr">
      <vt:lpstr>Praesentation_lmu_aktuell</vt:lpstr>
      <vt:lpstr>Untersuchung des Skalierungsverhaltens  eines Raspberry Pi-Clusters  unter Verwendung von HPC-Benchmarks</vt:lpstr>
      <vt:lpstr>Gliederung</vt:lpstr>
      <vt:lpstr>Grundlagen</vt:lpstr>
      <vt:lpstr>Einführung und Aufgabenstellung</vt:lpstr>
      <vt:lpstr>Einführung und Aufgabenstellung</vt:lpstr>
      <vt:lpstr>Einführung und Aufgabenstellung</vt:lpstr>
      <vt:lpstr>Einführung und Aufgabenstellung </vt:lpstr>
      <vt:lpstr>Einführung und Aufgabenstellung</vt:lpstr>
      <vt:lpstr>Versuchsaufbau und -ablauf</vt:lpstr>
      <vt:lpstr>Versuchsaufbau und -ablauf</vt:lpstr>
      <vt:lpstr>Versuchsaufbau und -ablauf</vt:lpstr>
      <vt:lpstr>Versuchsaufbau und -ablauf</vt:lpstr>
      <vt:lpstr>Versuchsaufbau und -ablauf </vt:lpstr>
      <vt:lpstr>Versuchsaufbau und -ablauf</vt:lpstr>
      <vt:lpstr>Ergebnisse</vt:lpstr>
      <vt:lpstr>Ergebnisse  </vt:lpstr>
      <vt:lpstr>Ergebnisse </vt:lpstr>
      <vt:lpstr>Ergebnisse </vt:lpstr>
      <vt:lpstr>Ergebnisse </vt:lpstr>
      <vt:lpstr>Ergebnisse </vt:lpstr>
      <vt:lpstr>Ergebnisse </vt:lpstr>
      <vt:lpstr>Ergebnisse </vt:lpstr>
      <vt:lpstr>Ergebnisse </vt:lpstr>
      <vt:lpstr>Ergebnisse </vt:lpstr>
      <vt:lpstr>Zusammenfassung und Ausblick  </vt:lpstr>
      <vt:lpstr>Zusammenfassung und Ausblick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IT-Management TUM: Netz- und Systemmanagement  Vorlesung im Sommersemester 2012</dc:title>
  <dc:creator>schaaf</dc:creator>
  <cp:lastModifiedBy>judith</cp:lastModifiedBy>
  <cp:revision>3653</cp:revision>
  <cp:lastPrinted>2002-10-09T14:32:30Z</cp:lastPrinted>
  <dcterms:created xsi:type="dcterms:W3CDTF">2003-07-21T12:00:07Z</dcterms:created>
  <dcterms:modified xsi:type="dcterms:W3CDTF">2014-07-05T14:14:18Z</dcterms:modified>
</cp:coreProperties>
</file>