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>
        <p:scale>
          <a:sx n="120" d="100"/>
          <a:sy n="120" d="100"/>
        </p:scale>
        <p:origin x="-2848" y="-4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22.06.14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Beschreibung der Benchmarks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 smtClean="0"/>
              <a:t>Beschreibung der Benchmarks</a:t>
            </a:r>
            <a:endParaRPr lang="de-DE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b="1" dirty="0" smtClean="0"/>
              <a:t>HPL </a:t>
            </a:r>
            <a:endParaRPr lang="de-DE" b="1" dirty="0" smtClean="0"/>
          </a:p>
          <a:p>
            <a:pPr marL="685800" lvl="1"/>
            <a:r>
              <a:rPr lang="de-DE" b="1" dirty="0" smtClean="0"/>
              <a:t>Was wird gemessen? CPU-Performance</a:t>
            </a:r>
          </a:p>
          <a:p>
            <a:pPr marL="685800" lvl="1"/>
            <a:r>
              <a:rPr lang="de-DE" b="1" dirty="0" smtClean="0"/>
              <a:t>Prinzip</a:t>
            </a:r>
            <a:r>
              <a:rPr lang="de-DE" b="1" dirty="0"/>
              <a:t>:</a:t>
            </a:r>
            <a:r>
              <a:rPr lang="de-DE" dirty="0"/>
              <a:t> Fließpunktoperationen auf dicht besetzter Matrix (Matrixmultiplikation)</a:t>
            </a:r>
          </a:p>
          <a:p>
            <a:pPr marL="685800" lvl="1"/>
            <a:r>
              <a:rPr lang="de-DE" dirty="0" smtClean="0"/>
              <a:t>Frei </a:t>
            </a:r>
            <a:r>
              <a:rPr lang="de-DE" dirty="0" smtClean="0"/>
              <a:t>verfügbare Implementierung von </a:t>
            </a:r>
            <a:r>
              <a:rPr lang="de-DE" dirty="0" err="1" smtClean="0"/>
              <a:t>HPLinpack</a:t>
            </a:r>
            <a:r>
              <a:rPr lang="de-DE" dirty="0" smtClean="0"/>
              <a:t> (Ermittlung der Top500-Rangliste)</a:t>
            </a:r>
          </a:p>
          <a:p>
            <a:pPr marL="685800" lvl="1"/>
            <a:r>
              <a:rPr lang="de-DE" dirty="0" smtClean="0"/>
              <a:t>Anpassung </a:t>
            </a:r>
            <a:r>
              <a:rPr lang="de-DE" dirty="0" smtClean="0"/>
              <a:t>an </a:t>
            </a:r>
            <a:r>
              <a:rPr lang="de-DE" dirty="0" err="1" smtClean="0"/>
              <a:t>Testsytem</a:t>
            </a:r>
            <a:r>
              <a:rPr lang="de-DE" dirty="0" smtClean="0"/>
              <a:t> erforderlich (v.a. Problemgröße, Blockgröße, Prozessnetz, Panel- und Subpanel-</a:t>
            </a:r>
            <a:r>
              <a:rPr lang="de-DE" dirty="0" err="1" smtClean="0"/>
              <a:t>Faktorisierungsstrategien</a:t>
            </a:r>
            <a:r>
              <a:rPr lang="de-DE" dirty="0" smtClean="0"/>
              <a:t>)</a:t>
            </a:r>
            <a:r>
              <a:rPr lang="de-DE" dirty="0" smtClean="0"/>
              <a:t> </a:t>
            </a:r>
            <a:endParaRPr lang="de-DE" dirty="0" smtClean="0"/>
          </a:p>
          <a:p>
            <a:pPr lvl="1" indent="-342900">
              <a:buFont typeface="+mj-lt"/>
              <a:buAutoNum type="arabicPeriod" startAt="2"/>
            </a:pPr>
            <a:r>
              <a:rPr lang="de-DE" b="1" dirty="0" smtClean="0"/>
              <a:t>STREAM</a:t>
            </a:r>
            <a:endParaRPr lang="de-DE" dirty="0" smtClean="0"/>
          </a:p>
          <a:p>
            <a:pPr marL="685800" lvl="1"/>
            <a:r>
              <a:rPr lang="de-DE" b="1" dirty="0" smtClean="0"/>
              <a:t>Was </a:t>
            </a:r>
            <a:r>
              <a:rPr lang="de-DE" b="1" dirty="0"/>
              <a:t>wird gemessen? </a:t>
            </a:r>
            <a:r>
              <a:rPr lang="de-DE" b="1" dirty="0" smtClean="0"/>
              <a:t>Durchsatz Hauptspeicherzugriffe</a:t>
            </a:r>
            <a:endParaRPr lang="de-DE" dirty="0" smtClean="0"/>
          </a:p>
          <a:p>
            <a:pPr marL="685800" lvl="1"/>
            <a:r>
              <a:rPr lang="de-DE" b="1" dirty="0" smtClean="0"/>
              <a:t>Prinzip</a:t>
            </a:r>
            <a:r>
              <a:rPr lang="de-DE" b="1" dirty="0"/>
              <a:t>: </a:t>
            </a:r>
            <a:r>
              <a:rPr lang="de-DE" dirty="0"/>
              <a:t>Fließpunktoperationen auf langen </a:t>
            </a:r>
            <a:r>
              <a:rPr lang="de-DE" dirty="0" smtClean="0"/>
              <a:t>Vektoren, die aus HS geladen werden </a:t>
            </a:r>
          </a:p>
          <a:p>
            <a:pPr marL="685800" lvl="1"/>
            <a:r>
              <a:rPr lang="de-DE" dirty="0" smtClean="0"/>
              <a:t>Bestandteil der HPC-Challenge-Suite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Umsetzung</a:t>
            </a:r>
          </a:p>
          <a:p>
            <a:pPr marL="914400" lvl="1" indent="-514350">
              <a:buFont typeface="+mj-lt"/>
              <a:buAutoNum type="arabicPeriod" startAt="3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Versuchsaufbau und –</a:t>
            </a:r>
            <a:r>
              <a:rPr lang="de-DE" dirty="0" err="1" smtClean="0"/>
              <a:t>ablauf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Beschreibung der Benchmarks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Umsetzung</a:t>
            </a:r>
            <a:endParaRPr lang="de-DE" dirty="0" smtClean="0"/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Zusammenfassung und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Allgemeines</a:t>
            </a:r>
          </a:p>
          <a:p>
            <a:pPr lvl="1"/>
            <a:r>
              <a:rPr lang="de-DE" dirty="0" smtClean="0"/>
              <a:t>Mini-Computer (Kreditkartengröße)</a:t>
            </a:r>
          </a:p>
          <a:p>
            <a:pPr lvl="1"/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1"/>
            <a:r>
              <a:rPr lang="de-DE" dirty="0" smtClean="0"/>
              <a:t>Aktuell: Modell B, im Juni 2014 über 3 Mio. Mal verkauft</a:t>
            </a:r>
          </a:p>
          <a:p>
            <a:pPr lvl="1"/>
            <a:r>
              <a:rPr lang="de-DE" dirty="0" smtClean="0"/>
              <a:t>Kosten insgesamt: ca. 50 Euro </a:t>
            </a:r>
            <a:endParaRPr lang="de-DE" dirty="0"/>
          </a:p>
          <a:p>
            <a:r>
              <a:rPr lang="de-DE" dirty="0" smtClean="0"/>
              <a:t>Spezifikation</a:t>
            </a:r>
          </a:p>
          <a:p>
            <a:pPr lvl="1"/>
            <a:r>
              <a:rPr lang="de-DE" dirty="0"/>
              <a:t>CPU: ARM116JZF-S (Taktfrequenz 700 MHz)</a:t>
            </a:r>
          </a:p>
          <a:p>
            <a:pPr lvl="1"/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1"/>
            <a:r>
              <a:rPr lang="de-DE" dirty="0" smtClean="0"/>
              <a:t>Arbeitsspeicher: 512 MB SDRAM </a:t>
            </a:r>
          </a:p>
          <a:p>
            <a:pPr lvl="1"/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1"/>
            <a:r>
              <a:rPr lang="de-DE" dirty="0"/>
              <a:t>Stromversorgung: Mikro-USB (5 </a:t>
            </a:r>
            <a:r>
              <a:rPr lang="de-DE" dirty="0" smtClean="0"/>
              <a:t>V)</a:t>
            </a:r>
            <a:endParaRPr lang="de-DE" dirty="0"/>
          </a:p>
          <a:p>
            <a:pPr lvl="1"/>
            <a:r>
              <a:rPr lang="de-DE" dirty="0"/>
              <a:t>Weitere Schnittstellen: Ethernet, HDMI, GPIO, 2 x USB 2.0</a:t>
            </a:r>
          </a:p>
          <a:p>
            <a:pPr lvl="1"/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Pi: Aufbau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 err="1" smtClean="0"/>
              <a:t>Bramble</a:t>
            </a:r>
            <a:endParaRPr lang="de-DE" dirty="0" smtClean="0"/>
          </a:p>
          <a:p>
            <a:r>
              <a:rPr lang="de-DE" dirty="0" smtClean="0"/>
              <a:t>Definition Beowulf-Cluster: </a:t>
            </a:r>
          </a:p>
          <a:p>
            <a:pPr lvl="1"/>
            <a:r>
              <a:rPr lang="de-DE" dirty="0" smtClean="0"/>
              <a:t>Lose gekoppeltes System kostengünstiger Rechner</a:t>
            </a:r>
          </a:p>
          <a:p>
            <a:pPr lvl="1"/>
            <a:r>
              <a:rPr lang="de-DE" dirty="0" smtClean="0"/>
              <a:t>Betriebssystem: Linux/BSD</a:t>
            </a:r>
          </a:p>
          <a:p>
            <a:pPr lvl="1"/>
            <a:r>
              <a:rPr lang="de-DE" dirty="0" smtClean="0"/>
              <a:t>Kommunikation über IP </a:t>
            </a:r>
          </a:p>
          <a:p>
            <a:pPr lvl="1"/>
            <a:r>
              <a:rPr lang="de-DE" dirty="0" smtClean="0"/>
              <a:t>Kein gemeinsamer Speicher, keine Cache-Kohärenz</a:t>
            </a:r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r>
              <a:rPr lang="de-DE" dirty="0" smtClean="0"/>
              <a:t>Spezifikation: 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1"/>
            <a:r>
              <a:rPr lang="de-DE" dirty="0" smtClean="0"/>
              <a:t>Verbindung über Ethernet-Kabel und 24 Port Gigabit-Switch (2, 3)</a:t>
            </a:r>
          </a:p>
          <a:p>
            <a:pPr lvl="1"/>
            <a:r>
              <a:rPr lang="de-DE" dirty="0" smtClean="0"/>
              <a:t>Server (x86-Architektur): Mini</a:t>
            </a:r>
            <a:r>
              <a:rPr lang="de-DE" dirty="0" smtClean="0"/>
              <a:t>-ITX-Mainboard (4), </a:t>
            </a:r>
            <a:r>
              <a:rPr lang="de-DE" dirty="0" smtClean="0"/>
              <a:t>Festplatten (5)</a:t>
            </a:r>
            <a:endParaRPr lang="de-DE" dirty="0" smtClean="0"/>
          </a:p>
          <a:p>
            <a:pPr lvl="1"/>
            <a:r>
              <a:rPr lang="de-DE" dirty="0" smtClean="0"/>
              <a:t>Stromversorgung: zentrales Netzteil (6), 2 Verteiler (7), 20 Mikro-USB-Kabel (8)</a:t>
            </a:r>
          </a:p>
          <a:p>
            <a:pPr lvl="1"/>
            <a:r>
              <a:rPr lang="de-DE" dirty="0" smtClean="0"/>
              <a:t>Kühlung: 4 Kühlgebläse (9)</a:t>
            </a:r>
          </a:p>
          <a:p>
            <a:pPr lvl="1"/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2" r="-5262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Aufgabenstellung</a:t>
            </a:r>
          </a:p>
          <a:p>
            <a:pPr marL="514350" indent="-514350"/>
            <a:r>
              <a:rPr lang="de-DE" dirty="0" smtClean="0"/>
              <a:t>Vorgaben </a:t>
            </a:r>
          </a:p>
          <a:p>
            <a:pPr marL="914400" lvl="1" indent="-514350"/>
            <a:r>
              <a:rPr lang="de-DE" dirty="0" err="1" smtClean="0"/>
              <a:t>Bramble</a:t>
            </a:r>
            <a:r>
              <a:rPr lang="de-DE" dirty="0" smtClean="0"/>
              <a:t>-Systemarchitektur (NFS, AUFS, IP/SSH)</a:t>
            </a:r>
          </a:p>
          <a:p>
            <a:pPr marL="914400" lvl="1" indent="-514350"/>
            <a:r>
              <a:rPr lang="de-DE" dirty="0" smtClean="0"/>
              <a:t>Datenbank-Schema (MySQL)</a:t>
            </a:r>
          </a:p>
          <a:p>
            <a:pPr marL="914400" lvl="1" indent="-514350"/>
            <a:r>
              <a:rPr lang="de-DE" dirty="0" smtClean="0"/>
              <a:t>Benchmark-Programme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BLAS)</a:t>
            </a:r>
          </a:p>
          <a:p>
            <a:pPr marL="914400" lvl="1" indent="-514350"/>
            <a:r>
              <a:rPr lang="de-DE" dirty="0" smtClean="0"/>
              <a:t>MPI (MPICH 3.0.4)</a:t>
            </a:r>
          </a:p>
          <a:p>
            <a:pPr marL="914400" lvl="1" indent="-514350"/>
            <a:r>
              <a:rPr lang="de-DE" dirty="0" smtClean="0"/>
              <a:t>Strommessung: Messgerät, virtuelle Windows-Maschine</a:t>
            </a:r>
          </a:p>
          <a:p>
            <a:pPr marL="514350" indent="-514350"/>
            <a:r>
              <a:rPr lang="de-DE" dirty="0" smtClean="0"/>
              <a:t>Zielsetzung</a:t>
            </a:r>
          </a:p>
          <a:p>
            <a:pPr marL="914400" lvl="1" indent="-514350"/>
            <a:r>
              <a:rPr lang="de-DE" dirty="0" smtClean="0"/>
              <a:t>Parallele Ausführung von HPC-Benchmarks </a:t>
            </a:r>
          </a:p>
          <a:p>
            <a:pPr marL="914400" lvl="1" indent="-514350"/>
            <a:r>
              <a:rPr lang="de-DE" dirty="0" smtClean="0"/>
              <a:t>Sinnvolle Umsetzung der Vorgaben</a:t>
            </a:r>
          </a:p>
          <a:p>
            <a:pPr marL="914400" lvl="1" indent="-514350"/>
            <a:r>
              <a:rPr lang="de-DE" dirty="0" smtClean="0"/>
              <a:t>Einarbeitung und Fehlerbehebung in </a:t>
            </a:r>
            <a:r>
              <a:rPr lang="de-DE" dirty="0" err="1" smtClean="0"/>
              <a:t>Bramble</a:t>
            </a:r>
            <a:r>
              <a:rPr lang="de-DE" dirty="0" smtClean="0"/>
              <a:t>-Systemarchitektur</a:t>
            </a:r>
          </a:p>
          <a:p>
            <a:pPr marL="914400" lvl="1" indent="-514350"/>
            <a:r>
              <a:rPr lang="de-DE" dirty="0" smtClean="0"/>
              <a:t>Messparameter: Performance und Stromverbrauch </a:t>
            </a:r>
          </a:p>
          <a:p>
            <a:pPr marL="914400" lvl="1" indent="-514350"/>
            <a:r>
              <a:rPr lang="de-DE" dirty="0" smtClean="0"/>
              <a:t>Fokus auf 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514350" indent="-514350"/>
            <a:r>
              <a:rPr lang="de-DE" dirty="0" smtClean="0"/>
              <a:t>Fragestellung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Definitionen und Messparameter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Definitionen und Messparameter</a:t>
            </a:r>
          </a:p>
          <a:p>
            <a:r>
              <a:rPr lang="de-DE" dirty="0" smtClean="0"/>
              <a:t>Was wird gemessen?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 Ausführungsrate + Ausführungsdauer</a:t>
            </a:r>
            <a:endParaRPr lang="de-DE" b="1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r>
              <a:rPr lang="de-DE" dirty="0" smtClean="0"/>
              <a:t>Wie wird gemessen? </a:t>
            </a:r>
            <a:endParaRPr lang="de-DE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Strommessgerät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612</Words>
  <Application>Microsoft Macintosh PowerPoint</Application>
  <PresentationFormat>Bildschirmpräsentation (4:3)</PresentationFormat>
  <Paragraphs>123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Praesentation_lmu_aktuell</vt:lpstr>
      <vt:lpstr>Untersuchung des Skalierungsverhaltens  eines Raspberry Pi-Clusters  unter Verwendung von HPC-Benchmarks</vt:lpstr>
      <vt:lpstr>Gliederung</vt:lpstr>
      <vt:lpstr>Raspberry Pi</vt:lpstr>
      <vt:lpstr>Raspberry Pi: Aufbau</vt:lpstr>
      <vt:lpstr>Bramble</vt:lpstr>
      <vt:lpstr>Bramble: Aufbau</vt:lpstr>
      <vt:lpstr>Bramble: Aufbau</vt:lpstr>
      <vt:lpstr>Aufgabenstellung</vt:lpstr>
      <vt:lpstr>Definitionen und Messparameter</vt:lpstr>
      <vt:lpstr>Beschreibung der Benchmarks</vt:lpstr>
      <vt:lpstr>Versuchsaufbau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3445</cp:revision>
  <cp:lastPrinted>2002-10-09T14:32:30Z</cp:lastPrinted>
  <dcterms:created xsi:type="dcterms:W3CDTF">2003-07-21T12:00:07Z</dcterms:created>
  <dcterms:modified xsi:type="dcterms:W3CDTF">2014-06-22T17:44:19Z</dcterms:modified>
</cp:coreProperties>
</file>