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836" r:id="rId2"/>
    <p:sldId id="837" r:id="rId3"/>
    <p:sldId id="838" r:id="rId4"/>
    <p:sldId id="839" r:id="rId5"/>
    <p:sldId id="841" r:id="rId6"/>
    <p:sldId id="840" r:id="rId7"/>
    <p:sldId id="842" r:id="rId8"/>
    <p:sldId id="843" r:id="rId9"/>
    <p:sldId id="844" r:id="rId10"/>
    <p:sldId id="846" r:id="rId11"/>
    <p:sldId id="845" r:id="rId12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5" autoAdjust="0"/>
  </p:normalViewPr>
  <p:slideViewPr>
    <p:cSldViewPr>
      <p:cViewPr>
        <p:scale>
          <a:sx n="120" d="100"/>
          <a:sy n="120" d="100"/>
        </p:scale>
        <p:origin x="-2848" y="-47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4C476B9A-09E8-F547-B409-8F77FB8D3140}" type="datetime1">
              <a:rPr lang="de-DE" smtClean="0"/>
              <a:t>21.06.14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Abschlussvortrag zur </a:t>
            </a:r>
            <a:r>
              <a:rPr lang="de-DE" dirty="0"/>
              <a:t>Bachelorarbeit</a:t>
            </a:r>
          </a:p>
          <a:p>
            <a:r>
              <a:rPr lang="de-DE" dirty="0"/>
              <a:t>Aufgabensteller: Prof. Dr. Dieter </a:t>
            </a:r>
            <a:r>
              <a:rPr lang="de-DE" dirty="0" err="1"/>
              <a:t>Kranzlmüller</a:t>
            </a:r>
            <a:endParaRPr lang="de-DE" dirty="0"/>
          </a:p>
          <a:p>
            <a:r>
              <a:rPr lang="de-DE" dirty="0"/>
              <a:t>Betreuer: </a:t>
            </a:r>
            <a:r>
              <a:rPr lang="de-DE" dirty="0" smtClean="0"/>
              <a:t>Dr. Nils </a:t>
            </a:r>
            <a:r>
              <a:rPr lang="de-DE" dirty="0" err="1" smtClean="0"/>
              <a:t>gentschen</a:t>
            </a:r>
            <a:r>
              <a:rPr lang="de-DE" dirty="0" smtClean="0"/>
              <a:t> Felde, Christian Straube</a:t>
            </a:r>
            <a:endParaRPr lang="de-DE" dirty="0"/>
          </a:p>
          <a:p>
            <a:r>
              <a:rPr lang="de-DE" dirty="0"/>
              <a:t>Datum des Vortrags: </a:t>
            </a:r>
            <a:r>
              <a:rPr lang="de-DE" dirty="0" smtClean="0"/>
              <a:t>10. Juli 2014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47564" y="2625714"/>
            <a:ext cx="7596844" cy="1531947"/>
          </a:xfrm>
        </p:spPr>
        <p:txBody>
          <a:bodyPr>
            <a:noAutofit/>
          </a:bodyPr>
          <a:lstStyle/>
          <a:p>
            <a:r>
              <a:rPr lang="de-DE" sz="2800" dirty="0" smtClean="0"/>
              <a:t>Untersuchung des Skalierungsverhaltens </a:t>
            </a:r>
            <a:br>
              <a:rPr lang="de-DE" sz="2800" dirty="0" smtClean="0"/>
            </a:br>
            <a:r>
              <a:rPr lang="de-DE" sz="2800" dirty="0" smtClean="0"/>
              <a:t>eines </a:t>
            </a:r>
            <a:r>
              <a:rPr lang="de-DE" sz="2800" dirty="0" err="1" smtClean="0"/>
              <a:t>Raspberry</a:t>
            </a:r>
            <a:r>
              <a:rPr lang="de-DE" sz="2800" dirty="0" smtClean="0"/>
              <a:t> Pi-Clusters </a:t>
            </a:r>
            <a:br>
              <a:rPr lang="de-DE" sz="2800" dirty="0" smtClean="0"/>
            </a:br>
            <a:r>
              <a:rPr lang="de-DE" sz="2800" dirty="0" smtClean="0"/>
              <a:t>unter Verwendung von HPC</a:t>
            </a:r>
            <a:r>
              <a:rPr lang="de-DE" sz="2800" dirty="0"/>
              <a:t>-</a:t>
            </a:r>
            <a:r>
              <a:rPr lang="de-DE" sz="2800" dirty="0" smtClean="0"/>
              <a:t>Benchmarks</a:t>
            </a:r>
            <a:endParaRPr lang="de-DE" sz="28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Judith Greif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Beschreibung der Benchmarks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 smtClean="0"/>
              <a:t>Beschreibung der Benchmarks</a:t>
            </a:r>
            <a:endParaRPr lang="de-DE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b="1" dirty="0" smtClean="0"/>
              <a:t>HPL </a:t>
            </a:r>
          </a:p>
          <a:p>
            <a:pPr marL="685800" lvl="1"/>
            <a:r>
              <a:rPr lang="de-DE" dirty="0" smtClean="0"/>
              <a:t>Frei verfügbare Implementierung von </a:t>
            </a:r>
            <a:r>
              <a:rPr lang="de-DE" dirty="0" err="1" smtClean="0"/>
              <a:t>HPLinpack</a:t>
            </a:r>
            <a:r>
              <a:rPr lang="de-DE" smtClean="0"/>
              <a:t> (Ermittlung der Top500</a:t>
            </a:r>
            <a:r>
              <a:rPr lang="de-DE" dirty="0" smtClean="0"/>
              <a:t>-Rangliste)</a:t>
            </a:r>
          </a:p>
          <a:p>
            <a:pPr marL="685800" lvl="1"/>
            <a:r>
              <a:rPr lang="de-DE" dirty="0" smtClean="0"/>
              <a:t>Prinzip: Fließpunktoperationen auf dicht besetzter Matrix (Matrixmultiplikation)</a:t>
            </a:r>
          </a:p>
          <a:p>
            <a:pPr marL="685800" lvl="1"/>
            <a:r>
              <a:rPr lang="de-DE" dirty="0" smtClean="0"/>
              <a:t>Anpassung an </a:t>
            </a:r>
            <a:r>
              <a:rPr lang="de-DE" dirty="0" err="1" smtClean="0"/>
              <a:t>Testsytem</a:t>
            </a:r>
            <a:r>
              <a:rPr lang="de-DE" dirty="0" smtClean="0"/>
              <a:t> erforderlich (v.a. Problemgröße, Blockgröße, Prozessnetz, Panel- und Subpanel-</a:t>
            </a:r>
            <a:r>
              <a:rPr lang="de-DE" dirty="0" err="1" smtClean="0"/>
              <a:t>Faktorisierungsstrategien</a:t>
            </a:r>
            <a:r>
              <a:rPr lang="de-DE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b="1" dirty="0" smtClean="0"/>
              <a:t>STREAM</a:t>
            </a: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25583" y="889000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458772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Versuchsaufbau 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Vorarbeiten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Schritte </a:t>
            </a:r>
            <a:endParaRPr lang="de-DE" dirty="0"/>
          </a:p>
          <a:p>
            <a:pPr marL="514350" indent="-514350">
              <a:buFont typeface="+mj-lt"/>
              <a:buAutoNum type="arabicPeriod" startAt="2"/>
            </a:pPr>
            <a:r>
              <a:rPr lang="de-DE" dirty="0" smtClean="0"/>
              <a:t>Versuchsdurchführung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452951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Gliederung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Einführung und Aufgabenstellung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Bramble</a:t>
            </a:r>
            <a:r>
              <a:rPr lang="de-DE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Aufgabenstellung 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Versuchsaufbau und –</a:t>
            </a:r>
            <a:r>
              <a:rPr lang="de-DE" dirty="0" err="1" smtClean="0"/>
              <a:t>ablauf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Definitionen und Messparameter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Versuchsaufbau 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Versuchsdurchführung 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Ergebnisse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Strommessung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HPL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STREAM 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 smtClean="0"/>
              <a:t>Zusammenfassung und Ausblick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Raspberry</a:t>
            </a:r>
            <a:r>
              <a:rPr lang="de-DE" sz="1800" dirty="0" smtClean="0"/>
              <a:t> Pi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Raspberry</a:t>
            </a:r>
            <a:r>
              <a:rPr lang="de-DE" dirty="0" smtClean="0"/>
              <a:t> </a:t>
            </a:r>
            <a:r>
              <a:rPr lang="de-DE" dirty="0" smtClean="0"/>
              <a:t>Pi</a:t>
            </a:r>
          </a:p>
          <a:p>
            <a:r>
              <a:rPr lang="de-DE" dirty="0" smtClean="0"/>
              <a:t>Allgemeines</a:t>
            </a:r>
            <a:endParaRPr lang="de-DE" dirty="0" smtClean="0"/>
          </a:p>
          <a:p>
            <a:pPr lvl="1"/>
            <a:r>
              <a:rPr lang="de-DE" dirty="0" smtClean="0"/>
              <a:t>Mini-Computer (Kreditkartengröße)</a:t>
            </a:r>
          </a:p>
          <a:p>
            <a:pPr lvl="1"/>
            <a:r>
              <a:rPr lang="de-DE" dirty="0" smtClean="0"/>
              <a:t>Entwicklung seit 2009 durch die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endParaRPr lang="de-DE" dirty="0" smtClean="0"/>
          </a:p>
          <a:p>
            <a:pPr lvl="1"/>
            <a:r>
              <a:rPr lang="de-DE" dirty="0" smtClean="0"/>
              <a:t>Aktuell: Modell B, im Juni 2014 über 3 Mio. Mal </a:t>
            </a:r>
            <a:r>
              <a:rPr lang="de-DE" dirty="0" smtClean="0"/>
              <a:t>verkauft</a:t>
            </a:r>
          </a:p>
          <a:p>
            <a:pPr lvl="1"/>
            <a:r>
              <a:rPr lang="de-DE" dirty="0" smtClean="0"/>
              <a:t>Kosten insgesamt: ca. 50 Euro </a:t>
            </a:r>
            <a:endParaRPr lang="de-DE" dirty="0"/>
          </a:p>
          <a:p>
            <a:r>
              <a:rPr lang="de-DE" dirty="0" smtClean="0"/>
              <a:t>Spezifikation</a:t>
            </a:r>
            <a:endParaRPr lang="de-DE" dirty="0" smtClean="0"/>
          </a:p>
          <a:p>
            <a:pPr lvl="1"/>
            <a:r>
              <a:rPr lang="de-DE" dirty="0"/>
              <a:t>CPU: ARM116JZF-S (Taktfrequenz 700 MHz)</a:t>
            </a:r>
          </a:p>
          <a:p>
            <a:pPr lvl="1"/>
            <a:r>
              <a:rPr lang="de-DE" dirty="0"/>
              <a:t>GPU: </a:t>
            </a:r>
            <a:r>
              <a:rPr lang="de-DE" dirty="0" err="1"/>
              <a:t>Broadcom</a:t>
            </a:r>
            <a:r>
              <a:rPr lang="de-DE" dirty="0"/>
              <a:t> </a:t>
            </a:r>
            <a:r>
              <a:rPr lang="de-DE" dirty="0" err="1"/>
              <a:t>VideoCore</a:t>
            </a:r>
            <a:r>
              <a:rPr lang="de-DE" dirty="0"/>
              <a:t> IV</a:t>
            </a:r>
          </a:p>
          <a:p>
            <a:pPr lvl="1"/>
            <a:r>
              <a:rPr lang="de-DE" dirty="0" smtClean="0"/>
              <a:t>Arbeitsspeicher: 512 MB SDRAM </a:t>
            </a:r>
          </a:p>
          <a:p>
            <a:pPr lvl="1"/>
            <a:r>
              <a:rPr lang="de-DE" dirty="0" smtClean="0"/>
              <a:t>„</a:t>
            </a:r>
            <a:r>
              <a:rPr lang="de-DE" dirty="0"/>
              <a:t>Festplatte“: 4 GB SD-Karte (Klasse </a:t>
            </a:r>
            <a:r>
              <a:rPr lang="de-DE" dirty="0" smtClean="0"/>
              <a:t>4)</a:t>
            </a:r>
            <a:endParaRPr lang="de-DE" dirty="0"/>
          </a:p>
          <a:p>
            <a:pPr lvl="1"/>
            <a:r>
              <a:rPr lang="de-DE" dirty="0"/>
              <a:t>Stromversorgung: Mikro-USB (5 </a:t>
            </a:r>
            <a:r>
              <a:rPr lang="de-DE" dirty="0" smtClean="0"/>
              <a:t>V)</a:t>
            </a:r>
            <a:endParaRPr lang="de-DE" dirty="0"/>
          </a:p>
          <a:p>
            <a:pPr lvl="1"/>
            <a:r>
              <a:rPr lang="de-DE" dirty="0"/>
              <a:t>Weitere Schnittstellen: Ethernet, HDMI, GPIO, 2 x USB 2.0</a:t>
            </a:r>
          </a:p>
          <a:p>
            <a:pPr lvl="1"/>
            <a:r>
              <a:rPr lang="de-DE" dirty="0"/>
              <a:t>Betriebssysteme: hauptsächlich </a:t>
            </a:r>
            <a:r>
              <a:rPr lang="de-DE" dirty="0" smtClean="0"/>
              <a:t>Linux/Unix-Varianten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6300192" y="3429000"/>
            <a:ext cx="2545288" cy="1717159"/>
            <a:chOff x="6300192" y="3429000"/>
            <a:chExt cx="2545288" cy="1717159"/>
          </a:xfrm>
        </p:grpSpPr>
        <p:pic>
          <p:nvPicPr>
            <p:cNvPr id="7" name="Bild 6" descr="570px-Raspberry_Pi_Logo.svg.png" title="Quelle: http://www.raspberrypi.org/wp-content/uploads/2011/10/Raspi-PGB001-300x26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260" y="3429000"/>
              <a:ext cx="1085850" cy="1371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300192" y="4869160"/>
              <a:ext cx="2545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Quelle: http://</a:t>
              </a:r>
              <a:r>
                <a:rPr lang="de-DE" dirty="0" err="1"/>
                <a:t>www.raspberrypi.org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36170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Raspberry</a:t>
            </a:r>
            <a:r>
              <a:rPr lang="de-DE" sz="1800" dirty="0" smtClean="0"/>
              <a:t> Pi: Aufbau</a:t>
            </a:r>
            <a:endParaRPr lang="de-DE" sz="1800" dirty="0"/>
          </a:p>
        </p:txBody>
      </p:sp>
      <p:pic>
        <p:nvPicPr>
          <p:cNvPr id="7" name="Inhaltsplatzhalter 6" descr="RaspiModel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59" r="-27959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27884" y="6093296"/>
            <a:ext cx="254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</a:t>
            </a:r>
            <a:r>
              <a:rPr lang="de-DE" dirty="0" err="1"/>
              <a:t>www.raspberrypi.org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26736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Bramble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 err="1" smtClean="0"/>
              <a:t>Bramble</a:t>
            </a:r>
            <a:endParaRPr lang="de-DE" dirty="0" smtClean="0"/>
          </a:p>
          <a:p>
            <a:r>
              <a:rPr lang="de-DE" dirty="0" smtClean="0"/>
              <a:t>Definition Beowulf-Cluster: </a:t>
            </a:r>
          </a:p>
          <a:p>
            <a:pPr lvl="1"/>
            <a:r>
              <a:rPr lang="de-DE" dirty="0" smtClean="0"/>
              <a:t>Lose gekoppeltes System kostengünstiger Rechner</a:t>
            </a:r>
          </a:p>
          <a:p>
            <a:pPr lvl="1"/>
            <a:r>
              <a:rPr lang="de-DE" dirty="0" smtClean="0"/>
              <a:t>Betriebssystem: Linux/BSD</a:t>
            </a:r>
          </a:p>
          <a:p>
            <a:pPr lvl="1"/>
            <a:r>
              <a:rPr lang="de-DE" dirty="0" smtClean="0"/>
              <a:t>Kommunikation über IP </a:t>
            </a:r>
          </a:p>
          <a:p>
            <a:pPr lvl="1"/>
            <a:r>
              <a:rPr lang="de-DE" dirty="0" smtClean="0"/>
              <a:t>Kein gemeinsamer Speicher, keine Cache-Kohärenz</a:t>
            </a:r>
          </a:p>
          <a:p>
            <a:pPr lvl="1"/>
            <a:r>
              <a:rPr lang="de-DE" dirty="0" smtClean="0"/>
              <a:t>Definition </a:t>
            </a:r>
            <a:r>
              <a:rPr lang="de-DE" dirty="0" err="1" smtClean="0"/>
              <a:t>Bramble</a:t>
            </a:r>
            <a:r>
              <a:rPr lang="de-DE" dirty="0" smtClean="0"/>
              <a:t>: Beowulf-Cluster aus </a:t>
            </a:r>
            <a:r>
              <a:rPr lang="de-DE" dirty="0" err="1" smtClean="0"/>
              <a:t>Raspberry</a:t>
            </a:r>
            <a:r>
              <a:rPr lang="de-DE" dirty="0" smtClean="0"/>
              <a:t> Pis </a:t>
            </a:r>
          </a:p>
          <a:p>
            <a:r>
              <a:rPr lang="de-DE" dirty="0" smtClean="0"/>
              <a:t>Spezifikation: </a:t>
            </a:r>
          </a:p>
          <a:p>
            <a:pPr lvl="1"/>
            <a:r>
              <a:rPr lang="de-DE" dirty="0" smtClean="0"/>
              <a:t>20 </a:t>
            </a:r>
            <a:r>
              <a:rPr lang="de-DE" dirty="0" err="1" smtClean="0"/>
              <a:t>Raspberry</a:t>
            </a:r>
            <a:r>
              <a:rPr lang="de-DE" dirty="0" smtClean="0"/>
              <a:t> Pi Modell B-Einzelrechner (1)</a:t>
            </a:r>
          </a:p>
          <a:p>
            <a:pPr lvl="1"/>
            <a:r>
              <a:rPr lang="de-DE" dirty="0" smtClean="0"/>
              <a:t>Verbindung über Ethernet-Kabel und </a:t>
            </a:r>
            <a:r>
              <a:rPr lang="de-DE" dirty="0" smtClean="0"/>
              <a:t>24 Port Gigabit-Switch (2, 3)</a:t>
            </a:r>
          </a:p>
          <a:p>
            <a:pPr lvl="1"/>
            <a:r>
              <a:rPr lang="de-DE" dirty="0" smtClean="0"/>
              <a:t>Server: Mini-ITX-Mainboard (4), Festplatten mit RAID Level 5-System (5)</a:t>
            </a:r>
          </a:p>
          <a:p>
            <a:pPr lvl="1"/>
            <a:r>
              <a:rPr lang="de-DE" dirty="0" smtClean="0"/>
              <a:t>Stromversorgung: zentrales Netzteil (6), 2 Verteiler (7), 20 Mikro-USB-Kabel (8)</a:t>
            </a:r>
          </a:p>
          <a:p>
            <a:pPr lvl="1"/>
            <a:r>
              <a:rPr lang="de-DE" dirty="0" smtClean="0"/>
              <a:t>Kühlung: 4 Kühlgebläse (9)</a:t>
            </a:r>
          </a:p>
          <a:p>
            <a:pPr lvl="1"/>
            <a:r>
              <a:rPr lang="de-DE" dirty="0" smtClean="0"/>
              <a:t>Betriebssystem: Debian (Server), </a:t>
            </a:r>
            <a:r>
              <a:rPr lang="de-DE" dirty="0" err="1" smtClean="0"/>
              <a:t>Raspbian</a:t>
            </a:r>
            <a:r>
              <a:rPr lang="de-DE" dirty="0" smtClean="0"/>
              <a:t> (Knoten)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03762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Bramble</a:t>
            </a:r>
            <a:r>
              <a:rPr lang="de-DE" sz="1800" dirty="0" smtClean="0"/>
              <a:t>: Aufbau</a:t>
            </a:r>
            <a:endParaRPr lang="de-DE" sz="1800" dirty="0"/>
          </a:p>
        </p:txBody>
      </p:sp>
      <p:pic>
        <p:nvPicPr>
          <p:cNvPr id="7" name="Inhaltsplatzhalter 6" descr="bramb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2" r="-5262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10648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 smtClean="0"/>
              <a:t>Bramble</a:t>
            </a:r>
            <a:r>
              <a:rPr lang="de-DE" sz="1800" dirty="0" smtClean="0"/>
              <a:t>: Aufbau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DSC0157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878" r="-67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2876788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 smtClean="0"/>
              <a:t>Aufgabenstellung</a:t>
            </a:r>
          </a:p>
          <a:p>
            <a:pPr marL="514350" indent="-514350"/>
            <a:r>
              <a:rPr lang="de-DE" dirty="0" smtClean="0"/>
              <a:t>Vorgaben </a:t>
            </a:r>
          </a:p>
          <a:p>
            <a:pPr marL="914400" lvl="1" indent="-514350"/>
            <a:r>
              <a:rPr lang="de-DE" dirty="0" err="1" smtClean="0"/>
              <a:t>Bramble</a:t>
            </a:r>
            <a:r>
              <a:rPr lang="de-DE" dirty="0" smtClean="0"/>
              <a:t>-Systemarchitektur (NFS, AUFS, IP/SSH)</a:t>
            </a:r>
          </a:p>
          <a:p>
            <a:pPr marL="914400" lvl="1" indent="-514350"/>
            <a:r>
              <a:rPr lang="de-DE" dirty="0" smtClean="0"/>
              <a:t>Datenbank-Schema (MySQL)</a:t>
            </a:r>
          </a:p>
          <a:p>
            <a:pPr marL="914400" lvl="1" indent="-514350"/>
            <a:r>
              <a:rPr lang="de-DE" dirty="0" smtClean="0"/>
              <a:t>Benchmark-Programme und Bibliotheken (HPL, STREAM, </a:t>
            </a:r>
            <a:r>
              <a:rPr lang="de-DE" dirty="0" err="1" smtClean="0"/>
              <a:t>Whetstone</a:t>
            </a:r>
            <a:r>
              <a:rPr lang="de-DE" dirty="0" smtClean="0"/>
              <a:t>, BLAS)</a:t>
            </a:r>
          </a:p>
          <a:p>
            <a:pPr marL="914400" lvl="1" indent="-514350"/>
            <a:r>
              <a:rPr lang="de-DE" dirty="0" smtClean="0"/>
              <a:t>MPI (MPICH 3.0.4)</a:t>
            </a:r>
          </a:p>
          <a:p>
            <a:pPr marL="914400" lvl="1" indent="-514350"/>
            <a:r>
              <a:rPr lang="de-DE" dirty="0" smtClean="0"/>
              <a:t>Strommessung: Messgerät, virtuelle Windows-Maschine</a:t>
            </a:r>
          </a:p>
          <a:p>
            <a:pPr marL="514350" indent="-514350"/>
            <a:r>
              <a:rPr lang="de-DE" dirty="0" smtClean="0"/>
              <a:t>Zielsetzung</a:t>
            </a:r>
          </a:p>
          <a:p>
            <a:pPr marL="914400" lvl="1" indent="-514350"/>
            <a:r>
              <a:rPr lang="de-DE" dirty="0" smtClean="0"/>
              <a:t>Parallele Ausführung von HPC-Benchmarks </a:t>
            </a:r>
          </a:p>
          <a:p>
            <a:pPr marL="914400" lvl="1" indent="-514350"/>
            <a:r>
              <a:rPr lang="de-DE" dirty="0" smtClean="0"/>
              <a:t>Sinnvolle Umsetzung der Vorgaben</a:t>
            </a:r>
          </a:p>
          <a:p>
            <a:pPr marL="914400" lvl="1" indent="-514350"/>
            <a:r>
              <a:rPr lang="de-DE" dirty="0" smtClean="0"/>
              <a:t>Einarbeitung und Fehlerbehebung in </a:t>
            </a:r>
            <a:r>
              <a:rPr lang="de-DE" dirty="0" err="1" smtClean="0"/>
              <a:t>Bramble</a:t>
            </a:r>
            <a:r>
              <a:rPr lang="de-DE" dirty="0" smtClean="0"/>
              <a:t>-Systemarchitektur</a:t>
            </a:r>
          </a:p>
          <a:p>
            <a:pPr marL="914400" lvl="1" indent="-514350"/>
            <a:r>
              <a:rPr lang="de-DE" dirty="0" smtClean="0"/>
              <a:t>Messparameter: </a:t>
            </a:r>
            <a:r>
              <a:rPr lang="de-DE" dirty="0" smtClean="0"/>
              <a:t>Performance und Stromverbrauch </a:t>
            </a:r>
          </a:p>
          <a:p>
            <a:pPr marL="914400" lvl="1" indent="-514350"/>
            <a:r>
              <a:rPr lang="de-DE" dirty="0" smtClean="0"/>
              <a:t>Fokus auf Skalierungsverhalten des </a:t>
            </a:r>
            <a:r>
              <a:rPr lang="de-DE" dirty="0" err="1" smtClean="0"/>
              <a:t>Bramble</a:t>
            </a:r>
            <a:endParaRPr lang="de-DE" dirty="0" smtClean="0"/>
          </a:p>
          <a:p>
            <a:pPr marL="514350" indent="-514350"/>
            <a:r>
              <a:rPr lang="de-DE" dirty="0" smtClean="0"/>
              <a:t>Fragestellung</a:t>
            </a:r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44313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Definitionen und Messparameter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Definitionen und Messparameter</a:t>
            </a:r>
          </a:p>
          <a:p>
            <a:r>
              <a:rPr lang="de-DE" dirty="0" smtClean="0"/>
              <a:t>Was wird gemessen?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Benchmarking:</a:t>
            </a:r>
            <a:r>
              <a:rPr lang="de-DE" dirty="0" smtClean="0"/>
              <a:t> </a:t>
            </a:r>
            <a:r>
              <a:rPr lang="de-DE" i="1" dirty="0" smtClean="0"/>
              <a:t>Standardisieren von Arbeit </a:t>
            </a:r>
            <a:r>
              <a:rPr lang="de-DE" dirty="0" smtClean="0"/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Performance</a:t>
            </a:r>
            <a:r>
              <a:rPr lang="de-DE" dirty="0" smtClean="0"/>
              <a:t>: </a:t>
            </a:r>
            <a:r>
              <a:rPr lang="de-DE" i="1" dirty="0" smtClean="0"/>
              <a:t>Rechenleistung eines Systems an Hand von  Ausführungsrate + Ausführungsdauer</a:t>
            </a:r>
            <a:endParaRPr lang="de-DE" b="1" i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</a:t>
            </a:r>
            <a:r>
              <a:rPr lang="de-DE" i="1" dirty="0" smtClean="0"/>
              <a:t>Menge der genutzten elektrischen Energie</a:t>
            </a:r>
          </a:p>
          <a:p>
            <a:r>
              <a:rPr lang="de-DE" dirty="0" smtClean="0"/>
              <a:t>Wie wird gemessen? </a:t>
            </a:r>
            <a:endParaRPr lang="de-DE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CPU-Performance:</a:t>
            </a:r>
            <a:r>
              <a:rPr lang="de-DE" dirty="0" smtClean="0"/>
              <a:t> HPL (Ausführungsrate in GFLOPs, Ausführungsdauer in s)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Durchsatz Hauptspeicherzugriffe:</a:t>
            </a:r>
            <a:r>
              <a:rPr lang="de-DE" dirty="0" smtClean="0"/>
              <a:t> STREAM (Ausführungsrate in MB/s, Ausführungsdauer in s)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Strommessgerät</a:t>
            </a:r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60474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</Words>
  <Application>Microsoft Macintosh PowerPoint</Application>
  <PresentationFormat>Bildschirmpräsentation (4:3)</PresentationFormat>
  <Paragraphs>123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Praesentation_lmu_aktuell</vt:lpstr>
      <vt:lpstr>Untersuchung des Skalierungsverhaltens  eines Raspberry Pi-Clusters  unter Verwendung von HPC-Benchmarks</vt:lpstr>
      <vt:lpstr>Gliederung</vt:lpstr>
      <vt:lpstr>Raspberry Pi</vt:lpstr>
      <vt:lpstr>Raspberry Pi: Aufbau</vt:lpstr>
      <vt:lpstr>Bramble</vt:lpstr>
      <vt:lpstr>Bramble: Aufbau</vt:lpstr>
      <vt:lpstr>Bramble: Aufbau</vt:lpstr>
      <vt:lpstr>Aufgabenstellung</vt:lpstr>
      <vt:lpstr>Definitionen und Messparameter</vt:lpstr>
      <vt:lpstr>Beschreibung der Benchmarks</vt:lpstr>
      <vt:lpstr>Versuchsaufbau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judith</cp:lastModifiedBy>
  <cp:revision>3437</cp:revision>
  <cp:lastPrinted>2002-10-09T14:32:30Z</cp:lastPrinted>
  <dcterms:created xsi:type="dcterms:W3CDTF">2003-07-21T12:00:07Z</dcterms:created>
  <dcterms:modified xsi:type="dcterms:W3CDTF">2014-06-21T12:54:57Z</dcterms:modified>
</cp:coreProperties>
</file>