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  <p:sldId id="850" r:id="rId13"/>
    <p:sldId id="848" r:id="rId14"/>
    <p:sldId id="849" r:id="rId15"/>
    <p:sldId id="851" r:id="rId16"/>
    <p:sldId id="853" r:id="rId17"/>
    <p:sldId id="854" r:id="rId18"/>
    <p:sldId id="852" r:id="rId19"/>
    <p:sldId id="855" r:id="rId20"/>
    <p:sldId id="856" r:id="rId21"/>
    <p:sldId id="860" r:id="rId22"/>
    <p:sldId id="857" r:id="rId23"/>
    <p:sldId id="858" r:id="rId24"/>
    <p:sldId id="859" r:id="rId25"/>
    <p:sldId id="861" r:id="rId26"/>
    <p:sldId id="862" r:id="rId2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1" autoAdjust="0"/>
    <p:restoredTop sz="85317" autoAdjust="0"/>
  </p:normalViewPr>
  <p:slideViewPr>
    <p:cSldViewPr>
      <p:cViewPr>
        <p:scale>
          <a:sx n="155" d="100"/>
          <a:sy n="155" d="100"/>
        </p:scale>
        <p:origin x="-1688" y="64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13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25.06.14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smtClean="0"/>
              <a:t>Verwendete Benchmarks</a:t>
            </a:r>
          </a:p>
          <a:p>
            <a:pPr marL="400050" lvl="1" indent="0">
              <a:buNone/>
            </a:pPr>
            <a:r>
              <a:rPr lang="de-DE" b="1" dirty="0" smtClean="0"/>
              <a:t>2.1 HPL </a:t>
            </a:r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wird gemessen? CPU-Performance</a:t>
            </a:r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</a:t>
            </a:r>
            <a:r>
              <a:rPr lang="de-DE" dirty="0"/>
              <a:t> Fließpunktoperationen auf dicht besetzter Matrix </a:t>
            </a:r>
            <a:r>
              <a:rPr lang="de-DE" dirty="0" smtClean="0"/>
              <a:t>(Lösung eines linearen Gleichungssystems, Matrixmultiplikation</a:t>
            </a:r>
            <a:r>
              <a:rPr lang="de-DE" dirty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Frei verfügbare Implementierung von </a:t>
            </a:r>
            <a:r>
              <a:rPr lang="de-DE" dirty="0" err="1" smtClean="0"/>
              <a:t>HPLinpack</a:t>
            </a:r>
            <a:r>
              <a:rPr lang="de-DE" dirty="0" smtClean="0"/>
              <a:t> (Ermittlung der Top500-Rangliste)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Anpassung der Eingabeparameter an Testsystem erforderlich (u.a. Problemgröße, Blockgröße, Prozessnetz, Panel- und Teilpanel-</a:t>
            </a:r>
            <a:r>
              <a:rPr lang="de-DE" dirty="0" err="1" smtClean="0"/>
              <a:t>Faktorisierungsstrategien</a:t>
            </a:r>
            <a:r>
              <a:rPr lang="de-DE" dirty="0" smtClean="0"/>
              <a:t>) </a:t>
            </a:r>
            <a:endParaRPr lang="de-DE" dirty="0"/>
          </a:p>
          <a:p>
            <a:pPr marL="400050" lvl="1" indent="0">
              <a:buNone/>
            </a:pPr>
            <a:r>
              <a:rPr lang="de-DE" b="1" dirty="0" smtClean="0"/>
              <a:t>2.2 STREAM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</a:t>
            </a:r>
            <a:r>
              <a:rPr lang="de-DE" b="1" dirty="0"/>
              <a:t>wird gemessen? </a:t>
            </a:r>
            <a:r>
              <a:rPr lang="de-DE" b="1" dirty="0" smtClean="0"/>
              <a:t>Durchsatz Hauptspeicherzugriffe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 </a:t>
            </a:r>
            <a:r>
              <a:rPr lang="de-DE" dirty="0"/>
              <a:t>Fließpunktoperationen auf langen </a:t>
            </a:r>
            <a:r>
              <a:rPr lang="de-DE" dirty="0" smtClean="0"/>
              <a:t>Vektoren, die aus HS geladen werden 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4 Module: </a:t>
            </a:r>
            <a:r>
              <a:rPr lang="de-DE" dirty="0" err="1" smtClean="0"/>
              <a:t>Copy</a:t>
            </a:r>
            <a:r>
              <a:rPr lang="de-DE" dirty="0" smtClean="0"/>
              <a:t>, </a:t>
            </a:r>
            <a:r>
              <a:rPr lang="de-DE" dirty="0" err="1" smtClean="0"/>
              <a:t>Scale</a:t>
            </a:r>
            <a:r>
              <a:rPr lang="de-DE" dirty="0" smtClean="0"/>
              <a:t>, Add, </a:t>
            </a:r>
            <a:r>
              <a:rPr lang="de-DE" dirty="0" err="1" smtClean="0"/>
              <a:t>Triad</a:t>
            </a:r>
            <a:r>
              <a:rPr lang="de-DE" dirty="0" smtClean="0"/>
              <a:t> mit Abhängigkeiten untereinander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Bestandteil der HPC-Challenge-Suite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Versuchsdurchführung</a:t>
            </a:r>
          </a:p>
          <a:p>
            <a:pPr marL="400050" lvl="1" indent="0">
              <a:buNone/>
            </a:pPr>
            <a:r>
              <a:rPr lang="de-DE" b="1" dirty="0"/>
              <a:t>3.1 </a:t>
            </a:r>
            <a:r>
              <a:rPr lang="de-DE" b="1" dirty="0" smtClean="0"/>
              <a:t>Vorarbeiten/Fehlerbehebung 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Defekte Hardware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Rechenknoten nicht erreichbar (ping/</a:t>
            </a:r>
            <a:r>
              <a:rPr lang="de-DE" dirty="0" err="1" smtClean="0"/>
              <a:t>ssh</a:t>
            </a:r>
            <a:r>
              <a:rPr lang="de-DE" dirty="0" smtClean="0"/>
              <a:t>)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Geteiltes Verzeichnis nicht eingehängt</a:t>
            </a:r>
          </a:p>
          <a:p>
            <a:pPr lvl="2" indent="-342900">
              <a:buFont typeface="Arial"/>
              <a:buChar char="•"/>
            </a:pPr>
            <a:r>
              <a:rPr lang="de-DE" dirty="0" err="1" smtClean="0"/>
              <a:t>Bash</a:t>
            </a:r>
            <a:r>
              <a:rPr lang="de-DE" dirty="0" smtClean="0"/>
              <a:t>-Befehle werden nicht erkannt</a:t>
            </a:r>
          </a:p>
          <a:p>
            <a:pPr marL="400050" lvl="1" indent="0">
              <a:buNone/>
            </a:pPr>
            <a:r>
              <a:rPr lang="de-DE" b="1" dirty="0" smtClean="0"/>
              <a:t>3.2 Ziele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Ausführung der Benchmark-Programme</a:t>
            </a:r>
            <a:r>
              <a:rPr lang="de-DE" dirty="0" smtClean="0"/>
              <a:t> auf </a:t>
            </a:r>
            <a:r>
              <a:rPr lang="de-DE" dirty="0" err="1" smtClean="0"/>
              <a:t>n</a:t>
            </a:r>
            <a:r>
              <a:rPr lang="de-DE" dirty="0" smtClean="0"/>
              <a:t> – 4 Rechenknoten (max. 19 Rechenknoten, da: pi03 ist Berechnungsknoten/mind. 4 Rechenknoten, da: Minimum für HPL)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Messreihen pro Benchmark</a:t>
            </a:r>
            <a:r>
              <a:rPr lang="de-DE" dirty="0" smtClean="0"/>
              <a:t> (Messreihe 1: alle </a:t>
            </a:r>
            <a:r>
              <a:rPr lang="de-DE" dirty="0" err="1" smtClean="0"/>
              <a:t>Raspberry</a:t>
            </a:r>
            <a:r>
              <a:rPr lang="de-DE" dirty="0" smtClean="0"/>
              <a:t> Pis angeschaltet/Messreihe 2: nicht aktive </a:t>
            </a: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Pis werden heruntergefahren und von Stromversorgung getrennt) 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Strommessgerät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Durchführung der Messungen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und grafische Aufbereitung der Messergebnisse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Umsetzung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Ausführung: </a:t>
            </a:r>
            <a:r>
              <a:rPr lang="de-DE" dirty="0" smtClean="0"/>
              <a:t>MPICH mit </a:t>
            </a:r>
            <a:r>
              <a:rPr lang="de-DE" dirty="0" err="1" smtClean="0"/>
              <a:t>mpiexec</a:t>
            </a:r>
            <a:r>
              <a:rPr lang="de-DE" dirty="0" smtClean="0"/>
              <a:t> und </a:t>
            </a:r>
            <a:r>
              <a:rPr lang="de-DE" dirty="0" err="1" smtClean="0"/>
              <a:t>Machinefile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</a:t>
            </a:r>
            <a:r>
              <a:rPr lang="de-DE" b="1" dirty="0"/>
              <a:t>Messreihen pro </a:t>
            </a:r>
            <a:r>
              <a:rPr lang="de-DE" b="1" dirty="0" smtClean="0"/>
              <a:t>Benchmark:</a:t>
            </a:r>
            <a:r>
              <a:rPr lang="de-DE" dirty="0"/>
              <a:t>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Strommessgerät:</a:t>
            </a:r>
            <a:r>
              <a:rPr lang="de-DE" b="1" dirty="0"/>
              <a:t> </a:t>
            </a:r>
            <a:r>
              <a:rPr lang="de-DE" dirty="0" smtClean="0"/>
              <a:t>Auswertung der </a:t>
            </a:r>
            <a:r>
              <a:rPr lang="de-DE" dirty="0" err="1" smtClean="0"/>
              <a:t>SQLite</a:t>
            </a:r>
            <a:r>
              <a:rPr lang="de-DE" dirty="0" smtClean="0"/>
              <a:t>-Datenbank auf Windows-VM 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</a:t>
            </a:r>
            <a:r>
              <a:rPr lang="de-DE" b="1" dirty="0"/>
              <a:t>Durchführung der </a:t>
            </a:r>
            <a:r>
              <a:rPr lang="de-DE" b="1" dirty="0" smtClean="0"/>
              <a:t>Messungen:</a:t>
            </a:r>
            <a:r>
              <a:rPr lang="de-DE" dirty="0"/>
              <a:t>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HERE-Files zur Navigation zwischen Server und Rechenknoten mit verschiedenen Benutzern)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</a:t>
            </a:r>
            <a:r>
              <a:rPr lang="de-DE" b="1" dirty="0"/>
              <a:t>und grafische Aufbereitung der </a:t>
            </a:r>
            <a:r>
              <a:rPr lang="de-DE" b="1" dirty="0" smtClean="0"/>
              <a:t>Messwerte:</a:t>
            </a:r>
            <a:r>
              <a:rPr lang="de-DE" dirty="0" smtClean="0"/>
              <a:t> 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Kommandozeilen-MySQL); Anpassung des Datenbankschemas an tatsächliche Anforderungen; grafische Aufbereitung mit </a:t>
            </a:r>
            <a:r>
              <a:rPr lang="de-DE" dirty="0" err="1" smtClean="0"/>
              <a:t>Gnuplot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Integration der Fehlerbehebung in Versuchsdurchführung: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; Aufsichtsperson</a:t>
            </a:r>
            <a:r>
              <a:rPr lang="de-DE" b="1" dirty="0" smtClean="0"/>
              <a:t> </a:t>
            </a:r>
            <a:endParaRPr lang="de-DE" b="1" dirty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3614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1" y="1340768"/>
            <a:ext cx="6534188" cy="490064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55776" y="6129300"/>
            <a:ext cx="4687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Versuchsdurchführung mit 2 Messreihen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12536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57" y="1232756"/>
            <a:ext cx="6502400" cy="4876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987824" y="6129300"/>
            <a:ext cx="2959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Strommessung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4170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Strommessung</a:t>
            </a:r>
          </a:p>
          <a:p>
            <a:pPr marL="400050" lvl="1" indent="0">
              <a:buNone/>
            </a:pPr>
            <a:r>
              <a:rPr lang="de-DE" b="1" dirty="0" smtClean="0"/>
              <a:t>1.1 Erwartete Ergebnisse </a:t>
            </a:r>
            <a:endParaRPr lang="de-DE" b="1" dirty="0" smtClean="0"/>
          </a:p>
          <a:p>
            <a:pPr marL="685800" lvl="1"/>
            <a:r>
              <a:rPr lang="de-DE" dirty="0" smtClean="0"/>
              <a:t>Deutlich </a:t>
            </a:r>
            <a:r>
              <a:rPr lang="de-DE" dirty="0" smtClean="0"/>
              <a:t>niedrigerer Stromverbrauch in </a:t>
            </a:r>
            <a:r>
              <a:rPr lang="de-DE" dirty="0" smtClean="0"/>
              <a:t>Messreihe </a:t>
            </a:r>
            <a:r>
              <a:rPr lang="de-DE" dirty="0" smtClean="0"/>
              <a:t>2 </a:t>
            </a:r>
            <a:r>
              <a:rPr lang="de-DE" dirty="0" smtClean="0"/>
              <a:t>als in Messreihe 1 (</a:t>
            </a:r>
            <a:r>
              <a:rPr lang="de-DE" dirty="0" smtClean="0"/>
              <a:t>nicht aktive Rechenknoten werden heruntergefahren und von Stromversorgung getrennt</a:t>
            </a:r>
            <a:r>
              <a:rPr lang="de-DE" dirty="0" smtClean="0"/>
              <a:t>)</a:t>
            </a:r>
          </a:p>
          <a:p>
            <a:pPr marL="685800" lvl="1"/>
            <a:r>
              <a:rPr lang="de-DE" dirty="0" smtClean="0"/>
              <a:t>Abnahme des Stromverbrauchs in Messreihe 2 um einen festen Wert pro abgeschaltetem Rechenknoten</a:t>
            </a:r>
            <a:endParaRPr lang="de-DE" dirty="0" smtClean="0"/>
          </a:p>
          <a:p>
            <a:pPr marL="400050" lvl="1" indent="0">
              <a:buNone/>
            </a:pPr>
            <a:r>
              <a:rPr lang="de-DE" b="1" dirty="0" smtClean="0"/>
              <a:t>1.2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Abnahme des Stromverbrauchs in Messreihe um 23 W (HPL) bzw. 17 W (STREAM) </a:t>
            </a:r>
            <a:endParaRPr lang="de-DE" dirty="0" smtClean="0"/>
          </a:p>
          <a:p>
            <a:pPr marL="685800" lvl="1"/>
            <a:r>
              <a:rPr lang="de-DE" dirty="0" smtClean="0"/>
              <a:t>Abnahme des Stromverbrauchs in Messreihe 2 um 8 W (HPL) bzw. 2 W (STREAM) pro abgeschaltetem Rechenknoten</a:t>
            </a:r>
          </a:p>
          <a:p>
            <a:pPr marL="685800" lvl="1"/>
            <a:r>
              <a:rPr lang="de-DE" b="1" dirty="0" smtClean="0"/>
              <a:t>Fazit: </a:t>
            </a:r>
            <a:r>
              <a:rPr lang="de-DE" dirty="0" smtClean="0"/>
              <a:t>Erwartungsgemäßes Skalierungsverhalten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97191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endParaRPr lang="de-DE" sz="1800" dirty="0"/>
          </a:p>
        </p:txBody>
      </p:sp>
      <p:pic>
        <p:nvPicPr>
          <p:cNvPr id="6" name="Inhaltsplatzhalter 5" descr="stro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223396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 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o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769818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 smtClean="0"/>
              <a:t>HPL</a:t>
            </a:r>
          </a:p>
          <a:p>
            <a:pPr marL="400050" lvl="1" indent="0">
              <a:buNone/>
            </a:pPr>
            <a:r>
              <a:rPr lang="de-DE" b="1" dirty="0" smtClean="0"/>
              <a:t>2.1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/>
              <a:t>Lineares 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2.2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CPU-Performance bei paralleler Ausführung von HPL (Ausführungsrate + Ausführungsdauer)</a:t>
            </a:r>
          </a:p>
          <a:p>
            <a:pPr marL="685800" lvl="1"/>
            <a:r>
              <a:rPr lang="de-DE" dirty="0" smtClean="0"/>
              <a:t>Gleichartiges Skalierungsverhalten in Messreihe 1 und Messreihe 2 bzgl. CPU-</a:t>
            </a:r>
            <a:r>
              <a:rPr lang="de-DE" dirty="0" smtClean="0"/>
              <a:t>Performance</a:t>
            </a:r>
          </a:p>
          <a:p>
            <a:pPr marL="685800" lvl="1"/>
            <a:r>
              <a:rPr lang="de-DE" b="1" dirty="0" smtClean="0"/>
              <a:t>Fazit:</a:t>
            </a:r>
            <a:r>
              <a:rPr lang="de-DE" dirty="0" smtClean="0"/>
              <a:t> Erwartungsgemäßes Skalierungsverhalten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449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pic>
        <p:nvPicPr>
          <p:cNvPr id="6" name="Inhaltsplatzhalter 5" descr="hpl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0783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Versuchsaufbau und –</a:t>
            </a:r>
            <a:r>
              <a:rPr lang="de-DE" b="1" dirty="0" err="1" smtClean="0"/>
              <a:t>ablauf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Verwendete Benchmarks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Umsetzung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Zusammenfassung und Ausblick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hpl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2590459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b="1" dirty="0" smtClean="0"/>
              <a:t>STREAM</a:t>
            </a:r>
          </a:p>
          <a:p>
            <a:pPr marL="400050" lvl="1" indent="0">
              <a:buNone/>
            </a:pPr>
            <a:r>
              <a:rPr lang="de-DE" b="1" dirty="0" smtClean="0"/>
              <a:t>3.1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 smtClean="0"/>
              <a:t>Konstantes </a:t>
            </a:r>
            <a:r>
              <a:rPr lang="de-DE" dirty="0"/>
              <a:t>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3.2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</a:t>
            </a:r>
            <a:r>
              <a:rPr lang="de-DE" dirty="0" smtClean="0"/>
              <a:t>Durchsatz Hauptspeicherzugriffe </a:t>
            </a:r>
            <a:r>
              <a:rPr lang="de-DE" dirty="0" smtClean="0"/>
              <a:t>bei paralleler Ausführung von STREAM (Ausführungsrate + Ausführungsdauer) für 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  <a:r>
              <a:rPr lang="de-DE" dirty="0" smtClean="0"/>
              <a:t>≤ 17 </a:t>
            </a:r>
            <a:r>
              <a:rPr lang="de-DE" dirty="0" smtClean="0"/>
              <a:t>Rechenknoten </a:t>
            </a:r>
          </a:p>
          <a:p>
            <a:pPr marL="685800" lvl="1"/>
            <a:r>
              <a:rPr lang="de-DE" dirty="0" smtClean="0"/>
              <a:t>Gleichartiges Skalierungsverhalten in Messreihe 1 und Messreihe 2 bzgl. Durchsatz </a:t>
            </a:r>
            <a:r>
              <a:rPr lang="de-DE" dirty="0" smtClean="0"/>
              <a:t>Hauptspeicher</a:t>
            </a:r>
            <a:r>
              <a:rPr lang="de-DE" dirty="0" smtClean="0"/>
              <a:t>z</a:t>
            </a:r>
            <a:r>
              <a:rPr lang="de-DE" dirty="0" smtClean="0"/>
              <a:t>ugriffe </a:t>
            </a:r>
          </a:p>
          <a:p>
            <a:pPr marL="685800" lvl="1"/>
            <a:r>
              <a:rPr lang="de-DE" b="1" dirty="0" smtClean="0"/>
              <a:t>Fazit:</a:t>
            </a:r>
            <a:r>
              <a:rPr lang="de-DE" dirty="0" smtClean="0"/>
              <a:t> Erwartungsgemäßes Skalierungsverhalten für 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  <a:r>
              <a:rPr lang="de-DE" dirty="0"/>
              <a:t>≤</a:t>
            </a:r>
            <a:r>
              <a:rPr lang="de-DE" dirty="0" smtClean="0"/>
              <a:t> 17 Rechenknoten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410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strea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032389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ea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63148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Erklärungsansätze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Warum </a:t>
            </a:r>
            <a:r>
              <a:rPr lang="de-DE" dirty="0"/>
              <a:t>deutlich schlechtere </a:t>
            </a:r>
            <a:r>
              <a:rPr lang="de-DE" dirty="0" smtClean="0"/>
              <a:t>Performance </a:t>
            </a:r>
            <a:r>
              <a:rPr lang="de-DE" dirty="0" smtClean="0"/>
              <a:t>für </a:t>
            </a:r>
            <a:r>
              <a:rPr lang="de-DE" dirty="0" err="1"/>
              <a:t>n</a:t>
            </a:r>
            <a:r>
              <a:rPr lang="de-DE" dirty="0"/>
              <a:t> &gt; 17 </a:t>
            </a:r>
            <a:r>
              <a:rPr lang="de-DE" dirty="0" smtClean="0"/>
              <a:t>Rechenknoten? </a:t>
            </a:r>
            <a:endParaRPr lang="de-DE" b="1" dirty="0" smtClean="0"/>
          </a:p>
          <a:p>
            <a:pPr marL="1200150" lvl="2" indent="-342900">
              <a:buFont typeface="+mj-lt"/>
              <a:buAutoNum type="alphaLcParenR"/>
            </a:pPr>
            <a:r>
              <a:rPr lang="de-DE" b="1" dirty="0" smtClean="0"/>
              <a:t>Funktionsweise des Benchmarks: </a:t>
            </a:r>
            <a:r>
              <a:rPr lang="de-DE" dirty="0" smtClean="0"/>
              <a:t>Erwünschter Effekt? </a:t>
            </a:r>
          </a:p>
          <a:p>
            <a:pPr lvl="3" indent="-285750">
              <a:buFont typeface="Wingdings" charset="2"/>
              <a:buChar char="Ø"/>
            </a:pPr>
            <a:r>
              <a:rPr lang="de-DE" dirty="0" smtClean="0"/>
              <a:t>kein erwünschter Effekt, lineares Wachstum erwartet</a:t>
            </a:r>
          </a:p>
          <a:p>
            <a:pPr marL="1200150" lvl="2" indent="-342900">
              <a:buFont typeface="+mj-lt"/>
              <a:buAutoNum type="alphaLcParenR" startAt="2"/>
            </a:pPr>
            <a:r>
              <a:rPr lang="de-DE" b="1" dirty="0" err="1" smtClean="0"/>
              <a:t>Bramble</a:t>
            </a:r>
            <a:r>
              <a:rPr lang="de-DE" b="1" dirty="0" smtClean="0"/>
              <a:t>-Architektur: </a:t>
            </a:r>
            <a:r>
              <a:rPr lang="de-DE" dirty="0" smtClean="0"/>
              <a:t>Systemzeit, Netz-Dateisystem?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Zeitdrift nicht wahrscheinlicher bei </a:t>
            </a:r>
            <a:r>
              <a:rPr lang="de-DE" dirty="0" err="1" smtClean="0"/>
              <a:t>n</a:t>
            </a:r>
            <a:r>
              <a:rPr lang="de-DE" dirty="0" smtClean="0"/>
              <a:t> &gt; 17 Rechenknoten, gleiche Rechenlast auf beteiligten Rechenknoten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Kopieren von </a:t>
            </a:r>
            <a:r>
              <a:rPr lang="de-DE" dirty="0" err="1" smtClean="0"/>
              <a:t>Binaries</a:t>
            </a:r>
            <a:r>
              <a:rPr lang="de-DE" dirty="0" smtClean="0"/>
              <a:t> und Libraries auf lokale Partition liefert noch schlechtere Ergebnisse</a:t>
            </a:r>
          </a:p>
          <a:p>
            <a:pPr marL="1200150" lvl="2" indent="-342900">
              <a:buFont typeface="+mj-lt"/>
              <a:buAutoNum type="alphaLcParenR" startAt="3"/>
            </a:pPr>
            <a:r>
              <a:rPr lang="de-DE" b="1" dirty="0" smtClean="0"/>
              <a:t>Ausführung des Benchmarks: </a:t>
            </a:r>
            <a:r>
              <a:rPr lang="de-DE" dirty="0" smtClean="0"/>
              <a:t>Funktionsweise von MPICH?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Manipulation des Benchmark-Quellcodes </a:t>
            </a:r>
            <a:r>
              <a:rPr lang="de-DE" dirty="0" smtClean="0"/>
              <a:t>zur Reduzierung des Verwaltungs</a:t>
            </a:r>
            <a:r>
              <a:rPr lang="de-DE" dirty="0" smtClean="0"/>
              <a:t>-Overhead </a:t>
            </a:r>
            <a:r>
              <a:rPr lang="de-DE" dirty="0" smtClean="0"/>
              <a:t>liefert </a:t>
            </a:r>
            <a:r>
              <a:rPr lang="de-DE" dirty="0" smtClean="0"/>
              <a:t>keine verbesserten Ergebnisse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b="1" dirty="0" smtClean="0"/>
              <a:t>Fazit: </a:t>
            </a:r>
            <a:r>
              <a:rPr lang="de-DE" dirty="0" smtClean="0"/>
              <a:t>Lineares Wachstum der Bandbreiten der </a:t>
            </a:r>
            <a:r>
              <a:rPr lang="de-DE" dirty="0" smtClean="0"/>
              <a:t>Hauptspeicherzugriffe (</a:t>
            </a:r>
            <a:r>
              <a:rPr lang="de-DE" dirty="0" smtClean="0"/>
              <a:t>erwartungsgemäß), Ausführungsdauer steigt jedoch deutlich an; nicht abschließend zu klären!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61741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Zusammenfassung und Ausblick 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Zusammenfassung</a:t>
            </a:r>
          </a:p>
          <a:p>
            <a:pPr lvl="1"/>
            <a:r>
              <a:rPr lang="de-DE" b="1" dirty="0" smtClean="0"/>
              <a:t>Zielsetzung: </a:t>
            </a:r>
            <a:r>
              <a:rPr lang="de-DE" dirty="0" smtClean="0"/>
              <a:t>Untersuchung des</a:t>
            </a:r>
            <a:r>
              <a:rPr lang="de-DE" b="1" dirty="0" smtClean="0"/>
              <a:t> </a:t>
            </a:r>
            <a:r>
              <a:rPr lang="de-DE" dirty="0" smtClean="0"/>
              <a:t>Skalierungsverhaltens </a:t>
            </a:r>
            <a:r>
              <a:rPr lang="de-DE" dirty="0" smtClean="0"/>
              <a:t>eines </a:t>
            </a:r>
            <a:r>
              <a:rPr lang="de-DE" dirty="0" err="1" smtClean="0"/>
              <a:t>Bramble</a:t>
            </a:r>
            <a:r>
              <a:rPr lang="de-DE" dirty="0" smtClean="0"/>
              <a:t> bei der parallelen Ausführung von HPC-Benchmarks</a:t>
            </a:r>
          </a:p>
          <a:p>
            <a:pPr lvl="1"/>
            <a:r>
              <a:rPr lang="de-DE" b="1" dirty="0" smtClean="0"/>
              <a:t>Ergebnisse: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Lineares </a:t>
            </a:r>
            <a:r>
              <a:rPr lang="de-DE" dirty="0" smtClean="0"/>
              <a:t>Skalierungsverhalten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CPU-Performance (HPL):</a:t>
            </a:r>
            <a:r>
              <a:rPr lang="de-DE" dirty="0" smtClean="0"/>
              <a:t> Lineares Skalierungsverhalten (Ausführungsrate + Ausführungsdauer)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Durchsatz HS-Zugriffe (STREAM):</a:t>
            </a:r>
            <a:r>
              <a:rPr lang="de-DE" dirty="0" smtClean="0"/>
              <a:t> Lineares Skalierungsverhalten (Ausführungsrate) für </a:t>
            </a:r>
            <a:r>
              <a:rPr lang="de-DE" dirty="0" err="1" smtClean="0"/>
              <a:t>n</a:t>
            </a:r>
            <a:r>
              <a:rPr lang="de-DE" dirty="0" smtClean="0"/>
              <a:t> ≤ 17 Rechenknoten, konstantes Skalierungsverhalten (Ausführungsdauer) für </a:t>
            </a:r>
            <a:r>
              <a:rPr lang="de-DE" dirty="0" err="1" smtClean="0"/>
              <a:t>n</a:t>
            </a:r>
            <a:r>
              <a:rPr lang="de-DE" dirty="0"/>
              <a:t> ≤ 17 </a:t>
            </a:r>
            <a:r>
              <a:rPr lang="de-DE" dirty="0" smtClean="0"/>
              <a:t>Rechenknoten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57250" lvl="1" indent="-342900"/>
            <a:r>
              <a:rPr lang="de-DE" b="1" dirty="0" err="1" smtClean="0"/>
              <a:t>Proof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Concept</a:t>
            </a:r>
            <a:r>
              <a:rPr lang="de-DE" b="1" dirty="0" smtClean="0"/>
              <a:t> (Vorgaben, Integration):</a:t>
            </a:r>
            <a:r>
              <a:rPr lang="de-DE" dirty="0" smtClean="0"/>
              <a:t> Erfolgt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87381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smtClean="0"/>
              <a:t>Zusammenfassung und Ausblick 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/>
              <a:t>Ausblick </a:t>
            </a:r>
          </a:p>
          <a:p>
            <a:pPr marL="457200" lvl="1" indent="0">
              <a:buNone/>
            </a:pPr>
            <a:r>
              <a:rPr lang="de-DE" b="1" dirty="0" smtClean="0"/>
              <a:t>2.1 Optimierung der </a:t>
            </a:r>
            <a:r>
              <a:rPr lang="de-DE" b="1" dirty="0" err="1" smtClean="0"/>
              <a:t>Bramble</a:t>
            </a:r>
            <a:r>
              <a:rPr lang="de-DE" b="1" dirty="0" smtClean="0"/>
              <a:t>-Architektur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Kritische Punkte (</a:t>
            </a:r>
            <a:r>
              <a:rPr lang="de-DE" dirty="0" err="1" smtClean="0"/>
              <a:t>Raspberry</a:t>
            </a:r>
            <a:r>
              <a:rPr lang="de-DE" dirty="0" smtClean="0"/>
              <a:t> Pi): Lebensdauer SD-Karten, kein </a:t>
            </a:r>
            <a:r>
              <a:rPr lang="de-DE" dirty="0" err="1" smtClean="0"/>
              <a:t>Reset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/>
              <a:t>Kritische Punkte </a:t>
            </a:r>
            <a:r>
              <a:rPr lang="de-DE" dirty="0" smtClean="0"/>
              <a:t>(</a:t>
            </a:r>
            <a:r>
              <a:rPr lang="de-DE" dirty="0" err="1" smtClean="0"/>
              <a:t>Bramble</a:t>
            </a:r>
            <a:r>
              <a:rPr lang="de-DE" dirty="0" smtClean="0"/>
              <a:t>)</a:t>
            </a:r>
            <a:r>
              <a:rPr lang="de-DE" dirty="0"/>
              <a:t>: </a:t>
            </a:r>
            <a:r>
              <a:rPr lang="de-DE" dirty="0" smtClean="0"/>
              <a:t>Zugang zu benötigten Schnittstellen, </a:t>
            </a:r>
            <a:r>
              <a:rPr lang="de-DE" dirty="0" smtClean="0"/>
              <a:t>Stromversorgung</a:t>
            </a:r>
            <a:r>
              <a:rPr lang="de-DE" dirty="0" smtClean="0"/>
              <a:t>, </a:t>
            </a:r>
            <a:r>
              <a:rPr lang="de-DE" dirty="0" smtClean="0"/>
              <a:t>beengter Aufbau </a:t>
            </a:r>
          </a:p>
          <a:p>
            <a:pPr marL="514350" lvl="1" indent="0">
              <a:buNone/>
            </a:pPr>
            <a:r>
              <a:rPr lang="de-DE" b="1" dirty="0" smtClean="0"/>
              <a:t>2.2 </a:t>
            </a:r>
            <a:r>
              <a:rPr lang="de-DE" b="1" dirty="0" smtClean="0"/>
              <a:t>Erweiterungen des Versuchsaufbaus 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err="1" smtClean="0"/>
              <a:t>Whetstone</a:t>
            </a:r>
            <a:r>
              <a:rPr lang="de-DE" dirty="0" smtClean="0"/>
              <a:t> für MPICH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STREAM auf </a:t>
            </a:r>
            <a:r>
              <a:rPr lang="de-DE" dirty="0" err="1" smtClean="0"/>
              <a:t>n</a:t>
            </a:r>
            <a:r>
              <a:rPr lang="de-DE" dirty="0" smtClean="0"/>
              <a:t> &gt; 17 Rechenknoten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Weitere, noch nicht behandelte HPC-Benchmarks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Unter-/Übertakten der CPUs</a:t>
            </a:r>
          </a:p>
          <a:p>
            <a:pPr lvl="2">
              <a:buFont typeface="Arial"/>
              <a:buChar char="•"/>
            </a:pPr>
            <a:r>
              <a:rPr lang="de-DE" dirty="0" err="1" smtClean="0"/>
              <a:t>Anprogrammierung</a:t>
            </a:r>
            <a:r>
              <a:rPr lang="de-DE" dirty="0" smtClean="0"/>
              <a:t> der GPU (Spezifikation vor Kurzem veröffentlicht, Wettbewerb der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r>
              <a:rPr lang="de-DE" dirty="0" smtClean="0"/>
              <a:t> für quelloffenen Treiber)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 startAt="2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84612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</a:p>
          <a:p>
            <a:pPr marL="457200" lvl="1" indent="0">
              <a:buNone/>
            </a:pPr>
            <a:r>
              <a:rPr lang="de-DE" b="1" dirty="0" smtClean="0"/>
              <a:t>1.1 Allgemeines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Mini-Computer (Kreditkartengröße)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Aktuell: Modell B, im Juni 2014 über 3 Mio. Mal verkauft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Kosten inklusive Zubehör: ca. 50 Euro </a:t>
            </a:r>
            <a:endParaRPr lang="de-DE" dirty="0"/>
          </a:p>
          <a:p>
            <a:pPr marL="457200" lvl="1" indent="0">
              <a:buNone/>
            </a:pPr>
            <a:r>
              <a:rPr lang="de-DE" b="1" dirty="0" smtClean="0"/>
              <a:t>1.2 Spezifikation</a:t>
            </a:r>
          </a:p>
          <a:p>
            <a:pPr lvl="2">
              <a:buFont typeface="Arial"/>
              <a:buChar char="•"/>
            </a:pPr>
            <a:r>
              <a:rPr lang="de-DE" dirty="0"/>
              <a:t>CPU: ARM116JZF-S (Taktfrequenz 700 MHz)</a:t>
            </a:r>
          </a:p>
          <a:p>
            <a:pPr lvl="2">
              <a:buFont typeface="Arial"/>
              <a:buChar char="•"/>
            </a:pPr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Arbeitsspeicher: 512 MB SDRAM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Stromversorgung: </a:t>
            </a:r>
            <a:r>
              <a:rPr lang="de-DE" dirty="0" err="1" smtClean="0"/>
              <a:t>Micro</a:t>
            </a:r>
            <a:r>
              <a:rPr lang="de-DE" dirty="0"/>
              <a:t>-USB (5 </a:t>
            </a:r>
            <a:r>
              <a:rPr lang="de-DE" dirty="0" smtClean="0"/>
              <a:t>V)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Weitere </a:t>
            </a:r>
            <a:r>
              <a:rPr lang="de-DE" dirty="0" smtClean="0"/>
              <a:t>wichtige Schnittstellen</a:t>
            </a:r>
            <a:r>
              <a:rPr lang="de-DE" dirty="0"/>
              <a:t>: Ethernet, HDMI, GPIO, 2 x USB 2.0</a:t>
            </a:r>
          </a:p>
          <a:p>
            <a:pPr lvl="2">
              <a:buFont typeface="Arial"/>
              <a:buChar char="•"/>
            </a:pPr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err="1" smtClean="0"/>
              <a:t>Bramble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b="1" dirty="0" smtClean="0"/>
              <a:t>2.1 Definition Beowulf-Cluster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Lose gekoppeltes System kostengünstiger Rechner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Linux/BSD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Kommunikation über IP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Kein gemeinsamer Speicher, keine Cache-Kohärenz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pPr marL="457200" lvl="1" indent="0">
              <a:buNone/>
            </a:pPr>
            <a:r>
              <a:rPr lang="de-DE" b="1" dirty="0" smtClean="0"/>
              <a:t>2.2 Spezifikation</a:t>
            </a:r>
            <a:r>
              <a:rPr lang="de-DE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Verbindung über Ethernet-Kabel und 24 Port Gigabit-Switch (2, 3)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Server: Mini-ITX-Mainboard mit x86-Prozessor (4), 4 Festplatten (5)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Stromversorgung: zentrales Netzteil (6), 2 Verteiler (7), 20 </a:t>
            </a:r>
            <a:r>
              <a:rPr lang="de-DE" dirty="0" err="1" smtClean="0"/>
              <a:t>Micro</a:t>
            </a:r>
            <a:r>
              <a:rPr lang="de-DE" dirty="0" smtClean="0"/>
              <a:t>-USB-Kabel (8)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Kühlung: 4 Kühlgebläse (9)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2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 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5" r="-13845"/>
          <a:stretch>
            <a:fillRect/>
          </a:stretch>
        </p:blipFill>
        <p:spPr>
          <a:xfrm>
            <a:off x="142875" y="1268413"/>
            <a:ext cx="8666163" cy="4241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5769260"/>
            <a:ext cx="238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Schematischer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>
          <a:xfrm>
            <a:off x="227013" y="1347788"/>
            <a:ext cx="8666162" cy="4900612"/>
          </a:xfrm>
        </p:spPr>
      </p:pic>
      <p:sp>
        <p:nvSpPr>
          <p:cNvPr id="3" name="Textfeld 2"/>
          <p:cNvSpPr txBox="1"/>
          <p:nvPr/>
        </p:nvSpPr>
        <p:spPr>
          <a:xfrm>
            <a:off x="3491880" y="6201308"/>
            <a:ext cx="211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Physischer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Aufgabenstellung</a:t>
            </a:r>
          </a:p>
          <a:p>
            <a:pPr marL="400050" lvl="1" indent="0">
              <a:buNone/>
            </a:pPr>
            <a:r>
              <a:rPr lang="de-DE" b="1" dirty="0" smtClean="0"/>
              <a:t>3.1 Vorgaben</a:t>
            </a:r>
            <a:r>
              <a:rPr lang="de-DE" dirty="0" smtClean="0"/>
              <a:t>  </a:t>
            </a:r>
            <a:endParaRPr lang="de-DE" dirty="0"/>
          </a:p>
          <a:p>
            <a:pPr lvl="2" indent="-285750">
              <a:buFont typeface="Arial"/>
              <a:buChar char="•"/>
            </a:pPr>
            <a:r>
              <a:rPr lang="de-DE" dirty="0" err="1" smtClean="0"/>
              <a:t>Bramble</a:t>
            </a:r>
            <a:r>
              <a:rPr lang="de-DE" dirty="0" smtClean="0"/>
              <a:t>-Systemarchitektur (NFS, AUFS, IP/SSH)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Datenbank-Schema (MySQL)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Benchmark-Programme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MPI (MPICH 3.0.4)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Strommessgerät, virtuelle Windows-Maschine</a:t>
            </a:r>
          </a:p>
          <a:p>
            <a:pPr marL="400050" lvl="1" indent="0">
              <a:buNone/>
            </a:pPr>
            <a:r>
              <a:rPr lang="de-DE" b="1" dirty="0" smtClean="0"/>
              <a:t>3.2 Zielsetzung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Parallele Ausführung von HPC-Benchmarks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Sinnvolle Umsetzung der Vorgaben, Integration in bestehendes Konzept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Einarbeitung in </a:t>
            </a:r>
            <a:r>
              <a:rPr lang="de-DE" dirty="0" err="1" smtClean="0"/>
              <a:t>Bramble</a:t>
            </a:r>
            <a:r>
              <a:rPr lang="de-DE" dirty="0" smtClean="0"/>
              <a:t>-Systemarchitektur, Fehlerbehebung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Messparameter: Performance und Stromverbrauch 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Fokus auf 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400050" lvl="1" indent="0">
              <a:buNone/>
            </a:pPr>
            <a:r>
              <a:rPr lang="de-DE" b="1" dirty="0" smtClean="0"/>
              <a:t>3.3 Resultierende Fragestellung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Definitionen und Messparameter</a:t>
            </a:r>
          </a:p>
          <a:p>
            <a:pPr marL="400050" lvl="1" indent="0">
              <a:buNone/>
            </a:pPr>
            <a:r>
              <a:rPr lang="de-DE" b="1" dirty="0" smtClean="0"/>
              <a:t>1.1 Wie wird gemessen?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</a:p>
          <a:p>
            <a:pPr marL="457200" lvl="1" indent="0">
              <a:buNone/>
            </a:pPr>
            <a:r>
              <a:rPr lang="de-DE" b="1" dirty="0" smtClean="0"/>
              <a:t>1.2 Was wird gemessen?</a:t>
            </a:r>
            <a:r>
              <a:rPr lang="de-DE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Ausführungsrate + Ausführungsdauer</a:t>
            </a:r>
            <a:endParaRPr lang="de-DE" b="1" i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pPr marL="457200" lvl="1" indent="0">
              <a:buNone/>
            </a:pPr>
            <a:r>
              <a:rPr lang="de-DE" b="1" dirty="0" smtClean="0"/>
              <a:t>1.3 Womit wird gemessen? 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Strommessgerät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1576</Words>
  <Application>Microsoft Macintosh PowerPoint</Application>
  <PresentationFormat>Bildschirmpräsentation (4:3)</PresentationFormat>
  <Paragraphs>268</Paragraphs>
  <Slides>26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Praesentation_lmu_aktuell</vt:lpstr>
      <vt:lpstr>Untersuchung des Skalierungsverhaltens  eines Raspberry Pi-Clusters  unter Verwendung von HPC-Benchmarks</vt:lpstr>
      <vt:lpstr>Gliederung</vt:lpstr>
      <vt:lpstr>Einführung und Aufgabenstellung</vt:lpstr>
      <vt:lpstr>Einführung und Aufgabenstellung</vt:lpstr>
      <vt:lpstr>Einführung und Aufgabenstellung</vt:lpstr>
      <vt:lpstr>Einführung und Aufgabenstellung </vt:lpstr>
      <vt:lpstr>Einführung und Aufgabenstellung</vt:lpstr>
      <vt:lpstr>Einführung und Aufgabenstellung</vt:lpstr>
      <vt:lpstr>Versuchsaufbau und -ablauf</vt:lpstr>
      <vt:lpstr>Versuchsaufbau und -ablauf</vt:lpstr>
      <vt:lpstr>Versuchsaufbau und -ablauf</vt:lpstr>
      <vt:lpstr>Versuchsaufbau und -ablauf </vt:lpstr>
      <vt:lpstr>Versuchsaufbau und -ablauf</vt:lpstr>
      <vt:lpstr>Versuchsaufbau und -ablauf</vt:lpstr>
      <vt:lpstr>Ergebnisse </vt:lpstr>
      <vt:lpstr>Ergebnisse</vt:lpstr>
      <vt:lpstr>Ergebnisse  </vt:lpstr>
      <vt:lpstr>Ergebnisse </vt:lpstr>
      <vt:lpstr>Ergebnisse </vt:lpstr>
      <vt:lpstr>Ergebnisse </vt:lpstr>
      <vt:lpstr>Ergebnisse </vt:lpstr>
      <vt:lpstr>Ergebnisse </vt:lpstr>
      <vt:lpstr>Ergebnisse </vt:lpstr>
      <vt:lpstr>Ergebnisse </vt:lpstr>
      <vt:lpstr>Zusammenfassung und Ausblick  </vt:lpstr>
      <vt:lpstr>Zusammenfassung und Ausblick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3620</cp:revision>
  <cp:lastPrinted>2002-10-09T14:32:30Z</cp:lastPrinted>
  <dcterms:created xsi:type="dcterms:W3CDTF">2003-07-21T12:00:07Z</dcterms:created>
  <dcterms:modified xsi:type="dcterms:W3CDTF">2014-06-25T10:58:53Z</dcterms:modified>
</cp:coreProperties>
</file>