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836" r:id="rId2"/>
    <p:sldId id="837" r:id="rId3"/>
    <p:sldId id="838" r:id="rId4"/>
    <p:sldId id="839" r:id="rId5"/>
    <p:sldId id="841" r:id="rId6"/>
    <p:sldId id="840" r:id="rId7"/>
    <p:sldId id="842" r:id="rId8"/>
    <p:sldId id="843" r:id="rId9"/>
    <p:sldId id="844" r:id="rId10"/>
    <p:sldId id="846" r:id="rId11"/>
    <p:sldId id="845" r:id="rId12"/>
    <p:sldId id="850" r:id="rId13"/>
    <p:sldId id="848" r:id="rId14"/>
    <p:sldId id="849" r:id="rId15"/>
    <p:sldId id="851" r:id="rId16"/>
    <p:sldId id="853" r:id="rId17"/>
    <p:sldId id="854" r:id="rId18"/>
    <p:sldId id="852" r:id="rId19"/>
    <p:sldId id="855" r:id="rId20"/>
    <p:sldId id="856" r:id="rId21"/>
    <p:sldId id="860" r:id="rId22"/>
    <p:sldId id="857" r:id="rId23"/>
    <p:sldId id="858" r:id="rId24"/>
    <p:sldId id="859" r:id="rId25"/>
    <p:sldId id="861" r:id="rId26"/>
    <p:sldId id="862" r:id="rId27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1" autoAdjust="0"/>
    <p:restoredTop sz="85317" autoAdjust="0"/>
  </p:normalViewPr>
  <p:slideViewPr>
    <p:cSldViewPr>
      <p:cViewPr>
        <p:scale>
          <a:sx n="155" d="100"/>
          <a:sy n="155" d="100"/>
        </p:scale>
        <p:origin x="-1688" y="640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132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4C476B9A-09E8-F547-B409-8F77FB8D3140}" type="datetime1">
              <a:rPr lang="de-DE" smtClean="0"/>
              <a:t>24.06.14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1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</a:t>
            </a:r>
            <a:r>
              <a:rPr lang="de-DE" dirty="0" smtClean="0"/>
              <a:t>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Vortragstitel (Titel der Arbeit) durch Klicken hinzufügen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 smtClean="0"/>
              <a:t>Name des Vortragenden durch Klicken hinzufügen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smtClean="0"/>
              <a:t>Skalierungsverhalten eines Raspberry Pi-Clusters mit HPC-Benchmarks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Abschlussvortrag zur </a:t>
            </a:r>
            <a:r>
              <a:rPr lang="de-DE" dirty="0"/>
              <a:t>Bachelorarbeit</a:t>
            </a:r>
          </a:p>
          <a:p>
            <a:r>
              <a:rPr lang="de-DE" dirty="0"/>
              <a:t>Aufgabensteller: Prof. Dr. Dieter </a:t>
            </a:r>
            <a:r>
              <a:rPr lang="de-DE" dirty="0" err="1"/>
              <a:t>Kranzlmüller</a:t>
            </a:r>
            <a:endParaRPr lang="de-DE" dirty="0"/>
          </a:p>
          <a:p>
            <a:r>
              <a:rPr lang="de-DE" dirty="0"/>
              <a:t>Betreuer: </a:t>
            </a:r>
            <a:r>
              <a:rPr lang="de-DE" dirty="0" smtClean="0"/>
              <a:t>Dr. Nils </a:t>
            </a:r>
            <a:r>
              <a:rPr lang="de-DE" dirty="0" err="1" smtClean="0"/>
              <a:t>gentschen</a:t>
            </a:r>
            <a:r>
              <a:rPr lang="de-DE" dirty="0" smtClean="0"/>
              <a:t> Felde, Christian Straube</a:t>
            </a:r>
            <a:endParaRPr lang="de-DE" dirty="0"/>
          </a:p>
          <a:p>
            <a:r>
              <a:rPr lang="de-DE" dirty="0"/>
              <a:t>Datum des Vortrags: </a:t>
            </a:r>
            <a:r>
              <a:rPr lang="de-DE" dirty="0" smtClean="0"/>
              <a:t>10. Juli 2014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47564" y="2625714"/>
            <a:ext cx="7596844" cy="1531947"/>
          </a:xfrm>
        </p:spPr>
        <p:txBody>
          <a:bodyPr>
            <a:noAutofit/>
          </a:bodyPr>
          <a:lstStyle/>
          <a:p>
            <a:r>
              <a:rPr lang="de-DE" sz="2800" dirty="0" smtClean="0"/>
              <a:t>Untersuchung des Skalierungsverhaltens </a:t>
            </a:r>
            <a:br>
              <a:rPr lang="de-DE" sz="2800" dirty="0" smtClean="0"/>
            </a:br>
            <a:r>
              <a:rPr lang="de-DE" sz="2800" dirty="0" smtClean="0"/>
              <a:t>eines </a:t>
            </a:r>
            <a:r>
              <a:rPr lang="de-DE" sz="2800" dirty="0" err="1" smtClean="0"/>
              <a:t>Raspberry</a:t>
            </a:r>
            <a:r>
              <a:rPr lang="de-DE" sz="2800" dirty="0" smtClean="0"/>
              <a:t> Pi-Clusters </a:t>
            </a:r>
            <a:br>
              <a:rPr lang="de-DE" sz="2800" dirty="0" smtClean="0"/>
            </a:br>
            <a:r>
              <a:rPr lang="de-DE" sz="2800" dirty="0" smtClean="0"/>
              <a:t>unter Verwendung von HPC</a:t>
            </a:r>
            <a:r>
              <a:rPr lang="de-DE" sz="2800" dirty="0"/>
              <a:t>-</a:t>
            </a:r>
            <a:r>
              <a:rPr lang="de-DE" sz="2800" dirty="0" smtClean="0"/>
              <a:t>Benchmarks</a:t>
            </a:r>
            <a:endParaRPr lang="de-DE" sz="28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Judith Greif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b="1" dirty="0" smtClean="0"/>
              <a:t>Verwendete Benchmarks</a:t>
            </a:r>
          </a:p>
          <a:p>
            <a:pPr marL="400050" lvl="1" indent="0">
              <a:buNone/>
            </a:pPr>
            <a:r>
              <a:rPr lang="de-DE" b="1" dirty="0" smtClean="0"/>
              <a:t>2.1 HPL </a:t>
            </a:r>
          </a:p>
          <a:p>
            <a:pPr lvl="2" indent="-285750">
              <a:buFont typeface="Arial"/>
              <a:buChar char="•"/>
            </a:pPr>
            <a:r>
              <a:rPr lang="de-DE" b="1" dirty="0" smtClean="0"/>
              <a:t>Was wird gemessen? CPU-Performance</a:t>
            </a:r>
          </a:p>
          <a:p>
            <a:pPr lvl="2" indent="-285750">
              <a:buFont typeface="Arial"/>
              <a:buChar char="•"/>
            </a:pPr>
            <a:r>
              <a:rPr lang="de-DE" b="1" dirty="0" smtClean="0"/>
              <a:t>Prinzip</a:t>
            </a:r>
            <a:r>
              <a:rPr lang="de-DE" b="1" dirty="0"/>
              <a:t>:</a:t>
            </a:r>
            <a:r>
              <a:rPr lang="de-DE" dirty="0"/>
              <a:t> Fließpunktoperationen auf dicht besetzter Matrix </a:t>
            </a:r>
            <a:r>
              <a:rPr lang="de-DE" dirty="0" smtClean="0"/>
              <a:t>(Lösung eines linearen Gleichungssystems, Matrixmultiplikation</a:t>
            </a:r>
            <a:r>
              <a:rPr lang="de-DE" dirty="0"/>
              <a:t>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Frei verfügbare Implementierung von </a:t>
            </a:r>
            <a:r>
              <a:rPr lang="de-DE" dirty="0" err="1" smtClean="0"/>
              <a:t>HPLinpack</a:t>
            </a:r>
            <a:r>
              <a:rPr lang="de-DE" dirty="0" smtClean="0"/>
              <a:t> (Ermittlung der Top500-Rangliste)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Anpassung </a:t>
            </a:r>
            <a:r>
              <a:rPr lang="de-DE" dirty="0" smtClean="0"/>
              <a:t>der Eingabeparameter an Testsystem </a:t>
            </a:r>
            <a:r>
              <a:rPr lang="de-DE" dirty="0" smtClean="0"/>
              <a:t>erforderlich </a:t>
            </a:r>
            <a:r>
              <a:rPr lang="de-DE" dirty="0" smtClean="0"/>
              <a:t>(u.a. Problemgröße</a:t>
            </a:r>
            <a:r>
              <a:rPr lang="de-DE" dirty="0" smtClean="0"/>
              <a:t>, Blockgröße, Prozessnetz, Panel- und </a:t>
            </a:r>
            <a:r>
              <a:rPr lang="de-DE" dirty="0" smtClean="0"/>
              <a:t>Teilpanel</a:t>
            </a:r>
            <a:r>
              <a:rPr lang="de-DE" dirty="0" smtClean="0"/>
              <a:t>-</a:t>
            </a:r>
            <a:r>
              <a:rPr lang="de-DE" dirty="0" err="1" smtClean="0"/>
              <a:t>Faktorisierungsstrategien</a:t>
            </a:r>
            <a:r>
              <a:rPr lang="de-DE" dirty="0" smtClean="0"/>
              <a:t>) </a:t>
            </a:r>
            <a:endParaRPr lang="de-DE" dirty="0"/>
          </a:p>
          <a:p>
            <a:pPr marL="400050" lvl="1" indent="0">
              <a:buNone/>
            </a:pPr>
            <a:r>
              <a:rPr lang="de-DE" b="1" dirty="0" smtClean="0"/>
              <a:t>2.2 STREAM</a:t>
            </a:r>
            <a:endParaRPr lang="de-DE" dirty="0" smtClean="0"/>
          </a:p>
          <a:p>
            <a:pPr lvl="2" indent="-285750">
              <a:buFont typeface="Arial"/>
              <a:buChar char="•"/>
            </a:pPr>
            <a:r>
              <a:rPr lang="de-DE" b="1" dirty="0" smtClean="0"/>
              <a:t>Was </a:t>
            </a:r>
            <a:r>
              <a:rPr lang="de-DE" b="1" dirty="0"/>
              <a:t>wird gemessen? </a:t>
            </a:r>
            <a:r>
              <a:rPr lang="de-DE" b="1" dirty="0" smtClean="0"/>
              <a:t>Durchsatz Hauptspeicherzugriffe</a:t>
            </a:r>
            <a:endParaRPr lang="de-DE" dirty="0" smtClean="0"/>
          </a:p>
          <a:p>
            <a:pPr lvl="2" indent="-285750">
              <a:buFont typeface="Arial"/>
              <a:buChar char="•"/>
            </a:pPr>
            <a:r>
              <a:rPr lang="de-DE" b="1" dirty="0" smtClean="0"/>
              <a:t>Prinzip</a:t>
            </a:r>
            <a:r>
              <a:rPr lang="de-DE" b="1" dirty="0"/>
              <a:t>: </a:t>
            </a:r>
            <a:r>
              <a:rPr lang="de-DE" dirty="0"/>
              <a:t>Fließpunktoperationen auf langen </a:t>
            </a:r>
            <a:r>
              <a:rPr lang="de-DE" dirty="0" smtClean="0"/>
              <a:t>Vektoren, die aus HS geladen werden 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4 Module: </a:t>
            </a:r>
            <a:r>
              <a:rPr lang="de-DE" dirty="0" err="1" smtClean="0"/>
              <a:t>Copy</a:t>
            </a:r>
            <a:r>
              <a:rPr lang="de-DE" dirty="0" smtClean="0"/>
              <a:t>, </a:t>
            </a:r>
            <a:r>
              <a:rPr lang="de-DE" dirty="0" err="1" smtClean="0"/>
              <a:t>Scale</a:t>
            </a:r>
            <a:r>
              <a:rPr lang="de-DE" dirty="0" smtClean="0"/>
              <a:t>, Add, </a:t>
            </a:r>
            <a:r>
              <a:rPr lang="de-DE" dirty="0" err="1" smtClean="0"/>
              <a:t>Triad</a:t>
            </a:r>
            <a:r>
              <a:rPr lang="de-DE" dirty="0" smtClean="0"/>
              <a:t> mit Abhängigkeiten untereinander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Bestandteil der HPC-Challenge-Suite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25583" y="889000"/>
            <a:ext cx="1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458772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b="1" dirty="0" smtClean="0"/>
              <a:t>Versuchsdurchführung</a:t>
            </a:r>
          </a:p>
          <a:p>
            <a:pPr marL="400050" lvl="1" indent="0">
              <a:buNone/>
            </a:pPr>
            <a:r>
              <a:rPr lang="de-DE" b="1" dirty="0"/>
              <a:t>3.1 </a:t>
            </a:r>
            <a:r>
              <a:rPr lang="de-DE" b="1" dirty="0" smtClean="0"/>
              <a:t>Vorarbeiten/Fehlerbehebung </a:t>
            </a:r>
          </a:p>
          <a:p>
            <a:pPr lvl="2" indent="-342900">
              <a:buFont typeface="Arial"/>
              <a:buChar char="•"/>
            </a:pPr>
            <a:r>
              <a:rPr lang="de-DE" dirty="0" smtClean="0"/>
              <a:t>Defekte Hardware</a:t>
            </a:r>
          </a:p>
          <a:p>
            <a:pPr lvl="2" indent="-342900">
              <a:buFont typeface="Arial"/>
              <a:buChar char="•"/>
            </a:pPr>
            <a:r>
              <a:rPr lang="de-DE" dirty="0" smtClean="0"/>
              <a:t>Rechenknoten nicht erreichbar (ping/</a:t>
            </a:r>
            <a:r>
              <a:rPr lang="de-DE" dirty="0" err="1" smtClean="0"/>
              <a:t>ssh</a:t>
            </a:r>
            <a:r>
              <a:rPr lang="de-DE" dirty="0" smtClean="0"/>
              <a:t>)</a:t>
            </a:r>
          </a:p>
          <a:p>
            <a:pPr lvl="2" indent="-342900">
              <a:buFont typeface="Arial"/>
              <a:buChar char="•"/>
            </a:pPr>
            <a:r>
              <a:rPr lang="de-DE" dirty="0" smtClean="0"/>
              <a:t>Geteiltes Verzeichnis nicht eingehängt</a:t>
            </a:r>
          </a:p>
          <a:p>
            <a:pPr lvl="2" indent="-342900">
              <a:buFont typeface="Arial"/>
              <a:buChar char="•"/>
            </a:pPr>
            <a:r>
              <a:rPr lang="de-DE" dirty="0" err="1" smtClean="0"/>
              <a:t>Bash</a:t>
            </a:r>
            <a:r>
              <a:rPr lang="de-DE" dirty="0" smtClean="0"/>
              <a:t>-Befehle werden nicht erkannt</a:t>
            </a:r>
          </a:p>
          <a:p>
            <a:pPr marL="400050" lvl="1" indent="0">
              <a:buNone/>
            </a:pPr>
            <a:r>
              <a:rPr lang="de-DE" b="1" dirty="0" smtClean="0"/>
              <a:t>3.2 Ziele</a:t>
            </a:r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Parallele Ausführung der Benchmark-Programme</a:t>
            </a:r>
            <a:r>
              <a:rPr lang="de-DE" dirty="0" smtClean="0"/>
              <a:t> auf </a:t>
            </a:r>
            <a:r>
              <a:rPr lang="de-DE" dirty="0" err="1" smtClean="0"/>
              <a:t>n</a:t>
            </a:r>
            <a:r>
              <a:rPr lang="de-DE" dirty="0" smtClean="0"/>
              <a:t> – 4 Rechenknoten </a:t>
            </a:r>
            <a:r>
              <a:rPr lang="de-DE" dirty="0" smtClean="0"/>
              <a:t>(max</a:t>
            </a:r>
            <a:r>
              <a:rPr lang="de-DE" dirty="0" smtClean="0"/>
              <a:t>. 19 Rechenknoten, da: </a:t>
            </a:r>
            <a:r>
              <a:rPr lang="de-DE" dirty="0" smtClean="0"/>
              <a:t>pi03 </a:t>
            </a:r>
            <a:r>
              <a:rPr lang="de-DE" dirty="0" smtClean="0"/>
              <a:t>ist Berechnungsknoten</a:t>
            </a:r>
            <a:r>
              <a:rPr lang="de-DE" dirty="0" smtClean="0"/>
              <a:t>/mind. 4 </a:t>
            </a:r>
            <a:r>
              <a:rPr lang="de-DE" dirty="0" smtClean="0"/>
              <a:t>Rechenknoten, da: Minimum für HPL</a:t>
            </a:r>
            <a:r>
              <a:rPr lang="de-DE" dirty="0" smtClean="0"/>
              <a:t>)</a:t>
            </a:r>
            <a:endParaRPr lang="de-DE" b="1" dirty="0" smtClean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Zwei Messreihen pro </a:t>
            </a:r>
            <a:r>
              <a:rPr lang="de-DE" b="1" dirty="0" smtClean="0"/>
              <a:t>Benchmark</a:t>
            </a:r>
            <a:r>
              <a:rPr lang="de-DE" dirty="0" smtClean="0"/>
              <a:t> (Messreihe 1: alle </a:t>
            </a:r>
            <a:r>
              <a:rPr lang="de-DE" dirty="0" err="1" smtClean="0"/>
              <a:t>Raspberry</a:t>
            </a:r>
            <a:r>
              <a:rPr lang="de-DE" dirty="0" smtClean="0"/>
              <a:t> </a:t>
            </a:r>
            <a:r>
              <a:rPr lang="de-DE" dirty="0" smtClean="0"/>
              <a:t>Pis </a:t>
            </a:r>
            <a:r>
              <a:rPr lang="de-DE" dirty="0" smtClean="0"/>
              <a:t>angeschaltet/</a:t>
            </a:r>
            <a:r>
              <a:rPr lang="de-DE" dirty="0" smtClean="0"/>
              <a:t>Messreihe </a:t>
            </a:r>
            <a:r>
              <a:rPr lang="de-DE" dirty="0" smtClean="0"/>
              <a:t>2: nicht </a:t>
            </a:r>
            <a:r>
              <a:rPr lang="de-DE" dirty="0" smtClean="0"/>
              <a:t>aktive </a:t>
            </a:r>
            <a:r>
              <a:rPr lang="de-DE" dirty="0" err="1" smtClean="0"/>
              <a:t>Raspberry</a:t>
            </a:r>
            <a:r>
              <a:rPr lang="de-DE" dirty="0"/>
              <a:t> </a:t>
            </a:r>
            <a:r>
              <a:rPr lang="de-DE" dirty="0" smtClean="0"/>
              <a:t>Pis werden heruntergefahren und von Stromversorgung getrennt) </a:t>
            </a:r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Auswertung </a:t>
            </a:r>
            <a:r>
              <a:rPr lang="de-DE" b="1" dirty="0" smtClean="0"/>
              <a:t>Strommessgerät</a:t>
            </a:r>
            <a:endParaRPr lang="de-DE" b="1" dirty="0" smtClean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Automatisierte </a:t>
            </a:r>
            <a:r>
              <a:rPr lang="de-DE" b="1" dirty="0" smtClean="0"/>
              <a:t>Durchführung der Messungen</a:t>
            </a:r>
            <a:endParaRPr lang="de-DE" b="1" dirty="0" smtClean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Protokollierung und grafische </a:t>
            </a:r>
            <a:r>
              <a:rPr lang="de-DE" b="1" dirty="0" smtClean="0"/>
              <a:t>Aufbereitung der Messergebnisse</a:t>
            </a:r>
            <a:endParaRPr lang="de-DE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7452951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de-DE" b="1" dirty="0" smtClean="0"/>
              <a:t>3.3 Umsetzung</a:t>
            </a:r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Parallele Ausführung: </a:t>
            </a:r>
            <a:r>
              <a:rPr lang="de-DE" dirty="0" smtClean="0"/>
              <a:t>MPICH mit </a:t>
            </a:r>
            <a:r>
              <a:rPr lang="de-DE" dirty="0" err="1" smtClean="0"/>
              <a:t>mpiexec</a:t>
            </a:r>
            <a:r>
              <a:rPr lang="de-DE" dirty="0" smtClean="0"/>
              <a:t> und </a:t>
            </a:r>
            <a:r>
              <a:rPr lang="de-DE" dirty="0" err="1" smtClean="0"/>
              <a:t>Machinefile</a:t>
            </a:r>
            <a:endParaRPr lang="de-DE" dirty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Zwei </a:t>
            </a:r>
            <a:r>
              <a:rPr lang="de-DE" b="1" dirty="0"/>
              <a:t>Messreihen pro </a:t>
            </a:r>
            <a:r>
              <a:rPr lang="de-DE" b="1" dirty="0" smtClean="0"/>
              <a:t>Benchmark:</a:t>
            </a:r>
            <a:r>
              <a:rPr lang="de-DE" dirty="0"/>
              <a:t> </a:t>
            </a:r>
            <a:r>
              <a:rPr lang="de-DE" dirty="0" smtClean="0"/>
              <a:t>Realisierung durch </a:t>
            </a:r>
            <a:r>
              <a:rPr lang="de-DE" dirty="0" err="1" smtClean="0"/>
              <a:t>Shellskripte</a:t>
            </a:r>
            <a:endParaRPr lang="de-DE" dirty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Auswertung Strommessgerät:</a:t>
            </a:r>
            <a:r>
              <a:rPr lang="de-DE" b="1" dirty="0"/>
              <a:t> </a:t>
            </a:r>
            <a:r>
              <a:rPr lang="de-DE" dirty="0" smtClean="0"/>
              <a:t>Auswertung der </a:t>
            </a:r>
            <a:r>
              <a:rPr lang="de-DE" dirty="0" err="1" smtClean="0"/>
              <a:t>SQLite</a:t>
            </a:r>
            <a:r>
              <a:rPr lang="de-DE" dirty="0" smtClean="0"/>
              <a:t>-Datenbank auf Windows-VM </a:t>
            </a:r>
            <a:endParaRPr lang="de-DE" b="1" dirty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Automatisierte </a:t>
            </a:r>
            <a:r>
              <a:rPr lang="de-DE" b="1" dirty="0"/>
              <a:t>Durchführung der </a:t>
            </a:r>
            <a:r>
              <a:rPr lang="de-DE" b="1" dirty="0" smtClean="0"/>
              <a:t>Messungen:</a:t>
            </a:r>
            <a:r>
              <a:rPr lang="de-DE" dirty="0"/>
              <a:t> </a:t>
            </a:r>
            <a:r>
              <a:rPr lang="de-DE" dirty="0" smtClean="0"/>
              <a:t>Realisierung durch </a:t>
            </a:r>
            <a:r>
              <a:rPr lang="de-DE" dirty="0" err="1" smtClean="0"/>
              <a:t>Shellskripte</a:t>
            </a:r>
            <a:r>
              <a:rPr lang="de-DE" dirty="0" smtClean="0"/>
              <a:t> (Schwerpunkt HERE-Files zur Navigation zwischen Server und Rechenknoten mit verschiedenen Benutzern)</a:t>
            </a:r>
            <a:endParaRPr lang="de-DE" dirty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Protokollierung </a:t>
            </a:r>
            <a:r>
              <a:rPr lang="de-DE" b="1" dirty="0"/>
              <a:t>und grafische Aufbereitung der </a:t>
            </a:r>
            <a:r>
              <a:rPr lang="de-DE" b="1" dirty="0" smtClean="0"/>
              <a:t>Messwerte:</a:t>
            </a:r>
            <a:r>
              <a:rPr lang="de-DE" dirty="0" smtClean="0"/>
              <a:t> Realisierung durch </a:t>
            </a:r>
            <a:r>
              <a:rPr lang="de-DE" dirty="0" err="1" smtClean="0"/>
              <a:t>Shellskripte</a:t>
            </a:r>
            <a:r>
              <a:rPr lang="de-DE" dirty="0" smtClean="0"/>
              <a:t> (Schwerpunkt Kommandozeilen-MySQL); Anpassung des Datenbankschemas an tatsächliche Anforderungen; grafische Aufbereitung mit </a:t>
            </a:r>
            <a:r>
              <a:rPr lang="de-DE" dirty="0" err="1" smtClean="0"/>
              <a:t>Gnuplot</a:t>
            </a:r>
            <a:endParaRPr lang="de-DE" b="1" dirty="0"/>
          </a:p>
          <a:p>
            <a:pPr lvl="2" indent="-342900">
              <a:buFont typeface="+mj-lt"/>
              <a:buAutoNum type="alphaLcParenR"/>
            </a:pPr>
            <a:r>
              <a:rPr lang="de-DE" b="1" dirty="0" smtClean="0"/>
              <a:t>Integration der Fehlerbehebung in Versuchsdurchführung: </a:t>
            </a:r>
            <a:r>
              <a:rPr lang="de-DE" dirty="0" smtClean="0"/>
              <a:t>Realisierung durch </a:t>
            </a:r>
            <a:r>
              <a:rPr lang="de-DE" dirty="0" err="1" smtClean="0"/>
              <a:t>Shellskripte</a:t>
            </a:r>
            <a:r>
              <a:rPr lang="de-DE" dirty="0" smtClean="0"/>
              <a:t>; Aufsichtsperson</a:t>
            </a:r>
            <a:r>
              <a:rPr lang="de-DE" b="1" dirty="0" smtClean="0"/>
              <a:t> </a:t>
            </a:r>
            <a:endParaRPr lang="de-DE" b="1" dirty="0"/>
          </a:p>
          <a:p>
            <a:pPr marL="40005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136144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</a:t>
            </a:r>
            <a:endParaRPr lang="de-DE" sz="18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41" y="1340768"/>
            <a:ext cx="6534188" cy="490064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555776" y="6129300"/>
            <a:ext cx="4687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Aktivitätsdiagramm einer </a:t>
            </a:r>
            <a:r>
              <a:rPr lang="de-DE" dirty="0" smtClean="0"/>
              <a:t>Versuchsdurchführung mit </a:t>
            </a:r>
            <a:r>
              <a:rPr lang="de-DE" dirty="0" smtClean="0"/>
              <a:t>2 Messreihen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125368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</a:t>
            </a:r>
            <a:endParaRPr lang="de-DE" sz="18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3257" y="1232756"/>
            <a:ext cx="6502400" cy="48768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987824" y="6129300"/>
            <a:ext cx="2959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Aktivitätsdiagramm einer Strommessung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741702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b="1" dirty="0" smtClean="0"/>
              <a:t>Strommessung</a:t>
            </a:r>
          </a:p>
          <a:p>
            <a:pPr marL="400050" lvl="1" indent="0">
              <a:buNone/>
            </a:pPr>
            <a:r>
              <a:rPr lang="de-DE" b="1" dirty="0" smtClean="0"/>
              <a:t>1.1 Erwartete Ergebnisse </a:t>
            </a:r>
          </a:p>
          <a:p>
            <a:pPr marL="685800" lvl="1"/>
            <a:r>
              <a:rPr lang="de-DE" dirty="0" smtClean="0"/>
              <a:t>Gleichbleibender Stromverbrauch in Messreihe 1 (alle Rechenknoten angeschaltet)</a:t>
            </a:r>
          </a:p>
          <a:p>
            <a:pPr marL="685800" lvl="1"/>
            <a:r>
              <a:rPr lang="de-DE" dirty="0" smtClean="0"/>
              <a:t>Linear abnehmender Stromverbrauch in Messreihe 2 (nicht aktive Rechenknoten werden heruntergefahren und von Stromversorgung getrennt)</a:t>
            </a:r>
            <a:endParaRPr lang="de-DE" b="1" dirty="0" smtClean="0"/>
          </a:p>
          <a:p>
            <a:pPr marL="400050" lvl="1" indent="0">
              <a:buNone/>
            </a:pPr>
            <a:r>
              <a:rPr lang="de-DE" b="1" dirty="0" smtClean="0"/>
              <a:t>1.2 Erzielte Ergebnisse</a:t>
            </a:r>
            <a:endParaRPr lang="de-DE" dirty="0" smtClean="0"/>
          </a:p>
          <a:p>
            <a:pPr marL="685800" lvl="1"/>
            <a:r>
              <a:rPr lang="de-DE" dirty="0" smtClean="0"/>
              <a:t>Erwartungsgemäßes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bzgl. Stromverbrauchs bei paralleler Ausführung von HPL und STREAM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297191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</a:t>
            </a:r>
            <a:endParaRPr lang="de-DE" sz="1800" dirty="0"/>
          </a:p>
        </p:txBody>
      </p:sp>
      <p:pic>
        <p:nvPicPr>
          <p:cNvPr id="6" name="Inhaltsplatzhalter 5" descr="strom6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3223396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 	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7" name="Inhaltsplatzhalter 6" descr="strom5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2769818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de-DE" b="1" dirty="0" smtClean="0"/>
              <a:t>HPL</a:t>
            </a:r>
          </a:p>
          <a:p>
            <a:pPr marL="400050" lvl="1" indent="0">
              <a:buNone/>
            </a:pPr>
            <a:r>
              <a:rPr lang="de-DE" b="1" dirty="0" smtClean="0"/>
              <a:t>2.1 Erwartete Ergebnisse </a:t>
            </a:r>
          </a:p>
          <a:p>
            <a:pPr marL="685800" lvl="1"/>
            <a:r>
              <a:rPr lang="de-DE" dirty="0" smtClean="0"/>
              <a:t>Lineares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bei Hinzunahme von Ressourcen bzgl. Ausführungsrate</a:t>
            </a:r>
          </a:p>
          <a:p>
            <a:pPr marL="685800" lvl="1"/>
            <a:r>
              <a:rPr lang="de-DE" dirty="0"/>
              <a:t>Lineares Skalierungsverhalten des </a:t>
            </a:r>
            <a:r>
              <a:rPr lang="de-DE" dirty="0" err="1"/>
              <a:t>Bramble</a:t>
            </a:r>
            <a:r>
              <a:rPr lang="de-DE" dirty="0"/>
              <a:t> bei Hinzunahme von Ressourcen bzgl. </a:t>
            </a:r>
            <a:r>
              <a:rPr lang="de-DE" dirty="0" smtClean="0"/>
              <a:t>Ausführungsdauer</a:t>
            </a:r>
          </a:p>
          <a:p>
            <a:pPr marL="685800" lvl="1"/>
            <a:r>
              <a:rPr lang="de-DE" dirty="0" smtClean="0"/>
              <a:t>Gleichartiges </a:t>
            </a:r>
            <a:r>
              <a:rPr lang="de-DE" dirty="0"/>
              <a:t>Skalierungsverhalten </a:t>
            </a:r>
            <a:r>
              <a:rPr lang="de-DE" dirty="0" smtClean="0"/>
              <a:t>in Messreihe 1 und Messreihe 2</a:t>
            </a:r>
            <a:endParaRPr lang="de-DE" b="1" dirty="0" smtClean="0"/>
          </a:p>
          <a:p>
            <a:pPr marL="400050" lvl="1" indent="0">
              <a:buNone/>
            </a:pPr>
            <a:r>
              <a:rPr lang="de-DE" b="1" dirty="0" smtClean="0"/>
              <a:t>2.2 Erzielte Ergebnisse</a:t>
            </a:r>
            <a:endParaRPr lang="de-DE" dirty="0" smtClean="0"/>
          </a:p>
          <a:p>
            <a:pPr marL="685800" lvl="1"/>
            <a:r>
              <a:rPr lang="de-DE" dirty="0" smtClean="0"/>
              <a:t>Erwartungsgemäßes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bzgl. CPU-Performance bei paralleler Ausführung von HPL (Ausführungsrate + Ausführungsdauer)</a:t>
            </a:r>
          </a:p>
          <a:p>
            <a:pPr marL="685800" lvl="1"/>
            <a:r>
              <a:rPr lang="de-DE" dirty="0" smtClean="0"/>
              <a:t>Gleichartiges Skalierungsverhalten in Messreihe 1 und Messreihe 2 bzgl. CPU-Performance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494494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	</a:t>
            </a:r>
            <a:endParaRPr lang="de-DE" sz="1800" dirty="0"/>
          </a:p>
        </p:txBody>
      </p:sp>
      <p:pic>
        <p:nvPicPr>
          <p:cNvPr id="6" name="Inhaltsplatzhalter 5" descr="hpl5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707835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Gliederung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de-DE" b="1" dirty="0" smtClean="0"/>
              <a:t>Einführung und Aufgabenstellung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 smtClean="0"/>
              <a:t>Raspberry</a:t>
            </a:r>
            <a:r>
              <a:rPr lang="de-DE" dirty="0"/>
              <a:t> </a:t>
            </a:r>
            <a:r>
              <a:rPr lang="de-DE" dirty="0" smtClean="0"/>
              <a:t>Pi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 smtClean="0"/>
              <a:t>Bramble</a:t>
            </a:r>
            <a:r>
              <a:rPr lang="de-DE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Aufgabenstellung </a:t>
            </a:r>
          </a:p>
          <a:p>
            <a:pPr marL="514350" indent="-514350">
              <a:buFont typeface="+mj-lt"/>
              <a:buAutoNum type="romanUcPeriod"/>
            </a:pPr>
            <a:r>
              <a:rPr lang="de-DE" b="1" dirty="0" smtClean="0"/>
              <a:t>Versuchsaufbau und –</a:t>
            </a:r>
            <a:r>
              <a:rPr lang="de-DE" b="1" dirty="0" err="1" smtClean="0"/>
              <a:t>ablauf</a:t>
            </a:r>
            <a:endParaRPr lang="de-DE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Definitionen und Messparameter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Verwendete Benchmarks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Umsetzung</a:t>
            </a:r>
          </a:p>
          <a:p>
            <a:pPr marL="514350" indent="-514350">
              <a:buFont typeface="+mj-lt"/>
              <a:buAutoNum type="romanUcPeriod"/>
            </a:pPr>
            <a:r>
              <a:rPr lang="de-DE" b="1" dirty="0" smtClean="0"/>
              <a:t>Ergebnisse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Strommessung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HPL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STREAM </a:t>
            </a:r>
          </a:p>
          <a:p>
            <a:pPr marL="514350" indent="-514350">
              <a:buFont typeface="+mj-lt"/>
              <a:buAutoNum type="romanUcPeriod"/>
            </a:pPr>
            <a:r>
              <a:rPr lang="de-DE" b="1" dirty="0" smtClean="0"/>
              <a:t>Zusammenfassung und Ausblick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	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7" name="Inhaltsplatzhalter 6" descr="hpl6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2590459"/>
      </p:ext>
    </p:extLst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de-DE" b="1" dirty="0" smtClean="0"/>
              <a:t>STREAM</a:t>
            </a:r>
          </a:p>
          <a:p>
            <a:pPr marL="400050" lvl="1" indent="0">
              <a:buNone/>
            </a:pPr>
            <a:r>
              <a:rPr lang="de-DE" b="1" dirty="0" smtClean="0"/>
              <a:t>3.1 Erwartete Ergebnisse </a:t>
            </a:r>
          </a:p>
          <a:p>
            <a:pPr marL="685800" lvl="1"/>
            <a:r>
              <a:rPr lang="de-DE" dirty="0" smtClean="0"/>
              <a:t>Lineares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bei Hinzunahme von Ressourcen bzgl. Ausführungsrate</a:t>
            </a:r>
          </a:p>
          <a:p>
            <a:pPr marL="685800" lvl="1"/>
            <a:r>
              <a:rPr lang="de-DE" dirty="0" smtClean="0"/>
              <a:t>Konstantes </a:t>
            </a:r>
            <a:r>
              <a:rPr lang="de-DE" dirty="0"/>
              <a:t>Skalierungsverhalten des </a:t>
            </a:r>
            <a:r>
              <a:rPr lang="de-DE" dirty="0" err="1"/>
              <a:t>Bramble</a:t>
            </a:r>
            <a:r>
              <a:rPr lang="de-DE" dirty="0"/>
              <a:t> bei Hinzunahme von Ressourcen bzgl. </a:t>
            </a:r>
            <a:r>
              <a:rPr lang="de-DE" dirty="0" smtClean="0"/>
              <a:t>Ausführungsdauer</a:t>
            </a:r>
          </a:p>
          <a:p>
            <a:pPr marL="685800" lvl="1"/>
            <a:r>
              <a:rPr lang="de-DE" dirty="0" smtClean="0"/>
              <a:t>Gleichartiges </a:t>
            </a:r>
            <a:r>
              <a:rPr lang="de-DE" dirty="0"/>
              <a:t>Skalierungsverhalten </a:t>
            </a:r>
            <a:r>
              <a:rPr lang="de-DE" dirty="0" smtClean="0"/>
              <a:t>in Messreihe 1 und Messreihe 2</a:t>
            </a:r>
            <a:endParaRPr lang="de-DE" b="1" dirty="0" smtClean="0"/>
          </a:p>
          <a:p>
            <a:pPr marL="400050" lvl="1" indent="0">
              <a:buNone/>
            </a:pPr>
            <a:r>
              <a:rPr lang="de-DE" b="1" dirty="0" smtClean="0"/>
              <a:t>3.2 Erzielte Ergebnisse</a:t>
            </a:r>
            <a:endParaRPr lang="de-DE" dirty="0" smtClean="0"/>
          </a:p>
          <a:p>
            <a:pPr marL="685800" lvl="1"/>
            <a:r>
              <a:rPr lang="de-DE" dirty="0" smtClean="0"/>
              <a:t>Erwartungsgemäßes Skalierungsverhalten des </a:t>
            </a:r>
            <a:r>
              <a:rPr lang="de-DE" dirty="0" err="1" smtClean="0"/>
              <a:t>Bramble</a:t>
            </a:r>
            <a:r>
              <a:rPr lang="de-DE" dirty="0" smtClean="0"/>
              <a:t> bzgl. Hauptspeicherzugriffe bei paralleler Ausführung von STREAM (Ausführungsrate + Ausführungsdauer) für </a:t>
            </a:r>
            <a:r>
              <a:rPr lang="de-DE" dirty="0" err="1" smtClean="0"/>
              <a:t>n</a:t>
            </a:r>
            <a:r>
              <a:rPr lang="de-DE" dirty="0" smtClean="0"/>
              <a:t> ≤ 18 Rechenknoten </a:t>
            </a:r>
          </a:p>
          <a:p>
            <a:pPr marL="685800" lvl="1"/>
            <a:r>
              <a:rPr lang="de-DE" dirty="0" smtClean="0"/>
              <a:t>Gleichartiges Skalierungsverhalten in Messreihe 1 und Messreihe 2 bzgl. Durchsatz Hauptspeicher-Zugriffe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354108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	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6" name="Inhaltsplatzhalter 5" descr="stream5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5032389"/>
      </p:ext>
    </p:extLst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	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7" name="Inhaltsplatzhalter 6" descr="stream6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93" r="-11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9631481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Ergebnisse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de-DE" b="1" dirty="0" smtClean="0"/>
              <a:t>3.3 Erklärungsansätze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Warum treten für </a:t>
            </a:r>
            <a:r>
              <a:rPr lang="de-DE" dirty="0" err="1"/>
              <a:t>n</a:t>
            </a:r>
            <a:r>
              <a:rPr lang="de-DE" dirty="0"/>
              <a:t> &gt; 17 </a:t>
            </a:r>
            <a:r>
              <a:rPr lang="de-DE" dirty="0" err="1"/>
              <a:t>RPi</a:t>
            </a:r>
            <a:r>
              <a:rPr lang="de-DE" dirty="0"/>
              <a:t>-Knoten </a:t>
            </a:r>
            <a:r>
              <a:rPr lang="de-DE" dirty="0" smtClean="0"/>
              <a:t>deutlich </a:t>
            </a:r>
            <a:r>
              <a:rPr lang="de-DE" dirty="0"/>
              <a:t>schlechtere Performance </a:t>
            </a:r>
            <a:r>
              <a:rPr lang="de-DE" dirty="0" smtClean="0"/>
              <a:t>und verlängerte Ausführungsdauer auf? </a:t>
            </a:r>
            <a:endParaRPr lang="de-DE" b="1" dirty="0" smtClean="0"/>
          </a:p>
          <a:p>
            <a:pPr marL="1200150" lvl="2" indent="-342900">
              <a:buFont typeface="+mj-lt"/>
              <a:buAutoNum type="alphaLcParenR"/>
            </a:pPr>
            <a:r>
              <a:rPr lang="de-DE" b="1" dirty="0" smtClean="0"/>
              <a:t>Funktionsweise des Benchmarks: </a:t>
            </a:r>
            <a:r>
              <a:rPr lang="de-DE" dirty="0" smtClean="0"/>
              <a:t>Erwünschter Effekt? </a:t>
            </a:r>
          </a:p>
          <a:p>
            <a:pPr lvl="3" indent="-285750">
              <a:buFont typeface="Wingdings" charset="2"/>
              <a:buChar char="Ø"/>
            </a:pPr>
            <a:r>
              <a:rPr lang="de-DE" dirty="0" smtClean="0"/>
              <a:t>kein erwünschter Effekt, lineares Wachstum erwartet</a:t>
            </a:r>
          </a:p>
          <a:p>
            <a:pPr marL="1200150" lvl="2" indent="-342900">
              <a:buFont typeface="+mj-lt"/>
              <a:buAutoNum type="alphaLcParenR" startAt="2"/>
            </a:pPr>
            <a:r>
              <a:rPr lang="de-DE" b="1" dirty="0" err="1" smtClean="0"/>
              <a:t>Bramble</a:t>
            </a:r>
            <a:r>
              <a:rPr lang="de-DE" b="1" dirty="0" smtClean="0"/>
              <a:t>-Architektur: </a:t>
            </a:r>
            <a:r>
              <a:rPr lang="de-DE" dirty="0" smtClean="0"/>
              <a:t>Systemzeit, Netz-Dateisystem?</a:t>
            </a:r>
          </a:p>
          <a:p>
            <a:pPr marL="1619250" lvl="3" indent="-342900">
              <a:buFont typeface="Wingdings" charset="2"/>
              <a:buChar char="Ø"/>
            </a:pPr>
            <a:r>
              <a:rPr lang="de-DE" dirty="0" smtClean="0"/>
              <a:t>Zeitdrift nicht wahrscheinlicher bei </a:t>
            </a:r>
            <a:r>
              <a:rPr lang="de-DE" dirty="0" err="1" smtClean="0"/>
              <a:t>n</a:t>
            </a:r>
            <a:r>
              <a:rPr lang="de-DE" dirty="0" smtClean="0"/>
              <a:t> &gt; 17 Rechenknoten, gleiche Rechenlast auf beteiligten Rechenknoten</a:t>
            </a:r>
          </a:p>
          <a:p>
            <a:pPr marL="1619250" lvl="3" indent="-342900">
              <a:buFont typeface="Wingdings" charset="2"/>
              <a:buChar char="Ø"/>
            </a:pPr>
            <a:r>
              <a:rPr lang="de-DE" dirty="0" smtClean="0"/>
              <a:t>Kopieren von </a:t>
            </a:r>
            <a:r>
              <a:rPr lang="de-DE" dirty="0" err="1" smtClean="0"/>
              <a:t>Binaries</a:t>
            </a:r>
            <a:r>
              <a:rPr lang="de-DE" dirty="0" smtClean="0"/>
              <a:t> und Libraries auf lokale Partition liefert noch schlechtere Ergebnisse</a:t>
            </a:r>
          </a:p>
          <a:p>
            <a:pPr marL="1200150" lvl="2" indent="-342900">
              <a:buFont typeface="+mj-lt"/>
              <a:buAutoNum type="alphaLcParenR" startAt="3"/>
            </a:pPr>
            <a:r>
              <a:rPr lang="de-DE" b="1" dirty="0" smtClean="0"/>
              <a:t>Ausführung des Benchmarks: </a:t>
            </a:r>
            <a:r>
              <a:rPr lang="de-DE" dirty="0" smtClean="0"/>
              <a:t>Funktionsweise von MPICH?</a:t>
            </a:r>
          </a:p>
          <a:p>
            <a:pPr marL="1619250" lvl="3" indent="-342900">
              <a:buFont typeface="Wingdings" charset="2"/>
              <a:buChar char="Ø"/>
            </a:pPr>
            <a:r>
              <a:rPr lang="de-DE" dirty="0" smtClean="0"/>
              <a:t>Manipulation des Benchmark-Quellcodes für längere Ausführungsdauer, um Verwaltungs-Overhead zu reduzieren liefert keine verbesserten Ergebnisse</a:t>
            </a:r>
            <a:endParaRPr lang="de-DE" dirty="0"/>
          </a:p>
          <a:p>
            <a:pPr lvl="2">
              <a:buFont typeface="Arial"/>
              <a:buChar char="•"/>
            </a:pPr>
            <a:r>
              <a:rPr lang="de-DE" b="1" dirty="0" smtClean="0"/>
              <a:t>Fazit: </a:t>
            </a:r>
            <a:r>
              <a:rPr lang="de-DE" dirty="0" smtClean="0"/>
              <a:t>Lineares Wachstum der Bandbreiten der HS-Zugriffe (erwartungsgemäß), Ausführungsdauer steigt jedoch deutlich an; nicht abschließend zu klären!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pPr>
              <a:buFont typeface="+mj-lt"/>
              <a:buAutoNum type="arabicPeriod"/>
            </a:pPr>
            <a:endParaRPr lang="de-DE" sz="1600" dirty="0"/>
          </a:p>
          <a:p>
            <a:pPr marL="400050" lvl="1" indent="0">
              <a:buNone/>
            </a:pPr>
            <a:endParaRPr lang="de-DE" b="1" dirty="0" smtClean="0"/>
          </a:p>
          <a:p>
            <a:pPr lvl="1" indent="-3429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7617416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Zusammenfassung und Ausblick 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b="1" dirty="0" smtClean="0"/>
              <a:t>Zusammenfassung</a:t>
            </a:r>
          </a:p>
          <a:p>
            <a:pPr lvl="1"/>
            <a:r>
              <a:rPr lang="de-DE" b="1" dirty="0" smtClean="0"/>
              <a:t>Zielsetzung: </a:t>
            </a:r>
            <a:r>
              <a:rPr lang="de-DE" dirty="0" smtClean="0"/>
              <a:t>Skalierungsverhalten eines </a:t>
            </a:r>
            <a:r>
              <a:rPr lang="de-DE" dirty="0" err="1" smtClean="0"/>
              <a:t>Bramble</a:t>
            </a:r>
            <a:r>
              <a:rPr lang="de-DE" dirty="0" smtClean="0"/>
              <a:t> bei der parallelen Ausführung von HPC-Benchmarks</a:t>
            </a:r>
          </a:p>
          <a:p>
            <a:pPr lvl="1"/>
            <a:r>
              <a:rPr lang="de-DE" b="1" dirty="0" smtClean="0"/>
              <a:t>Ergebnisse: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b="1" dirty="0" smtClean="0"/>
              <a:t>Stromverbrauch:</a:t>
            </a:r>
            <a:r>
              <a:rPr lang="de-DE" dirty="0" smtClean="0"/>
              <a:t> Lineares Skalierungsverhalten </a:t>
            </a:r>
            <a:r>
              <a:rPr lang="de-DE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de-DE" dirty="0" smtClean="0"/>
          </a:p>
          <a:p>
            <a:pPr marL="1257300" lvl="2" indent="-342900">
              <a:buFont typeface="+mj-lt"/>
              <a:buAutoNum type="arabicPeriod"/>
            </a:pPr>
            <a:r>
              <a:rPr lang="de-DE" b="1" dirty="0" smtClean="0"/>
              <a:t>CPU-Performance (HPL):</a:t>
            </a:r>
            <a:r>
              <a:rPr lang="de-DE" dirty="0" smtClean="0"/>
              <a:t> Lineares Skalierungsverhalten (Ausführungsrate + Ausführungsdauer) </a:t>
            </a:r>
            <a:r>
              <a:rPr lang="de-DE" dirty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de-DE" dirty="0" smtClean="0"/>
          </a:p>
          <a:p>
            <a:pPr marL="1257300" lvl="2" indent="-342900">
              <a:buFont typeface="+mj-lt"/>
              <a:buAutoNum type="arabicPeriod"/>
            </a:pPr>
            <a:r>
              <a:rPr lang="de-DE" b="1" dirty="0" smtClean="0"/>
              <a:t>Durchsatz HS-Zugriffe (STREAM):</a:t>
            </a:r>
            <a:r>
              <a:rPr lang="de-DE" dirty="0" smtClean="0"/>
              <a:t> Lineares Skalierungsverhalten (Ausführungsrate) für </a:t>
            </a:r>
            <a:r>
              <a:rPr lang="de-DE" dirty="0" err="1" smtClean="0"/>
              <a:t>n</a:t>
            </a:r>
            <a:r>
              <a:rPr lang="de-DE" dirty="0" smtClean="0"/>
              <a:t> ≤ 17 Rechenknoten, konstantes Skalierungsverhalten (Ausführungsdauer) für </a:t>
            </a:r>
            <a:r>
              <a:rPr lang="de-DE" dirty="0" err="1" smtClean="0"/>
              <a:t>n</a:t>
            </a:r>
            <a:r>
              <a:rPr lang="de-DE" dirty="0"/>
              <a:t> ≤ 17 </a:t>
            </a:r>
            <a:r>
              <a:rPr lang="de-DE" dirty="0" smtClean="0"/>
              <a:t>Rechenknoten </a:t>
            </a:r>
            <a:r>
              <a:rPr lang="de-DE" dirty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de-DE" dirty="0" smtClean="0"/>
          </a:p>
          <a:p>
            <a:pPr marL="857250" lvl="1" indent="-342900"/>
            <a:r>
              <a:rPr lang="de-DE" b="1" dirty="0" err="1" smtClean="0"/>
              <a:t>Proof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Concept</a:t>
            </a:r>
            <a:r>
              <a:rPr lang="de-DE" b="1" dirty="0" smtClean="0"/>
              <a:t> (Vorgaben, Integration):</a:t>
            </a:r>
            <a:r>
              <a:rPr lang="de-DE" dirty="0" smtClean="0"/>
              <a:t> Erfolgt </a:t>
            </a:r>
            <a:r>
              <a:rPr lang="de-DE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endParaRPr lang="de-DE" dirty="0" smtClean="0"/>
          </a:p>
          <a:p>
            <a:pPr>
              <a:buFont typeface="+mj-lt"/>
              <a:buAutoNum type="arabicPeriod"/>
            </a:pPr>
            <a:endParaRPr lang="de-DE" sz="1600" dirty="0"/>
          </a:p>
          <a:p>
            <a:pPr marL="400050" lvl="1" indent="0">
              <a:buNone/>
            </a:pPr>
            <a:endParaRPr lang="de-DE" b="1" dirty="0" smtClean="0"/>
          </a:p>
          <a:p>
            <a:pPr lvl="1" indent="-3429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187381"/>
      </p:ext>
    </p:extLst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smtClean="0"/>
              <a:t>Zusammenfassung und Ausblick </a:t>
            </a:r>
            <a:r>
              <a:rPr lang="de-DE" sz="1800" dirty="0" smtClean="0"/>
              <a:t>	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de-DE" b="1" dirty="0"/>
              <a:t>Ausblick </a:t>
            </a:r>
          </a:p>
          <a:p>
            <a:pPr marL="457200" lvl="1" indent="0">
              <a:buNone/>
            </a:pPr>
            <a:r>
              <a:rPr lang="de-DE" b="1" dirty="0" smtClean="0"/>
              <a:t>2.1 Optimierung der </a:t>
            </a:r>
            <a:r>
              <a:rPr lang="de-DE" b="1" dirty="0" err="1" smtClean="0"/>
              <a:t>Bramble</a:t>
            </a:r>
            <a:r>
              <a:rPr lang="de-DE" b="1" dirty="0" smtClean="0"/>
              <a:t>-Architektur</a:t>
            </a:r>
            <a:endParaRPr lang="de-DE" dirty="0" smtClean="0"/>
          </a:p>
          <a:p>
            <a:pPr lvl="2">
              <a:buFont typeface="Arial"/>
              <a:buChar char="•"/>
            </a:pPr>
            <a:r>
              <a:rPr lang="de-DE" dirty="0" smtClean="0"/>
              <a:t>Kritische Punkte (</a:t>
            </a:r>
            <a:r>
              <a:rPr lang="de-DE" dirty="0" err="1" smtClean="0"/>
              <a:t>Raspberry</a:t>
            </a:r>
            <a:r>
              <a:rPr lang="de-DE" dirty="0" smtClean="0"/>
              <a:t> Pi): Lebensdauer SD-Karten, kein </a:t>
            </a:r>
            <a:r>
              <a:rPr lang="de-DE" dirty="0" err="1" smtClean="0"/>
              <a:t>Reset</a:t>
            </a:r>
            <a:endParaRPr lang="de-DE" dirty="0" smtClean="0"/>
          </a:p>
          <a:p>
            <a:pPr lvl="2">
              <a:buFont typeface="Arial"/>
              <a:buChar char="•"/>
            </a:pPr>
            <a:r>
              <a:rPr lang="de-DE" dirty="0"/>
              <a:t>Kritische Punkte </a:t>
            </a:r>
            <a:r>
              <a:rPr lang="de-DE" dirty="0" smtClean="0"/>
              <a:t>(</a:t>
            </a:r>
            <a:r>
              <a:rPr lang="de-DE" dirty="0" err="1" smtClean="0"/>
              <a:t>Bramble</a:t>
            </a:r>
            <a:r>
              <a:rPr lang="de-DE" dirty="0" smtClean="0"/>
              <a:t>)</a:t>
            </a:r>
            <a:r>
              <a:rPr lang="de-DE" dirty="0"/>
              <a:t>: Anschlüsse, Stromversorgung, </a:t>
            </a:r>
            <a:r>
              <a:rPr lang="de-DE" dirty="0" smtClean="0"/>
              <a:t>beengter Aufbau </a:t>
            </a:r>
            <a:endParaRPr lang="de-DE" dirty="0" smtClean="0"/>
          </a:p>
          <a:p>
            <a:pPr marL="514350" lvl="1" indent="0">
              <a:buNone/>
            </a:pPr>
            <a:r>
              <a:rPr lang="de-DE" b="1" dirty="0" smtClean="0"/>
              <a:t>2.2 Zukünftige Versuche</a:t>
            </a:r>
            <a:endParaRPr lang="de-DE" dirty="0" smtClean="0"/>
          </a:p>
          <a:p>
            <a:pPr lvl="2">
              <a:buFont typeface="Arial"/>
              <a:buChar char="•"/>
            </a:pPr>
            <a:r>
              <a:rPr lang="de-DE" dirty="0" err="1" smtClean="0"/>
              <a:t>Whetstone</a:t>
            </a:r>
            <a:r>
              <a:rPr lang="de-DE" dirty="0" smtClean="0"/>
              <a:t> für MPICH 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STREAM auf </a:t>
            </a:r>
            <a:r>
              <a:rPr lang="de-DE" dirty="0" err="1" smtClean="0"/>
              <a:t>n</a:t>
            </a:r>
            <a:r>
              <a:rPr lang="de-DE" dirty="0" smtClean="0"/>
              <a:t> &gt; 17 Rechenknoten 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Weitere, n</a:t>
            </a:r>
            <a:r>
              <a:rPr lang="de-DE" dirty="0" smtClean="0"/>
              <a:t>och nicht behandelte</a:t>
            </a:r>
            <a:r>
              <a:rPr lang="de-DE" dirty="0" smtClean="0"/>
              <a:t> </a:t>
            </a:r>
            <a:r>
              <a:rPr lang="de-DE" dirty="0" smtClean="0"/>
              <a:t>HPC-Benchmarks 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Unter-/Übertakten der CPUs</a:t>
            </a:r>
            <a:endParaRPr lang="de-DE" dirty="0" smtClean="0"/>
          </a:p>
          <a:p>
            <a:pPr lvl="2">
              <a:buFont typeface="Arial"/>
              <a:buChar char="•"/>
            </a:pPr>
            <a:r>
              <a:rPr lang="de-DE" dirty="0" err="1" smtClean="0"/>
              <a:t>Anprogrammierung</a:t>
            </a:r>
            <a:r>
              <a:rPr lang="de-DE" dirty="0" smtClean="0"/>
              <a:t> der GPU (Spezifikation vor Kurzem veröffentlicht, </a:t>
            </a:r>
            <a:r>
              <a:rPr lang="de-DE" dirty="0" smtClean="0"/>
              <a:t>Wettbewerb </a:t>
            </a:r>
            <a:r>
              <a:rPr lang="de-DE" dirty="0" smtClean="0"/>
              <a:t>der </a:t>
            </a:r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 err="1" smtClean="0"/>
              <a:t>Foundation</a:t>
            </a:r>
            <a:r>
              <a:rPr lang="de-DE" dirty="0" smtClean="0"/>
              <a:t> für quelloffenen Treiber)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endParaRPr lang="de-DE" dirty="0" smtClean="0"/>
          </a:p>
          <a:p>
            <a:pPr>
              <a:buFont typeface="+mj-lt"/>
              <a:buAutoNum type="arabicPeriod" startAt="2"/>
            </a:pPr>
            <a:endParaRPr lang="de-DE" sz="1600" dirty="0"/>
          </a:p>
          <a:p>
            <a:pPr marL="400050" lvl="1" indent="0">
              <a:buNone/>
            </a:pPr>
            <a:endParaRPr lang="de-DE" b="1" dirty="0" smtClean="0"/>
          </a:p>
          <a:p>
            <a:pPr lvl="1" indent="-3429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846124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 smtClean="0"/>
              <a:t>Raspberry</a:t>
            </a:r>
            <a:r>
              <a:rPr lang="de-DE" b="1" dirty="0" smtClean="0"/>
              <a:t> Pi</a:t>
            </a:r>
          </a:p>
          <a:p>
            <a:pPr marL="457200" lvl="1" indent="0">
              <a:buNone/>
            </a:pPr>
            <a:r>
              <a:rPr lang="de-DE" b="1" dirty="0" smtClean="0"/>
              <a:t>1.1 Allgemeines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Mini-Computer (Kreditkartengröße)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Entwicklung seit 2009 durch die </a:t>
            </a:r>
            <a:r>
              <a:rPr lang="de-DE" dirty="0" err="1" smtClean="0"/>
              <a:t>Raspberry</a:t>
            </a:r>
            <a:r>
              <a:rPr lang="de-DE" dirty="0" smtClean="0"/>
              <a:t> Pi </a:t>
            </a:r>
            <a:r>
              <a:rPr lang="de-DE" dirty="0" err="1" smtClean="0"/>
              <a:t>Foundation</a:t>
            </a:r>
            <a:endParaRPr lang="de-DE" dirty="0" smtClean="0"/>
          </a:p>
          <a:p>
            <a:pPr lvl="2">
              <a:buFont typeface="Arial"/>
              <a:buChar char="•"/>
            </a:pPr>
            <a:r>
              <a:rPr lang="de-DE" dirty="0" smtClean="0"/>
              <a:t>Aktuell: Modell B, im Juni 2014 über 3 Mio. Mal verkauft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Kosten </a:t>
            </a:r>
            <a:r>
              <a:rPr lang="de-DE" dirty="0" smtClean="0"/>
              <a:t>inklusive Zubehör: </a:t>
            </a:r>
            <a:r>
              <a:rPr lang="de-DE" dirty="0" smtClean="0"/>
              <a:t>ca. 50 Euro </a:t>
            </a:r>
            <a:endParaRPr lang="de-DE" dirty="0"/>
          </a:p>
          <a:p>
            <a:pPr marL="457200" lvl="1" indent="0">
              <a:buNone/>
            </a:pPr>
            <a:r>
              <a:rPr lang="de-DE" b="1" dirty="0" smtClean="0"/>
              <a:t>1.2 Spezifikation</a:t>
            </a:r>
          </a:p>
          <a:p>
            <a:pPr lvl="2">
              <a:buFont typeface="Arial"/>
              <a:buChar char="•"/>
            </a:pPr>
            <a:r>
              <a:rPr lang="de-DE" dirty="0"/>
              <a:t>CPU: ARM116JZF-S (Taktfrequenz 700 MHz)</a:t>
            </a:r>
          </a:p>
          <a:p>
            <a:pPr lvl="2">
              <a:buFont typeface="Arial"/>
              <a:buChar char="•"/>
            </a:pPr>
            <a:r>
              <a:rPr lang="de-DE" dirty="0"/>
              <a:t>GPU: </a:t>
            </a:r>
            <a:r>
              <a:rPr lang="de-DE" dirty="0" err="1"/>
              <a:t>Broadcom</a:t>
            </a:r>
            <a:r>
              <a:rPr lang="de-DE" dirty="0"/>
              <a:t> </a:t>
            </a:r>
            <a:r>
              <a:rPr lang="de-DE" dirty="0" err="1"/>
              <a:t>VideoCore</a:t>
            </a:r>
            <a:r>
              <a:rPr lang="de-DE" dirty="0"/>
              <a:t> IV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Arbeitsspeicher: 512 MB SDRAM 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„</a:t>
            </a:r>
            <a:r>
              <a:rPr lang="de-DE" dirty="0"/>
              <a:t>Festplatte“: 4 GB SD-Karte (Klasse </a:t>
            </a:r>
            <a:r>
              <a:rPr lang="de-DE" dirty="0" smtClean="0"/>
              <a:t>4)</a:t>
            </a:r>
            <a:endParaRPr lang="de-DE" dirty="0"/>
          </a:p>
          <a:p>
            <a:pPr lvl="2">
              <a:buFont typeface="Arial"/>
              <a:buChar char="•"/>
            </a:pPr>
            <a:r>
              <a:rPr lang="de-DE" dirty="0"/>
              <a:t>Stromversorgung: </a:t>
            </a:r>
            <a:r>
              <a:rPr lang="de-DE" dirty="0" err="1" smtClean="0"/>
              <a:t>Micro</a:t>
            </a:r>
            <a:r>
              <a:rPr lang="de-DE" dirty="0"/>
              <a:t>-USB (5 </a:t>
            </a:r>
            <a:r>
              <a:rPr lang="de-DE" dirty="0" smtClean="0"/>
              <a:t>V)</a:t>
            </a:r>
            <a:endParaRPr lang="de-DE" dirty="0"/>
          </a:p>
          <a:p>
            <a:pPr lvl="2">
              <a:buFont typeface="Arial"/>
              <a:buChar char="•"/>
            </a:pPr>
            <a:r>
              <a:rPr lang="de-DE" dirty="0"/>
              <a:t>Weitere </a:t>
            </a:r>
            <a:r>
              <a:rPr lang="de-DE" dirty="0" smtClean="0"/>
              <a:t>wichtige Schnittstellen</a:t>
            </a:r>
            <a:r>
              <a:rPr lang="de-DE" dirty="0"/>
              <a:t>: Ethernet, HDMI, GPIO, 2 x USB 2.0</a:t>
            </a:r>
          </a:p>
          <a:p>
            <a:pPr lvl="2">
              <a:buFont typeface="Arial"/>
              <a:buChar char="•"/>
            </a:pPr>
            <a:r>
              <a:rPr lang="de-DE" dirty="0"/>
              <a:t>Betriebssysteme: hauptsächlich </a:t>
            </a:r>
            <a:r>
              <a:rPr lang="de-DE" dirty="0" smtClean="0"/>
              <a:t>Linux/Unix-Varianten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6300192" y="3429000"/>
            <a:ext cx="2545288" cy="1717159"/>
            <a:chOff x="6300192" y="3429000"/>
            <a:chExt cx="2545288" cy="1717159"/>
          </a:xfrm>
        </p:grpSpPr>
        <p:pic>
          <p:nvPicPr>
            <p:cNvPr id="7" name="Bild 6" descr="570px-Raspberry_Pi_Logo.svg.png" title="Quelle: http://www.raspberrypi.org/wp-content/uploads/2011/10/Raspi-PGB001-300x26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260" y="3429000"/>
              <a:ext cx="1085850" cy="1371600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6300192" y="4869160"/>
              <a:ext cx="2545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Quelle: http://</a:t>
              </a:r>
              <a:r>
                <a:rPr lang="de-DE" dirty="0" err="1"/>
                <a:t>www.raspberrypi.org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32636170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pic>
        <p:nvPicPr>
          <p:cNvPr id="7" name="Inhaltsplatzhalter 6" descr="RaspiModelB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59" r="-27959"/>
          <a:stretch>
            <a:fillRect/>
          </a:stretch>
        </p:blipFill>
        <p:spPr/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527884" y="6093296"/>
            <a:ext cx="254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http</a:t>
            </a:r>
            <a:r>
              <a:rPr lang="de-DE" dirty="0"/>
              <a:t>://</a:t>
            </a:r>
            <a:r>
              <a:rPr lang="de-DE" dirty="0" err="1"/>
              <a:t>www.raspberrypi.org</a:t>
            </a:r>
            <a:r>
              <a:rPr lang="de-DE" dirty="0" smtClean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826736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de-DE" b="1" dirty="0" err="1" smtClean="0"/>
              <a:t>Bramble</a:t>
            </a:r>
            <a:endParaRPr lang="de-DE" b="1" dirty="0" smtClean="0"/>
          </a:p>
          <a:p>
            <a:pPr marL="457200" lvl="1" indent="0">
              <a:buNone/>
            </a:pPr>
            <a:r>
              <a:rPr lang="de-DE" b="1" dirty="0" smtClean="0"/>
              <a:t>2.1 Definition Beowulf-Cluster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Lose gekoppeltes System kostengünstiger Rechner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Betriebssystem: Linux/BSD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Kommunikation über IP 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Kein gemeinsamer Speicher, keine Cache-Kohärenz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Definition </a:t>
            </a:r>
            <a:r>
              <a:rPr lang="de-DE" dirty="0" err="1" smtClean="0"/>
              <a:t>Bramble</a:t>
            </a:r>
            <a:r>
              <a:rPr lang="de-DE" dirty="0" smtClean="0"/>
              <a:t>: Beowulf-Cluster aus </a:t>
            </a:r>
            <a:r>
              <a:rPr lang="de-DE" dirty="0" err="1" smtClean="0"/>
              <a:t>Raspberry</a:t>
            </a:r>
            <a:r>
              <a:rPr lang="de-DE" dirty="0" smtClean="0"/>
              <a:t> Pis </a:t>
            </a:r>
          </a:p>
          <a:p>
            <a:pPr marL="457200" lvl="1" indent="0">
              <a:buNone/>
            </a:pPr>
            <a:r>
              <a:rPr lang="de-DE" b="1" dirty="0" smtClean="0"/>
              <a:t>2.2 Spezifikation</a:t>
            </a:r>
            <a:r>
              <a:rPr lang="de-DE" dirty="0" smtClean="0"/>
              <a:t> 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20 </a:t>
            </a:r>
            <a:r>
              <a:rPr lang="de-DE" dirty="0" err="1" smtClean="0"/>
              <a:t>Raspberry</a:t>
            </a:r>
            <a:r>
              <a:rPr lang="de-DE" dirty="0" smtClean="0"/>
              <a:t> Pi Modell B-Einzelrechner (1)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Verbindung über Ethernet-Kabel und 24 Port Gigabit-Switch (2, 3)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Server: Mini</a:t>
            </a:r>
            <a:r>
              <a:rPr lang="de-DE" dirty="0" smtClean="0"/>
              <a:t>-ITX-Mainboard </a:t>
            </a:r>
            <a:r>
              <a:rPr lang="de-DE" dirty="0" smtClean="0"/>
              <a:t>mit x86-Prozessor (</a:t>
            </a:r>
            <a:r>
              <a:rPr lang="de-DE" dirty="0" smtClean="0"/>
              <a:t>4), </a:t>
            </a:r>
            <a:r>
              <a:rPr lang="de-DE" dirty="0" smtClean="0"/>
              <a:t>4 Festplatten </a:t>
            </a:r>
            <a:r>
              <a:rPr lang="de-DE" dirty="0" smtClean="0"/>
              <a:t>(5)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Stromversorgung: zentrales Netzteil (6), 2 Verteiler (7), 20 </a:t>
            </a:r>
            <a:r>
              <a:rPr lang="de-DE" dirty="0" err="1" smtClean="0"/>
              <a:t>Micro</a:t>
            </a:r>
            <a:r>
              <a:rPr lang="de-DE" dirty="0" smtClean="0"/>
              <a:t>-USB-Kabel (8)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Kühlung: </a:t>
            </a:r>
            <a:r>
              <a:rPr lang="de-DE" dirty="0" smtClean="0"/>
              <a:t>4 Kühlgebläse </a:t>
            </a:r>
            <a:r>
              <a:rPr lang="de-DE" dirty="0" smtClean="0"/>
              <a:t>(9)</a:t>
            </a:r>
          </a:p>
          <a:p>
            <a:pPr lvl="2">
              <a:buFont typeface="Arial"/>
              <a:buChar char="•"/>
            </a:pPr>
            <a:r>
              <a:rPr lang="de-DE" dirty="0" smtClean="0"/>
              <a:t>Betriebssystem: Debian (Server), </a:t>
            </a:r>
            <a:r>
              <a:rPr lang="de-DE" dirty="0" err="1" smtClean="0"/>
              <a:t>Raspbian</a:t>
            </a:r>
            <a:r>
              <a:rPr lang="de-DE" dirty="0" smtClean="0"/>
              <a:t> (Knoten)</a:t>
            </a:r>
          </a:p>
          <a:p>
            <a:pPr lvl="2">
              <a:buFont typeface="Arial"/>
              <a:buChar char="•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037626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 </a:t>
            </a:r>
            <a:endParaRPr lang="de-DE" sz="1800" dirty="0"/>
          </a:p>
        </p:txBody>
      </p:sp>
      <p:pic>
        <p:nvPicPr>
          <p:cNvPr id="7" name="Inhaltsplatzhalter 6" descr="bramble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45" r="-13845"/>
          <a:stretch>
            <a:fillRect/>
          </a:stretch>
        </p:blipFill>
        <p:spPr>
          <a:xfrm>
            <a:off x="142875" y="1268413"/>
            <a:ext cx="8666163" cy="42418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275856" y="5769260"/>
            <a:ext cx="2382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Bramble</a:t>
            </a:r>
            <a:r>
              <a:rPr lang="de-DE" dirty="0" smtClean="0"/>
              <a:t>: Schematischer Aufbau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8106483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  <p:pic>
        <p:nvPicPr>
          <p:cNvPr id="6" name="Inhaltsplatzhalter 5" descr="DSC0157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878" r="-67878"/>
          <a:stretch>
            <a:fillRect/>
          </a:stretch>
        </p:blipFill>
        <p:spPr>
          <a:xfrm>
            <a:off x="227013" y="1347788"/>
            <a:ext cx="8666162" cy="4900612"/>
          </a:xfrm>
        </p:spPr>
      </p:pic>
      <p:sp>
        <p:nvSpPr>
          <p:cNvPr id="3" name="Textfeld 2"/>
          <p:cNvSpPr txBox="1"/>
          <p:nvPr/>
        </p:nvSpPr>
        <p:spPr>
          <a:xfrm>
            <a:off x="3491880" y="6201308"/>
            <a:ext cx="2117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Bramble</a:t>
            </a:r>
            <a:r>
              <a:rPr lang="de-DE" dirty="0" smtClean="0"/>
              <a:t>: Physischer Aufbau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876788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Einführung und Aufgabenstellung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de-DE" b="1" dirty="0" smtClean="0"/>
              <a:t>Aufgabenstellung</a:t>
            </a:r>
          </a:p>
          <a:p>
            <a:pPr marL="400050" lvl="1" indent="0">
              <a:buNone/>
            </a:pPr>
            <a:r>
              <a:rPr lang="de-DE" b="1" dirty="0" smtClean="0"/>
              <a:t>3.1 Vorgaben</a:t>
            </a:r>
            <a:r>
              <a:rPr lang="de-DE" dirty="0" smtClean="0"/>
              <a:t>  </a:t>
            </a:r>
            <a:endParaRPr lang="de-DE" dirty="0"/>
          </a:p>
          <a:p>
            <a:pPr lvl="2" indent="-285750">
              <a:buFont typeface="Arial"/>
              <a:buChar char="•"/>
            </a:pPr>
            <a:r>
              <a:rPr lang="de-DE" dirty="0" err="1" smtClean="0"/>
              <a:t>Bramble</a:t>
            </a:r>
            <a:r>
              <a:rPr lang="de-DE" dirty="0" smtClean="0"/>
              <a:t>-Systemarchitektur (NFS, AUFS, IP/SSH)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Datenbank-Schema (MySQL)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Benchmark-Programme und Bibliotheken (HPL, STREAM, </a:t>
            </a:r>
            <a:r>
              <a:rPr lang="de-DE" dirty="0" err="1" smtClean="0"/>
              <a:t>Whetstone</a:t>
            </a:r>
            <a:r>
              <a:rPr lang="de-DE" dirty="0" smtClean="0"/>
              <a:t>, BLAS)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MPI (MPICH 3.0.4)</a:t>
            </a:r>
          </a:p>
          <a:p>
            <a:pPr lvl="2" indent="-285750">
              <a:buFont typeface="Arial"/>
              <a:buChar char="•"/>
            </a:pPr>
            <a:r>
              <a:rPr lang="de-DE" dirty="0" smtClean="0"/>
              <a:t>Strommessgerät</a:t>
            </a:r>
            <a:r>
              <a:rPr lang="de-DE" dirty="0" smtClean="0"/>
              <a:t>, virtuelle Windows-Maschine</a:t>
            </a:r>
          </a:p>
          <a:p>
            <a:pPr marL="400050" lvl="1" indent="0">
              <a:buNone/>
            </a:pPr>
            <a:r>
              <a:rPr lang="de-DE" b="1" dirty="0" smtClean="0"/>
              <a:t>3.2 Zielsetzung</a:t>
            </a:r>
          </a:p>
          <a:p>
            <a:pPr marL="1085850" lvl="2" indent="-285750">
              <a:buFont typeface="Arial"/>
              <a:buChar char="•"/>
            </a:pPr>
            <a:r>
              <a:rPr lang="de-DE" dirty="0" smtClean="0"/>
              <a:t>Parallele Ausführung </a:t>
            </a:r>
            <a:r>
              <a:rPr lang="de-DE" dirty="0" smtClean="0"/>
              <a:t>von </a:t>
            </a:r>
            <a:r>
              <a:rPr lang="de-DE" dirty="0" smtClean="0"/>
              <a:t>HPC-</a:t>
            </a:r>
            <a:r>
              <a:rPr lang="de-DE" dirty="0" smtClean="0"/>
              <a:t>Benchmarks</a:t>
            </a:r>
            <a:endParaRPr lang="de-DE" dirty="0" smtClean="0"/>
          </a:p>
          <a:p>
            <a:pPr marL="1085850" lvl="2" indent="-285750">
              <a:buFont typeface="Arial"/>
              <a:buChar char="•"/>
            </a:pPr>
            <a:r>
              <a:rPr lang="de-DE" dirty="0" smtClean="0"/>
              <a:t>Sinnvolle Umsetzung der </a:t>
            </a:r>
            <a:r>
              <a:rPr lang="de-DE" dirty="0" smtClean="0"/>
              <a:t>Vorgaben, Integration in bestehendes Konzept</a:t>
            </a:r>
            <a:endParaRPr lang="de-DE" dirty="0" smtClean="0"/>
          </a:p>
          <a:p>
            <a:pPr marL="1085850" lvl="2" indent="-285750">
              <a:buFont typeface="Arial"/>
              <a:buChar char="•"/>
            </a:pPr>
            <a:r>
              <a:rPr lang="de-DE" dirty="0" smtClean="0"/>
              <a:t>Einarbeitung </a:t>
            </a:r>
            <a:r>
              <a:rPr lang="de-DE" dirty="0" smtClean="0"/>
              <a:t>in </a:t>
            </a:r>
            <a:r>
              <a:rPr lang="de-DE" dirty="0" err="1" smtClean="0"/>
              <a:t>Bramble</a:t>
            </a:r>
            <a:r>
              <a:rPr lang="de-DE" dirty="0" smtClean="0"/>
              <a:t>-</a:t>
            </a:r>
            <a:r>
              <a:rPr lang="de-DE" dirty="0" smtClean="0"/>
              <a:t>Systemarchitektur, Fehlerbehebung</a:t>
            </a:r>
            <a:endParaRPr lang="de-DE" dirty="0" smtClean="0"/>
          </a:p>
          <a:p>
            <a:pPr marL="1085850" lvl="2" indent="-285750">
              <a:buFont typeface="Arial"/>
              <a:buChar char="•"/>
            </a:pPr>
            <a:r>
              <a:rPr lang="de-DE" dirty="0" smtClean="0"/>
              <a:t>Messparameter: Performance und Stromverbrauch </a:t>
            </a:r>
          </a:p>
          <a:p>
            <a:pPr marL="1085850" lvl="2" indent="-285750">
              <a:buFont typeface="Arial"/>
              <a:buChar char="•"/>
            </a:pPr>
            <a:r>
              <a:rPr lang="de-DE" dirty="0" smtClean="0"/>
              <a:t>Fokus auf </a:t>
            </a:r>
            <a:r>
              <a:rPr lang="de-DE" dirty="0" smtClean="0"/>
              <a:t>Skalierungsverhalten des </a:t>
            </a:r>
            <a:r>
              <a:rPr lang="de-DE" dirty="0" err="1" smtClean="0"/>
              <a:t>Bramble</a:t>
            </a:r>
            <a:endParaRPr lang="de-DE" dirty="0" smtClean="0"/>
          </a:p>
          <a:p>
            <a:pPr marL="400050" lvl="1" indent="0">
              <a:buNone/>
            </a:pPr>
            <a:r>
              <a:rPr lang="de-DE" b="1" dirty="0" smtClean="0"/>
              <a:t>3.3 </a:t>
            </a:r>
            <a:r>
              <a:rPr lang="de-DE" b="1" dirty="0" smtClean="0"/>
              <a:t>Resultierende Fragestellung</a:t>
            </a:r>
            <a:endParaRPr lang="de-DE" b="1" dirty="0" smtClean="0"/>
          </a:p>
          <a:p>
            <a:pPr marL="40005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443134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 smtClean="0"/>
              <a:t>Versuchsaufbau und -ablauf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smtClean="0"/>
              <a:t>Definitionen und Messparameter</a:t>
            </a:r>
          </a:p>
          <a:p>
            <a:pPr marL="400050" lvl="1" indent="0">
              <a:buNone/>
            </a:pPr>
            <a:r>
              <a:rPr lang="de-DE" b="1" dirty="0" smtClean="0"/>
              <a:t>1.1 Wie wird gemessen?</a:t>
            </a:r>
          </a:p>
          <a:p>
            <a:pPr lvl="2">
              <a:buFont typeface="Arial"/>
              <a:buChar char="•"/>
            </a:pPr>
            <a:r>
              <a:rPr lang="de-DE" b="1" dirty="0" smtClean="0"/>
              <a:t>Benchmarking:</a:t>
            </a:r>
            <a:r>
              <a:rPr lang="de-DE" dirty="0" smtClean="0"/>
              <a:t> </a:t>
            </a:r>
            <a:r>
              <a:rPr lang="de-DE" i="1" dirty="0" smtClean="0"/>
              <a:t>Standardisieren von Arbeit </a:t>
            </a:r>
            <a:r>
              <a:rPr lang="de-DE" dirty="0" smtClean="0"/>
              <a:t>	</a:t>
            </a:r>
          </a:p>
          <a:p>
            <a:pPr marL="457200" lvl="1" indent="0">
              <a:buNone/>
            </a:pPr>
            <a:r>
              <a:rPr lang="de-DE" b="1" dirty="0" smtClean="0"/>
              <a:t>1.2 Was wird gemessen?</a:t>
            </a:r>
            <a:r>
              <a:rPr lang="de-DE" dirty="0" smtClean="0"/>
              <a:t> </a:t>
            </a:r>
          </a:p>
          <a:p>
            <a:pPr lvl="2">
              <a:buFont typeface="Arial"/>
              <a:buChar char="•"/>
            </a:pPr>
            <a:r>
              <a:rPr lang="de-DE" b="1" dirty="0" smtClean="0"/>
              <a:t>Performance</a:t>
            </a:r>
            <a:r>
              <a:rPr lang="de-DE" dirty="0" smtClean="0"/>
              <a:t>: </a:t>
            </a:r>
            <a:r>
              <a:rPr lang="de-DE" i="1" dirty="0" smtClean="0"/>
              <a:t>Rechenleistung eines Systems an Hand von </a:t>
            </a:r>
            <a:r>
              <a:rPr lang="de-DE" i="1" dirty="0" smtClean="0"/>
              <a:t>Ausführungsrate </a:t>
            </a:r>
            <a:r>
              <a:rPr lang="de-DE" i="1" dirty="0" smtClean="0"/>
              <a:t>+ Ausführungsdauer</a:t>
            </a:r>
            <a:endParaRPr lang="de-DE" b="1" i="1" dirty="0" smtClean="0"/>
          </a:p>
          <a:p>
            <a:pPr lvl="2">
              <a:buFont typeface="Arial"/>
              <a:buChar char="•"/>
            </a:pPr>
            <a:r>
              <a:rPr lang="de-DE" b="1" dirty="0" smtClean="0"/>
              <a:t>Stromverbrauch:</a:t>
            </a:r>
            <a:r>
              <a:rPr lang="de-DE" dirty="0" smtClean="0"/>
              <a:t> </a:t>
            </a:r>
            <a:r>
              <a:rPr lang="de-DE" i="1" dirty="0" smtClean="0"/>
              <a:t>Menge der genutzten elektrischen Energie</a:t>
            </a:r>
          </a:p>
          <a:p>
            <a:pPr marL="457200" lvl="1" indent="0">
              <a:buNone/>
            </a:pPr>
            <a:r>
              <a:rPr lang="de-DE" b="1" dirty="0" smtClean="0"/>
              <a:t>1.3 </a:t>
            </a:r>
            <a:r>
              <a:rPr lang="de-DE" b="1" dirty="0" smtClean="0"/>
              <a:t>Womit wird gemessen? </a:t>
            </a:r>
            <a:endParaRPr lang="de-DE" b="1" dirty="0" smtClean="0"/>
          </a:p>
          <a:p>
            <a:pPr lvl="2">
              <a:buFont typeface="Arial"/>
              <a:buChar char="•"/>
            </a:pPr>
            <a:r>
              <a:rPr lang="de-DE" b="1" dirty="0" smtClean="0"/>
              <a:t>CPU-Performance:</a:t>
            </a:r>
            <a:r>
              <a:rPr lang="de-DE" dirty="0" smtClean="0"/>
              <a:t> HPL (Ausführungsrate in GFLOPs, Ausführungsdauer in s)</a:t>
            </a:r>
          </a:p>
          <a:p>
            <a:pPr lvl="2">
              <a:buFont typeface="Arial"/>
              <a:buChar char="•"/>
            </a:pPr>
            <a:r>
              <a:rPr lang="de-DE" b="1" dirty="0" smtClean="0"/>
              <a:t>Durchsatz Hauptspeicherzugriffe:</a:t>
            </a:r>
            <a:r>
              <a:rPr lang="de-DE" dirty="0" smtClean="0"/>
              <a:t> STREAM (Ausführungsrate in MB/s, Ausführungsdauer in s)</a:t>
            </a:r>
          </a:p>
          <a:p>
            <a:pPr lvl="2">
              <a:buFont typeface="Arial"/>
              <a:buChar char="•"/>
            </a:pPr>
            <a:r>
              <a:rPr lang="de-DE" b="1" dirty="0" smtClean="0"/>
              <a:t>Stromverbrauch:</a:t>
            </a:r>
            <a:r>
              <a:rPr lang="de-DE" dirty="0" smtClean="0"/>
              <a:t> Strommessgerät</a:t>
            </a:r>
          </a:p>
          <a:p>
            <a:pPr marL="40005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Skalierungsverhalten eines </a:t>
            </a:r>
            <a:r>
              <a:rPr lang="de-DE" dirty="0" err="1" smtClean="0"/>
              <a:t>Raspberry</a:t>
            </a:r>
            <a:r>
              <a:rPr lang="de-DE" dirty="0" smtClean="0"/>
              <a:t> Pi-Clusters mit HPC-Benchmarks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60474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1534</Words>
  <Application>Microsoft Macintosh PowerPoint</Application>
  <PresentationFormat>Bildschirmpräsentation (4:3)</PresentationFormat>
  <Paragraphs>264</Paragraphs>
  <Slides>26</Slides>
  <Notes>25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Praesentation_lmu_aktuell</vt:lpstr>
      <vt:lpstr>Untersuchung des Skalierungsverhaltens  eines Raspberry Pi-Clusters  unter Verwendung von HPC-Benchmarks</vt:lpstr>
      <vt:lpstr>Gliederung</vt:lpstr>
      <vt:lpstr>Einführung und Aufgabenstellung</vt:lpstr>
      <vt:lpstr>Einführung und Aufgabenstellung</vt:lpstr>
      <vt:lpstr>Einführung und Aufgabenstellung</vt:lpstr>
      <vt:lpstr>Einführung und Aufgabenstellung </vt:lpstr>
      <vt:lpstr>Einführung und Aufgabenstellung</vt:lpstr>
      <vt:lpstr>Einführung und Aufgabenstellung</vt:lpstr>
      <vt:lpstr>Versuchsaufbau und -ablauf</vt:lpstr>
      <vt:lpstr>Versuchsaufbau und -ablauf</vt:lpstr>
      <vt:lpstr>Versuchsaufbau und -ablauf</vt:lpstr>
      <vt:lpstr>Versuchsaufbau und -ablauf </vt:lpstr>
      <vt:lpstr>Versuchsaufbau und -ablauf</vt:lpstr>
      <vt:lpstr>Versuchsaufbau und -ablauf</vt:lpstr>
      <vt:lpstr>Ergebnisse </vt:lpstr>
      <vt:lpstr>Ergebnisse</vt:lpstr>
      <vt:lpstr>Ergebnisse  </vt:lpstr>
      <vt:lpstr>Ergebnisse </vt:lpstr>
      <vt:lpstr>Ergebnisse </vt:lpstr>
      <vt:lpstr>Ergebnisse </vt:lpstr>
      <vt:lpstr>Ergebnisse </vt:lpstr>
      <vt:lpstr>Ergebnisse </vt:lpstr>
      <vt:lpstr>Ergebnisse </vt:lpstr>
      <vt:lpstr>Ergebnisse </vt:lpstr>
      <vt:lpstr>Zusammenfassung und Ausblick  </vt:lpstr>
      <vt:lpstr>Zusammenfassung und Ausblick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IT-Management TUM: Netz- und Systemmanagement  Vorlesung im Sommersemester 2012</dc:title>
  <dc:creator>schaaf</dc:creator>
  <cp:lastModifiedBy>judith</cp:lastModifiedBy>
  <cp:revision>3599</cp:revision>
  <cp:lastPrinted>2002-10-09T14:32:30Z</cp:lastPrinted>
  <dcterms:created xsi:type="dcterms:W3CDTF">2003-07-21T12:00:07Z</dcterms:created>
  <dcterms:modified xsi:type="dcterms:W3CDTF">2014-06-24T11:47:16Z</dcterms:modified>
</cp:coreProperties>
</file>