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458" r:id="rId2"/>
    <p:sldId id="496" r:id="rId3"/>
    <p:sldId id="477" r:id="rId4"/>
    <p:sldId id="447" r:id="rId5"/>
    <p:sldId id="448" r:id="rId6"/>
    <p:sldId id="449" r:id="rId7"/>
    <p:sldId id="510" r:id="rId8"/>
    <p:sldId id="512" r:id="rId9"/>
    <p:sldId id="513" r:id="rId10"/>
    <p:sldId id="451" r:id="rId11"/>
    <p:sldId id="515" r:id="rId12"/>
    <p:sldId id="531" r:id="rId13"/>
    <p:sldId id="532" r:id="rId14"/>
    <p:sldId id="537" r:id="rId15"/>
    <p:sldId id="538" r:id="rId16"/>
    <p:sldId id="522" r:id="rId17"/>
    <p:sldId id="539" r:id="rId18"/>
    <p:sldId id="525" r:id="rId19"/>
    <p:sldId id="534" r:id="rId20"/>
    <p:sldId id="516" r:id="rId21"/>
    <p:sldId id="544" r:id="rId22"/>
    <p:sldId id="526" r:id="rId23"/>
    <p:sldId id="542" r:id="rId24"/>
    <p:sldId id="543" r:id="rId25"/>
    <p:sldId id="527" r:id="rId26"/>
    <p:sldId id="528" r:id="rId27"/>
    <p:sldId id="529" r:id="rId28"/>
    <p:sldId id="509" r:id="rId29"/>
    <p:sldId id="535" r:id="rId30"/>
    <p:sldId id="530" r:id="rId31"/>
    <p:sldId id="536" r:id="rId32"/>
    <p:sldId id="504" r:id="rId33"/>
    <p:sldId id="424" r:id="rId34"/>
  </p:sldIdLst>
  <p:sldSz cx="9906000" cy="6858000" type="A4"/>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EAAA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2955" autoAdjust="0"/>
  </p:normalViewPr>
  <p:slideViewPr>
    <p:cSldViewPr>
      <p:cViewPr varScale="1">
        <p:scale>
          <a:sx n="74" d="100"/>
          <a:sy n="74" d="100"/>
        </p:scale>
        <p:origin x="1069" y="3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2" d="100"/>
          <a:sy n="52" d="100"/>
        </p:scale>
        <p:origin x="2964" y="90"/>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t>6/5/2022</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t>6/5/2022</a:t>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19336" y="6308727"/>
            <a:ext cx="2311400" cy="365125"/>
          </a:xfrm>
          <a:prstGeom prst="rect">
            <a:avLst/>
          </a:prstGeom>
        </p:spPr>
        <p:txBody>
          <a:bodyPr/>
          <a:lstStyle/>
          <a:p>
            <a:fld id="{1D8BD707-D9CF-40AE-B4C6-C98DA3205C09}" type="datetimeFigureOut">
              <a:rPr lang="en-US" smtClean="0"/>
              <a:t>6/5/2022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
        <p:nvSpPr>
          <p:cNvPr id="7" name="Rectangle 6"/>
          <p:cNvSpPr/>
          <p:nvPr userDrawn="1"/>
        </p:nvSpPr>
        <p:spPr>
          <a:xfrm>
            <a:off x="200472" y="6721476"/>
            <a:ext cx="294828" cy="919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272480" y="6705906"/>
            <a:ext cx="2416616" cy="152094"/>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t>6/5/2022</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t>‹#›</a:t>
            </a:fld>
            <a:endParaRPr lang="en-US" dirty="0">
              <a:solidFill>
                <a:schemeClr val="bg1"/>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t>6/5/2022</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t>‹#›</a:t>
            </a:fld>
            <a:endParaRPr lang="en-US" dirty="0">
              <a:solidFill>
                <a:schemeClr val="bg1"/>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searchgate.net/publication/324791073_Blockchain_technology_bitcoin_and_Ethereum_A_brief_overview" TargetMode="External"/><Relationship Id="rId2" Type="http://schemas.openxmlformats.org/officeDocument/2006/relationships/hyperlink" Target="https://www.researchgate.net/publication/358884583_Enhancing_the_Decentralized_Application_Dapp_for_E-commerce_by_Using_the_Ethereum_Blockchain"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54653188_Decentralized_apps_of_the_future_implementing_Web3" TargetMode="External"/><Relationship Id="rId5" Type="http://schemas.openxmlformats.org/officeDocument/2006/relationships/hyperlink" Target="https://www.researchgate.net/publication/350018207_Survey_on_Blockchain-Based_Smart_Contracts_Technical_Aspects_and_Future_Research" TargetMode="External"/><Relationship Id="rId4" Type="http://schemas.openxmlformats.org/officeDocument/2006/relationships/hyperlink" Target="https://www.researchgate.net/publication/351315136_An_Investigation_into_Smart_Contract_Deployment_on_Ethereum_Platform_Using_Web3js_and_Solidity_Using_Blockchai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soliditylang.org/en/v0.8.14/" TargetMode="External"/><Relationship Id="rId2" Type="http://schemas.openxmlformats.org/officeDocument/2006/relationships/hyperlink" Target="https://imaginovation.net/blog/crypto-wallet-app-development-guide/" TargetMode="External"/><Relationship Id="rId1" Type="http://schemas.openxmlformats.org/officeDocument/2006/relationships/slideLayout" Target="../slideLayouts/slideLayout2.xml"/><Relationship Id="rId5" Type="http://schemas.openxmlformats.org/officeDocument/2006/relationships/hyperlink" Target="https://www.dappuniversity.com/articles/how-to-build-a-blockchain-app" TargetMode="External"/><Relationship Id="rId4" Type="http://schemas.openxmlformats.org/officeDocument/2006/relationships/hyperlink" Target="https://reactjs.org/docs/getting-started.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417951" y="909084"/>
            <a:ext cx="9177067" cy="2440588"/>
          </a:xfrm>
        </p:spPr>
        <p:txBody>
          <a:bodyPr lIns="91440" tIns="45720" rIns="91440" bIns="45720" anchor="ctr"/>
          <a:lstStyle/>
          <a:p>
            <a:r>
              <a:rPr lang="en-US" altLang="en-US" sz="3200" b="1" dirty="0">
                <a:solidFill>
                  <a:srgbClr val="FF0000"/>
                </a:solidFill>
              </a:rPr>
              <a:t>pre-project Presentation</a:t>
            </a:r>
            <a:br>
              <a:rPr lang="en-US" altLang="en-US" sz="3200" b="1" dirty="0">
                <a:solidFill>
                  <a:srgbClr val="FF0000"/>
                </a:solidFill>
                <a:cs typeface="Calibri" panose="020F0502020204030204"/>
              </a:rPr>
            </a:br>
            <a:br>
              <a:rPr lang="en-US" altLang="en-US" sz="3200" b="1" dirty="0">
                <a:cs typeface="+mj-lt"/>
              </a:rPr>
            </a:br>
            <a:r>
              <a:rPr lang="en-US" sz="3200" dirty="0">
                <a:ea typeface="+mj-lt"/>
                <a:cs typeface="+mj-lt"/>
              </a:rPr>
              <a:t>DC Wallet: Decentralized Cryptocurrency wallet</a:t>
            </a:r>
            <a:br>
              <a:rPr lang="en-IN" sz="3200" dirty="0">
                <a:cs typeface="Calibri" panose="020F0502020204030204"/>
              </a:rPr>
            </a:br>
            <a:br>
              <a:rPr lang="en-US" altLang="en-US" sz="3200" b="1" dirty="0"/>
            </a:br>
            <a:r>
              <a:rPr lang="en-US" altLang="en-US" sz="2800" b="1" dirty="0">
                <a:solidFill>
                  <a:srgbClr val="002060"/>
                </a:solidFill>
              </a:rPr>
              <a:t>Program: </a:t>
            </a:r>
            <a:r>
              <a:rPr lang="en-US" altLang="en-US" sz="2400" b="1" dirty="0">
                <a:solidFill>
                  <a:srgbClr val="002060"/>
                </a:solidFill>
              </a:rPr>
              <a:t>B. Tech</a:t>
            </a:r>
            <a:r>
              <a:rPr lang="en-US" altLang="en-US" sz="3600" b="1" dirty="0">
                <a:solidFill>
                  <a:srgbClr val="002060"/>
                </a:solidFill>
              </a:rPr>
              <a:t> </a:t>
            </a:r>
            <a:r>
              <a:rPr lang="en-US" altLang="en-US" sz="2400" b="1" dirty="0">
                <a:solidFill>
                  <a:srgbClr val="002060"/>
                </a:solidFill>
              </a:rPr>
              <a:t>in CSE</a:t>
            </a:r>
            <a:br>
              <a:rPr lang="en-US" altLang="en-US" sz="3600" b="1" dirty="0">
                <a:solidFill>
                  <a:srgbClr val="002060"/>
                </a:solidFill>
              </a:rPr>
            </a:br>
            <a:br>
              <a:rPr lang="en-US" altLang="en-US" sz="3600" b="1" dirty="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1251595" y="4099153"/>
            <a:ext cx="8913887" cy="2813774"/>
          </a:xfrm>
          <a:prstGeom prst="rect">
            <a:avLst/>
          </a:prstGeom>
        </p:spPr>
        <p:txBody>
          <a:bodyPr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a:solidFill>
                  <a:srgbClr val="002060"/>
                </a:solidFill>
                <a:latin typeface="+mj-lt"/>
                <a:ea typeface="+mj-ea"/>
                <a:cs typeface="+mj-cs"/>
              </a:rPr>
              <a:t>Mentor  			: Dr. Mohan</a:t>
            </a:r>
            <a:endParaRPr lang="en-US" sz="2400" b="1" dirty="0">
              <a:solidFill>
                <a:srgbClr val="002060"/>
              </a:solidFill>
              <a:latin typeface="+mj-lt"/>
              <a:ea typeface="+mj-ea"/>
              <a:cs typeface="Calibri" panose="020F0502020204030204"/>
            </a:endParaRPr>
          </a:p>
          <a:p>
            <a:pPr marL="0" indent="0">
              <a:buFont typeface="Arial" panose="020B0604020202020204" pitchFamily="34" charset="0"/>
              <a:buNone/>
            </a:pPr>
            <a:r>
              <a:rPr lang="en-US" sz="2400" b="1" dirty="0">
                <a:solidFill>
                  <a:srgbClr val="002060"/>
                </a:solidFill>
                <a:latin typeface="+mj-lt"/>
                <a:ea typeface="+mj-ea"/>
                <a:cs typeface="+mj-cs"/>
              </a:rPr>
              <a:t>Group No.			: 01</a:t>
            </a:r>
            <a:endParaRPr lang="en-US" sz="2400" b="1" dirty="0">
              <a:solidFill>
                <a:srgbClr val="002060"/>
              </a:solidFill>
              <a:latin typeface="+mj-lt"/>
              <a:ea typeface="+mj-ea"/>
              <a:cs typeface="Calibri" panose="020F0502020204030204"/>
            </a:endParaRPr>
          </a:p>
          <a:p>
            <a:pPr marL="0" indent="0">
              <a:buNone/>
            </a:pPr>
            <a:r>
              <a:rPr lang="en-US" sz="2400" b="1" dirty="0">
                <a:solidFill>
                  <a:srgbClr val="002060"/>
                </a:solidFill>
                <a:latin typeface="+mj-lt"/>
                <a:ea typeface="+mj-ea"/>
                <a:cs typeface="+mj-cs"/>
              </a:rPr>
              <a:t>Team Leader			: Suraj Sharma</a:t>
            </a:r>
          </a:p>
          <a:p>
            <a:pPr marL="0" indent="0">
              <a:buNone/>
            </a:pPr>
            <a:r>
              <a:rPr lang="en-US" sz="2400" b="1" dirty="0">
                <a:solidFill>
                  <a:srgbClr val="002060"/>
                </a:solidFill>
                <a:latin typeface="+mj-lt"/>
                <a:ea typeface="+mj-ea"/>
                <a:cs typeface="+mj-cs"/>
              </a:rPr>
              <a:t>Department			: Computer Science &amp;  Engineering</a:t>
            </a:r>
            <a:endParaRPr lang="en-US" sz="2400" b="1" dirty="0">
              <a:solidFill>
                <a:srgbClr val="002060"/>
              </a:solidFill>
              <a:latin typeface="+mj-lt"/>
              <a:ea typeface="+mj-ea"/>
              <a:cs typeface="Calibri" panose="020F0502020204030204"/>
            </a:endParaRPr>
          </a:p>
          <a:p>
            <a:pPr marL="0" indent="0">
              <a:buFont typeface="Arial" panose="020B0604020202020204" pitchFamily="34" charset="0"/>
              <a:buNone/>
            </a:pP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904" y="73355"/>
            <a:ext cx="5522344" cy="548061"/>
          </a:xfrm>
        </p:spPr>
        <p:txBody>
          <a:bodyPr lIns="91440" tIns="45720" rIns="91440" bIns="45720" anchor="t"/>
          <a:lstStyle/>
          <a:p>
            <a:r>
              <a:rPr lang="en-US" sz="3200" b="1" dirty="0">
                <a:solidFill>
                  <a:srgbClr val="FF0000"/>
                </a:solidFill>
                <a:ea typeface="+mj-lt"/>
                <a:cs typeface="+mj-lt"/>
              </a:rPr>
              <a:t>LITERATURE   SURVEY</a:t>
            </a:r>
            <a:endParaRPr lang="en-US" sz="3200" b="1" dirty="0">
              <a:solidFill>
                <a:srgbClr val="FF0000"/>
              </a:solidFill>
              <a:cs typeface="Calibri" panose="020F0502020204030204"/>
            </a:endParaRPr>
          </a:p>
        </p:txBody>
      </p:sp>
      <p:sp>
        <p:nvSpPr>
          <p:cNvPr id="4" name="TextBox 3"/>
          <p:cNvSpPr txBox="1"/>
          <p:nvPr/>
        </p:nvSpPr>
        <p:spPr>
          <a:xfrm>
            <a:off x="3581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cs typeface="Calibri" panose="020F0502020204030204"/>
            </a:endParaRPr>
          </a:p>
        </p:txBody>
      </p:sp>
      <p:graphicFrame>
        <p:nvGraphicFramePr>
          <p:cNvPr id="6" name="Table 6">
            <a:extLst>
              <a:ext uri="{FF2B5EF4-FFF2-40B4-BE49-F238E27FC236}">
                <a16:creationId xmlns:a16="http://schemas.microsoft.com/office/drawing/2014/main" id="{565A37A6-5441-AF53-2D53-F6DEF3946893}"/>
              </a:ext>
            </a:extLst>
          </p:cNvPr>
          <p:cNvGraphicFramePr>
            <a:graphicFrameLocks noGrp="1"/>
          </p:cNvGraphicFramePr>
          <p:nvPr>
            <p:extLst>
              <p:ext uri="{D42A27DB-BD31-4B8C-83A1-F6EECF244321}">
                <p14:modId xmlns:p14="http://schemas.microsoft.com/office/powerpoint/2010/main" val="1604247796"/>
              </p:ext>
            </p:extLst>
          </p:nvPr>
        </p:nvGraphicFramePr>
        <p:xfrm>
          <a:off x="236476" y="598024"/>
          <a:ext cx="9433048" cy="5639287"/>
        </p:xfrm>
        <a:graphic>
          <a:graphicData uri="http://schemas.openxmlformats.org/drawingml/2006/table">
            <a:tbl>
              <a:tblPr firstRow="1" bandRow="1">
                <a:tableStyleId>{5C22544A-7EE6-4342-B048-85BDC9FD1C3A}</a:tableStyleId>
              </a:tblPr>
              <a:tblGrid>
                <a:gridCol w="685820">
                  <a:extLst>
                    <a:ext uri="{9D8B030D-6E8A-4147-A177-3AD203B41FA5}">
                      <a16:colId xmlns:a16="http://schemas.microsoft.com/office/drawing/2014/main" val="513597679"/>
                    </a:ext>
                  </a:extLst>
                </a:gridCol>
                <a:gridCol w="934360">
                  <a:extLst>
                    <a:ext uri="{9D8B030D-6E8A-4147-A177-3AD203B41FA5}">
                      <a16:colId xmlns:a16="http://schemas.microsoft.com/office/drawing/2014/main" val="2393964779"/>
                    </a:ext>
                  </a:extLst>
                </a:gridCol>
                <a:gridCol w="1584176">
                  <a:extLst>
                    <a:ext uri="{9D8B030D-6E8A-4147-A177-3AD203B41FA5}">
                      <a16:colId xmlns:a16="http://schemas.microsoft.com/office/drawing/2014/main" val="2689552765"/>
                    </a:ext>
                  </a:extLst>
                </a:gridCol>
                <a:gridCol w="2203023">
                  <a:extLst>
                    <a:ext uri="{9D8B030D-6E8A-4147-A177-3AD203B41FA5}">
                      <a16:colId xmlns:a16="http://schemas.microsoft.com/office/drawing/2014/main" val="255927729"/>
                    </a:ext>
                  </a:extLst>
                </a:gridCol>
                <a:gridCol w="1937436">
                  <a:extLst>
                    <a:ext uri="{9D8B030D-6E8A-4147-A177-3AD203B41FA5}">
                      <a16:colId xmlns:a16="http://schemas.microsoft.com/office/drawing/2014/main" val="3314856454"/>
                    </a:ext>
                  </a:extLst>
                </a:gridCol>
                <a:gridCol w="2088233">
                  <a:extLst>
                    <a:ext uri="{9D8B030D-6E8A-4147-A177-3AD203B41FA5}">
                      <a16:colId xmlns:a16="http://schemas.microsoft.com/office/drawing/2014/main" val="3332927850"/>
                    </a:ext>
                  </a:extLst>
                </a:gridCol>
              </a:tblGrid>
              <a:tr h="832026">
                <a:tc>
                  <a:txBody>
                    <a:bodyPr/>
                    <a:lstStyle/>
                    <a:p>
                      <a:pPr algn="just"/>
                      <a:r>
                        <a:rPr lang="en-IN" sz="1600" b="1" dirty="0">
                          <a:solidFill>
                            <a:schemeClr val="tx1"/>
                          </a:solidFill>
                          <a:latin typeface="Calibri (Body)"/>
                        </a:rPr>
                        <a:t> </a:t>
                      </a:r>
                      <a:r>
                        <a:rPr lang="en-IN" sz="1600" b="1" dirty="0" err="1">
                          <a:solidFill>
                            <a:schemeClr val="tx1"/>
                          </a:solidFill>
                          <a:latin typeface="Calibri (Body)"/>
                        </a:rPr>
                        <a:t>Sl</a:t>
                      </a:r>
                      <a:r>
                        <a:rPr lang="en-IN" sz="1600" b="1" dirty="0">
                          <a:solidFill>
                            <a:schemeClr val="tx1"/>
                          </a:solidFill>
                          <a:latin typeface="Calibri (Body)"/>
                        </a:rPr>
                        <a:t> </a:t>
                      </a:r>
                    </a:p>
                    <a:p>
                      <a:pPr algn="just"/>
                      <a:r>
                        <a:rPr lang="en-IN" sz="1600" b="1" dirty="0">
                          <a:solidFill>
                            <a:schemeClr val="tx1"/>
                          </a:solidFill>
                          <a:latin typeface="Calibri (Body)"/>
                        </a:rPr>
                        <a:t> No.</a:t>
                      </a:r>
                      <a:endParaRPr lang="en-IN" sz="1600" b="1" dirty="0">
                        <a:latin typeface="Calibri (Body)"/>
                      </a:endParaRPr>
                    </a:p>
                  </a:txBody>
                  <a:tcPr/>
                </a:tc>
                <a:tc>
                  <a:txBody>
                    <a:bodyPr/>
                    <a:lstStyle/>
                    <a:p>
                      <a:r>
                        <a:rPr lang="en-IN" sz="1600" b="1" kern="1200" dirty="0">
                          <a:solidFill>
                            <a:schemeClr val="tx1"/>
                          </a:solidFill>
                          <a:effectLst/>
                          <a:latin typeface="Calibri (Body)"/>
                          <a:ea typeface="+mn-ea"/>
                          <a:cs typeface="+mn-cs"/>
                        </a:rPr>
                        <a:t>Author</a:t>
                      </a:r>
                      <a:endParaRPr lang="en-IN" sz="1600" b="1"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solidFill>
                            <a:srgbClr val="000000"/>
                          </a:solidFill>
                          <a:effectLst/>
                          <a:latin typeface="Calibri (Body)"/>
                          <a:ea typeface="Times New Roman" panose="02020603050405020304" pitchFamily="18" charset="0"/>
                        </a:rPr>
                        <a:t>Name and year of publication</a:t>
                      </a:r>
                      <a:endParaRPr lang="en-IN" sz="1600" b="1" dirty="0">
                        <a:latin typeface="Calibri (Body)"/>
                      </a:endParaRPr>
                    </a:p>
                    <a:p>
                      <a:endParaRPr lang="en-IN" sz="1600" b="1"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solidFill>
                            <a:srgbClr val="000000"/>
                          </a:solidFill>
                          <a:effectLst/>
                          <a:latin typeface="Calibri (Body)"/>
                          <a:ea typeface="Times New Roman" panose="02020603050405020304" pitchFamily="18" charset="0"/>
                        </a:rPr>
                        <a:t>Research focus</a:t>
                      </a:r>
                      <a:endParaRPr lang="en-IN" sz="1600" b="1" dirty="0">
                        <a:latin typeface="Calibri (Body)"/>
                      </a:endParaRPr>
                    </a:p>
                    <a:p>
                      <a:endParaRPr lang="en-IN" sz="1600" b="1"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solidFill>
                            <a:srgbClr val="000000"/>
                          </a:solidFill>
                          <a:effectLst/>
                          <a:latin typeface="Calibri (Body)"/>
                          <a:ea typeface="Times New Roman" panose="02020603050405020304" pitchFamily="18" charset="0"/>
                        </a:rPr>
                        <a:t>Techniques and Technologies</a:t>
                      </a:r>
                      <a:endParaRPr lang="en-IN" sz="1600" b="1" dirty="0">
                        <a:latin typeface="Calibri (Body)"/>
                      </a:endParaRPr>
                    </a:p>
                    <a:p>
                      <a:endParaRPr lang="en-IN" sz="1600" b="1" dirty="0">
                        <a:latin typeface="Calibri (Body)"/>
                      </a:endParaRPr>
                    </a:p>
                  </a:txBody>
                  <a:tcPr/>
                </a:tc>
                <a:tc>
                  <a:txBody>
                    <a:bodyPr/>
                    <a:lstStyle/>
                    <a:p>
                      <a:r>
                        <a:rPr lang="en-IN" sz="1600" b="1" dirty="0">
                          <a:solidFill>
                            <a:srgbClr val="000000"/>
                          </a:solidFill>
                          <a:effectLst/>
                          <a:latin typeface="Calibri (Body)"/>
                          <a:ea typeface="Times New Roman" panose="02020603050405020304" pitchFamily="18" charset="0"/>
                        </a:rPr>
                        <a:t>Conclusion</a:t>
                      </a:r>
                      <a:endParaRPr lang="en-IN" sz="1600" b="1" dirty="0">
                        <a:latin typeface="Calibri (Body)"/>
                      </a:endParaRPr>
                    </a:p>
                  </a:txBody>
                  <a:tcPr/>
                </a:tc>
                <a:extLst>
                  <a:ext uri="{0D108BD9-81ED-4DB2-BD59-A6C34878D82A}">
                    <a16:rowId xmlns:a16="http://schemas.microsoft.com/office/drawing/2014/main" val="448700930"/>
                  </a:ext>
                </a:extLst>
              </a:tr>
              <a:tr h="4807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01.</a:t>
                      </a:r>
                    </a:p>
                    <a:p>
                      <a:endParaRPr lang="en-IN" dirty="0"/>
                    </a:p>
                  </a:txBody>
                  <a:tcP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Dejan</a:t>
                      </a:r>
                      <a:r>
                        <a:rPr lang="en-IN" dirty="0"/>
                        <a:t> </a:t>
                      </a:r>
                      <a:r>
                        <a:rPr lang="en-IN" dirty="0" err="1"/>
                        <a:t>Vujičić</a:t>
                      </a:r>
                      <a:r>
                        <a:rPr lang="en-IN" dirty="0"/>
                        <a:t>, </a:t>
                      </a:r>
                      <a:r>
                        <a:rPr lang="en-IN" dirty="0" err="1"/>
                        <a:t>Dijana</a:t>
                      </a:r>
                      <a:r>
                        <a:rPr lang="en-IN" dirty="0"/>
                        <a:t> </a:t>
                      </a:r>
                      <a:r>
                        <a:rPr lang="en-IN" dirty="0" err="1"/>
                        <a:t>Jagodić</a:t>
                      </a:r>
                      <a:r>
                        <a:rPr lang="en-IN" dirty="0"/>
                        <a:t>, </a:t>
                      </a:r>
                      <a:r>
                        <a:rPr lang="en-IN" dirty="0" err="1"/>
                        <a:t>Siniša</a:t>
                      </a:r>
                      <a:r>
                        <a:rPr lang="en-IN" dirty="0"/>
                        <a:t> </a:t>
                      </a:r>
                      <a:r>
                        <a:rPr lang="en-IN" dirty="0" err="1"/>
                        <a:t>Ranđić</a:t>
                      </a:r>
                      <a:endParaRPr lang="en-IN" dirty="0"/>
                    </a:p>
                    <a:p>
                      <a:endParaRPr lang="en-IN" dirty="0"/>
                    </a:p>
                  </a:txBody>
                  <a:tcPr>
                    <a:solidFill>
                      <a:schemeClr val="tx2">
                        <a:lumMod val="20000"/>
                        <a:lumOff val="80000"/>
                      </a:schemeClr>
                    </a:solidFill>
                  </a:tcPr>
                </a:tc>
                <a:tc>
                  <a:txBody>
                    <a:bodyPr/>
                    <a:lstStyle/>
                    <a:p>
                      <a:r>
                        <a:rPr lang="en-US" sz="1600" b="1" u="sng" dirty="0"/>
                        <a:t>[1]</a:t>
                      </a:r>
                      <a:r>
                        <a:rPr lang="en-US" sz="1600" b="1" u="none" dirty="0"/>
                        <a:t> </a:t>
                      </a:r>
                    </a:p>
                    <a:p>
                      <a:r>
                        <a:rPr lang="en-US" sz="1600" b="0" u="none" dirty="0"/>
                        <a:t>B</a:t>
                      </a:r>
                      <a:r>
                        <a:rPr lang="en-US" sz="1600" dirty="0"/>
                        <a:t>lockchain Technology, Bitcoin, and Ethereum: A </a:t>
                      </a:r>
                    </a:p>
                    <a:p>
                      <a:r>
                        <a:rPr lang="en-US" sz="1600" dirty="0"/>
                        <a:t>Brief Overview,</a:t>
                      </a:r>
                    </a:p>
                    <a:p>
                      <a:r>
                        <a:rPr lang="en-US" sz="1600" dirty="0"/>
                        <a:t>,2019</a:t>
                      </a:r>
                    </a:p>
                    <a:p>
                      <a:endParaRPr lang="en-IN" dirty="0"/>
                    </a:p>
                  </a:txBody>
                  <a:tcPr>
                    <a:solidFill>
                      <a:schemeClr val="tx2">
                        <a:lumMod val="20000"/>
                        <a:lumOff val="80000"/>
                      </a:schemeClr>
                    </a:solidFill>
                  </a:tcPr>
                </a:tc>
                <a:tc>
                  <a:txBody>
                    <a:bodyPr/>
                    <a:lstStyle/>
                    <a:p>
                      <a:r>
                        <a:rPr lang="en-US" sz="1600" dirty="0"/>
                        <a:t>The objective of the project is to provide an early development and ideas on Decentralized Digital Currencies how it evolves and grow into such large scale.</a:t>
                      </a:r>
                      <a:endParaRPr lang="en-IN" sz="1600" dirty="0"/>
                    </a:p>
                  </a:txBody>
                  <a:tcPr>
                    <a:solidFill>
                      <a:schemeClr val="tx2">
                        <a:lumMod val="20000"/>
                        <a:lumOff val="80000"/>
                      </a:schemeClr>
                    </a:solidFill>
                  </a:tcPr>
                </a:tc>
                <a:tc>
                  <a:txBody>
                    <a:bodyPr/>
                    <a:lstStyle/>
                    <a:p>
                      <a:r>
                        <a:rPr lang="en-US" sz="1600" dirty="0"/>
                        <a:t>The Web of Science database has been selected, and the analyses performed allowed us to identify five research trends obtained from the bibliographic coupling analysis:</a:t>
                      </a:r>
                    </a:p>
                    <a:p>
                      <a:endParaRPr lang="en-US" sz="1600" dirty="0"/>
                    </a:p>
                    <a:p>
                      <a:r>
                        <a:rPr lang="en-US" sz="1600" dirty="0"/>
                        <a:t> (1) Understanding consumer's (non)acceptance of cryptocurrencies</a:t>
                      </a:r>
                    </a:p>
                    <a:p>
                      <a:r>
                        <a:rPr lang="en-US" sz="1600" dirty="0"/>
                        <a:t> (2) Ethical aspects and trust in cryptocurrencies,</a:t>
                      </a:r>
                    </a:p>
                    <a:p>
                      <a:endParaRPr lang="en-IN" dirty="0"/>
                    </a:p>
                  </a:txBody>
                  <a:tcPr>
                    <a:solidFill>
                      <a:schemeClr val="tx2">
                        <a:lumMod val="20000"/>
                        <a:lumOff val="80000"/>
                      </a:schemeClr>
                    </a:solidFill>
                  </a:tcPr>
                </a:tc>
                <a:tc>
                  <a:txBody>
                    <a:bodyPr/>
                    <a:lstStyle/>
                    <a:p>
                      <a:r>
                        <a:rPr lang="en-US" sz="1600" dirty="0"/>
                        <a:t>Bitcoin and Ethereum today are the most known  and </a:t>
                      </a:r>
                    </a:p>
                    <a:p>
                      <a:r>
                        <a:rPr lang="en-US" sz="1600" dirty="0"/>
                        <a:t>valuable cryptocurrencies.  They are based on blockchain </a:t>
                      </a:r>
                    </a:p>
                    <a:p>
                      <a:r>
                        <a:rPr lang="en-US" sz="1600" dirty="0"/>
                        <a:t>technology that is intended to promote a trust mechanism in a </a:t>
                      </a:r>
                    </a:p>
                    <a:p>
                      <a:r>
                        <a:rPr lang="en-US" sz="1600" dirty="0"/>
                        <a:t>peer-to-peer network based on the consensus of the majority of </a:t>
                      </a:r>
                    </a:p>
                    <a:p>
                      <a:r>
                        <a:rPr lang="en-US" sz="1600" dirty="0"/>
                        <a:t>the nodes. </a:t>
                      </a:r>
                    </a:p>
                    <a:p>
                      <a:r>
                        <a:rPr lang="en-US" sz="1600" dirty="0"/>
                        <a:t> </a:t>
                      </a:r>
                      <a:endParaRPr lang="en-US" dirty="0"/>
                    </a:p>
                    <a:p>
                      <a:endParaRPr lang="en-IN" dirty="0"/>
                    </a:p>
                  </a:txBody>
                  <a:tcPr>
                    <a:solidFill>
                      <a:schemeClr val="tx2">
                        <a:lumMod val="20000"/>
                        <a:lumOff val="80000"/>
                      </a:schemeClr>
                    </a:solidFill>
                  </a:tcPr>
                </a:tc>
                <a:extLst>
                  <a:ext uri="{0D108BD9-81ED-4DB2-BD59-A6C34878D82A}">
                    <a16:rowId xmlns:a16="http://schemas.microsoft.com/office/drawing/2014/main" val="403127925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V="1">
            <a:off x="2920042" y="87593"/>
            <a:ext cx="4410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spcBef>
                <a:spcPct val="0"/>
              </a:spcBef>
            </a:pPr>
            <a:r>
              <a:rPr lang="en-US" sz="3200" b="1">
                <a:solidFill>
                  <a:srgbClr val="FF0000"/>
                </a:solidFill>
                <a:ea typeface="+mn-lt"/>
                <a:cs typeface="+mn-lt"/>
              </a:rPr>
              <a:t>LITERATURE   SURVEY</a:t>
            </a:r>
            <a:endParaRPr lang="en-US" sz="3200">
              <a:ea typeface="+mn-lt"/>
              <a:cs typeface="+mn-lt"/>
            </a:endParaRPr>
          </a:p>
          <a:p>
            <a:endParaRPr lang="en-US" sz="2000" b="1" dirty="0">
              <a:solidFill>
                <a:srgbClr val="FF0000"/>
              </a:solidFill>
              <a:cs typeface="Calibri" panose="020F0502020204030204"/>
            </a:endParaRPr>
          </a:p>
        </p:txBody>
      </p:sp>
      <p:graphicFrame>
        <p:nvGraphicFramePr>
          <p:cNvPr id="7" name="Table 7">
            <a:extLst>
              <a:ext uri="{FF2B5EF4-FFF2-40B4-BE49-F238E27FC236}">
                <a16:creationId xmlns:a16="http://schemas.microsoft.com/office/drawing/2014/main" id="{CABDBFAE-0717-121B-CD2F-C37D7F01F735}"/>
              </a:ext>
            </a:extLst>
          </p:cNvPr>
          <p:cNvGraphicFramePr>
            <a:graphicFrameLocks noGrp="1"/>
          </p:cNvGraphicFramePr>
          <p:nvPr>
            <p:extLst>
              <p:ext uri="{D42A27DB-BD31-4B8C-83A1-F6EECF244321}">
                <p14:modId xmlns:p14="http://schemas.microsoft.com/office/powerpoint/2010/main" val="2616235305"/>
              </p:ext>
            </p:extLst>
          </p:nvPr>
        </p:nvGraphicFramePr>
        <p:xfrm>
          <a:off x="460276" y="548680"/>
          <a:ext cx="8985448" cy="5847459"/>
        </p:xfrm>
        <a:graphic>
          <a:graphicData uri="http://schemas.openxmlformats.org/drawingml/2006/table">
            <a:tbl>
              <a:tblPr firstRow="1" bandRow="1">
                <a:tableStyleId>{5C22544A-7EE6-4342-B048-85BDC9FD1C3A}</a:tableStyleId>
              </a:tblPr>
              <a:tblGrid>
                <a:gridCol w="764787">
                  <a:extLst>
                    <a:ext uri="{9D8B030D-6E8A-4147-A177-3AD203B41FA5}">
                      <a16:colId xmlns:a16="http://schemas.microsoft.com/office/drawing/2014/main" val="372636010"/>
                    </a:ext>
                  </a:extLst>
                </a:gridCol>
                <a:gridCol w="1235885">
                  <a:extLst>
                    <a:ext uri="{9D8B030D-6E8A-4147-A177-3AD203B41FA5}">
                      <a16:colId xmlns:a16="http://schemas.microsoft.com/office/drawing/2014/main" val="1220211158"/>
                    </a:ext>
                  </a:extLst>
                </a:gridCol>
                <a:gridCol w="864096">
                  <a:extLst>
                    <a:ext uri="{9D8B030D-6E8A-4147-A177-3AD203B41FA5}">
                      <a16:colId xmlns:a16="http://schemas.microsoft.com/office/drawing/2014/main" val="548880289"/>
                    </a:ext>
                  </a:extLst>
                </a:gridCol>
                <a:gridCol w="1296144">
                  <a:extLst>
                    <a:ext uri="{9D8B030D-6E8A-4147-A177-3AD203B41FA5}">
                      <a16:colId xmlns:a16="http://schemas.microsoft.com/office/drawing/2014/main" val="1033761719"/>
                    </a:ext>
                  </a:extLst>
                </a:gridCol>
                <a:gridCol w="2160240">
                  <a:extLst>
                    <a:ext uri="{9D8B030D-6E8A-4147-A177-3AD203B41FA5}">
                      <a16:colId xmlns:a16="http://schemas.microsoft.com/office/drawing/2014/main" val="2734410279"/>
                    </a:ext>
                  </a:extLst>
                </a:gridCol>
                <a:gridCol w="2664296">
                  <a:extLst>
                    <a:ext uri="{9D8B030D-6E8A-4147-A177-3AD203B41FA5}">
                      <a16:colId xmlns:a16="http://schemas.microsoft.com/office/drawing/2014/main" val="3603800918"/>
                    </a:ext>
                  </a:extLst>
                </a:gridCol>
              </a:tblGrid>
              <a:tr h="5847459">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600" b="0" dirty="0">
                        <a:solidFill>
                          <a:schemeClr val="tx1"/>
                        </a:solidFill>
                      </a:endParaRPr>
                    </a:p>
                    <a:p>
                      <a:endParaRPr lang="en-IN" sz="1600" b="0" dirty="0">
                        <a:solidFill>
                          <a:schemeClr val="tx1"/>
                        </a:solidFill>
                      </a:endParaRPr>
                    </a:p>
                    <a:p>
                      <a:endParaRPr lang="en-IN" sz="1600" b="0" dirty="0">
                        <a:solidFill>
                          <a:schemeClr val="tx1"/>
                        </a:solidFill>
                      </a:endParaRPr>
                    </a:p>
                    <a:p>
                      <a:endParaRPr lang="en-IN" sz="1600" b="0" dirty="0">
                        <a:solidFill>
                          <a:schemeClr val="tx1"/>
                        </a:solidFill>
                      </a:endParaRPr>
                    </a:p>
                    <a:p>
                      <a:r>
                        <a:rPr lang="en-IN" sz="1600" b="0" dirty="0">
                          <a:solidFill>
                            <a:schemeClr val="tx1"/>
                          </a:solidFill>
                        </a:rPr>
                        <a:t>02. </a:t>
                      </a:r>
                    </a:p>
                  </a:txBody>
                  <a:tcPr>
                    <a:solidFill>
                      <a:schemeClr val="tx2">
                        <a:lumMod val="20000"/>
                        <a:lumOff val="80000"/>
                      </a:schemeClr>
                    </a:solidFill>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600" b="0" dirty="0">
                        <a:solidFill>
                          <a:schemeClr val="tx1"/>
                        </a:solidFill>
                      </a:endParaRPr>
                    </a:p>
                    <a:p>
                      <a:endParaRPr lang="en-IN" sz="1600" b="0" dirty="0">
                        <a:solidFill>
                          <a:schemeClr val="tx1"/>
                        </a:solidFill>
                      </a:endParaRPr>
                    </a:p>
                    <a:p>
                      <a:endParaRPr lang="en-IN" sz="1600" b="0" dirty="0">
                        <a:solidFill>
                          <a:schemeClr val="tx1"/>
                        </a:solidFill>
                      </a:endParaRPr>
                    </a:p>
                    <a:p>
                      <a:endParaRPr lang="en-IN" sz="1600" b="0" dirty="0">
                        <a:solidFill>
                          <a:schemeClr val="tx1"/>
                        </a:solidFill>
                      </a:endParaRPr>
                    </a:p>
                    <a:p>
                      <a:r>
                        <a:rPr lang="en-IN" sz="1600" b="0" dirty="0" err="1">
                          <a:solidFill>
                            <a:schemeClr val="tx1"/>
                          </a:solidFill>
                        </a:rPr>
                        <a:t>Abderahman</a:t>
                      </a:r>
                      <a:r>
                        <a:rPr lang="en-IN" sz="1600" b="0" dirty="0">
                          <a:solidFill>
                            <a:schemeClr val="tx1"/>
                          </a:solidFill>
                        </a:rPr>
                        <a:t> </a:t>
                      </a:r>
                      <a:r>
                        <a:rPr lang="en-IN" sz="1600" b="0" dirty="0" err="1">
                          <a:solidFill>
                            <a:schemeClr val="tx1"/>
                          </a:solidFill>
                        </a:rPr>
                        <a:t>Rejeb</a:t>
                      </a:r>
                      <a:r>
                        <a:rPr lang="en-IN" sz="1600" b="0" dirty="0">
                          <a:solidFill>
                            <a:schemeClr val="tx1"/>
                          </a:solidFill>
                        </a:rPr>
                        <a:t>,</a:t>
                      </a:r>
                    </a:p>
                    <a:p>
                      <a:r>
                        <a:rPr lang="en-IN" sz="1600" b="0" dirty="0">
                          <a:solidFill>
                            <a:schemeClr val="tx1"/>
                          </a:solidFill>
                        </a:rPr>
                        <a:t>Karim </a:t>
                      </a:r>
                    </a:p>
                    <a:p>
                      <a:r>
                        <a:rPr lang="en-IN" sz="1600" b="0" dirty="0">
                          <a:solidFill>
                            <a:schemeClr val="tx1"/>
                          </a:solidFill>
                        </a:rPr>
                        <a:t>Rejeb2, </a:t>
                      </a:r>
                    </a:p>
                    <a:p>
                      <a:r>
                        <a:rPr lang="en-IN" sz="1600" b="0" dirty="0">
                          <a:solidFill>
                            <a:schemeClr val="tx1"/>
                          </a:solidFill>
                        </a:rPr>
                        <a:t>John G. </a:t>
                      </a:r>
                    </a:p>
                    <a:p>
                      <a:r>
                        <a:rPr lang="en-IN" sz="1600" b="0" dirty="0">
                          <a:solidFill>
                            <a:schemeClr val="tx1"/>
                          </a:solidFill>
                        </a:rPr>
                        <a:t>Keogh</a:t>
                      </a:r>
                    </a:p>
                    <a:p>
                      <a:endParaRPr lang="en-IN" dirty="0"/>
                    </a:p>
                    <a:p>
                      <a:endParaRPr lang="en-IN" dirty="0"/>
                    </a:p>
                  </a:txBody>
                  <a:tcPr>
                    <a:solidFill>
                      <a:schemeClr val="tx2">
                        <a:lumMod val="20000"/>
                        <a:lumOff val="80000"/>
                      </a:schemeClr>
                    </a:solidFill>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u="sng" dirty="0">
                          <a:solidFill>
                            <a:schemeClr val="tx1"/>
                          </a:solidFill>
                        </a:rPr>
                        <a:t>[2]</a:t>
                      </a:r>
                      <a:r>
                        <a:rPr lang="en-US" sz="1600" b="0" dirty="0">
                          <a:solidFill>
                            <a:schemeClr val="tx1"/>
                          </a:solidFill>
                        </a:rPr>
                        <a:t> Crypto-</a:t>
                      </a:r>
                    </a:p>
                    <a:p>
                      <a:r>
                        <a:rPr lang="en-US" sz="1600" b="0" dirty="0" err="1">
                          <a:solidFill>
                            <a:schemeClr val="tx1"/>
                          </a:solidFill>
                        </a:rPr>
                        <a:t>curren</a:t>
                      </a:r>
                      <a:r>
                        <a:rPr lang="en-US" sz="1600" b="0" dirty="0">
                          <a:solidFill>
                            <a:schemeClr val="tx1"/>
                          </a:solidFill>
                        </a:rPr>
                        <a:t>-</a:t>
                      </a:r>
                    </a:p>
                    <a:p>
                      <a:r>
                        <a:rPr lang="en-US" sz="1600" b="0" dirty="0" err="1">
                          <a:solidFill>
                            <a:schemeClr val="tx1"/>
                          </a:solidFill>
                        </a:rPr>
                        <a:t>cies</a:t>
                      </a:r>
                      <a:r>
                        <a:rPr lang="en-US" sz="1600" b="0" dirty="0">
                          <a:solidFill>
                            <a:schemeClr val="tx1"/>
                          </a:solidFill>
                        </a:rPr>
                        <a:t> in Modern Finance</a:t>
                      </a:r>
                    </a:p>
                    <a:p>
                      <a:endParaRPr lang="en-IN" sz="1600" b="0" dirty="0"/>
                    </a:p>
                  </a:txBody>
                  <a:tcPr>
                    <a:solidFill>
                      <a:schemeClr val="tx2">
                        <a:lumMod val="20000"/>
                        <a:lumOff val="80000"/>
                      </a:schemeClr>
                    </a:solidFill>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800" b="1" dirty="0">
                        <a:solidFill>
                          <a:schemeClr val="lt1"/>
                        </a:solidFill>
                      </a:endParaRPr>
                    </a:p>
                    <a:p>
                      <a:r>
                        <a:rPr lang="en-US" sz="1600" b="0" dirty="0">
                          <a:solidFill>
                            <a:schemeClr val="tx1"/>
                          </a:solidFill>
                        </a:rPr>
                        <a:t>The focus is </a:t>
                      </a:r>
                    </a:p>
                    <a:p>
                      <a:r>
                        <a:rPr lang="en-US" sz="1600" b="0" dirty="0">
                          <a:solidFill>
                            <a:schemeClr val="tx1"/>
                          </a:solidFill>
                        </a:rPr>
                        <a:t>on crypto-</a:t>
                      </a:r>
                    </a:p>
                    <a:p>
                      <a:r>
                        <a:rPr lang="en-US" sz="1600" b="0" dirty="0">
                          <a:solidFill>
                            <a:schemeClr val="tx1"/>
                          </a:solidFill>
                        </a:rPr>
                        <a:t>currencies </a:t>
                      </a:r>
                    </a:p>
                    <a:p>
                      <a:r>
                        <a:rPr lang="en-US" sz="1600" b="0" dirty="0">
                          <a:solidFill>
                            <a:schemeClr val="tx1"/>
                          </a:solidFill>
                        </a:rPr>
                        <a:t>in the finance </a:t>
                      </a:r>
                    </a:p>
                    <a:p>
                      <a:r>
                        <a:rPr lang="en-US" sz="1600" b="0" dirty="0">
                          <a:solidFill>
                            <a:schemeClr val="tx1"/>
                          </a:solidFill>
                        </a:rPr>
                        <a:t>and banking </a:t>
                      </a:r>
                    </a:p>
                    <a:p>
                      <a:r>
                        <a:rPr lang="en-US" sz="1600" b="0" dirty="0">
                          <a:solidFill>
                            <a:schemeClr val="tx1"/>
                          </a:solidFill>
                        </a:rPr>
                        <a:t>sectors is </a:t>
                      </a:r>
                    </a:p>
                    <a:p>
                      <a:r>
                        <a:rPr lang="en-US" sz="1600" b="0" dirty="0">
                          <a:solidFill>
                            <a:schemeClr val="tx1"/>
                          </a:solidFill>
                        </a:rPr>
                        <a:t>gaining </a:t>
                      </a:r>
                    </a:p>
                    <a:p>
                      <a:r>
                        <a:rPr lang="en-US" sz="1600" b="0" dirty="0">
                          <a:solidFill>
                            <a:schemeClr val="tx1"/>
                          </a:solidFill>
                        </a:rPr>
                        <a:t>momentum.</a:t>
                      </a:r>
                      <a:endParaRPr lang="en-IN" sz="1600" b="0" dirty="0">
                        <a:solidFill>
                          <a:schemeClr val="tx1"/>
                        </a:solidFill>
                      </a:endParaRPr>
                    </a:p>
                  </a:txBody>
                  <a:tcPr>
                    <a:solidFill>
                      <a:schemeClr val="tx2">
                        <a:lumMod val="20000"/>
                        <a:lumOff val="80000"/>
                      </a:schemeClr>
                    </a:solidFill>
                  </a:tcPr>
                </a:tc>
                <a:tc>
                  <a:txBody>
                    <a:bodyPr/>
                    <a:lstStyle/>
                    <a:p>
                      <a:r>
                        <a:rPr lang="en-US" sz="1600" b="0" dirty="0">
                          <a:solidFill>
                            <a:schemeClr val="tx1"/>
                          </a:solidFill>
                        </a:rPr>
                        <a:t>(3) Blockchain technology as a trust-free technology, </a:t>
                      </a:r>
                    </a:p>
                    <a:p>
                      <a:r>
                        <a:rPr lang="en-US" sz="1600" b="0" dirty="0">
                          <a:solidFill>
                            <a:schemeClr val="tx1"/>
                          </a:solidFill>
                        </a:rPr>
                        <a:t>(4) The blockchain/trust economy</a:t>
                      </a:r>
                    </a:p>
                    <a:p>
                      <a:r>
                        <a:rPr lang="en-US" sz="1600" b="0" dirty="0">
                          <a:solidFill>
                            <a:schemeClr val="tx1"/>
                          </a:solidFill>
                        </a:rPr>
                        <a:t>(5) Blockchain technology: challenging trust.</a:t>
                      </a:r>
                    </a:p>
                    <a:p>
                      <a:endParaRPr lang="en-IN" dirty="0"/>
                    </a:p>
                    <a:p>
                      <a:endParaRPr lang="en-IN" dirty="0"/>
                    </a:p>
                    <a:p>
                      <a:endParaRPr lang="en-IN" dirty="0"/>
                    </a:p>
                    <a:p>
                      <a:endParaRPr lang="en-US" sz="1600" b="0" dirty="0">
                        <a:solidFill>
                          <a:schemeClr val="tx1"/>
                        </a:solidFill>
                      </a:endParaRPr>
                    </a:p>
                    <a:p>
                      <a:endParaRPr lang="en-US" sz="1600" b="0" dirty="0">
                        <a:solidFill>
                          <a:schemeClr val="tx1"/>
                        </a:solidFill>
                      </a:endParaRPr>
                    </a:p>
                    <a:p>
                      <a:r>
                        <a:rPr lang="en-US" sz="1600" b="0" dirty="0">
                          <a:solidFill>
                            <a:schemeClr val="tx1"/>
                          </a:solidFill>
                        </a:rPr>
                        <a:t>Method done in</a:t>
                      </a:r>
                    </a:p>
                    <a:p>
                      <a:r>
                        <a:rPr lang="en-US" sz="1600" b="0" dirty="0">
                          <a:solidFill>
                            <a:schemeClr val="tx1"/>
                          </a:solidFill>
                        </a:rPr>
                        <a:t>this literature</a:t>
                      </a:r>
                    </a:p>
                    <a:p>
                      <a:r>
                        <a:rPr lang="en-US" sz="1600" b="0" dirty="0">
                          <a:solidFill>
                            <a:schemeClr val="tx1"/>
                          </a:solidFill>
                        </a:rPr>
                        <a:t>review is using</a:t>
                      </a:r>
                    </a:p>
                    <a:p>
                      <a:r>
                        <a:rPr lang="en-US" sz="1600" b="0" dirty="0">
                          <a:solidFill>
                            <a:schemeClr val="tx1"/>
                          </a:solidFill>
                        </a:rPr>
                        <a:t>different academic</a:t>
                      </a:r>
                    </a:p>
                    <a:p>
                      <a:r>
                        <a:rPr lang="en-US" sz="1600" b="0" dirty="0">
                          <a:solidFill>
                            <a:schemeClr val="tx1"/>
                          </a:solidFill>
                        </a:rPr>
                        <a:t>databases, such as</a:t>
                      </a:r>
                    </a:p>
                    <a:p>
                      <a:r>
                        <a:rPr lang="en-US" sz="1600" b="0" dirty="0">
                          <a:solidFill>
                            <a:schemeClr val="tx1"/>
                          </a:solidFill>
                        </a:rPr>
                        <a:t>Google Scholar,</a:t>
                      </a:r>
                    </a:p>
                    <a:p>
                      <a:r>
                        <a:rPr lang="en-US" sz="1600" b="0" dirty="0">
                          <a:solidFill>
                            <a:schemeClr val="tx1"/>
                          </a:solidFill>
                        </a:rPr>
                        <a:t>Scopus, Web of</a:t>
                      </a:r>
                    </a:p>
                    <a:p>
                      <a:r>
                        <a:rPr lang="en-US" sz="1600" b="0" dirty="0">
                          <a:solidFill>
                            <a:schemeClr val="tx1"/>
                          </a:solidFill>
                        </a:rPr>
                        <a:t>Science and</a:t>
                      </a:r>
                    </a:p>
                    <a:p>
                      <a:r>
                        <a:rPr lang="en-US" sz="1600" b="0" dirty="0">
                          <a:solidFill>
                            <a:schemeClr val="tx1"/>
                          </a:solidFill>
                        </a:rPr>
                        <a:t>Springer Link. </a:t>
                      </a:r>
                    </a:p>
                    <a:p>
                      <a:endParaRPr lang="en-IN" dirty="0"/>
                    </a:p>
                  </a:txBody>
                  <a:tcPr>
                    <a:solidFill>
                      <a:schemeClr val="tx2">
                        <a:lumMod val="20000"/>
                        <a:lumOff val="80000"/>
                      </a:schemeClr>
                    </a:solidFill>
                  </a:tcPr>
                </a:tc>
                <a:tc>
                  <a:txBody>
                    <a:bodyPr/>
                    <a:lstStyle/>
                    <a:p>
                      <a:pPr algn="l"/>
                      <a:r>
                        <a:rPr lang="en-US" sz="1600" b="0" dirty="0">
                          <a:solidFill>
                            <a:schemeClr val="tx1"/>
                          </a:solidFill>
                        </a:rPr>
                        <a:t>In the past few </a:t>
                      </a:r>
                    </a:p>
                    <a:p>
                      <a:pPr algn="l"/>
                      <a:r>
                        <a:rPr lang="en-US" sz="1600" b="0" dirty="0">
                          <a:solidFill>
                            <a:schemeClr val="tx1"/>
                          </a:solidFill>
                        </a:rPr>
                        <a:t>numerous cryptocurrencies, hashing algorithms, and consensus </a:t>
                      </a:r>
                    </a:p>
                    <a:p>
                      <a:pPr algn="l"/>
                      <a:r>
                        <a:rPr lang="en-US" sz="1600" b="0" dirty="0">
                          <a:solidFill>
                            <a:schemeClr val="tx1"/>
                          </a:solidFill>
                        </a:rPr>
                        <a:t>agreements in the networks.  Some of the cryptocurrencies </a:t>
                      </a:r>
                    </a:p>
                    <a:p>
                      <a:pPr algn="l"/>
                      <a:r>
                        <a:rPr lang="en-US" sz="1600" b="0" dirty="0">
                          <a:solidFill>
                            <a:schemeClr val="tx1"/>
                          </a:solidFill>
                        </a:rPr>
                        <a:t>worth mentioning are Ripple, </a:t>
                      </a:r>
                      <a:r>
                        <a:rPr lang="en-US" sz="1600" b="0" dirty="0" err="1">
                          <a:solidFill>
                            <a:schemeClr val="tx1"/>
                          </a:solidFill>
                        </a:rPr>
                        <a:t>Cardano</a:t>
                      </a:r>
                      <a:r>
                        <a:rPr lang="en-US" sz="1600" b="0" dirty="0">
                          <a:solidFill>
                            <a:schemeClr val="tx1"/>
                          </a:solidFill>
                        </a:rPr>
                        <a:t>, NEO, Stellar, Litecoin, EOS, IOTA and many more.</a:t>
                      </a:r>
                    </a:p>
                    <a:p>
                      <a:endParaRPr lang="en-IN" sz="1600" dirty="0"/>
                    </a:p>
                    <a:p>
                      <a:endParaRPr lang="en-IN" sz="1600" dirty="0"/>
                    </a:p>
                    <a:p>
                      <a:endParaRPr lang="en-IN" sz="1600" dirty="0"/>
                    </a:p>
                    <a:p>
                      <a:endParaRPr lang="en-US" sz="1600" b="0" dirty="0">
                        <a:solidFill>
                          <a:schemeClr val="tx1"/>
                        </a:solidFill>
                      </a:endParaRPr>
                    </a:p>
                    <a:p>
                      <a:r>
                        <a:rPr lang="en-US" sz="1600" b="0" dirty="0">
                          <a:solidFill>
                            <a:schemeClr val="tx1"/>
                          </a:solidFill>
                        </a:rPr>
                        <a:t>In this paper, we have synthesized the literature on the role and challenges of </a:t>
                      </a:r>
                    </a:p>
                    <a:p>
                      <a:r>
                        <a:rPr lang="en-US" sz="1600" b="0" dirty="0">
                          <a:solidFill>
                            <a:schemeClr val="tx1"/>
                          </a:solidFill>
                        </a:rPr>
                        <a:t>cryptocurrencies in modern business and financial systems.</a:t>
                      </a:r>
                    </a:p>
                    <a:p>
                      <a:endParaRPr lang="en-IN" sz="1600" dirty="0"/>
                    </a:p>
                  </a:txBody>
                  <a:tcPr>
                    <a:solidFill>
                      <a:schemeClr val="tx2">
                        <a:lumMod val="20000"/>
                        <a:lumOff val="80000"/>
                      </a:schemeClr>
                    </a:solidFill>
                  </a:tcPr>
                </a:tc>
                <a:extLst>
                  <a:ext uri="{0D108BD9-81ED-4DB2-BD59-A6C34878D82A}">
                    <a16:rowId xmlns:a16="http://schemas.microsoft.com/office/drawing/2014/main" val="69914015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V="1">
            <a:off x="2920042" y="87593"/>
            <a:ext cx="4410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spcBef>
                <a:spcPct val="0"/>
              </a:spcBef>
            </a:pPr>
            <a:r>
              <a:rPr lang="en-US" sz="3200" b="1">
                <a:solidFill>
                  <a:srgbClr val="FF0000"/>
                </a:solidFill>
                <a:ea typeface="+mn-lt"/>
                <a:cs typeface="+mn-lt"/>
              </a:rPr>
              <a:t>LITERATURE   SURVEY</a:t>
            </a:r>
            <a:endParaRPr lang="en-US" sz="3200">
              <a:ea typeface="+mn-lt"/>
              <a:cs typeface="+mn-lt"/>
            </a:endParaRPr>
          </a:p>
          <a:p>
            <a:endParaRPr lang="en-US" sz="2000" b="1" dirty="0">
              <a:solidFill>
                <a:srgbClr val="FF0000"/>
              </a:solidFill>
              <a:cs typeface="Calibri" panose="020F0502020204030204"/>
            </a:endParaRPr>
          </a:p>
        </p:txBody>
      </p:sp>
      <p:graphicFrame>
        <p:nvGraphicFramePr>
          <p:cNvPr id="9" name="Table 9">
            <a:extLst>
              <a:ext uri="{FF2B5EF4-FFF2-40B4-BE49-F238E27FC236}">
                <a16:creationId xmlns:a16="http://schemas.microsoft.com/office/drawing/2014/main" id="{B97B9A9A-6790-4901-B19E-C5CAF2B58151}"/>
              </a:ext>
            </a:extLst>
          </p:cNvPr>
          <p:cNvGraphicFramePr>
            <a:graphicFrameLocks noGrp="1"/>
          </p:cNvGraphicFramePr>
          <p:nvPr>
            <p:extLst>
              <p:ext uri="{D42A27DB-BD31-4B8C-83A1-F6EECF244321}">
                <p14:modId xmlns:p14="http://schemas.microsoft.com/office/powerpoint/2010/main" val="1763578142"/>
              </p:ext>
            </p:extLst>
          </p:nvPr>
        </p:nvGraphicFramePr>
        <p:xfrm>
          <a:off x="174399" y="1448269"/>
          <a:ext cx="9505058" cy="4968240"/>
        </p:xfrm>
        <a:graphic>
          <a:graphicData uri="http://schemas.openxmlformats.org/drawingml/2006/table">
            <a:tbl>
              <a:tblPr firstRow="1" bandRow="1">
                <a:tableStyleId>{5C22544A-7EE6-4342-B048-85BDC9FD1C3A}</a:tableStyleId>
              </a:tblPr>
              <a:tblGrid>
                <a:gridCol w="530129">
                  <a:extLst>
                    <a:ext uri="{9D8B030D-6E8A-4147-A177-3AD203B41FA5}">
                      <a16:colId xmlns:a16="http://schemas.microsoft.com/office/drawing/2014/main" val="3592760773"/>
                    </a:ext>
                  </a:extLst>
                </a:gridCol>
                <a:gridCol w="1481892">
                  <a:extLst>
                    <a:ext uri="{9D8B030D-6E8A-4147-A177-3AD203B41FA5}">
                      <a16:colId xmlns:a16="http://schemas.microsoft.com/office/drawing/2014/main" val="1097592223"/>
                    </a:ext>
                  </a:extLst>
                </a:gridCol>
                <a:gridCol w="1387598">
                  <a:extLst>
                    <a:ext uri="{9D8B030D-6E8A-4147-A177-3AD203B41FA5}">
                      <a16:colId xmlns:a16="http://schemas.microsoft.com/office/drawing/2014/main" val="3451856871"/>
                    </a:ext>
                  </a:extLst>
                </a:gridCol>
                <a:gridCol w="1942640">
                  <a:extLst>
                    <a:ext uri="{9D8B030D-6E8A-4147-A177-3AD203B41FA5}">
                      <a16:colId xmlns:a16="http://schemas.microsoft.com/office/drawing/2014/main" val="2576594945"/>
                    </a:ext>
                  </a:extLst>
                </a:gridCol>
                <a:gridCol w="1942640">
                  <a:extLst>
                    <a:ext uri="{9D8B030D-6E8A-4147-A177-3AD203B41FA5}">
                      <a16:colId xmlns:a16="http://schemas.microsoft.com/office/drawing/2014/main" val="2194081772"/>
                    </a:ext>
                  </a:extLst>
                </a:gridCol>
                <a:gridCol w="2220159">
                  <a:extLst>
                    <a:ext uri="{9D8B030D-6E8A-4147-A177-3AD203B41FA5}">
                      <a16:colId xmlns:a16="http://schemas.microsoft.com/office/drawing/2014/main" val="556067434"/>
                    </a:ext>
                  </a:extLst>
                </a:gridCol>
              </a:tblGrid>
              <a:tr h="370840">
                <a:tc>
                  <a:txBody>
                    <a:bodyPr/>
                    <a:lstStyle/>
                    <a:p>
                      <a:r>
                        <a:rPr lang="en-IN" sz="1600" b="1" dirty="0">
                          <a:solidFill>
                            <a:schemeClr val="tx1"/>
                          </a:solidFill>
                        </a:rPr>
                        <a:t>03.</a:t>
                      </a:r>
                    </a:p>
                  </a:txBody>
                  <a:tcPr>
                    <a:solidFill>
                      <a:schemeClr val="tx2">
                        <a:lumMod val="20000"/>
                        <a:lumOff val="80000"/>
                      </a:schemeClr>
                    </a:solidFill>
                  </a:tcPr>
                </a:tc>
                <a:tc>
                  <a:txBody>
                    <a:bodyPr/>
                    <a:lstStyle/>
                    <a:p>
                      <a:r>
                        <a:rPr lang="en-US" sz="1600" b="0" dirty="0">
                          <a:solidFill>
                            <a:schemeClr val="tx1"/>
                          </a:solidFill>
                        </a:rPr>
                        <a:t>Saeed </a:t>
                      </a:r>
                      <a:r>
                        <a:rPr lang="en-US" sz="1600" b="0" dirty="0" err="1">
                          <a:solidFill>
                            <a:schemeClr val="tx1"/>
                          </a:solidFill>
                        </a:rPr>
                        <a:t>Alzahrani</a:t>
                      </a:r>
                      <a:r>
                        <a:rPr lang="en-US" sz="1600" b="0" dirty="0">
                          <a:solidFill>
                            <a:schemeClr val="tx1"/>
                          </a:solidFill>
                        </a:rPr>
                        <a:t>, Portland State University </a:t>
                      </a:r>
                    </a:p>
                    <a:p>
                      <a:r>
                        <a:rPr lang="en-US" sz="1600" b="0" dirty="0" err="1">
                          <a:solidFill>
                            <a:schemeClr val="tx1"/>
                          </a:solidFill>
                        </a:rPr>
                        <a:t>Tugrul</a:t>
                      </a:r>
                      <a:r>
                        <a:rPr lang="en-US" sz="1600" b="0" dirty="0">
                          <a:solidFill>
                            <a:schemeClr val="tx1"/>
                          </a:solidFill>
                        </a:rPr>
                        <a:t> </a:t>
                      </a:r>
                      <a:r>
                        <a:rPr lang="en-US" sz="1600" b="0" dirty="0" err="1">
                          <a:solidFill>
                            <a:schemeClr val="tx1"/>
                          </a:solidFill>
                        </a:rPr>
                        <a:t>Daim</a:t>
                      </a:r>
                      <a:r>
                        <a:rPr lang="en-US" sz="1600" b="0" dirty="0">
                          <a:solidFill>
                            <a:schemeClr val="tx1"/>
                          </a:solidFill>
                        </a:rPr>
                        <a:t>, Portland State University</a:t>
                      </a:r>
                    </a:p>
                    <a:p>
                      <a:endParaRPr lang="en-US" dirty="0"/>
                    </a:p>
                    <a:p>
                      <a:endParaRPr lang="en-IN" dirty="0"/>
                    </a:p>
                  </a:txBody>
                  <a:tcPr>
                    <a:solidFill>
                      <a:schemeClr val="tx2">
                        <a:lumMod val="20000"/>
                        <a:lumOff val="80000"/>
                      </a:schemeClr>
                    </a:solidFill>
                  </a:tcPr>
                </a:tc>
                <a:tc>
                  <a:txBody>
                    <a:bodyPr/>
                    <a:lstStyle/>
                    <a:p>
                      <a:r>
                        <a:rPr lang="en-US" sz="1600" b="1" u="sng" dirty="0">
                          <a:solidFill>
                            <a:schemeClr val="tx1"/>
                          </a:solidFill>
                        </a:rPr>
                        <a:t>[3]</a:t>
                      </a:r>
                      <a:r>
                        <a:rPr lang="en-US" sz="1600" b="0" dirty="0">
                          <a:solidFill>
                            <a:schemeClr val="tx1"/>
                          </a:solidFill>
                        </a:rPr>
                        <a:t> </a:t>
                      </a:r>
                    </a:p>
                    <a:p>
                      <a:r>
                        <a:rPr lang="en-US" sz="1600" b="0" dirty="0">
                          <a:solidFill>
                            <a:schemeClr val="tx1"/>
                          </a:solidFill>
                        </a:rPr>
                        <a:t>Analysis of the Cryptocurrency Adoption Decision on year 2019 </a:t>
                      </a:r>
                      <a:endParaRPr lang="en-IN" sz="1600" b="0" dirty="0">
                        <a:solidFill>
                          <a:schemeClr val="tx1"/>
                        </a:solidFill>
                      </a:endParaRPr>
                    </a:p>
                  </a:txBody>
                  <a:tcPr>
                    <a:solidFill>
                      <a:schemeClr val="tx2">
                        <a:lumMod val="20000"/>
                        <a:lumOff val="80000"/>
                      </a:schemeClr>
                    </a:solidFill>
                  </a:tcPr>
                </a:tc>
                <a:tc>
                  <a:txBody>
                    <a:bodyPr/>
                    <a:lstStyle/>
                    <a:p>
                      <a:r>
                        <a:rPr lang="en-US" sz="1600" b="0" i="0" dirty="0">
                          <a:solidFill>
                            <a:schemeClr val="tx1"/>
                          </a:solidFill>
                        </a:rPr>
                        <a:t>The goal is to offer a currency that is not tied, created or backed by a government.</a:t>
                      </a:r>
                    </a:p>
                    <a:p>
                      <a:r>
                        <a:rPr lang="en-US" sz="1600" b="0" i="0" dirty="0">
                          <a:solidFill>
                            <a:schemeClr val="tx1"/>
                          </a:solidFill>
                        </a:rPr>
                        <a:t>Cryptocurrency use the block chain technology.</a:t>
                      </a:r>
                    </a:p>
                    <a:p>
                      <a:r>
                        <a:rPr lang="en-US" sz="1600" b="0" i="0" dirty="0">
                          <a:solidFill>
                            <a:schemeClr val="tx1"/>
                          </a:solidFill>
                        </a:rPr>
                        <a:t>Cryptocurrency adoption level has increased, and the market has grown dramatically.</a:t>
                      </a:r>
                    </a:p>
                    <a:p>
                      <a:r>
                        <a:rPr lang="en-US" sz="1600" b="0" i="0" dirty="0">
                          <a:solidFill>
                            <a:schemeClr val="tx1"/>
                          </a:solidFill>
                        </a:rPr>
                        <a:t>The aim of this paper is to fill the gap in the current literature by investigating the current cryptocurrency.</a:t>
                      </a:r>
                    </a:p>
                    <a:p>
                      <a:endParaRPr lang="en-IN" sz="1600" b="0" i="0" dirty="0"/>
                    </a:p>
                  </a:txBody>
                  <a:tcPr>
                    <a:solidFill>
                      <a:schemeClr val="tx2">
                        <a:lumMod val="20000"/>
                        <a:lumOff val="80000"/>
                      </a:schemeClr>
                    </a:solidFill>
                  </a:tcPr>
                </a:tc>
                <a:tc>
                  <a:txBody>
                    <a:bodyPr/>
                    <a:lstStyle/>
                    <a:p>
                      <a:r>
                        <a:rPr lang="en-US" sz="1600" b="0" dirty="0">
                          <a:solidFill>
                            <a:schemeClr val="tx1"/>
                          </a:solidFill>
                        </a:rPr>
                        <a:t>Cryptocurrency adoption level is used in this literature survey.</a:t>
                      </a:r>
                    </a:p>
                    <a:p>
                      <a:endParaRPr lang="en-US" sz="1600" b="0" dirty="0">
                        <a:solidFill>
                          <a:schemeClr val="tx1"/>
                        </a:solidFill>
                      </a:endParaRPr>
                    </a:p>
                    <a:p>
                      <a:r>
                        <a:rPr lang="en-US" sz="1600" b="0" dirty="0">
                          <a:solidFill>
                            <a:schemeClr val="tx1"/>
                          </a:solidFill>
                        </a:rPr>
                        <a:t>Adoption level includes Recognition of     increased cryptocurrency   using indicators.</a:t>
                      </a:r>
                    </a:p>
                    <a:p>
                      <a:endParaRPr lang="en-US" sz="1600" b="0" dirty="0">
                        <a:solidFill>
                          <a:schemeClr val="tx1"/>
                        </a:solidFill>
                      </a:endParaRPr>
                    </a:p>
                    <a:p>
                      <a:r>
                        <a:rPr lang="en-US" sz="1600" b="0" dirty="0">
                          <a:solidFill>
                            <a:schemeClr val="tx1"/>
                          </a:solidFill>
                        </a:rPr>
                        <a:t>The main goal is to classify the existing adoption level.</a:t>
                      </a:r>
                    </a:p>
                    <a:p>
                      <a:endParaRPr lang="en-US" sz="1600" b="0" dirty="0">
                        <a:solidFill>
                          <a:schemeClr val="tx1"/>
                        </a:solidFill>
                      </a:endParaRPr>
                    </a:p>
                    <a:p>
                      <a:r>
                        <a:rPr lang="en-US" sz="1600" b="0" dirty="0">
                          <a:solidFill>
                            <a:schemeClr val="tx1"/>
                          </a:solidFill>
                        </a:rPr>
                        <a:t>The blockchain wallet is used in this method.</a:t>
                      </a:r>
                    </a:p>
                    <a:p>
                      <a:endParaRPr lang="en-IN" sz="1600" b="0" dirty="0">
                        <a:solidFill>
                          <a:schemeClr val="tx1"/>
                        </a:solidFill>
                      </a:endParaRPr>
                    </a:p>
                  </a:txBody>
                  <a:tcPr>
                    <a:solidFill>
                      <a:schemeClr val="tx2">
                        <a:lumMod val="20000"/>
                        <a:lumOff val="80000"/>
                      </a:schemeClr>
                    </a:solidFill>
                  </a:tcPr>
                </a:tc>
                <a:tc>
                  <a:txBody>
                    <a:bodyPr/>
                    <a:lstStyle/>
                    <a:p>
                      <a:r>
                        <a:rPr lang="en-US" sz="1600" b="0" dirty="0">
                          <a:solidFill>
                            <a:schemeClr val="tx1"/>
                          </a:solidFill>
                        </a:rPr>
                        <a:t>The goal of this paper is to investigate the cryptocurrency adoption decision.</a:t>
                      </a:r>
                    </a:p>
                    <a:p>
                      <a:endParaRPr lang="en-US" sz="1600" b="0" dirty="0">
                        <a:solidFill>
                          <a:schemeClr val="tx1"/>
                        </a:solidFill>
                      </a:endParaRPr>
                    </a:p>
                    <a:p>
                      <a:endParaRPr lang="en-US" sz="1600" b="0" dirty="0">
                        <a:solidFill>
                          <a:schemeClr val="tx1"/>
                        </a:solidFill>
                      </a:endParaRPr>
                    </a:p>
                    <a:p>
                      <a:r>
                        <a:rPr lang="en-US" sz="1600" b="0" dirty="0">
                          <a:solidFill>
                            <a:schemeClr val="tx1"/>
                          </a:solidFill>
                        </a:rPr>
                        <a:t>We examined the factor influencing the adoption decision and provided an in-depth analysis of each factor. </a:t>
                      </a:r>
                    </a:p>
                    <a:p>
                      <a:endParaRPr lang="en-IN" sz="16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886703822"/>
                  </a:ext>
                </a:extLst>
              </a:tr>
            </a:tbl>
          </a:graphicData>
        </a:graphic>
      </p:graphicFrame>
      <p:graphicFrame>
        <p:nvGraphicFramePr>
          <p:cNvPr id="11" name="Table 11">
            <a:extLst>
              <a:ext uri="{FF2B5EF4-FFF2-40B4-BE49-F238E27FC236}">
                <a16:creationId xmlns:a16="http://schemas.microsoft.com/office/drawing/2014/main" id="{7631371A-CDEB-4EE3-F832-A7B92679F649}"/>
              </a:ext>
            </a:extLst>
          </p:cNvPr>
          <p:cNvGraphicFramePr>
            <a:graphicFrameLocks noGrp="1"/>
          </p:cNvGraphicFramePr>
          <p:nvPr>
            <p:extLst>
              <p:ext uri="{D42A27DB-BD31-4B8C-83A1-F6EECF244321}">
                <p14:modId xmlns:p14="http://schemas.microsoft.com/office/powerpoint/2010/main" val="2843042536"/>
              </p:ext>
            </p:extLst>
          </p:nvPr>
        </p:nvGraphicFramePr>
        <p:xfrm>
          <a:off x="174399" y="625309"/>
          <a:ext cx="9514957" cy="822960"/>
        </p:xfrm>
        <a:graphic>
          <a:graphicData uri="http://schemas.openxmlformats.org/drawingml/2006/table">
            <a:tbl>
              <a:tblPr firstRow="1" bandRow="1">
                <a:tableStyleId>{5C22544A-7EE6-4342-B048-85BDC9FD1C3A}</a:tableStyleId>
              </a:tblPr>
              <a:tblGrid>
                <a:gridCol w="530129">
                  <a:extLst>
                    <a:ext uri="{9D8B030D-6E8A-4147-A177-3AD203B41FA5}">
                      <a16:colId xmlns:a16="http://schemas.microsoft.com/office/drawing/2014/main" val="1297540485"/>
                    </a:ext>
                  </a:extLst>
                </a:gridCol>
                <a:gridCol w="1486096">
                  <a:extLst>
                    <a:ext uri="{9D8B030D-6E8A-4147-A177-3AD203B41FA5}">
                      <a16:colId xmlns:a16="http://schemas.microsoft.com/office/drawing/2014/main" val="2241644967"/>
                    </a:ext>
                  </a:extLst>
                </a:gridCol>
                <a:gridCol w="1368152">
                  <a:extLst>
                    <a:ext uri="{9D8B030D-6E8A-4147-A177-3AD203B41FA5}">
                      <a16:colId xmlns:a16="http://schemas.microsoft.com/office/drawing/2014/main" val="1112918970"/>
                    </a:ext>
                  </a:extLst>
                </a:gridCol>
                <a:gridCol w="1944216">
                  <a:extLst>
                    <a:ext uri="{9D8B030D-6E8A-4147-A177-3AD203B41FA5}">
                      <a16:colId xmlns:a16="http://schemas.microsoft.com/office/drawing/2014/main" val="3120847752"/>
                    </a:ext>
                  </a:extLst>
                </a:gridCol>
                <a:gridCol w="1944216">
                  <a:extLst>
                    <a:ext uri="{9D8B030D-6E8A-4147-A177-3AD203B41FA5}">
                      <a16:colId xmlns:a16="http://schemas.microsoft.com/office/drawing/2014/main" val="1026629764"/>
                    </a:ext>
                  </a:extLst>
                </a:gridCol>
                <a:gridCol w="2242148">
                  <a:extLst>
                    <a:ext uri="{9D8B030D-6E8A-4147-A177-3AD203B41FA5}">
                      <a16:colId xmlns:a16="http://schemas.microsoft.com/office/drawing/2014/main" val="4262874088"/>
                    </a:ext>
                  </a:extLst>
                </a:gridCol>
              </a:tblGrid>
              <a:tr h="257738">
                <a:tc>
                  <a:txBody>
                    <a:bodyPr/>
                    <a:lstStyle/>
                    <a:p>
                      <a:r>
                        <a:rPr lang="en-IN" sz="1600" dirty="0">
                          <a:solidFill>
                            <a:schemeClr val="tx1"/>
                          </a:solidFill>
                        </a:rPr>
                        <a:t>SL</a:t>
                      </a:r>
                    </a:p>
                    <a:p>
                      <a:r>
                        <a:rPr lang="en-IN" sz="1600" dirty="0">
                          <a:solidFill>
                            <a:schemeClr val="tx1"/>
                          </a:solidFill>
                        </a:rPr>
                        <a:t>No.</a:t>
                      </a:r>
                    </a:p>
                  </a:txBody>
                  <a:tcPr/>
                </a:tc>
                <a:tc>
                  <a:txBody>
                    <a:bodyPr/>
                    <a:lstStyle/>
                    <a:p>
                      <a:r>
                        <a:rPr lang="en-IN" sz="1600" dirty="0">
                          <a:solidFill>
                            <a:schemeClr val="tx1"/>
                          </a:solidFill>
                        </a:rPr>
                        <a:t>Author</a:t>
                      </a:r>
                    </a:p>
                  </a:txBody>
                  <a:tcPr/>
                </a:tc>
                <a:tc>
                  <a:txBody>
                    <a:bodyPr/>
                    <a:lstStyle/>
                    <a:p>
                      <a:r>
                        <a:rPr lang="en-IN" sz="1600" b="1" kern="1200" dirty="0">
                          <a:solidFill>
                            <a:schemeClr val="tx1"/>
                          </a:solidFill>
                          <a:effectLst/>
                          <a:latin typeface="+mn-lt"/>
                          <a:ea typeface="+mn-ea"/>
                          <a:cs typeface="+mn-cs"/>
                        </a:rPr>
                        <a:t>Name and year of publication</a:t>
                      </a:r>
                      <a:endParaRPr lang="en-IN" sz="1600" dirty="0">
                        <a:solidFill>
                          <a:schemeClr val="tx1"/>
                        </a:solidFill>
                      </a:endParaRPr>
                    </a:p>
                  </a:txBody>
                  <a:tcPr/>
                </a:tc>
                <a:tc>
                  <a:txBody>
                    <a:bodyPr/>
                    <a:lstStyle/>
                    <a:p>
                      <a:r>
                        <a:rPr lang="en-IN" sz="1600" dirty="0">
                          <a:solidFill>
                            <a:schemeClr val="tx1"/>
                          </a:solidFill>
                        </a:rPr>
                        <a:t>Research focus</a:t>
                      </a:r>
                    </a:p>
                  </a:txBody>
                  <a:tcPr/>
                </a:tc>
                <a:tc>
                  <a:txBody>
                    <a:bodyPr/>
                    <a:lstStyle/>
                    <a:p>
                      <a:r>
                        <a:rPr lang="en-IN" sz="1600" dirty="0">
                          <a:solidFill>
                            <a:schemeClr val="tx1"/>
                          </a:solidFill>
                        </a:rPr>
                        <a:t>Techniques and technologies</a:t>
                      </a:r>
                    </a:p>
                  </a:txBody>
                  <a:tcPr/>
                </a:tc>
                <a:tc>
                  <a:txBody>
                    <a:bodyPr/>
                    <a:lstStyle/>
                    <a:p>
                      <a:r>
                        <a:rPr lang="en-IN" sz="1600" dirty="0">
                          <a:solidFill>
                            <a:schemeClr val="tx1"/>
                          </a:solidFill>
                        </a:rPr>
                        <a:t>Conclusion</a:t>
                      </a:r>
                    </a:p>
                  </a:txBody>
                  <a:tcPr/>
                </a:tc>
                <a:extLst>
                  <a:ext uri="{0D108BD9-81ED-4DB2-BD59-A6C34878D82A}">
                    <a16:rowId xmlns:a16="http://schemas.microsoft.com/office/drawing/2014/main" val="166275233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V="1">
            <a:off x="2920042" y="44461"/>
            <a:ext cx="4410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spcBef>
                <a:spcPct val="0"/>
              </a:spcBef>
            </a:pPr>
            <a:r>
              <a:rPr lang="en-US" sz="3200" b="1" dirty="0">
                <a:solidFill>
                  <a:srgbClr val="FF0000"/>
                </a:solidFill>
                <a:ea typeface="+mn-lt"/>
                <a:cs typeface="+mn-lt"/>
              </a:rPr>
              <a:t>LITERATURE   SURVEY</a:t>
            </a:r>
            <a:endParaRPr lang="en-US" sz="3200" dirty="0">
              <a:ea typeface="+mn-lt"/>
              <a:cs typeface="+mn-lt"/>
            </a:endParaRPr>
          </a:p>
          <a:p>
            <a:endParaRPr lang="en-US" sz="2000" b="1" dirty="0">
              <a:solidFill>
                <a:srgbClr val="FF0000"/>
              </a:solidFill>
              <a:cs typeface="Calibri" panose="020F0502020204030204"/>
            </a:endParaRPr>
          </a:p>
        </p:txBody>
      </p:sp>
      <p:graphicFrame>
        <p:nvGraphicFramePr>
          <p:cNvPr id="5" name="Table 4">
            <a:extLst>
              <a:ext uri="{FF2B5EF4-FFF2-40B4-BE49-F238E27FC236}">
                <a16:creationId xmlns:a16="http://schemas.microsoft.com/office/drawing/2014/main" id="{F849E77C-3901-D862-EDEF-4DD6F7E3CC75}"/>
              </a:ext>
            </a:extLst>
          </p:cNvPr>
          <p:cNvGraphicFramePr>
            <a:graphicFrameLocks noGrp="1"/>
          </p:cNvGraphicFramePr>
          <p:nvPr>
            <p:extLst>
              <p:ext uri="{D42A27DB-BD31-4B8C-83A1-F6EECF244321}">
                <p14:modId xmlns:p14="http://schemas.microsoft.com/office/powerpoint/2010/main" val="3467480379"/>
              </p:ext>
            </p:extLst>
          </p:nvPr>
        </p:nvGraphicFramePr>
        <p:xfrm>
          <a:off x="164468" y="727708"/>
          <a:ext cx="9685076" cy="5581612"/>
        </p:xfrm>
        <a:graphic>
          <a:graphicData uri="http://schemas.openxmlformats.org/drawingml/2006/table">
            <a:tbl>
              <a:tblPr firstRow="1" firstCol="1" bandRow="1">
                <a:tableStyleId>{5C22544A-7EE6-4342-B048-85BDC9FD1C3A}</a:tableStyleId>
              </a:tblPr>
              <a:tblGrid>
                <a:gridCol w="671028">
                  <a:extLst>
                    <a:ext uri="{9D8B030D-6E8A-4147-A177-3AD203B41FA5}">
                      <a16:colId xmlns:a16="http://schemas.microsoft.com/office/drawing/2014/main" val="4164346472"/>
                    </a:ext>
                  </a:extLst>
                </a:gridCol>
                <a:gridCol w="1153174">
                  <a:extLst>
                    <a:ext uri="{9D8B030D-6E8A-4147-A177-3AD203B41FA5}">
                      <a16:colId xmlns:a16="http://schemas.microsoft.com/office/drawing/2014/main" val="1966084123"/>
                    </a:ext>
                  </a:extLst>
                </a:gridCol>
                <a:gridCol w="1530939">
                  <a:extLst>
                    <a:ext uri="{9D8B030D-6E8A-4147-A177-3AD203B41FA5}">
                      <a16:colId xmlns:a16="http://schemas.microsoft.com/office/drawing/2014/main" val="2824993845"/>
                    </a:ext>
                  </a:extLst>
                </a:gridCol>
                <a:gridCol w="2441503">
                  <a:extLst>
                    <a:ext uri="{9D8B030D-6E8A-4147-A177-3AD203B41FA5}">
                      <a16:colId xmlns:a16="http://schemas.microsoft.com/office/drawing/2014/main" val="3176088712"/>
                    </a:ext>
                  </a:extLst>
                </a:gridCol>
                <a:gridCol w="2119408">
                  <a:extLst>
                    <a:ext uri="{9D8B030D-6E8A-4147-A177-3AD203B41FA5}">
                      <a16:colId xmlns:a16="http://schemas.microsoft.com/office/drawing/2014/main" val="58622954"/>
                    </a:ext>
                  </a:extLst>
                </a:gridCol>
                <a:gridCol w="1769024">
                  <a:extLst>
                    <a:ext uri="{9D8B030D-6E8A-4147-A177-3AD203B41FA5}">
                      <a16:colId xmlns:a16="http://schemas.microsoft.com/office/drawing/2014/main" val="2896879226"/>
                    </a:ext>
                  </a:extLst>
                </a:gridCol>
              </a:tblGrid>
              <a:tr h="565145">
                <a:tc>
                  <a:txBody>
                    <a:bodyPr/>
                    <a:lstStyle/>
                    <a:p>
                      <a:pPr algn="ctr">
                        <a:lnSpc>
                          <a:spcPct val="100000"/>
                        </a:lnSpc>
                      </a:pPr>
                      <a:r>
                        <a:rPr lang="en-IN" sz="1600" b="1" dirty="0">
                          <a:solidFill>
                            <a:schemeClr val="tx1"/>
                          </a:solidFill>
                          <a:effectLst/>
                        </a:rPr>
                        <a:t>Sl.</a:t>
                      </a:r>
                    </a:p>
                    <a:p>
                      <a:pPr algn="l">
                        <a:lnSpc>
                          <a:spcPct val="100000"/>
                        </a:lnSpc>
                      </a:pPr>
                      <a:r>
                        <a:rPr lang="en-IN" sz="1600" b="1" dirty="0">
                          <a:solidFill>
                            <a:schemeClr val="tx1"/>
                          </a:solidFill>
                          <a:effectLst/>
                        </a:rPr>
                        <a:t>    No.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dirty="0">
                          <a:solidFill>
                            <a:schemeClr val="tx1"/>
                          </a:solidFill>
                          <a:effectLst/>
                        </a:rPr>
                        <a:t>Author</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dirty="0">
                          <a:solidFill>
                            <a:schemeClr val="tx1"/>
                          </a:solidFill>
                          <a:effectLst/>
                        </a:rPr>
                        <a:t>Name and year</a:t>
                      </a:r>
                    </a:p>
                    <a:p>
                      <a:pPr algn="ctr">
                        <a:lnSpc>
                          <a:spcPct val="100000"/>
                        </a:lnSpc>
                      </a:pPr>
                      <a:r>
                        <a:rPr lang="en-IN" sz="1600" b="1" dirty="0">
                          <a:solidFill>
                            <a:schemeClr val="tx1"/>
                          </a:solidFill>
                          <a:effectLst/>
                        </a:rPr>
                        <a:t>of publication</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dirty="0">
                          <a:solidFill>
                            <a:schemeClr val="tx1"/>
                          </a:solidFill>
                          <a:effectLst/>
                        </a:rPr>
                        <a:t>Research focus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a:solidFill>
                            <a:schemeClr val="tx1"/>
                          </a:solidFill>
                          <a:effectLst/>
                        </a:rPr>
                        <a:t>Techniques and technologies</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dirty="0">
                          <a:solidFill>
                            <a:schemeClr val="tx1"/>
                          </a:solidFill>
                          <a:effectLst/>
                        </a:rPr>
                        <a:t>Conclusion</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extLst>
                  <a:ext uri="{0D108BD9-81ED-4DB2-BD59-A6C34878D82A}">
                    <a16:rowId xmlns:a16="http://schemas.microsoft.com/office/drawing/2014/main" val="2871354065"/>
                  </a:ext>
                </a:extLst>
              </a:tr>
              <a:tr h="5016467">
                <a:tc>
                  <a:txBody>
                    <a:bodyPr/>
                    <a:lstStyle/>
                    <a:p>
                      <a:pPr algn="l">
                        <a:lnSpc>
                          <a:spcPct val="150000"/>
                        </a:lnSpc>
                      </a:pPr>
                      <a:r>
                        <a:rPr lang="en-IN" sz="1600" dirty="0">
                          <a:solidFill>
                            <a:schemeClr val="tx1"/>
                          </a:solidFill>
                          <a:effectLst/>
                        </a:rPr>
                        <a:t>    04.</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US" sz="1600" dirty="0" err="1">
                          <a:effectLst/>
                        </a:rPr>
                        <a:t>Shamili</a:t>
                      </a:r>
                      <a:r>
                        <a:rPr lang="en-US" sz="1600" dirty="0">
                          <a:effectLst/>
                        </a:rPr>
                        <a:t> </a:t>
                      </a:r>
                      <a:r>
                        <a:rPr lang="en-US" sz="1600" dirty="0" err="1">
                          <a:effectLst/>
                        </a:rPr>
                        <a:t>Prabakaran</a:t>
                      </a:r>
                      <a:r>
                        <a:rPr lang="en-US" sz="1600" dirty="0">
                          <a:effectLst/>
                        </a:rPr>
                        <a:t> and B. </a:t>
                      </a:r>
                      <a:r>
                        <a:rPr lang="en-US" sz="1600" dirty="0" err="1">
                          <a:effectLst/>
                        </a:rPr>
                        <a:t>Muruganantham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GB" sz="1600" b="1" u="sng" dirty="0">
                          <a:effectLst/>
                        </a:rPr>
                        <a:t>[4]</a:t>
                      </a:r>
                    </a:p>
                    <a:p>
                      <a:pPr algn="l">
                        <a:lnSpc>
                          <a:spcPct val="100000"/>
                        </a:lnSpc>
                      </a:pPr>
                      <a:r>
                        <a:rPr lang="en-GB" sz="1600" dirty="0">
                          <a:effectLst/>
                        </a:rPr>
                        <a:t>Enhancing the Decentralized Application (</a:t>
                      </a:r>
                      <a:r>
                        <a:rPr lang="en-GB" sz="1600" dirty="0" err="1">
                          <a:effectLst/>
                        </a:rPr>
                        <a:t>Dapp</a:t>
                      </a:r>
                      <a:r>
                        <a:rPr lang="en-GB" sz="1600" dirty="0">
                          <a:effectLst/>
                        </a:rPr>
                        <a:t>) for E-commerce by Using the Ethereum Blockchain.</a:t>
                      </a:r>
                      <a:endParaRPr lang="en-IN" sz="1600" dirty="0">
                        <a:effectLst/>
                      </a:endParaRPr>
                    </a:p>
                    <a:p>
                      <a:pPr algn="l">
                        <a:lnSpc>
                          <a:spcPct val="100000"/>
                        </a:lnSpc>
                      </a:pPr>
                      <a:r>
                        <a:rPr lang="en-GB" sz="1600" dirty="0">
                          <a:effectLst/>
                        </a:rPr>
                        <a:t>1 January 2022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IN" sz="1600" dirty="0">
                          <a:effectLst/>
                        </a:rPr>
                        <a:t>Research mainly focuses on building the blockchain based </a:t>
                      </a:r>
                      <a:r>
                        <a:rPr lang="en-IN" sz="1600" dirty="0" err="1">
                          <a:effectLst/>
                        </a:rPr>
                        <a:t>based</a:t>
                      </a:r>
                      <a:r>
                        <a:rPr lang="en-IN" sz="1600" dirty="0">
                          <a:effectLst/>
                        </a:rPr>
                        <a:t> decentralized application by using the web3 library along with </a:t>
                      </a:r>
                    </a:p>
                    <a:p>
                      <a:pPr algn="l">
                        <a:lnSpc>
                          <a:spcPct val="100000"/>
                        </a:lnSpc>
                      </a:pPr>
                      <a:r>
                        <a:rPr lang="en-IN" sz="1600" dirty="0">
                          <a:effectLst/>
                        </a:rPr>
                        <a:t>the </a:t>
                      </a:r>
                      <a:r>
                        <a:rPr lang="en-IN" sz="1600" dirty="0" err="1">
                          <a:effectLst/>
                        </a:rPr>
                        <a:t>ganche</a:t>
                      </a:r>
                      <a:r>
                        <a:rPr lang="en-IN" sz="1600" dirty="0">
                          <a:effectLst/>
                        </a:rPr>
                        <a:t> and </a:t>
                      </a:r>
                      <a:r>
                        <a:rPr lang="en-IN" sz="1600" dirty="0" err="1">
                          <a:effectLst/>
                        </a:rPr>
                        <a:t>metamask</a:t>
                      </a:r>
                      <a:r>
                        <a:rPr lang="en-IN" sz="1600" dirty="0">
                          <a:effectLst/>
                        </a:rPr>
                        <a:t> </a:t>
                      </a:r>
                    </a:p>
                    <a:p>
                      <a:pPr algn="l">
                        <a:lnSpc>
                          <a:spcPct val="100000"/>
                        </a:lnSpc>
                      </a:pPr>
                      <a:r>
                        <a:rPr lang="en-IN" sz="1600" dirty="0">
                          <a:effectLst/>
                        </a:rPr>
                        <a:t>in the local host.</a:t>
                      </a:r>
                    </a:p>
                    <a:p>
                      <a:pPr algn="l">
                        <a:lnSpc>
                          <a:spcPct val="100000"/>
                        </a:lnSpc>
                      </a:pPr>
                      <a:r>
                        <a:rPr lang="en-IN" sz="1600" dirty="0">
                          <a:effectLst/>
                        </a:rPr>
                        <a:t>To secure the online shopping transactions upon the user’s privacy concern.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IN" sz="1600" dirty="0">
                          <a:effectLst/>
                        </a:rPr>
                        <a:t>For the front end they used web3 to interact with smart contract and React.js for the client-side UI.</a:t>
                      </a:r>
                    </a:p>
                    <a:p>
                      <a:pPr algn="l">
                        <a:lnSpc>
                          <a:spcPct val="100000"/>
                        </a:lnSpc>
                      </a:pPr>
                      <a:r>
                        <a:rPr lang="en-IN" sz="1600" dirty="0">
                          <a:effectLst/>
                        </a:rPr>
                        <a:t>For the wallet they have used MetaMask for managing personal accounts and private keys.</a:t>
                      </a:r>
                    </a:p>
                    <a:p>
                      <a:pPr algn="l">
                        <a:lnSpc>
                          <a:spcPct val="100000"/>
                        </a:lnSpc>
                      </a:pPr>
                      <a:r>
                        <a:rPr lang="en-IN" sz="1600" dirty="0">
                          <a:effectLst/>
                        </a:rPr>
                        <a:t>For developing framework for smart contracts they used Truffle </a:t>
                      </a:r>
                    </a:p>
                    <a:p>
                      <a:pPr algn="l">
                        <a:lnSpc>
                          <a:spcPct val="100000"/>
                        </a:lnSpc>
                      </a:pPr>
                      <a:r>
                        <a:rPr lang="en-IN" sz="1600" dirty="0">
                          <a:effectLst/>
                        </a:rPr>
                        <a:t>as a back-end.</a:t>
                      </a:r>
                    </a:p>
                    <a:p>
                      <a:pPr algn="l">
                        <a:lnSpc>
                          <a:spcPct val="100000"/>
                        </a:lnSpc>
                      </a:pPr>
                      <a:endParaRPr lang="en-IN" sz="1600" dirty="0">
                        <a:effectLst/>
                      </a:endParaRPr>
                    </a:p>
                    <a:p>
                      <a:pPr algn="l">
                        <a:lnSpc>
                          <a:spcPct val="100000"/>
                        </a:lnSpc>
                      </a:pPr>
                      <a:r>
                        <a:rPr lang="en-IN" sz="1600" dirty="0">
                          <a:effectLst/>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GB" sz="1600" dirty="0">
                          <a:effectLst/>
                        </a:rPr>
                        <a:t>We conclude that, the implementation of the </a:t>
                      </a:r>
                      <a:r>
                        <a:rPr lang="en-GB" sz="1600" dirty="0" err="1">
                          <a:effectLst/>
                        </a:rPr>
                        <a:t>Dapp</a:t>
                      </a:r>
                      <a:r>
                        <a:rPr lang="en-GB" sz="1600" dirty="0">
                          <a:effectLst/>
                        </a:rPr>
                        <a:t> could done with the other test networks also for the efficient working of the nodes and the performance of the nodes with different test networks can be analysed in future work.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extLst>
                  <a:ext uri="{0D108BD9-81ED-4DB2-BD59-A6C34878D82A}">
                    <a16:rowId xmlns:a16="http://schemas.microsoft.com/office/drawing/2014/main" val="105772793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9673388-063A-A71D-9383-D7E4937AAE95}"/>
              </a:ext>
            </a:extLst>
          </p:cNvPr>
          <p:cNvGraphicFramePr>
            <a:graphicFrameLocks noGrp="1"/>
          </p:cNvGraphicFramePr>
          <p:nvPr>
            <p:ph idx="1"/>
            <p:extLst>
              <p:ext uri="{D42A27DB-BD31-4B8C-83A1-F6EECF244321}">
                <p14:modId xmlns:p14="http://schemas.microsoft.com/office/powerpoint/2010/main" val="346566965"/>
              </p:ext>
            </p:extLst>
          </p:nvPr>
        </p:nvGraphicFramePr>
        <p:xfrm>
          <a:off x="174399" y="1224744"/>
          <a:ext cx="9514955" cy="3284376"/>
        </p:xfrm>
        <a:graphic>
          <a:graphicData uri="http://schemas.openxmlformats.org/drawingml/2006/table">
            <a:tbl>
              <a:tblPr firstRow="1" bandRow="1">
                <a:tableStyleId>{5C22544A-7EE6-4342-B048-85BDC9FD1C3A}</a:tableStyleId>
              </a:tblPr>
              <a:tblGrid>
                <a:gridCol w="548945">
                  <a:extLst>
                    <a:ext uri="{9D8B030D-6E8A-4147-A177-3AD203B41FA5}">
                      <a16:colId xmlns:a16="http://schemas.microsoft.com/office/drawing/2014/main" val="4237367470"/>
                    </a:ext>
                  </a:extLst>
                </a:gridCol>
                <a:gridCol w="1277328">
                  <a:extLst>
                    <a:ext uri="{9D8B030D-6E8A-4147-A177-3AD203B41FA5}">
                      <a16:colId xmlns:a16="http://schemas.microsoft.com/office/drawing/2014/main" val="1374643800"/>
                    </a:ext>
                  </a:extLst>
                </a:gridCol>
                <a:gridCol w="1584176">
                  <a:extLst>
                    <a:ext uri="{9D8B030D-6E8A-4147-A177-3AD203B41FA5}">
                      <a16:colId xmlns:a16="http://schemas.microsoft.com/office/drawing/2014/main" val="537965289"/>
                    </a:ext>
                  </a:extLst>
                </a:gridCol>
                <a:gridCol w="1440160">
                  <a:extLst>
                    <a:ext uri="{9D8B030D-6E8A-4147-A177-3AD203B41FA5}">
                      <a16:colId xmlns:a16="http://schemas.microsoft.com/office/drawing/2014/main" val="2298950895"/>
                    </a:ext>
                  </a:extLst>
                </a:gridCol>
                <a:gridCol w="2707338">
                  <a:extLst>
                    <a:ext uri="{9D8B030D-6E8A-4147-A177-3AD203B41FA5}">
                      <a16:colId xmlns:a16="http://schemas.microsoft.com/office/drawing/2014/main" val="530584498"/>
                    </a:ext>
                  </a:extLst>
                </a:gridCol>
                <a:gridCol w="1957008">
                  <a:extLst>
                    <a:ext uri="{9D8B030D-6E8A-4147-A177-3AD203B41FA5}">
                      <a16:colId xmlns:a16="http://schemas.microsoft.com/office/drawing/2014/main" val="2945911754"/>
                    </a:ext>
                  </a:extLst>
                </a:gridCol>
              </a:tblGrid>
              <a:tr h="3284376">
                <a:tc>
                  <a:txBody>
                    <a:bodyPr/>
                    <a:lstStyle/>
                    <a:p>
                      <a:endParaRPr lang="en-IN" dirty="0"/>
                    </a:p>
                  </a:txBody>
                  <a:tcPr>
                    <a:solidFill>
                      <a:schemeClr val="tx2">
                        <a:lumMod val="20000"/>
                        <a:lumOff val="80000"/>
                      </a:schemeClr>
                    </a:solidFill>
                  </a:tcPr>
                </a:tc>
                <a:tc>
                  <a:txBody>
                    <a:bodyPr/>
                    <a:lstStyle/>
                    <a:p>
                      <a:endParaRPr lang="en-IN" dirty="0"/>
                    </a:p>
                  </a:txBody>
                  <a:tcPr>
                    <a:solidFill>
                      <a:schemeClr val="tx2">
                        <a:lumMod val="20000"/>
                        <a:lumOff val="80000"/>
                      </a:schemeClr>
                    </a:solidFill>
                  </a:tcPr>
                </a:tc>
                <a:tc>
                  <a:txBody>
                    <a:bodyPr/>
                    <a:lstStyle/>
                    <a:p>
                      <a:endParaRPr lang="en-IN" dirty="0"/>
                    </a:p>
                  </a:txBody>
                  <a:tcPr>
                    <a:solidFill>
                      <a:schemeClr val="tx2">
                        <a:lumMod val="20000"/>
                        <a:lumOff val="80000"/>
                      </a:schemeClr>
                    </a:solidFill>
                  </a:tcPr>
                </a:tc>
                <a:tc>
                  <a:txBody>
                    <a:bodyPr/>
                    <a:lstStyle/>
                    <a:p>
                      <a:endParaRPr lang="en-IN" dirty="0"/>
                    </a:p>
                  </a:txBody>
                  <a:tcPr>
                    <a:solidFill>
                      <a:schemeClr val="tx2">
                        <a:lumMod val="20000"/>
                        <a:lumOff val="80000"/>
                      </a:schemeClr>
                    </a:solidFill>
                  </a:tcPr>
                </a:tc>
                <a:tc>
                  <a:txBody>
                    <a:bodyPr/>
                    <a:lstStyle/>
                    <a:p>
                      <a:r>
                        <a:rPr lang="en-US" sz="1600" b="0" dirty="0">
                          <a:solidFill>
                            <a:schemeClr val="tx1"/>
                          </a:solidFill>
                        </a:rPr>
                        <a:t>Ganache- Local private network for smart contracts development.</a:t>
                      </a:r>
                    </a:p>
                    <a:p>
                      <a:r>
                        <a:rPr lang="en-US" sz="1600" b="0" dirty="0">
                          <a:solidFill>
                            <a:schemeClr val="tx1"/>
                          </a:solidFill>
                        </a:rPr>
                        <a:t>Test net- Public test networks for smart contracts development before deploying to the main network.</a:t>
                      </a:r>
                    </a:p>
                    <a:p>
                      <a:endParaRPr lang="en-US" sz="1600" b="0" dirty="0">
                        <a:solidFill>
                          <a:schemeClr val="tx1"/>
                        </a:solidFill>
                      </a:endParaRPr>
                    </a:p>
                    <a:p>
                      <a:r>
                        <a:rPr lang="en-US" sz="1600" b="0" dirty="0">
                          <a:solidFill>
                            <a:schemeClr val="tx1"/>
                          </a:solidFill>
                        </a:rPr>
                        <a:t>Main Network- Public networks for actual smart contracts development.</a:t>
                      </a:r>
                      <a:endParaRPr lang="en-IN" sz="1600" b="0" dirty="0">
                        <a:solidFill>
                          <a:schemeClr val="tx1"/>
                        </a:solidFill>
                      </a:endParaRPr>
                    </a:p>
                  </a:txBody>
                  <a:tcPr>
                    <a:solidFill>
                      <a:schemeClr val="tx2">
                        <a:lumMod val="20000"/>
                        <a:lumOff val="80000"/>
                      </a:schemeClr>
                    </a:solidFill>
                  </a:tcPr>
                </a:tc>
                <a:tc>
                  <a:txBody>
                    <a:bodyPr/>
                    <a:lstStyle/>
                    <a:p>
                      <a:r>
                        <a:rPr lang="en-US" sz="1600" b="0" dirty="0">
                          <a:solidFill>
                            <a:schemeClr val="tx1"/>
                          </a:solidFill>
                        </a:rPr>
                        <a:t>Also, the quantum computing under blockchain is the current research for high computational power and to mine the mathematical crypto puzzle easily in future work.</a:t>
                      </a:r>
                      <a:endParaRPr lang="en-IN" sz="16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1009291603"/>
                  </a:ext>
                </a:extLst>
              </a:tr>
            </a:tbl>
          </a:graphicData>
        </a:graphic>
      </p:graphicFrame>
      <p:sp>
        <p:nvSpPr>
          <p:cNvPr id="5" name="TextBox 4">
            <a:extLst>
              <a:ext uri="{FF2B5EF4-FFF2-40B4-BE49-F238E27FC236}">
                <a16:creationId xmlns:a16="http://schemas.microsoft.com/office/drawing/2014/main" id="{1216423A-9E2B-A0BB-6C50-B2B6B6233649}"/>
              </a:ext>
            </a:extLst>
          </p:cNvPr>
          <p:cNvSpPr txBox="1"/>
          <p:nvPr/>
        </p:nvSpPr>
        <p:spPr>
          <a:xfrm rot="10800000" flipV="1">
            <a:off x="2920042" y="44461"/>
            <a:ext cx="4410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spcBef>
                <a:spcPct val="0"/>
              </a:spcBef>
            </a:pPr>
            <a:r>
              <a:rPr lang="en-US" sz="3200" b="1" dirty="0">
                <a:solidFill>
                  <a:srgbClr val="FF0000"/>
                </a:solidFill>
                <a:ea typeface="+mn-lt"/>
                <a:cs typeface="+mn-lt"/>
              </a:rPr>
              <a:t>LITERATURE   SURVEY</a:t>
            </a:r>
            <a:endParaRPr lang="en-US" sz="3200" dirty="0">
              <a:ea typeface="+mn-lt"/>
              <a:cs typeface="+mn-lt"/>
            </a:endParaRPr>
          </a:p>
          <a:p>
            <a:endParaRPr lang="en-US" sz="2000" b="1" dirty="0">
              <a:solidFill>
                <a:srgbClr val="FF0000"/>
              </a:solidFill>
              <a:cs typeface="Calibri" panose="020F0502020204030204"/>
            </a:endParaRPr>
          </a:p>
        </p:txBody>
      </p:sp>
      <p:graphicFrame>
        <p:nvGraphicFramePr>
          <p:cNvPr id="8" name="Table 11">
            <a:extLst>
              <a:ext uri="{FF2B5EF4-FFF2-40B4-BE49-F238E27FC236}">
                <a16:creationId xmlns:a16="http://schemas.microsoft.com/office/drawing/2014/main" id="{476C37A0-5C65-A3F3-6C62-942A6AE61B47}"/>
              </a:ext>
            </a:extLst>
          </p:cNvPr>
          <p:cNvGraphicFramePr>
            <a:graphicFrameLocks noGrp="1"/>
          </p:cNvGraphicFramePr>
          <p:nvPr>
            <p:extLst>
              <p:ext uri="{D42A27DB-BD31-4B8C-83A1-F6EECF244321}">
                <p14:modId xmlns:p14="http://schemas.microsoft.com/office/powerpoint/2010/main" val="3491455011"/>
              </p:ext>
            </p:extLst>
          </p:nvPr>
        </p:nvGraphicFramePr>
        <p:xfrm>
          <a:off x="174399" y="625309"/>
          <a:ext cx="9514957" cy="579120"/>
        </p:xfrm>
        <a:graphic>
          <a:graphicData uri="http://schemas.openxmlformats.org/drawingml/2006/table">
            <a:tbl>
              <a:tblPr firstRow="1" bandRow="1">
                <a:tableStyleId>{5C22544A-7EE6-4342-B048-85BDC9FD1C3A}</a:tableStyleId>
              </a:tblPr>
              <a:tblGrid>
                <a:gridCol w="530129">
                  <a:extLst>
                    <a:ext uri="{9D8B030D-6E8A-4147-A177-3AD203B41FA5}">
                      <a16:colId xmlns:a16="http://schemas.microsoft.com/office/drawing/2014/main" val="1297540485"/>
                    </a:ext>
                  </a:extLst>
                </a:gridCol>
                <a:gridCol w="1296144">
                  <a:extLst>
                    <a:ext uri="{9D8B030D-6E8A-4147-A177-3AD203B41FA5}">
                      <a16:colId xmlns:a16="http://schemas.microsoft.com/office/drawing/2014/main" val="2241644967"/>
                    </a:ext>
                  </a:extLst>
                </a:gridCol>
                <a:gridCol w="1558104">
                  <a:extLst>
                    <a:ext uri="{9D8B030D-6E8A-4147-A177-3AD203B41FA5}">
                      <a16:colId xmlns:a16="http://schemas.microsoft.com/office/drawing/2014/main" val="1112918970"/>
                    </a:ext>
                  </a:extLst>
                </a:gridCol>
                <a:gridCol w="1466232">
                  <a:extLst>
                    <a:ext uri="{9D8B030D-6E8A-4147-A177-3AD203B41FA5}">
                      <a16:colId xmlns:a16="http://schemas.microsoft.com/office/drawing/2014/main" val="3120847752"/>
                    </a:ext>
                  </a:extLst>
                </a:gridCol>
                <a:gridCol w="2736304">
                  <a:extLst>
                    <a:ext uri="{9D8B030D-6E8A-4147-A177-3AD203B41FA5}">
                      <a16:colId xmlns:a16="http://schemas.microsoft.com/office/drawing/2014/main" val="1026629764"/>
                    </a:ext>
                  </a:extLst>
                </a:gridCol>
                <a:gridCol w="1928044">
                  <a:extLst>
                    <a:ext uri="{9D8B030D-6E8A-4147-A177-3AD203B41FA5}">
                      <a16:colId xmlns:a16="http://schemas.microsoft.com/office/drawing/2014/main" val="4262874088"/>
                    </a:ext>
                  </a:extLst>
                </a:gridCol>
              </a:tblGrid>
              <a:tr h="257738">
                <a:tc>
                  <a:txBody>
                    <a:bodyPr/>
                    <a:lstStyle/>
                    <a:p>
                      <a:r>
                        <a:rPr lang="en-IN" sz="1600" dirty="0">
                          <a:solidFill>
                            <a:schemeClr val="tx1"/>
                          </a:solidFill>
                        </a:rPr>
                        <a:t>SL</a:t>
                      </a:r>
                    </a:p>
                    <a:p>
                      <a:r>
                        <a:rPr lang="en-IN" sz="1600" dirty="0">
                          <a:solidFill>
                            <a:schemeClr val="tx1"/>
                          </a:solidFill>
                        </a:rPr>
                        <a:t>No.</a:t>
                      </a:r>
                    </a:p>
                  </a:txBody>
                  <a:tcPr/>
                </a:tc>
                <a:tc>
                  <a:txBody>
                    <a:bodyPr/>
                    <a:lstStyle/>
                    <a:p>
                      <a:r>
                        <a:rPr lang="en-IN" sz="1600" dirty="0">
                          <a:solidFill>
                            <a:schemeClr val="tx1"/>
                          </a:solidFill>
                        </a:rPr>
                        <a:t>Author</a:t>
                      </a:r>
                    </a:p>
                  </a:txBody>
                  <a:tcPr/>
                </a:tc>
                <a:tc>
                  <a:txBody>
                    <a:bodyPr/>
                    <a:lstStyle/>
                    <a:p>
                      <a:r>
                        <a:rPr lang="en-IN" sz="1600" b="1" kern="1200" dirty="0">
                          <a:solidFill>
                            <a:schemeClr val="tx1"/>
                          </a:solidFill>
                          <a:effectLst/>
                          <a:latin typeface="+mn-lt"/>
                          <a:ea typeface="+mn-ea"/>
                          <a:cs typeface="+mn-cs"/>
                        </a:rPr>
                        <a:t>Name and year of publication</a:t>
                      </a:r>
                      <a:endParaRPr lang="en-IN" sz="1600" dirty="0">
                        <a:solidFill>
                          <a:schemeClr val="tx1"/>
                        </a:solidFill>
                      </a:endParaRPr>
                    </a:p>
                  </a:txBody>
                  <a:tcPr/>
                </a:tc>
                <a:tc>
                  <a:txBody>
                    <a:bodyPr/>
                    <a:lstStyle/>
                    <a:p>
                      <a:r>
                        <a:rPr lang="en-IN" sz="1600" dirty="0">
                          <a:solidFill>
                            <a:schemeClr val="tx1"/>
                          </a:solidFill>
                        </a:rPr>
                        <a:t>Research focus</a:t>
                      </a:r>
                    </a:p>
                  </a:txBody>
                  <a:tcPr/>
                </a:tc>
                <a:tc>
                  <a:txBody>
                    <a:bodyPr/>
                    <a:lstStyle/>
                    <a:p>
                      <a:r>
                        <a:rPr lang="en-IN" sz="1600" dirty="0">
                          <a:solidFill>
                            <a:schemeClr val="tx1"/>
                          </a:solidFill>
                        </a:rPr>
                        <a:t>Techniques and technologies</a:t>
                      </a:r>
                    </a:p>
                  </a:txBody>
                  <a:tcPr/>
                </a:tc>
                <a:tc>
                  <a:txBody>
                    <a:bodyPr/>
                    <a:lstStyle/>
                    <a:p>
                      <a:r>
                        <a:rPr lang="en-IN" sz="1600" dirty="0">
                          <a:solidFill>
                            <a:schemeClr val="tx1"/>
                          </a:solidFill>
                        </a:rPr>
                        <a:t>Conclusion</a:t>
                      </a:r>
                    </a:p>
                  </a:txBody>
                  <a:tcPr/>
                </a:tc>
                <a:extLst>
                  <a:ext uri="{0D108BD9-81ED-4DB2-BD59-A6C34878D82A}">
                    <a16:rowId xmlns:a16="http://schemas.microsoft.com/office/drawing/2014/main" val="1662752337"/>
                  </a:ext>
                </a:extLst>
              </a:tr>
            </a:tbl>
          </a:graphicData>
        </a:graphic>
      </p:graphicFrame>
    </p:spTree>
    <p:extLst>
      <p:ext uri="{BB962C8B-B14F-4D97-AF65-F5344CB8AC3E}">
        <p14:creationId xmlns:p14="http://schemas.microsoft.com/office/powerpoint/2010/main" val="68156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16423A-9E2B-A0BB-6C50-B2B6B6233649}"/>
              </a:ext>
            </a:extLst>
          </p:cNvPr>
          <p:cNvSpPr txBox="1"/>
          <p:nvPr/>
        </p:nvSpPr>
        <p:spPr>
          <a:xfrm rot="10800000" flipV="1">
            <a:off x="2920042" y="44461"/>
            <a:ext cx="4410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spcBef>
                <a:spcPct val="0"/>
              </a:spcBef>
            </a:pPr>
            <a:r>
              <a:rPr lang="en-US" sz="3200" b="1" dirty="0">
                <a:solidFill>
                  <a:srgbClr val="FF0000"/>
                </a:solidFill>
                <a:ea typeface="+mn-lt"/>
                <a:cs typeface="+mn-lt"/>
              </a:rPr>
              <a:t>LITERATURE   SURVEY</a:t>
            </a:r>
            <a:endParaRPr lang="en-US" sz="3200" dirty="0">
              <a:ea typeface="+mn-lt"/>
              <a:cs typeface="+mn-lt"/>
            </a:endParaRPr>
          </a:p>
          <a:p>
            <a:endParaRPr lang="en-US" sz="2000" b="1" dirty="0">
              <a:solidFill>
                <a:srgbClr val="FF0000"/>
              </a:solidFill>
              <a:cs typeface="Calibri" panose="020F0502020204030204"/>
            </a:endParaRPr>
          </a:p>
        </p:txBody>
      </p:sp>
      <p:graphicFrame>
        <p:nvGraphicFramePr>
          <p:cNvPr id="9" name="Table 8">
            <a:extLst>
              <a:ext uri="{FF2B5EF4-FFF2-40B4-BE49-F238E27FC236}">
                <a16:creationId xmlns:a16="http://schemas.microsoft.com/office/drawing/2014/main" id="{804A1E6E-9345-3A60-028C-AA715E8E1340}"/>
              </a:ext>
            </a:extLst>
          </p:cNvPr>
          <p:cNvGraphicFramePr>
            <a:graphicFrameLocks noGrp="1"/>
          </p:cNvGraphicFramePr>
          <p:nvPr>
            <p:extLst>
              <p:ext uri="{D42A27DB-BD31-4B8C-83A1-F6EECF244321}">
                <p14:modId xmlns:p14="http://schemas.microsoft.com/office/powerpoint/2010/main" val="2078034908"/>
              </p:ext>
            </p:extLst>
          </p:nvPr>
        </p:nvGraphicFramePr>
        <p:xfrm>
          <a:off x="200472" y="537666"/>
          <a:ext cx="9505056" cy="5653620"/>
        </p:xfrm>
        <a:graphic>
          <a:graphicData uri="http://schemas.openxmlformats.org/drawingml/2006/table">
            <a:tbl>
              <a:tblPr firstRow="1" firstCol="1" bandRow="1">
                <a:tableStyleId>{5C22544A-7EE6-4342-B048-85BDC9FD1C3A}</a:tableStyleId>
              </a:tblPr>
              <a:tblGrid>
                <a:gridCol w="671028">
                  <a:extLst>
                    <a:ext uri="{9D8B030D-6E8A-4147-A177-3AD203B41FA5}">
                      <a16:colId xmlns:a16="http://schemas.microsoft.com/office/drawing/2014/main" val="4164346472"/>
                    </a:ext>
                  </a:extLst>
                </a:gridCol>
                <a:gridCol w="877144">
                  <a:extLst>
                    <a:ext uri="{9D8B030D-6E8A-4147-A177-3AD203B41FA5}">
                      <a16:colId xmlns:a16="http://schemas.microsoft.com/office/drawing/2014/main" val="1966084123"/>
                    </a:ext>
                  </a:extLst>
                </a:gridCol>
                <a:gridCol w="1332148">
                  <a:extLst>
                    <a:ext uri="{9D8B030D-6E8A-4147-A177-3AD203B41FA5}">
                      <a16:colId xmlns:a16="http://schemas.microsoft.com/office/drawing/2014/main" val="2824993845"/>
                    </a:ext>
                  </a:extLst>
                </a:gridCol>
                <a:gridCol w="1944216">
                  <a:extLst>
                    <a:ext uri="{9D8B030D-6E8A-4147-A177-3AD203B41FA5}">
                      <a16:colId xmlns:a16="http://schemas.microsoft.com/office/drawing/2014/main" val="3176088712"/>
                    </a:ext>
                  </a:extLst>
                </a:gridCol>
                <a:gridCol w="2304256">
                  <a:extLst>
                    <a:ext uri="{9D8B030D-6E8A-4147-A177-3AD203B41FA5}">
                      <a16:colId xmlns:a16="http://schemas.microsoft.com/office/drawing/2014/main" val="58622954"/>
                    </a:ext>
                  </a:extLst>
                </a:gridCol>
                <a:gridCol w="2376264">
                  <a:extLst>
                    <a:ext uri="{9D8B030D-6E8A-4147-A177-3AD203B41FA5}">
                      <a16:colId xmlns:a16="http://schemas.microsoft.com/office/drawing/2014/main" val="2896879226"/>
                    </a:ext>
                  </a:extLst>
                </a:gridCol>
              </a:tblGrid>
              <a:tr h="601966">
                <a:tc>
                  <a:txBody>
                    <a:bodyPr/>
                    <a:lstStyle/>
                    <a:p>
                      <a:pPr algn="ctr">
                        <a:lnSpc>
                          <a:spcPct val="100000"/>
                        </a:lnSpc>
                      </a:pPr>
                      <a:r>
                        <a:rPr lang="en-IN" sz="1600" b="1" dirty="0">
                          <a:solidFill>
                            <a:schemeClr val="tx1"/>
                          </a:solidFill>
                          <a:effectLst/>
                        </a:rPr>
                        <a:t>Sl.</a:t>
                      </a:r>
                    </a:p>
                    <a:p>
                      <a:pPr algn="l">
                        <a:lnSpc>
                          <a:spcPct val="100000"/>
                        </a:lnSpc>
                      </a:pPr>
                      <a:r>
                        <a:rPr lang="en-IN" sz="1600" b="1" dirty="0">
                          <a:solidFill>
                            <a:schemeClr val="tx1"/>
                          </a:solidFill>
                          <a:effectLst/>
                        </a:rPr>
                        <a:t>    No. </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dirty="0">
                          <a:solidFill>
                            <a:schemeClr val="tx1"/>
                          </a:solidFill>
                          <a:effectLst/>
                        </a:rPr>
                        <a:t>Author</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dirty="0">
                          <a:solidFill>
                            <a:schemeClr val="tx1"/>
                          </a:solidFill>
                          <a:effectLst/>
                        </a:rPr>
                        <a:t>Name and year</a:t>
                      </a:r>
                    </a:p>
                    <a:p>
                      <a:pPr algn="ctr">
                        <a:lnSpc>
                          <a:spcPct val="100000"/>
                        </a:lnSpc>
                      </a:pPr>
                      <a:r>
                        <a:rPr lang="en-IN" sz="1600" b="1" dirty="0">
                          <a:solidFill>
                            <a:schemeClr val="tx1"/>
                          </a:solidFill>
                          <a:effectLst/>
                        </a:rPr>
                        <a:t>of publication</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50000"/>
                        </a:lnSpc>
                      </a:pPr>
                      <a:r>
                        <a:rPr lang="en-IN" sz="1600" b="1">
                          <a:solidFill>
                            <a:schemeClr val="tx1"/>
                          </a:solidFill>
                          <a:effectLst/>
                        </a:rPr>
                        <a:t>Research focus</a:t>
                      </a:r>
                      <a:endParaRPr lang="en-IN"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00000"/>
                        </a:lnSpc>
                      </a:pPr>
                      <a:r>
                        <a:rPr lang="en-IN" sz="1600" b="1" dirty="0">
                          <a:solidFill>
                            <a:schemeClr val="tx1"/>
                          </a:solidFill>
                          <a:effectLst/>
                        </a:rPr>
                        <a:t>Techniques and technologies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tc>
                  <a:txBody>
                    <a:bodyPr/>
                    <a:lstStyle/>
                    <a:p>
                      <a:pPr algn="ctr">
                        <a:lnSpc>
                          <a:spcPct val="150000"/>
                        </a:lnSpc>
                      </a:pPr>
                      <a:r>
                        <a:rPr lang="en-IN" sz="1600" b="1" dirty="0">
                          <a:solidFill>
                            <a:schemeClr val="tx1"/>
                          </a:solidFill>
                          <a:effectLst/>
                        </a:rPr>
                        <a:t>Conclusion</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tc>
                <a:extLst>
                  <a:ext uri="{0D108BD9-81ED-4DB2-BD59-A6C34878D82A}">
                    <a16:rowId xmlns:a16="http://schemas.microsoft.com/office/drawing/2014/main" val="2871354065"/>
                  </a:ext>
                </a:extLst>
              </a:tr>
              <a:tr h="5051654">
                <a:tc>
                  <a:txBody>
                    <a:bodyPr/>
                    <a:lstStyle/>
                    <a:p>
                      <a:pPr algn="l">
                        <a:lnSpc>
                          <a:spcPct val="150000"/>
                        </a:lnSpc>
                      </a:pPr>
                      <a:r>
                        <a:rPr lang="en-IN" sz="1600" dirty="0">
                          <a:solidFill>
                            <a:schemeClr val="tx1"/>
                          </a:solidFill>
                          <a:effectLst/>
                        </a:rPr>
                        <a:t>    05.</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US" sz="1600" kern="1200" dirty="0">
                          <a:solidFill>
                            <a:schemeClr val="dk1"/>
                          </a:solidFill>
                          <a:effectLst/>
                          <a:latin typeface="+mn-lt"/>
                          <a:ea typeface="+mn-ea"/>
                          <a:cs typeface="+mn-cs"/>
                        </a:rPr>
                        <a:t>Sandeep Kumar </a:t>
                      </a:r>
                    </a:p>
                    <a:p>
                      <a:pPr algn="l">
                        <a:lnSpc>
                          <a:spcPct val="100000"/>
                        </a:lnSpc>
                      </a:pPr>
                      <a:r>
                        <a:rPr lang="en-US" sz="1600" kern="1200" dirty="0">
                          <a:solidFill>
                            <a:schemeClr val="dk1"/>
                          </a:solidFill>
                          <a:effectLst/>
                          <a:latin typeface="+mn-lt"/>
                          <a:ea typeface="+mn-ea"/>
                          <a:cs typeface="+mn-cs"/>
                        </a:rPr>
                        <a:t>Panda </a:t>
                      </a:r>
                    </a:p>
                    <a:p>
                      <a:pPr algn="l">
                        <a:lnSpc>
                          <a:spcPct val="100000"/>
                        </a:lnSpc>
                      </a:pPr>
                      <a:r>
                        <a:rPr lang="en-US" sz="1600" kern="1200" dirty="0">
                          <a:solidFill>
                            <a:schemeClr val="dk1"/>
                          </a:solidFill>
                          <a:effectLst/>
                          <a:latin typeface="+mn-lt"/>
                          <a:ea typeface="+mn-ea"/>
                          <a:cs typeface="+mn-cs"/>
                        </a:rPr>
                        <a:t>and </a:t>
                      </a:r>
                    </a:p>
                    <a:p>
                      <a:pPr algn="l">
                        <a:lnSpc>
                          <a:spcPct val="100000"/>
                        </a:lnSpc>
                      </a:pPr>
                      <a:r>
                        <a:rPr lang="en-US" sz="1600" kern="1200" dirty="0">
                          <a:solidFill>
                            <a:schemeClr val="dk1"/>
                          </a:solidFill>
                          <a:effectLst/>
                          <a:latin typeface="+mn-lt"/>
                          <a:ea typeface="+mn-ea"/>
                          <a:cs typeface="+mn-cs"/>
                        </a:rPr>
                        <a:t>Suresh Chandra </a:t>
                      </a:r>
                      <a:r>
                        <a:rPr lang="en-US" sz="1600" kern="1200" dirty="0" err="1">
                          <a:solidFill>
                            <a:schemeClr val="dk1"/>
                          </a:solidFill>
                          <a:effectLst/>
                          <a:latin typeface="+mn-lt"/>
                          <a:ea typeface="+mn-ea"/>
                          <a:cs typeface="+mn-cs"/>
                        </a:rPr>
                        <a:t>Satapathy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GB" sz="1600" b="1" u="sng" dirty="0">
                          <a:effectLst/>
                        </a:rPr>
                        <a:t>[5]</a:t>
                      </a:r>
                    </a:p>
                    <a:p>
                      <a:pPr algn="l">
                        <a:lnSpc>
                          <a:spcPct val="100000"/>
                        </a:lnSpc>
                      </a:pPr>
                      <a:r>
                        <a:rPr lang="en-US" sz="1600" dirty="0">
                          <a:effectLst/>
                        </a:rPr>
                        <a:t>An Investigation</a:t>
                      </a:r>
                    </a:p>
                    <a:p>
                      <a:pPr algn="l">
                        <a:lnSpc>
                          <a:spcPct val="100000"/>
                        </a:lnSpc>
                      </a:pPr>
                      <a:r>
                        <a:rPr lang="en-US" sz="1600" dirty="0">
                          <a:effectLst/>
                        </a:rPr>
                        <a:t>into Smart </a:t>
                      </a:r>
                    </a:p>
                    <a:p>
                      <a:pPr algn="l">
                        <a:lnSpc>
                          <a:spcPct val="100000"/>
                        </a:lnSpc>
                      </a:pPr>
                      <a:r>
                        <a:rPr lang="en-US" sz="1600" dirty="0">
                          <a:effectLst/>
                        </a:rPr>
                        <a:t>Contract Deployment </a:t>
                      </a:r>
                    </a:p>
                    <a:p>
                      <a:pPr algn="l">
                        <a:lnSpc>
                          <a:spcPct val="100000"/>
                        </a:lnSpc>
                      </a:pPr>
                      <a:r>
                        <a:rPr lang="en-US" sz="1600" dirty="0">
                          <a:effectLst/>
                        </a:rPr>
                        <a:t>on Ethereum Platform Using Web3.js and </a:t>
                      </a:r>
                    </a:p>
                    <a:p>
                      <a:pPr algn="l">
                        <a:lnSpc>
                          <a:spcPct val="100000"/>
                        </a:lnSpc>
                      </a:pPr>
                      <a:r>
                        <a:rPr lang="en-US" sz="1600" dirty="0">
                          <a:effectLst/>
                        </a:rPr>
                        <a:t>Solidity Using Blockchain</a:t>
                      </a:r>
                    </a:p>
                    <a:p>
                      <a:pPr algn="l">
                        <a:lnSpc>
                          <a:spcPct val="100000"/>
                        </a:lnSpc>
                      </a:pPr>
                      <a:r>
                        <a:rPr lang="en-US" sz="1600" dirty="0">
                          <a:effectLst/>
                        </a:rPr>
                        <a:t>May 2021</a:t>
                      </a:r>
                    </a:p>
                  </a:txBody>
                  <a:tcPr marL="19305" marR="19305" marT="19305" marB="19305">
                    <a:solidFill>
                      <a:schemeClr val="tx2">
                        <a:lumMod val="20000"/>
                        <a:lumOff val="80000"/>
                      </a:schemeClr>
                    </a:solidFill>
                  </a:tcPr>
                </a:tc>
                <a:tc>
                  <a:txBody>
                    <a:bodyPr/>
                    <a:lstStyle/>
                    <a:p>
                      <a:pPr algn="l">
                        <a:lnSpc>
                          <a:spcPct val="100000"/>
                        </a:lnSpc>
                      </a:pPr>
                      <a:r>
                        <a:rPr lang="en-US" sz="1600" dirty="0">
                          <a:effectLst/>
                        </a:rPr>
                        <a:t>Here in this paper they </a:t>
                      </a:r>
                    </a:p>
                    <a:p>
                      <a:pPr algn="l">
                        <a:lnSpc>
                          <a:spcPct val="100000"/>
                        </a:lnSpc>
                      </a:pPr>
                      <a:r>
                        <a:rPr lang="en-US" sz="1600" dirty="0">
                          <a:effectLst/>
                        </a:rPr>
                        <a:t>mainly focus on the </a:t>
                      </a:r>
                    </a:p>
                    <a:p>
                      <a:pPr algn="l">
                        <a:lnSpc>
                          <a:spcPct val="100000"/>
                        </a:lnSpc>
                      </a:pPr>
                      <a:r>
                        <a:rPr lang="en-US" sz="1600" dirty="0">
                          <a:effectLst/>
                        </a:rPr>
                        <a:t>consensus algorithms </a:t>
                      </a:r>
                    </a:p>
                    <a:p>
                      <a:pPr algn="l">
                        <a:lnSpc>
                          <a:spcPct val="100000"/>
                        </a:lnSpc>
                      </a:pPr>
                      <a:r>
                        <a:rPr lang="en-US" sz="1600" dirty="0">
                          <a:effectLst/>
                        </a:rPr>
                        <a:t>that are used to manage</a:t>
                      </a:r>
                    </a:p>
                    <a:p>
                      <a:pPr algn="l">
                        <a:lnSpc>
                          <a:spcPct val="100000"/>
                        </a:lnSpc>
                      </a:pPr>
                      <a:r>
                        <a:rPr lang="en-US" sz="1600" dirty="0">
                          <a:effectLst/>
                        </a:rPr>
                        <a:t> and control blocks on </a:t>
                      </a:r>
                    </a:p>
                    <a:p>
                      <a:pPr algn="l">
                        <a:lnSpc>
                          <a:spcPct val="100000"/>
                        </a:lnSpc>
                      </a:pPr>
                      <a:r>
                        <a:rPr lang="en-US" sz="1600" dirty="0">
                          <a:effectLst/>
                        </a:rPr>
                        <a:t>the blockchain. Also on</a:t>
                      </a:r>
                    </a:p>
                    <a:p>
                      <a:pPr algn="l">
                        <a:lnSpc>
                          <a:spcPct val="100000"/>
                        </a:lnSpc>
                      </a:pPr>
                      <a:r>
                        <a:rPr lang="en-US" sz="1600" dirty="0">
                          <a:effectLst/>
                        </a:rPr>
                        <a:t> the Ethereum which is </a:t>
                      </a:r>
                    </a:p>
                    <a:p>
                      <a:pPr algn="l">
                        <a:lnSpc>
                          <a:spcPct val="100000"/>
                        </a:lnSpc>
                      </a:pPr>
                      <a:r>
                        <a:rPr lang="en-US" sz="1600" dirty="0">
                          <a:effectLst/>
                        </a:rPr>
                        <a:t>used to implement </a:t>
                      </a:r>
                      <a:r>
                        <a:rPr lang="en-US" sz="1600" dirty="0" err="1">
                          <a:effectLst/>
                        </a:rPr>
                        <a:t>Dapp</a:t>
                      </a:r>
                      <a:r>
                        <a:rPr lang="en-US" sz="1600" dirty="0">
                          <a:effectLst/>
                        </a:rPr>
                        <a:t> using smart contracts. </a:t>
                      </a:r>
                    </a:p>
                    <a:p>
                      <a:pPr algn="l">
                        <a:lnSpc>
                          <a:spcPct val="100000"/>
                        </a:lnSpc>
                      </a:pPr>
                      <a:r>
                        <a:rPr lang="en-US" sz="1600" dirty="0">
                          <a:effectLst/>
                        </a:rPr>
                        <a:t>Lately focuses on the </a:t>
                      </a:r>
                    </a:p>
                    <a:p>
                      <a:pPr algn="l">
                        <a:lnSpc>
                          <a:spcPct val="100000"/>
                        </a:lnSpc>
                      </a:pPr>
                      <a:r>
                        <a:rPr lang="en-US" sz="1600" dirty="0">
                          <a:effectLst/>
                        </a:rPr>
                        <a:t>implementation </a:t>
                      </a:r>
                    </a:p>
                    <a:p>
                      <a:pPr algn="l">
                        <a:lnSpc>
                          <a:spcPct val="100000"/>
                        </a:lnSpc>
                      </a:pPr>
                      <a:r>
                        <a:rPr lang="en-US" sz="1600" dirty="0">
                          <a:effectLst/>
                        </a:rPr>
                        <a:t>methodology on </a:t>
                      </a:r>
                    </a:p>
                    <a:p>
                      <a:pPr algn="l">
                        <a:lnSpc>
                          <a:spcPct val="100000"/>
                        </a:lnSpc>
                      </a:pPr>
                      <a:r>
                        <a:rPr lang="en-US" sz="1600" dirty="0">
                          <a:effectLst/>
                        </a:rPr>
                        <a:t>Ethereum blockchain </a:t>
                      </a:r>
                    </a:p>
                    <a:p>
                      <a:pPr algn="l">
                        <a:lnSpc>
                          <a:spcPct val="100000"/>
                        </a:lnSpc>
                      </a:pPr>
                      <a:r>
                        <a:rPr lang="en-US" sz="1600" dirty="0">
                          <a:effectLst/>
                        </a:rPr>
                        <a:t>for creating and </a:t>
                      </a:r>
                    </a:p>
                    <a:p>
                      <a:pPr algn="l">
                        <a:lnSpc>
                          <a:spcPct val="100000"/>
                        </a:lnSpc>
                      </a:pPr>
                      <a:r>
                        <a:rPr lang="en-US" sz="1600" dirty="0">
                          <a:effectLst/>
                        </a:rPr>
                        <a:t>deploying and also</a:t>
                      </a:r>
                    </a:p>
                    <a:p>
                      <a:pPr algn="l">
                        <a:lnSpc>
                          <a:spcPct val="100000"/>
                        </a:lnSpc>
                      </a:pPr>
                      <a:r>
                        <a:rPr lang="en-US" sz="1600" dirty="0">
                          <a:effectLst/>
                        </a:rPr>
                        <a:t>interaction with the</a:t>
                      </a:r>
                    </a:p>
                    <a:p>
                      <a:pPr algn="l">
                        <a:lnSpc>
                          <a:spcPct val="100000"/>
                        </a:lnSpc>
                      </a:pPr>
                      <a:r>
                        <a:rPr lang="en-US" sz="1600" dirty="0">
                          <a:effectLst/>
                        </a:rPr>
                        <a:t>smart contract.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US" sz="1600" dirty="0">
                          <a:effectLst/>
                        </a:rPr>
                        <a:t>For the front end they</a:t>
                      </a:r>
                    </a:p>
                    <a:p>
                      <a:pPr algn="l">
                        <a:lnSpc>
                          <a:spcPct val="100000"/>
                        </a:lnSpc>
                      </a:pPr>
                      <a:r>
                        <a:rPr lang="en-US" sz="1600" dirty="0">
                          <a:effectLst/>
                        </a:rPr>
                        <a:t>used web3 to interact</a:t>
                      </a:r>
                    </a:p>
                    <a:p>
                      <a:pPr algn="l">
                        <a:lnSpc>
                          <a:spcPct val="100000"/>
                        </a:lnSpc>
                      </a:pPr>
                      <a:r>
                        <a:rPr lang="en-US" sz="1600" dirty="0">
                          <a:effectLst/>
                        </a:rPr>
                        <a:t>with Ethereum smart </a:t>
                      </a:r>
                    </a:p>
                    <a:p>
                      <a:pPr algn="l">
                        <a:lnSpc>
                          <a:spcPct val="100000"/>
                        </a:lnSpc>
                      </a:pPr>
                      <a:r>
                        <a:rPr lang="en-US" sz="1600" dirty="0">
                          <a:effectLst/>
                        </a:rPr>
                        <a:t>contract.</a:t>
                      </a:r>
                    </a:p>
                    <a:p>
                      <a:pPr algn="l">
                        <a:lnSpc>
                          <a:spcPct val="100000"/>
                        </a:lnSpc>
                      </a:pPr>
                      <a:r>
                        <a:rPr lang="en-US" sz="1600" dirty="0" err="1">
                          <a:effectLst/>
                        </a:rPr>
                        <a:t>MetaMask</a:t>
                      </a:r>
                      <a:r>
                        <a:rPr lang="en-US" sz="1600" dirty="0">
                          <a:effectLst/>
                        </a:rPr>
                        <a:t> is used as </a:t>
                      </a:r>
                    </a:p>
                    <a:p>
                      <a:pPr algn="l">
                        <a:lnSpc>
                          <a:spcPct val="100000"/>
                        </a:lnSpc>
                      </a:pPr>
                      <a:r>
                        <a:rPr lang="en-US" sz="1600" dirty="0">
                          <a:effectLst/>
                        </a:rPr>
                        <a:t>Ethereum client for </a:t>
                      </a:r>
                    </a:p>
                    <a:p>
                      <a:pPr algn="l">
                        <a:lnSpc>
                          <a:spcPct val="100000"/>
                        </a:lnSpc>
                      </a:pPr>
                      <a:r>
                        <a:rPr lang="en-US" sz="1600" dirty="0">
                          <a:effectLst/>
                        </a:rPr>
                        <a:t>managing personal </a:t>
                      </a:r>
                    </a:p>
                    <a:p>
                      <a:pPr algn="l">
                        <a:lnSpc>
                          <a:spcPct val="100000"/>
                        </a:lnSpc>
                      </a:pPr>
                      <a:r>
                        <a:rPr lang="en-US" sz="1600" dirty="0">
                          <a:effectLst/>
                        </a:rPr>
                        <a:t>accounts and private</a:t>
                      </a:r>
                    </a:p>
                    <a:p>
                      <a:pPr algn="l">
                        <a:lnSpc>
                          <a:spcPct val="100000"/>
                        </a:lnSpc>
                      </a:pPr>
                      <a:r>
                        <a:rPr lang="en-US" sz="1600" dirty="0">
                          <a:effectLst/>
                        </a:rPr>
                        <a:t>keys. The smart contract</a:t>
                      </a:r>
                    </a:p>
                    <a:p>
                      <a:pPr algn="l">
                        <a:lnSpc>
                          <a:spcPct val="100000"/>
                        </a:lnSpc>
                      </a:pPr>
                      <a:r>
                        <a:rPr lang="en-US" sz="1600" dirty="0">
                          <a:effectLst/>
                        </a:rPr>
                        <a:t>was deployed on </a:t>
                      </a:r>
                      <a:r>
                        <a:rPr lang="en-US" sz="1600" dirty="0" err="1">
                          <a:effectLst/>
                        </a:rPr>
                        <a:t>Rinkeby</a:t>
                      </a:r>
                      <a:r>
                        <a:rPr lang="en-US" sz="1600" dirty="0">
                          <a:effectLst/>
                        </a:rPr>
                        <a:t> </a:t>
                      </a:r>
                    </a:p>
                    <a:p>
                      <a:pPr algn="l">
                        <a:lnSpc>
                          <a:spcPct val="100000"/>
                        </a:lnSpc>
                      </a:pPr>
                      <a:r>
                        <a:rPr lang="en-US" sz="1600" dirty="0">
                          <a:effectLst/>
                        </a:rPr>
                        <a:t>Test network.</a:t>
                      </a:r>
                    </a:p>
                    <a:p>
                      <a:pPr algn="l">
                        <a:lnSpc>
                          <a:spcPct val="100000"/>
                        </a:lnSpc>
                      </a:pPr>
                      <a:r>
                        <a:rPr lang="en-US" sz="1600" dirty="0">
                          <a:effectLst/>
                        </a:rPr>
                        <a:t>For developing framework </a:t>
                      </a:r>
                    </a:p>
                    <a:p>
                      <a:pPr algn="l">
                        <a:lnSpc>
                          <a:spcPct val="100000"/>
                        </a:lnSpc>
                      </a:pPr>
                      <a:r>
                        <a:rPr lang="en-US" sz="1600" dirty="0">
                          <a:effectLst/>
                        </a:rPr>
                        <a:t>for smart contracts they </a:t>
                      </a:r>
                    </a:p>
                    <a:p>
                      <a:pPr algn="l">
                        <a:lnSpc>
                          <a:spcPct val="100000"/>
                        </a:lnSpc>
                      </a:pPr>
                      <a:r>
                        <a:rPr lang="en-US" sz="1600" dirty="0">
                          <a:effectLst/>
                        </a:rPr>
                        <a:t>used Truffle as a back-end.</a:t>
                      </a:r>
                    </a:p>
                    <a:p>
                      <a:pPr algn="l">
                        <a:lnSpc>
                          <a:spcPct val="100000"/>
                        </a:lnSpc>
                      </a:pPr>
                      <a:r>
                        <a:rPr lang="en-US" sz="1600" dirty="0">
                          <a:effectLst/>
                        </a:rPr>
                        <a:t>Ganache- Local private </a:t>
                      </a:r>
                    </a:p>
                    <a:p>
                      <a:pPr algn="l">
                        <a:lnSpc>
                          <a:spcPct val="100000"/>
                        </a:lnSpc>
                      </a:pPr>
                      <a:r>
                        <a:rPr lang="en-US" sz="1600" dirty="0">
                          <a:effectLst/>
                        </a:rPr>
                        <a:t>network for smart contracts</a:t>
                      </a:r>
                    </a:p>
                    <a:p>
                      <a:pPr algn="l">
                        <a:lnSpc>
                          <a:spcPct val="100000"/>
                        </a:lnSpc>
                      </a:pPr>
                      <a:r>
                        <a:rPr lang="en-US" sz="1600" dirty="0">
                          <a:effectLst/>
                        </a:rPr>
                        <a:t> development.</a:t>
                      </a:r>
                    </a:p>
                    <a:p>
                      <a:pPr algn="l">
                        <a:lnSpc>
                          <a:spcPct val="100000"/>
                        </a:lnSpc>
                      </a:pPr>
                      <a:endParaRPr lang="en-IN" sz="1600" dirty="0">
                        <a:effectLst/>
                      </a:endParaRPr>
                    </a:p>
                    <a:p>
                      <a:pPr algn="l">
                        <a:lnSpc>
                          <a:spcPct val="100000"/>
                        </a:lnSpc>
                      </a:pPr>
                      <a:r>
                        <a:rPr lang="en-IN" sz="1600" dirty="0">
                          <a:effectLst/>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tc>
                  <a:txBody>
                    <a:bodyPr/>
                    <a:lstStyle/>
                    <a:p>
                      <a:pPr algn="l">
                        <a:lnSpc>
                          <a:spcPct val="100000"/>
                        </a:lnSpc>
                      </a:pPr>
                      <a:r>
                        <a:rPr lang="en-US" sz="1600" dirty="0">
                          <a:effectLst/>
                        </a:rPr>
                        <a:t>We conclude that </a:t>
                      </a:r>
                    </a:p>
                    <a:p>
                      <a:pPr algn="l">
                        <a:lnSpc>
                          <a:spcPct val="100000"/>
                        </a:lnSpc>
                      </a:pPr>
                      <a:r>
                        <a:rPr lang="en-US" sz="1600" dirty="0">
                          <a:effectLst/>
                        </a:rPr>
                        <a:t>addressing the </a:t>
                      </a:r>
                    </a:p>
                    <a:p>
                      <a:pPr algn="l">
                        <a:lnSpc>
                          <a:spcPct val="100000"/>
                        </a:lnSpc>
                      </a:pPr>
                      <a:r>
                        <a:rPr lang="en-US" sz="1600" dirty="0">
                          <a:effectLst/>
                        </a:rPr>
                        <a:t>fundamentals of</a:t>
                      </a:r>
                    </a:p>
                    <a:p>
                      <a:pPr algn="l">
                        <a:lnSpc>
                          <a:spcPct val="100000"/>
                        </a:lnSpc>
                      </a:pPr>
                      <a:r>
                        <a:rPr lang="en-US" sz="1600" dirty="0">
                          <a:effectLst/>
                        </a:rPr>
                        <a:t>the visionary </a:t>
                      </a:r>
                    </a:p>
                    <a:p>
                      <a:pPr algn="l">
                        <a:lnSpc>
                          <a:spcPct val="100000"/>
                        </a:lnSpc>
                      </a:pPr>
                      <a:r>
                        <a:rPr lang="en-US" sz="1600" dirty="0">
                          <a:effectLst/>
                        </a:rPr>
                        <a:t>blockchain technology</a:t>
                      </a:r>
                    </a:p>
                    <a:p>
                      <a:pPr algn="l">
                        <a:lnSpc>
                          <a:spcPct val="100000"/>
                        </a:lnSpc>
                      </a:pPr>
                      <a:r>
                        <a:rPr lang="en-US" sz="1600" dirty="0">
                          <a:effectLst/>
                        </a:rPr>
                        <a:t> to develop, discussed </a:t>
                      </a:r>
                    </a:p>
                    <a:p>
                      <a:pPr algn="l">
                        <a:lnSpc>
                          <a:spcPct val="100000"/>
                        </a:lnSpc>
                      </a:pPr>
                      <a:r>
                        <a:rPr lang="en-US" sz="1600" dirty="0">
                          <a:effectLst/>
                        </a:rPr>
                        <a:t>on the consensus </a:t>
                      </a:r>
                    </a:p>
                    <a:p>
                      <a:pPr algn="l">
                        <a:lnSpc>
                          <a:spcPct val="100000"/>
                        </a:lnSpc>
                      </a:pPr>
                      <a:r>
                        <a:rPr lang="en-US" sz="1600" dirty="0">
                          <a:effectLst/>
                        </a:rPr>
                        <a:t>algorithms. Proposed a</a:t>
                      </a:r>
                    </a:p>
                    <a:p>
                      <a:pPr algn="l">
                        <a:lnSpc>
                          <a:spcPct val="100000"/>
                        </a:lnSpc>
                      </a:pPr>
                      <a:r>
                        <a:rPr lang="en-US" sz="1600" dirty="0">
                          <a:effectLst/>
                        </a:rPr>
                        <a:t>novel approach for </a:t>
                      </a:r>
                    </a:p>
                    <a:p>
                      <a:pPr algn="l">
                        <a:lnSpc>
                          <a:spcPct val="100000"/>
                        </a:lnSpc>
                      </a:pPr>
                      <a:r>
                        <a:rPr lang="en-US" sz="1600" dirty="0">
                          <a:effectLst/>
                        </a:rPr>
                        <a:t>deploying smart </a:t>
                      </a:r>
                    </a:p>
                    <a:p>
                      <a:pPr algn="l">
                        <a:lnSpc>
                          <a:spcPct val="100000"/>
                        </a:lnSpc>
                      </a:pPr>
                      <a:r>
                        <a:rPr lang="en-US" sz="1600" dirty="0">
                          <a:effectLst/>
                        </a:rPr>
                        <a:t>contract and interacting </a:t>
                      </a:r>
                    </a:p>
                    <a:p>
                      <a:pPr algn="l">
                        <a:lnSpc>
                          <a:spcPct val="100000"/>
                        </a:lnSpc>
                      </a:pPr>
                      <a:r>
                        <a:rPr lang="en-US" sz="1600" dirty="0">
                          <a:effectLst/>
                        </a:rPr>
                        <a:t>with it. Also explore the unexplored areas related </a:t>
                      </a:r>
                    </a:p>
                    <a:p>
                      <a:pPr algn="l">
                        <a:lnSpc>
                          <a:spcPct val="100000"/>
                        </a:lnSpc>
                      </a:pPr>
                      <a:r>
                        <a:rPr lang="en-US" sz="1600" dirty="0">
                          <a:effectLst/>
                        </a:rPr>
                        <a:t>to Ethereum, smart </a:t>
                      </a:r>
                    </a:p>
                    <a:p>
                      <a:pPr algn="l">
                        <a:lnSpc>
                          <a:spcPct val="100000"/>
                        </a:lnSpc>
                      </a:pPr>
                      <a:r>
                        <a:rPr lang="en-US" sz="1600" dirty="0">
                          <a:effectLst/>
                        </a:rPr>
                        <a:t>contract and Web3.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305" marR="19305" marT="19305" marB="19305">
                    <a:solidFill>
                      <a:schemeClr val="tx2">
                        <a:lumMod val="20000"/>
                        <a:lumOff val="80000"/>
                      </a:schemeClr>
                    </a:solidFill>
                  </a:tcPr>
                </a:tc>
                <a:extLst>
                  <a:ext uri="{0D108BD9-81ED-4DB2-BD59-A6C34878D82A}">
                    <a16:rowId xmlns:a16="http://schemas.microsoft.com/office/drawing/2014/main" val="1057727937"/>
                  </a:ext>
                </a:extLst>
              </a:tr>
            </a:tbl>
          </a:graphicData>
        </a:graphic>
      </p:graphicFrame>
    </p:spTree>
    <p:extLst>
      <p:ext uri="{BB962C8B-B14F-4D97-AF65-F5344CB8AC3E}">
        <p14:creationId xmlns:p14="http://schemas.microsoft.com/office/powerpoint/2010/main" val="379865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91" y="548680"/>
            <a:ext cx="9512029" cy="5688632"/>
          </a:xfrm>
        </p:spPr>
        <p:txBody>
          <a:bodyPr lIns="91440" tIns="45720" rIns="91440" bIns="45720" anchor="t"/>
          <a:lstStyle/>
          <a:p>
            <a:pPr marL="0" indent="0">
              <a:buNone/>
            </a:pPr>
            <a:r>
              <a:rPr lang="en-US" sz="1800" dirty="0">
                <a:solidFill>
                  <a:srgbClr val="FF0000"/>
                </a:solidFill>
                <a:cs typeface="Calibri" panose="020F0502020204030204"/>
              </a:rPr>
              <a:t>             </a:t>
            </a:r>
            <a:endParaRPr lang="en-US" sz="1800" b="1" dirty="0">
              <a:solidFill>
                <a:srgbClr val="FF0000"/>
              </a:solidFill>
              <a:cs typeface="Calibri" panose="020F0502020204030204"/>
            </a:endParaRPr>
          </a:p>
          <a:p>
            <a:pPr>
              <a:buNone/>
            </a:pPr>
            <a:endParaRPr lang="en-US" sz="1800" dirty="0">
              <a:ea typeface="+mn-lt"/>
              <a:cs typeface="+mn-lt"/>
            </a:endParaRPr>
          </a:p>
          <a:p>
            <a:pPr>
              <a:buNone/>
            </a:pPr>
            <a:endParaRPr lang="en-US" sz="1800" u="sng" dirty="0">
              <a:cs typeface="Calibri" panose="020F0502020204030204"/>
            </a:endParaRPr>
          </a:p>
          <a:p>
            <a:pPr>
              <a:buNone/>
            </a:pPr>
            <a:endParaRPr lang="en-US" sz="1800" dirty="0">
              <a:cs typeface="Calibri" panose="020F0502020204030204"/>
            </a:endParaRPr>
          </a:p>
        </p:txBody>
      </p:sp>
      <p:sp>
        <p:nvSpPr>
          <p:cNvPr id="6" name="TextBox 5"/>
          <p:cNvSpPr txBox="1"/>
          <p:nvPr/>
        </p:nvSpPr>
        <p:spPr>
          <a:xfrm>
            <a:off x="1209135" y="66136"/>
            <a:ext cx="86954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a:solidFill>
                  <a:srgbClr val="FF0000"/>
                </a:solidFill>
                <a:ea typeface="+mn-lt"/>
                <a:cs typeface="+mn-lt"/>
              </a:rPr>
              <a:t>Functional and Non-Functional Requirement</a:t>
            </a:r>
            <a:endParaRPr lang="en-US" sz="3200">
              <a:cs typeface="Calibri" panose="020F0502020204030204"/>
            </a:endParaRPr>
          </a:p>
        </p:txBody>
      </p:sp>
      <p:graphicFrame>
        <p:nvGraphicFramePr>
          <p:cNvPr id="2" name="Table 1">
            <a:extLst>
              <a:ext uri="{FF2B5EF4-FFF2-40B4-BE49-F238E27FC236}">
                <a16:creationId xmlns:a16="http://schemas.microsoft.com/office/drawing/2014/main" id="{F2E21155-333D-2680-4C08-9186A9D63491}"/>
              </a:ext>
            </a:extLst>
          </p:cNvPr>
          <p:cNvGraphicFramePr>
            <a:graphicFrameLocks noGrp="1"/>
          </p:cNvGraphicFramePr>
          <p:nvPr>
            <p:extLst>
              <p:ext uri="{D42A27DB-BD31-4B8C-83A1-F6EECF244321}">
                <p14:modId xmlns:p14="http://schemas.microsoft.com/office/powerpoint/2010/main" val="1507743520"/>
              </p:ext>
            </p:extLst>
          </p:nvPr>
        </p:nvGraphicFramePr>
        <p:xfrm>
          <a:off x="488504" y="692696"/>
          <a:ext cx="9000999" cy="5760642"/>
        </p:xfrm>
        <a:graphic>
          <a:graphicData uri="http://schemas.openxmlformats.org/drawingml/2006/table">
            <a:tbl>
              <a:tblPr firstRow="1" firstCol="1" bandRow="1"/>
              <a:tblGrid>
                <a:gridCol w="2049042">
                  <a:extLst>
                    <a:ext uri="{9D8B030D-6E8A-4147-A177-3AD203B41FA5}">
                      <a16:colId xmlns:a16="http://schemas.microsoft.com/office/drawing/2014/main" val="1678076381"/>
                    </a:ext>
                  </a:extLst>
                </a:gridCol>
                <a:gridCol w="6951957">
                  <a:extLst>
                    <a:ext uri="{9D8B030D-6E8A-4147-A177-3AD203B41FA5}">
                      <a16:colId xmlns:a16="http://schemas.microsoft.com/office/drawing/2014/main" val="1429223155"/>
                    </a:ext>
                  </a:extLst>
                </a:gridCol>
              </a:tblGrid>
              <a:tr h="912919">
                <a:tc>
                  <a:txBody>
                    <a:bodyPr/>
                    <a:lstStyle/>
                    <a:p>
                      <a:pPr algn="just">
                        <a:lnSpc>
                          <a:spcPct val="100000"/>
                        </a:lnSpc>
                        <a:spcBef>
                          <a:spcPts val="700"/>
                        </a:spcBef>
                      </a:pPr>
                      <a:r>
                        <a:rPr lang="en-IN" sz="1600" b="1" dirty="0">
                          <a:solidFill>
                            <a:srgbClr val="FFFFFF"/>
                          </a:solidFill>
                          <a:effectLst/>
                          <a:latin typeface="Calibri" panose="020F0502020204030204" pitchFamily="34" charset="0"/>
                          <a:ea typeface="Times New Roman" panose="02020603050405020304" pitchFamily="18" charset="0"/>
                        </a:rPr>
                        <a:t>Functional Requirements:</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just">
                        <a:lnSpc>
                          <a:spcPct val="150000"/>
                        </a:lnSpc>
                        <a:spcBef>
                          <a:spcPts val="700"/>
                        </a:spcBef>
                      </a:pPr>
                      <a:r>
                        <a:rPr lang="en-IN" sz="1600" b="1" dirty="0">
                          <a:solidFill>
                            <a:srgbClr val="FFFFFF"/>
                          </a:solidFill>
                          <a:effectLst/>
                          <a:latin typeface="Calibri" panose="020F0502020204030204" pitchFamily="34" charset="0"/>
                          <a:ea typeface="Times New Roman" panose="02020603050405020304" pitchFamily="18" charset="0"/>
                        </a:rPr>
                        <a:t>Requirement Statement:</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968590099"/>
                  </a:ext>
                </a:extLst>
              </a:tr>
              <a:tr h="717342">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FR1</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r>
                        <a:rPr lang="en-IN" sz="1600" dirty="0">
                          <a:solidFill>
                            <a:srgbClr val="000000"/>
                          </a:solidFill>
                          <a:effectLst/>
                          <a:latin typeface="Calibri" panose="020F0502020204030204" pitchFamily="34" charset="0"/>
                          <a:ea typeface="Times New Roman" panose="02020603050405020304" pitchFamily="18" charset="0"/>
                        </a:rPr>
                        <a:t>The application should allow user to connect with their Ethereum blockchain which stores the Ethers(Type of Ethereum Cryptocurrency ).</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56777071"/>
                  </a:ext>
                </a:extLst>
              </a:tr>
              <a:tr h="717342">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FR2</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r>
                        <a:rPr lang="en-IN" sz="1600" dirty="0">
                          <a:solidFill>
                            <a:srgbClr val="000000"/>
                          </a:solidFill>
                          <a:effectLst/>
                          <a:latin typeface="Calibri" panose="020F0502020204030204" pitchFamily="34" charset="0"/>
                          <a:ea typeface="Times New Roman" panose="02020603050405020304" pitchFamily="18" charset="0"/>
                        </a:rPr>
                        <a:t>The application should allow the user to login using credential In The MetaMask.</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82650699"/>
                  </a:ext>
                </a:extLst>
              </a:tr>
              <a:tr h="717342">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FR3</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50000"/>
                        </a:lnSpc>
                        <a:spcBef>
                          <a:spcPts val="700"/>
                        </a:spcBef>
                      </a:pPr>
                      <a:r>
                        <a:rPr lang="en-IN" sz="1600" dirty="0">
                          <a:solidFill>
                            <a:srgbClr val="000000"/>
                          </a:solidFill>
                          <a:effectLst/>
                          <a:latin typeface="Calibri" panose="020F0502020204030204" pitchFamily="34" charset="0"/>
                          <a:ea typeface="Times New Roman" panose="02020603050405020304" pitchFamily="18" charset="0"/>
                        </a:rPr>
                        <a:t>The application should allow the user to see balance in the Ethereum Account.</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23179194"/>
                  </a:ext>
                </a:extLst>
              </a:tr>
              <a:tr h="717342">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FR4 </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r>
                        <a:rPr lang="en-IN" sz="1600" dirty="0">
                          <a:solidFill>
                            <a:srgbClr val="000000"/>
                          </a:solidFill>
                          <a:effectLst/>
                          <a:latin typeface="Calibri" panose="020F0502020204030204" pitchFamily="34" charset="0"/>
                          <a:ea typeface="Times New Roman" panose="02020603050405020304" pitchFamily="18" charset="0"/>
                        </a:rPr>
                        <a:t>The application should allow to send cryptocurrency to their friend’s wallet address, and receive cryptocurrency on their wallets also.</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54651508"/>
                  </a:ext>
                </a:extLst>
              </a:tr>
              <a:tr h="853115">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FR5</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r>
                        <a:rPr lang="en-US" sz="1600" dirty="0">
                          <a:solidFill>
                            <a:srgbClr val="000000"/>
                          </a:solidFill>
                          <a:effectLst/>
                          <a:latin typeface="Calibri" panose="020F0502020204030204" pitchFamily="34" charset="0"/>
                          <a:ea typeface="Times New Roman" panose="02020603050405020304" pitchFamily="18" charset="0"/>
                        </a:rPr>
                        <a:t>User should have an option to send a text attached to the transaction so that the receiver may find it easier to recognize from whom he has received the cryptocurrency.</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65657381"/>
                  </a:ext>
                </a:extLst>
              </a:tr>
              <a:tr h="562620">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FR6</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15000"/>
                        </a:lnSpc>
                        <a:spcBef>
                          <a:spcPts val="700"/>
                        </a:spcBef>
                      </a:pPr>
                      <a:r>
                        <a:rPr lang="en-US" sz="1600" dirty="0">
                          <a:solidFill>
                            <a:srgbClr val="000000"/>
                          </a:solidFill>
                          <a:effectLst/>
                          <a:latin typeface="Calibri" panose="020F0502020204030204" pitchFamily="34" charset="0"/>
                          <a:ea typeface="Times New Roman" panose="02020603050405020304" pitchFamily="18" charset="0"/>
                        </a:rPr>
                        <a:t>User should be able to send Gif attachments along with the transaction message so that the wallet looks attractive. </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31640050"/>
                  </a:ext>
                </a:extLst>
              </a:tr>
              <a:tr h="562620">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FR7</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15000"/>
                        </a:lnSpc>
                        <a:spcBef>
                          <a:spcPts val="700"/>
                        </a:spcBef>
                      </a:pPr>
                      <a:r>
                        <a:rPr lang="en-US" sz="1600" dirty="0">
                          <a:solidFill>
                            <a:srgbClr val="000000"/>
                          </a:solidFill>
                          <a:effectLst/>
                          <a:latin typeface="Calibri" panose="020F0502020204030204" pitchFamily="34" charset="0"/>
                          <a:ea typeface="Times New Roman" panose="02020603050405020304" pitchFamily="18" charset="0"/>
                        </a:rPr>
                        <a:t>All the transactions taking place in the user's wallet must be reflected in the Ethereum Blockchain.</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06093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91" y="548680"/>
            <a:ext cx="9512029" cy="5688632"/>
          </a:xfrm>
        </p:spPr>
        <p:txBody>
          <a:bodyPr lIns="91440" tIns="45720" rIns="91440" bIns="45720" anchor="t"/>
          <a:lstStyle/>
          <a:p>
            <a:pPr marL="0" indent="0">
              <a:buNone/>
            </a:pPr>
            <a:r>
              <a:rPr lang="en-US" sz="1800" dirty="0">
                <a:solidFill>
                  <a:srgbClr val="FF0000"/>
                </a:solidFill>
                <a:cs typeface="Calibri" panose="020F0502020204030204"/>
              </a:rPr>
              <a:t>             </a:t>
            </a:r>
            <a:endParaRPr lang="en-US" sz="1800" b="1" dirty="0">
              <a:solidFill>
                <a:srgbClr val="FF0000"/>
              </a:solidFill>
              <a:cs typeface="Calibri" panose="020F0502020204030204"/>
            </a:endParaRPr>
          </a:p>
          <a:p>
            <a:pPr>
              <a:buNone/>
            </a:pPr>
            <a:endParaRPr lang="en-US" sz="1800" dirty="0">
              <a:ea typeface="+mn-lt"/>
              <a:cs typeface="+mn-lt"/>
            </a:endParaRPr>
          </a:p>
          <a:p>
            <a:pPr>
              <a:buNone/>
            </a:pPr>
            <a:endParaRPr lang="en-US" sz="1800" u="sng" dirty="0">
              <a:cs typeface="Calibri" panose="020F0502020204030204"/>
            </a:endParaRPr>
          </a:p>
          <a:p>
            <a:pPr>
              <a:buNone/>
            </a:pPr>
            <a:endParaRPr lang="en-US" sz="1800" dirty="0">
              <a:cs typeface="Calibri" panose="020F0502020204030204"/>
            </a:endParaRPr>
          </a:p>
        </p:txBody>
      </p:sp>
      <p:sp>
        <p:nvSpPr>
          <p:cNvPr id="6" name="TextBox 5"/>
          <p:cNvSpPr txBox="1"/>
          <p:nvPr/>
        </p:nvSpPr>
        <p:spPr>
          <a:xfrm>
            <a:off x="1209135" y="66136"/>
            <a:ext cx="86954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a:solidFill>
                  <a:srgbClr val="FF0000"/>
                </a:solidFill>
                <a:ea typeface="+mn-lt"/>
                <a:cs typeface="+mn-lt"/>
              </a:rPr>
              <a:t>Functional and Non-Functional Requirement</a:t>
            </a:r>
            <a:endParaRPr lang="en-US" sz="3200">
              <a:cs typeface="Calibri" panose="020F0502020204030204"/>
            </a:endParaRPr>
          </a:p>
        </p:txBody>
      </p:sp>
      <p:graphicFrame>
        <p:nvGraphicFramePr>
          <p:cNvPr id="4" name="Table 3">
            <a:extLst>
              <a:ext uri="{FF2B5EF4-FFF2-40B4-BE49-F238E27FC236}">
                <a16:creationId xmlns:a16="http://schemas.microsoft.com/office/drawing/2014/main" id="{684200FD-8D18-45AC-1D87-6BA180861C69}"/>
              </a:ext>
            </a:extLst>
          </p:cNvPr>
          <p:cNvGraphicFramePr>
            <a:graphicFrameLocks noGrp="1"/>
          </p:cNvGraphicFramePr>
          <p:nvPr>
            <p:extLst>
              <p:ext uri="{D42A27DB-BD31-4B8C-83A1-F6EECF244321}">
                <p14:modId xmlns:p14="http://schemas.microsoft.com/office/powerpoint/2010/main" val="3397102203"/>
              </p:ext>
            </p:extLst>
          </p:nvPr>
        </p:nvGraphicFramePr>
        <p:xfrm>
          <a:off x="560512" y="836712"/>
          <a:ext cx="8784975" cy="4752527"/>
        </p:xfrm>
        <a:graphic>
          <a:graphicData uri="http://schemas.openxmlformats.org/drawingml/2006/table">
            <a:tbl>
              <a:tblPr firstRow="1" firstCol="1" bandRow="1"/>
              <a:tblGrid>
                <a:gridCol w="2146248">
                  <a:extLst>
                    <a:ext uri="{9D8B030D-6E8A-4147-A177-3AD203B41FA5}">
                      <a16:colId xmlns:a16="http://schemas.microsoft.com/office/drawing/2014/main" val="2135991041"/>
                    </a:ext>
                  </a:extLst>
                </a:gridCol>
                <a:gridCol w="6638727">
                  <a:extLst>
                    <a:ext uri="{9D8B030D-6E8A-4147-A177-3AD203B41FA5}">
                      <a16:colId xmlns:a16="http://schemas.microsoft.com/office/drawing/2014/main" val="3723339585"/>
                    </a:ext>
                  </a:extLst>
                </a:gridCol>
              </a:tblGrid>
              <a:tr h="909465">
                <a:tc>
                  <a:txBody>
                    <a:bodyPr/>
                    <a:lstStyle/>
                    <a:p>
                      <a:pPr algn="just">
                        <a:lnSpc>
                          <a:spcPct val="100000"/>
                        </a:lnSpc>
                        <a:spcBef>
                          <a:spcPts val="700"/>
                        </a:spcBef>
                      </a:pPr>
                      <a:r>
                        <a:rPr lang="en-IN" sz="1600" b="1" dirty="0">
                          <a:solidFill>
                            <a:srgbClr val="FFFFFF"/>
                          </a:solidFill>
                          <a:effectLst/>
                          <a:latin typeface="Calibri" panose="020F0502020204030204" pitchFamily="34" charset="0"/>
                          <a:ea typeface="Times New Roman" panose="02020603050405020304" pitchFamily="18" charset="0"/>
                        </a:rPr>
                        <a:t>Non-Functional Requirements:</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just">
                        <a:lnSpc>
                          <a:spcPct val="100000"/>
                        </a:lnSpc>
                        <a:spcBef>
                          <a:spcPts val="700"/>
                        </a:spcBef>
                      </a:pPr>
                      <a:r>
                        <a:rPr lang="en-IN" sz="1600" b="1" dirty="0">
                          <a:solidFill>
                            <a:srgbClr val="FFFFFF"/>
                          </a:solidFill>
                          <a:effectLst/>
                          <a:latin typeface="Calibri" panose="020F0502020204030204" pitchFamily="34" charset="0"/>
                          <a:ea typeface="Times New Roman" panose="02020603050405020304" pitchFamily="18" charset="0"/>
                        </a:rPr>
                        <a:t>Requirement Statement</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750917621"/>
                  </a:ext>
                </a:extLst>
              </a:tr>
              <a:tr h="925215">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NFR1</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endParaRPr lang="en-US" sz="1600" dirty="0">
                        <a:solidFill>
                          <a:srgbClr val="000000"/>
                        </a:solidFill>
                        <a:effectLst/>
                        <a:latin typeface="Calibri" panose="020F0502020204030204" pitchFamily="34" charset="0"/>
                        <a:ea typeface="Times New Roman" panose="02020603050405020304" pitchFamily="18" charset="0"/>
                      </a:endParaRPr>
                    </a:p>
                    <a:p>
                      <a:pPr algn="just">
                        <a:lnSpc>
                          <a:spcPct val="100000"/>
                        </a:lnSpc>
                        <a:spcBef>
                          <a:spcPts val="700"/>
                        </a:spcBef>
                      </a:pPr>
                      <a:r>
                        <a:rPr lang="en-US" sz="1600" dirty="0">
                          <a:solidFill>
                            <a:srgbClr val="000000"/>
                          </a:solidFill>
                          <a:effectLst/>
                          <a:latin typeface="Calibri" panose="020F0502020204030204" pitchFamily="34" charset="0"/>
                          <a:ea typeface="Times New Roman" panose="02020603050405020304" pitchFamily="18" charset="0"/>
                        </a:rPr>
                        <a:t>The application should be able to provide transaction services to multiple users at any given time</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38529424"/>
                  </a:ext>
                </a:extLst>
              </a:tr>
              <a:tr h="821901">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NFR2</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endParaRPr lang="en-US" sz="1600" dirty="0">
                        <a:solidFill>
                          <a:srgbClr val="000000"/>
                        </a:solidFill>
                        <a:effectLst/>
                        <a:latin typeface="Calibri" panose="020F0502020204030204" pitchFamily="34" charset="0"/>
                        <a:ea typeface="Times New Roman" panose="02020603050405020304" pitchFamily="18" charset="0"/>
                      </a:endParaRPr>
                    </a:p>
                    <a:p>
                      <a:pPr algn="just">
                        <a:lnSpc>
                          <a:spcPct val="100000"/>
                        </a:lnSpc>
                        <a:spcBef>
                          <a:spcPts val="700"/>
                        </a:spcBef>
                      </a:pPr>
                      <a:r>
                        <a:rPr lang="en-US" sz="1600" dirty="0">
                          <a:solidFill>
                            <a:srgbClr val="000000"/>
                          </a:solidFill>
                          <a:effectLst/>
                          <a:latin typeface="Calibri" panose="020F0502020204030204" pitchFamily="34" charset="0"/>
                          <a:ea typeface="Times New Roman" panose="02020603050405020304" pitchFamily="18" charset="0"/>
                        </a:rPr>
                        <a:t>Messages and transaction shared between users should be End-to-End encrypted to maintain privacy. </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353267"/>
                  </a:ext>
                </a:extLst>
              </a:tr>
              <a:tr h="914595">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NFR3</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endParaRPr lang="en-US" sz="1600" dirty="0">
                        <a:solidFill>
                          <a:srgbClr val="000000"/>
                        </a:solidFill>
                        <a:effectLst/>
                        <a:latin typeface="Calibri" panose="020F0502020204030204" pitchFamily="34" charset="0"/>
                        <a:ea typeface="Times New Roman" panose="02020603050405020304" pitchFamily="18" charset="0"/>
                      </a:endParaRPr>
                    </a:p>
                    <a:p>
                      <a:pPr algn="just">
                        <a:lnSpc>
                          <a:spcPct val="100000"/>
                        </a:lnSpc>
                        <a:spcBef>
                          <a:spcPts val="700"/>
                        </a:spcBef>
                      </a:pPr>
                      <a:r>
                        <a:rPr lang="en-US" sz="1600" dirty="0">
                          <a:solidFill>
                            <a:srgbClr val="000000"/>
                          </a:solidFill>
                          <a:effectLst/>
                          <a:latin typeface="Calibri" panose="020F0502020204030204" pitchFamily="34" charset="0"/>
                          <a:ea typeface="Times New Roman" panose="02020603050405020304" pitchFamily="18" charset="0"/>
                        </a:rPr>
                        <a:t>Application must be lightweight and process the transaction instantaneously, also Application must be accessible from many browsers as a web application.</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34279673"/>
                  </a:ext>
                </a:extLst>
              </a:tr>
              <a:tr h="1181351">
                <a:tc>
                  <a:txBody>
                    <a:bodyPr/>
                    <a:lstStyle/>
                    <a:p>
                      <a:pPr algn="just">
                        <a:lnSpc>
                          <a:spcPct val="150000"/>
                        </a:lnSpc>
                        <a:spcBef>
                          <a:spcPts val="700"/>
                        </a:spcBef>
                      </a:pPr>
                      <a:r>
                        <a:rPr lang="en-IN" sz="1600" b="1" dirty="0">
                          <a:solidFill>
                            <a:schemeClr val="tx1"/>
                          </a:solidFill>
                          <a:effectLst/>
                          <a:latin typeface="Calibri" panose="020F0502020204030204" pitchFamily="34" charset="0"/>
                          <a:ea typeface="Times New Roman" panose="02020603050405020304" pitchFamily="18" charset="0"/>
                        </a:rPr>
                        <a:t>NFR4</a:t>
                      </a:r>
                      <a:endParaRPr lang="en-IN"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just">
                        <a:lnSpc>
                          <a:spcPct val="100000"/>
                        </a:lnSpc>
                        <a:spcBef>
                          <a:spcPts val="700"/>
                        </a:spcBef>
                      </a:pPr>
                      <a:endParaRPr lang="en-US" sz="1600" dirty="0">
                        <a:solidFill>
                          <a:srgbClr val="000000"/>
                        </a:solidFill>
                        <a:effectLst/>
                        <a:latin typeface="Calibri" panose="020F0502020204030204" pitchFamily="34" charset="0"/>
                        <a:ea typeface="Times New Roman" panose="02020603050405020304" pitchFamily="18" charset="0"/>
                      </a:endParaRPr>
                    </a:p>
                    <a:p>
                      <a:pPr algn="just">
                        <a:lnSpc>
                          <a:spcPct val="100000"/>
                        </a:lnSpc>
                        <a:spcBef>
                          <a:spcPts val="700"/>
                        </a:spcBef>
                      </a:pPr>
                      <a:r>
                        <a:rPr lang="en-US" sz="1600" dirty="0">
                          <a:solidFill>
                            <a:srgbClr val="000000"/>
                          </a:solidFill>
                          <a:effectLst/>
                          <a:latin typeface="Calibri" panose="020F0502020204030204" pitchFamily="34" charset="0"/>
                          <a:ea typeface="Times New Roman" panose="02020603050405020304" pitchFamily="18" charset="0"/>
                        </a:rPr>
                        <a:t>The application may be expanded to support different cryptocurrency transactions</a:t>
                      </a:r>
                      <a:endParaRPr lang="en-IN"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76663763"/>
                  </a:ext>
                </a:extLst>
              </a:tr>
            </a:tbl>
          </a:graphicData>
        </a:graphic>
      </p:graphicFrame>
    </p:spTree>
    <p:extLst>
      <p:ext uri="{BB962C8B-B14F-4D97-AF65-F5344CB8AC3E}">
        <p14:creationId xmlns:p14="http://schemas.microsoft.com/office/powerpoint/2010/main" val="41084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1B90A8-90F8-B2AB-197B-C425E57A168B}"/>
              </a:ext>
            </a:extLst>
          </p:cNvPr>
          <p:cNvSpPr>
            <a:spLocks noGrp="1"/>
          </p:cNvSpPr>
          <p:nvPr>
            <p:ph type="title"/>
          </p:nvPr>
        </p:nvSpPr>
        <p:spPr>
          <a:xfrm>
            <a:off x="416496" y="44624"/>
            <a:ext cx="8915400" cy="654170"/>
          </a:xfrm>
        </p:spPr>
        <p:txBody>
          <a:bodyPr lIns="91440" tIns="45720" rIns="91440" bIns="45720" anchor="t"/>
          <a:lstStyle/>
          <a:p>
            <a:r>
              <a:rPr lang="en-IN" sz="3600" b="1" dirty="0">
                <a:solidFill>
                  <a:srgbClr val="FF0000"/>
                </a:solidFill>
              </a:rPr>
              <a:t>Entity Relation Diagram</a:t>
            </a:r>
          </a:p>
        </p:txBody>
      </p:sp>
      <p:pic>
        <p:nvPicPr>
          <p:cNvPr id="3" name="Picture 2">
            <a:extLst>
              <a:ext uri="{FF2B5EF4-FFF2-40B4-BE49-F238E27FC236}">
                <a16:creationId xmlns:a16="http://schemas.microsoft.com/office/drawing/2014/main" id="{FB5033D9-0E3D-D1A7-32B1-67FEE7857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1" y="698794"/>
            <a:ext cx="9153525" cy="56877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666453-800C-97D9-AB2E-F3BA579D5B7E}"/>
              </a:ext>
            </a:extLst>
          </p:cNvPr>
          <p:cNvSpPr>
            <a:spLocks noGrp="1"/>
          </p:cNvSpPr>
          <p:nvPr>
            <p:ph type="title"/>
          </p:nvPr>
        </p:nvSpPr>
        <p:spPr>
          <a:xfrm>
            <a:off x="416496" y="44624"/>
            <a:ext cx="8915400" cy="654170"/>
          </a:xfrm>
        </p:spPr>
        <p:txBody>
          <a:bodyPr lIns="91440" tIns="45720" rIns="91440" bIns="45720" anchor="t"/>
          <a:lstStyle/>
          <a:p>
            <a:r>
              <a:rPr lang="en-IN" sz="3600" b="1" dirty="0">
                <a:solidFill>
                  <a:srgbClr val="FF0000"/>
                </a:solidFill>
              </a:rPr>
              <a:t>Class Diagram</a:t>
            </a:r>
          </a:p>
        </p:txBody>
      </p:sp>
      <p:pic>
        <p:nvPicPr>
          <p:cNvPr id="6" name="Picture 5">
            <a:extLst>
              <a:ext uri="{FF2B5EF4-FFF2-40B4-BE49-F238E27FC236}">
                <a16:creationId xmlns:a16="http://schemas.microsoft.com/office/drawing/2014/main" id="{BE7E8E2B-1662-65CF-86E9-5F05EC204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1052736"/>
            <a:ext cx="5514975" cy="4914900"/>
          </a:xfrm>
          <a:prstGeom prst="rect">
            <a:avLst/>
          </a:prstGeom>
        </p:spPr>
      </p:pic>
    </p:spTree>
    <p:extLst>
      <p:ext uri="{BB962C8B-B14F-4D97-AF65-F5344CB8AC3E}">
        <p14:creationId xmlns:p14="http://schemas.microsoft.com/office/powerpoint/2010/main" val="33082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Project Team</a:t>
            </a:r>
          </a:p>
        </p:txBody>
      </p:sp>
      <p:graphicFrame>
        <p:nvGraphicFramePr>
          <p:cNvPr id="4" name="Table 3"/>
          <p:cNvGraphicFramePr>
            <a:graphicFrameLocks noGrp="1"/>
          </p:cNvGraphicFramePr>
          <p:nvPr>
            <p:extLst>
              <p:ext uri="{D42A27DB-BD31-4B8C-83A1-F6EECF244321}">
                <p14:modId xmlns:p14="http://schemas.microsoft.com/office/powerpoint/2010/main" val="3849168044"/>
              </p:ext>
            </p:extLst>
          </p:nvPr>
        </p:nvGraphicFramePr>
        <p:xfrm>
          <a:off x="129396" y="1365848"/>
          <a:ext cx="9688062" cy="4466633"/>
        </p:xfrm>
        <a:graphic>
          <a:graphicData uri="http://schemas.openxmlformats.org/drawingml/2006/table">
            <a:tbl>
              <a:tblPr firstRow="1" bandRow="1">
                <a:tableStyleId>{5C22544A-7EE6-4342-B048-85BDC9FD1C3A}</a:tableStyleId>
              </a:tblPr>
              <a:tblGrid>
                <a:gridCol w="1251106">
                  <a:extLst>
                    <a:ext uri="{9D8B030D-6E8A-4147-A177-3AD203B41FA5}">
                      <a16:colId xmlns:a16="http://schemas.microsoft.com/office/drawing/2014/main" val="20000"/>
                    </a:ext>
                  </a:extLst>
                </a:gridCol>
                <a:gridCol w="3592924">
                  <a:extLst>
                    <a:ext uri="{9D8B030D-6E8A-4147-A177-3AD203B41FA5}">
                      <a16:colId xmlns:a16="http://schemas.microsoft.com/office/drawing/2014/main" val="20001"/>
                    </a:ext>
                  </a:extLst>
                </a:gridCol>
                <a:gridCol w="4844032">
                  <a:extLst>
                    <a:ext uri="{9D8B030D-6E8A-4147-A177-3AD203B41FA5}">
                      <a16:colId xmlns:a16="http://schemas.microsoft.com/office/drawing/2014/main" val="20002"/>
                    </a:ext>
                  </a:extLst>
                </a:gridCol>
              </a:tblGrid>
              <a:tr h="668365">
                <a:tc>
                  <a:txBody>
                    <a:bodyPr/>
                    <a:lstStyle/>
                    <a:p>
                      <a:pPr algn="ctr" fontAlgn="base"/>
                      <a:r>
                        <a:rPr lang="en-US" sz="2400" dirty="0">
                          <a:effectLst/>
                        </a:rPr>
                        <a:t>Sl. no.​</a:t>
                      </a:r>
                      <a:endParaRPr lang="en-US" b="1" i="0" dirty="0">
                        <a:solidFill>
                          <a:srgbClr val="FFFFFF"/>
                        </a:solidFill>
                        <a:effectLst/>
                      </a:endParaRPr>
                    </a:p>
                  </a:txBody>
                  <a:tcPr/>
                </a:tc>
                <a:tc>
                  <a:txBody>
                    <a:bodyPr/>
                    <a:lstStyle/>
                    <a:p>
                      <a:pPr algn="ctr" fontAlgn="base"/>
                      <a:r>
                        <a:rPr lang="en-US" sz="2400" dirty="0">
                          <a:effectLst/>
                        </a:rPr>
                        <a:t>Registration no.​</a:t>
                      </a:r>
                      <a:endParaRPr lang="en-US" b="1" i="0" dirty="0">
                        <a:solidFill>
                          <a:srgbClr val="FFFFFF"/>
                        </a:solidFill>
                        <a:effectLst/>
                      </a:endParaRPr>
                    </a:p>
                  </a:txBody>
                  <a:tcPr/>
                </a:tc>
                <a:tc>
                  <a:txBody>
                    <a:bodyPr/>
                    <a:lstStyle/>
                    <a:p>
                      <a:pPr algn="ctr" fontAlgn="base"/>
                      <a:r>
                        <a:rPr lang="en-US" sz="2400" dirty="0">
                          <a:effectLst/>
                        </a:rPr>
                        <a:t>Students​</a:t>
                      </a:r>
                      <a:endParaRPr lang="en-US" b="1" i="0" dirty="0">
                        <a:solidFill>
                          <a:srgbClr val="FFFFFF"/>
                        </a:solidFill>
                        <a:effectLst/>
                      </a:endParaRPr>
                    </a:p>
                  </a:txBody>
                  <a:tcPr/>
                </a:tc>
                <a:extLst>
                  <a:ext uri="{0D108BD9-81ED-4DB2-BD59-A6C34878D82A}">
                    <a16:rowId xmlns:a16="http://schemas.microsoft.com/office/drawing/2014/main" val="10000"/>
                  </a:ext>
                </a:extLst>
              </a:tr>
              <a:tr h="929190">
                <a:tc>
                  <a:txBody>
                    <a:bodyPr/>
                    <a:lstStyle/>
                    <a:p>
                      <a:pPr algn="l" fontAlgn="base"/>
                      <a:r>
                        <a:rPr lang="en-US" sz="2400" dirty="0">
                          <a:effectLst/>
                        </a:rPr>
                        <a:t>1​</a:t>
                      </a:r>
                      <a:endParaRPr lang="en-US" b="0" i="0" dirty="0">
                        <a:solidFill>
                          <a:srgbClr val="000000"/>
                        </a:solidFill>
                        <a:effectLst/>
                      </a:endParaRPr>
                    </a:p>
                  </a:txBody>
                  <a:tcPr/>
                </a:tc>
                <a:tc>
                  <a:txBody>
                    <a:bodyPr/>
                    <a:lstStyle/>
                    <a:p>
                      <a:pPr algn="l" fontAlgn="base"/>
                      <a:r>
                        <a:rPr lang="en-US" sz="2400" dirty="0">
                          <a:effectLst/>
                        </a:rPr>
                        <a:t>18ETCS002126​</a:t>
                      </a:r>
                      <a:endParaRPr lang="en-US" b="0" i="0" dirty="0">
                        <a:solidFill>
                          <a:srgbClr val="000000"/>
                        </a:solidFill>
                        <a:effectLst/>
                      </a:endParaRPr>
                    </a:p>
                  </a:txBody>
                  <a:tcPr/>
                </a:tc>
                <a:tc>
                  <a:txBody>
                    <a:bodyPr/>
                    <a:lstStyle/>
                    <a:p>
                      <a:pPr algn="l" fontAlgn="base"/>
                      <a:r>
                        <a:rPr lang="en-US" sz="2400" u="none" strike="noStrike" dirty="0">
                          <a:effectLst/>
                        </a:rPr>
                        <a:t>SURAJ SHARMA</a:t>
                      </a:r>
                      <a:r>
                        <a:rPr lang="en-US" sz="2400" dirty="0">
                          <a:effectLst/>
                        </a:rPr>
                        <a:t>​</a:t>
                      </a:r>
                    </a:p>
                    <a:p>
                      <a:pPr lvl="0" algn="l">
                        <a:buNone/>
                      </a:pPr>
                      <a:endParaRPr lang="en-US" sz="2400" dirty="0">
                        <a:effectLst/>
                      </a:endParaRPr>
                    </a:p>
                  </a:txBody>
                  <a:tcPr/>
                </a:tc>
                <a:extLst>
                  <a:ext uri="{0D108BD9-81ED-4DB2-BD59-A6C34878D82A}">
                    <a16:rowId xmlns:a16="http://schemas.microsoft.com/office/drawing/2014/main" val="10001"/>
                  </a:ext>
                </a:extLst>
              </a:tr>
              <a:tr h="929190">
                <a:tc>
                  <a:txBody>
                    <a:bodyPr/>
                    <a:lstStyle/>
                    <a:p>
                      <a:pPr algn="l" fontAlgn="base"/>
                      <a:r>
                        <a:rPr lang="en-US" sz="2400" dirty="0">
                          <a:effectLst/>
                        </a:rPr>
                        <a:t>2​</a:t>
                      </a:r>
                      <a:endParaRPr lang="en-US" b="0" i="0" dirty="0">
                        <a:solidFill>
                          <a:srgbClr val="000000"/>
                        </a:solidFill>
                        <a:effectLst/>
                      </a:endParaRPr>
                    </a:p>
                  </a:txBody>
                  <a:tcPr/>
                </a:tc>
                <a:tc>
                  <a:txBody>
                    <a:bodyPr/>
                    <a:lstStyle/>
                    <a:p>
                      <a:pPr algn="l" fontAlgn="base"/>
                      <a:r>
                        <a:rPr lang="en-US" sz="2400" dirty="0">
                          <a:effectLst/>
                        </a:rPr>
                        <a:t>18ETCS002407​</a:t>
                      </a:r>
                      <a:endParaRPr lang="en-US" b="0" i="0" dirty="0">
                        <a:solidFill>
                          <a:srgbClr val="000000"/>
                        </a:solidFill>
                        <a:effectLst/>
                      </a:endParaRPr>
                    </a:p>
                  </a:txBody>
                  <a:tcPr/>
                </a:tc>
                <a:tc>
                  <a:txBody>
                    <a:bodyPr/>
                    <a:lstStyle/>
                    <a:p>
                      <a:pPr algn="l" fontAlgn="base"/>
                      <a:r>
                        <a:rPr lang="en-US" sz="2400" u="none" strike="noStrike" dirty="0">
                          <a:effectLst/>
                        </a:rPr>
                        <a:t>SHASHANK PANDEY</a:t>
                      </a:r>
                      <a:r>
                        <a:rPr lang="en-US" sz="2400" dirty="0">
                          <a:effectLst/>
                        </a:rPr>
                        <a:t>​</a:t>
                      </a:r>
                    </a:p>
                    <a:p>
                      <a:pPr lvl="0" algn="l">
                        <a:buNone/>
                      </a:pPr>
                      <a:endParaRPr lang="en-US" sz="2400" dirty="0">
                        <a:effectLst/>
                      </a:endParaRPr>
                    </a:p>
                  </a:txBody>
                  <a:tcPr/>
                </a:tc>
                <a:extLst>
                  <a:ext uri="{0D108BD9-81ED-4DB2-BD59-A6C34878D82A}">
                    <a16:rowId xmlns:a16="http://schemas.microsoft.com/office/drawing/2014/main" val="10002"/>
                  </a:ext>
                </a:extLst>
              </a:tr>
              <a:tr h="929190">
                <a:tc>
                  <a:txBody>
                    <a:bodyPr/>
                    <a:lstStyle/>
                    <a:p>
                      <a:pPr algn="l" fontAlgn="base"/>
                      <a:r>
                        <a:rPr lang="en-US" sz="2400" dirty="0">
                          <a:effectLst/>
                        </a:rPr>
                        <a:t>3​</a:t>
                      </a:r>
                      <a:endParaRPr lang="en-US" b="0" i="0" dirty="0">
                        <a:solidFill>
                          <a:srgbClr val="000000"/>
                        </a:solidFill>
                        <a:effectLst/>
                      </a:endParaRPr>
                    </a:p>
                  </a:txBody>
                  <a:tcPr/>
                </a:tc>
                <a:tc>
                  <a:txBody>
                    <a:bodyPr/>
                    <a:lstStyle/>
                    <a:p>
                      <a:pPr algn="l" fontAlgn="base"/>
                      <a:r>
                        <a:rPr lang="en-US" sz="2400" dirty="0">
                          <a:effectLst/>
                        </a:rPr>
                        <a:t>​</a:t>
                      </a:r>
                      <a:r>
                        <a:rPr lang="en-US" sz="2400" b="0" i="0" u="none" strike="noStrike" noProof="0" dirty="0">
                          <a:effectLst/>
                          <a:latin typeface="Calibri" panose="020F0502020204030204"/>
                        </a:rPr>
                        <a:t>18ETCS002137</a:t>
                      </a:r>
                      <a:endParaRPr lang="en-US" b="0" i="0" dirty="0">
                        <a:solidFill>
                          <a:srgbClr val="000000"/>
                        </a:solidFill>
                        <a:effectLst/>
                      </a:endParaRPr>
                    </a:p>
                  </a:txBody>
                  <a:tcPr/>
                </a:tc>
                <a:tc>
                  <a:txBody>
                    <a:bodyPr/>
                    <a:lstStyle/>
                    <a:p>
                      <a:pPr lvl="0" algn="l">
                        <a:buNone/>
                      </a:pPr>
                      <a:r>
                        <a:rPr lang="en-US" sz="2400" dirty="0">
                          <a:effectLst/>
                        </a:rPr>
                        <a:t>​V M</a:t>
                      </a:r>
                      <a:r>
                        <a:rPr lang="en-US" sz="2400" dirty="0">
                          <a:solidFill>
                            <a:schemeClr val="tx1"/>
                          </a:solidFill>
                          <a:effectLst/>
                        </a:rPr>
                        <a:t>ANIKANTA</a:t>
                      </a:r>
                      <a:r>
                        <a:rPr lang="en-US" sz="2400" dirty="0">
                          <a:effectLst/>
                        </a:rPr>
                        <a:t> </a:t>
                      </a:r>
                      <a:endParaRPr lang="en-US" sz="2400" b="0" i="0" u="none" strike="noStrike" noProof="0" dirty="0">
                        <a:effectLst/>
                        <a:latin typeface="Calibri" panose="020F0502020204030204"/>
                      </a:endParaRPr>
                    </a:p>
                    <a:p>
                      <a:pPr lvl="0" algn="l">
                        <a:buNone/>
                      </a:pPr>
                      <a:endParaRPr lang="en-US" sz="2400" dirty="0">
                        <a:effectLst/>
                      </a:endParaRPr>
                    </a:p>
                  </a:txBody>
                  <a:tcPr/>
                </a:tc>
                <a:extLst>
                  <a:ext uri="{0D108BD9-81ED-4DB2-BD59-A6C34878D82A}">
                    <a16:rowId xmlns:a16="http://schemas.microsoft.com/office/drawing/2014/main" val="10003"/>
                  </a:ext>
                </a:extLst>
              </a:tr>
              <a:tr h="1010698">
                <a:tc>
                  <a:txBody>
                    <a:bodyPr/>
                    <a:lstStyle/>
                    <a:p>
                      <a:pPr algn="l" fontAlgn="base"/>
                      <a:r>
                        <a:rPr lang="en-US" sz="2400" dirty="0">
                          <a:effectLst/>
                        </a:rPr>
                        <a:t>4​</a:t>
                      </a:r>
                      <a:endParaRPr lang="en-US" b="0" i="0" dirty="0">
                        <a:solidFill>
                          <a:srgbClr val="000000"/>
                        </a:solidFill>
                        <a:effectLst/>
                      </a:endParaRPr>
                    </a:p>
                  </a:txBody>
                  <a:tcPr/>
                </a:tc>
                <a:tc>
                  <a:txBody>
                    <a:bodyPr/>
                    <a:lstStyle/>
                    <a:p>
                      <a:pPr lvl="0" algn="l">
                        <a:buNone/>
                      </a:pPr>
                      <a:r>
                        <a:rPr lang="en-US" sz="2400" b="0" i="0" u="none" strike="noStrike" noProof="0" dirty="0">
                          <a:effectLst/>
                          <a:latin typeface="Calibri" panose="020F0502020204030204"/>
                        </a:rPr>
                        <a:t>18ETCS002073</a:t>
                      </a:r>
                      <a:endParaRPr lang="en-US" dirty="0"/>
                    </a:p>
                  </a:txBody>
                  <a:tcPr/>
                </a:tc>
                <a:tc>
                  <a:txBody>
                    <a:bodyPr/>
                    <a:lstStyle/>
                    <a:p>
                      <a:pPr lvl="0" algn="l">
                        <a:buNone/>
                      </a:pPr>
                      <a:r>
                        <a:rPr lang="en-US" sz="2400" b="0" i="0" u="none" strike="noStrike" noProof="0" dirty="0">
                          <a:effectLst/>
                          <a:latin typeface="Calibri" panose="020F0502020204030204"/>
                        </a:rPr>
                        <a:t>MISSILE GURUNG</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633385-712C-B2EC-F65F-724EE47F6338}"/>
              </a:ext>
            </a:extLst>
          </p:cNvPr>
          <p:cNvSpPr>
            <a:spLocks noGrp="1"/>
          </p:cNvSpPr>
          <p:nvPr>
            <p:ph idx="1"/>
          </p:nvPr>
        </p:nvSpPr>
        <p:spPr>
          <a:xfrm>
            <a:off x="344488" y="80628"/>
            <a:ext cx="8856984" cy="6264695"/>
          </a:xfrm>
        </p:spPr>
        <p:txBody>
          <a:bodyPr/>
          <a:lstStyle/>
          <a:p>
            <a:pPr marL="0" indent="0" algn="just">
              <a:buNone/>
            </a:pPr>
            <a:r>
              <a:rPr lang="en-IN" sz="3000" b="1" dirty="0">
                <a:solidFill>
                  <a:srgbClr val="FF0000"/>
                </a:solidFill>
                <a:latin typeface="Calibri (Headings)"/>
              </a:rPr>
              <a:t>             </a:t>
            </a:r>
            <a:r>
              <a:rPr lang="en-IN" sz="3600" b="1" dirty="0">
                <a:solidFill>
                  <a:srgbClr val="FF0000"/>
                </a:solidFill>
                <a:latin typeface="Calibri (Headings)"/>
              </a:rPr>
              <a:t>Working of The Wallet Application:</a:t>
            </a:r>
          </a:p>
          <a:p>
            <a:pPr marL="0" indent="0" algn="just">
              <a:buNone/>
            </a:pPr>
            <a:endParaRPr lang="en-IN" sz="1800" dirty="0"/>
          </a:p>
          <a:p>
            <a:pPr algn="just">
              <a:buAutoNum type="arabicPeriod"/>
            </a:pPr>
            <a:r>
              <a:rPr lang="en-IN" sz="1800" b="1" dirty="0"/>
              <a:t>Start</a:t>
            </a:r>
            <a:r>
              <a:rPr lang="en-IN" sz="1800" dirty="0"/>
              <a:t>.</a:t>
            </a:r>
          </a:p>
          <a:p>
            <a:pPr marL="0" indent="0" algn="just">
              <a:buNone/>
            </a:pPr>
            <a:r>
              <a:rPr lang="en-IN" sz="1800" dirty="0"/>
              <a:t>2.  Connect to MetaMask:</a:t>
            </a:r>
          </a:p>
          <a:p>
            <a:pPr marL="0" indent="0" algn="just">
              <a:buNone/>
            </a:pPr>
            <a:r>
              <a:rPr lang="en-IN" sz="1800" dirty="0"/>
              <a:t>      </a:t>
            </a:r>
            <a:r>
              <a:rPr lang="en-IN" sz="1800" b="1" dirty="0"/>
              <a:t>   if </a:t>
            </a:r>
            <a:r>
              <a:rPr lang="en-IN" sz="1800" dirty="0"/>
              <a:t>account present do:</a:t>
            </a:r>
          </a:p>
          <a:p>
            <a:pPr marL="0" indent="0" algn="just">
              <a:buNone/>
            </a:pPr>
            <a:r>
              <a:rPr lang="en-IN" sz="1800" dirty="0"/>
              <a:t>	Login</a:t>
            </a:r>
          </a:p>
          <a:p>
            <a:pPr marL="0" indent="0" algn="just">
              <a:buNone/>
            </a:pPr>
            <a:r>
              <a:rPr lang="en-IN" sz="1800" dirty="0"/>
              <a:t>         </a:t>
            </a:r>
            <a:r>
              <a:rPr lang="en-IN" sz="1800" b="1" dirty="0"/>
              <a:t>else</a:t>
            </a:r>
            <a:r>
              <a:rPr lang="en-IN" sz="1800" dirty="0"/>
              <a:t>	do: </a:t>
            </a:r>
          </a:p>
          <a:p>
            <a:pPr marL="0" indent="0" algn="just">
              <a:buNone/>
            </a:pPr>
            <a:r>
              <a:rPr lang="en-IN" sz="1800" dirty="0"/>
              <a:t>	</a:t>
            </a:r>
            <a:r>
              <a:rPr lang="en-IN" sz="1800" b="1" dirty="0"/>
              <a:t>write</a:t>
            </a:r>
            <a:r>
              <a:rPr lang="en-IN" sz="1800" dirty="0"/>
              <a:t> create Account.</a:t>
            </a:r>
          </a:p>
          <a:p>
            <a:pPr marL="0" indent="0" algn="just">
              <a:buNone/>
            </a:pPr>
            <a:r>
              <a:rPr lang="en-IN" sz="1800" dirty="0"/>
              <a:t>3.  Enter R_Add, Amt, Message, Gif and click send button;</a:t>
            </a:r>
          </a:p>
          <a:p>
            <a:pPr marL="0" indent="0" algn="just">
              <a:buNone/>
            </a:pPr>
            <a:r>
              <a:rPr lang="en-IN" sz="1800" dirty="0"/>
              <a:t>4.  T_Fee :=  G_Units   +   (B_Fee  +  tip);</a:t>
            </a:r>
          </a:p>
          <a:p>
            <a:pPr marL="0" indent="0" algn="just">
              <a:buNone/>
            </a:pPr>
            <a:r>
              <a:rPr lang="en-IN" sz="1800" dirty="0"/>
              <a:t>      Final_Amt :=  Amt  +  T_Fee;</a:t>
            </a:r>
          </a:p>
          <a:p>
            <a:pPr marL="0" indent="0" algn="just">
              <a:buNone/>
            </a:pPr>
            <a:r>
              <a:rPr lang="en-IN" sz="1800" dirty="0"/>
              <a:t>5. Check the wallet balance:</a:t>
            </a:r>
          </a:p>
          <a:p>
            <a:pPr marL="0" indent="0" algn="just">
              <a:buNone/>
            </a:pPr>
            <a:r>
              <a:rPr lang="en-IN" sz="1800" dirty="0"/>
              <a:t>      </a:t>
            </a:r>
            <a:r>
              <a:rPr lang="en-IN" sz="1800" b="1" dirty="0"/>
              <a:t>if</a:t>
            </a:r>
            <a:r>
              <a:rPr lang="en-IN" sz="1800" dirty="0"/>
              <a:t> Wallet Balance &lt; Final_Amt do:</a:t>
            </a:r>
          </a:p>
          <a:p>
            <a:pPr marL="0" indent="0" algn="just">
              <a:buNone/>
            </a:pPr>
            <a:r>
              <a:rPr lang="en-IN" sz="1800" dirty="0"/>
              <a:t>	</a:t>
            </a:r>
            <a:r>
              <a:rPr lang="en-IN" sz="1800" b="1" dirty="0"/>
              <a:t>write </a:t>
            </a:r>
            <a:r>
              <a:rPr lang="en-IN" sz="1800" dirty="0"/>
              <a:t>Error ;</a:t>
            </a:r>
          </a:p>
          <a:p>
            <a:pPr marL="0" indent="0" algn="just">
              <a:buNone/>
            </a:pPr>
            <a:r>
              <a:rPr lang="en-IN" sz="1800" b="1" dirty="0"/>
              <a:t>      else </a:t>
            </a:r>
            <a:r>
              <a:rPr lang="en-IN" sz="1800" dirty="0"/>
              <a:t>do: proceed ;</a:t>
            </a:r>
            <a:endParaRPr lang="en-IN" sz="1800" b="1" dirty="0"/>
          </a:p>
          <a:p>
            <a:pPr marL="0" indent="0" algn="just">
              <a:buNone/>
            </a:pPr>
            <a:r>
              <a:rPr lang="en-IN" sz="1800" dirty="0"/>
              <a:t>5.  Authenticate the Transaction In the MetaMask;</a:t>
            </a:r>
          </a:p>
          <a:p>
            <a:pPr marL="0" indent="0" algn="just">
              <a:buNone/>
            </a:pPr>
            <a:r>
              <a:rPr lang="en-IN" sz="1800" dirty="0"/>
              <a:t>6.  Store the Transaction on the Test-Server Address and on Ethereum Blockchain;</a:t>
            </a:r>
          </a:p>
          <a:p>
            <a:pPr algn="just">
              <a:buAutoNum type="arabicPeriod" startAt="7"/>
            </a:pPr>
            <a:r>
              <a:rPr lang="en-IN" sz="1800" dirty="0"/>
              <a:t>Show past transactions on the Wallet User Interface := S_Add, R_Add, Message and Gif;</a:t>
            </a:r>
          </a:p>
          <a:p>
            <a:pPr marL="0" indent="0" algn="just">
              <a:buNone/>
            </a:pPr>
            <a:r>
              <a:rPr lang="en-IN" sz="1800" dirty="0"/>
              <a:t>8.   </a:t>
            </a:r>
            <a:r>
              <a:rPr lang="en-IN" sz="1800" b="1" dirty="0"/>
              <a:t>End.</a:t>
            </a:r>
          </a:p>
          <a:p>
            <a:pPr marL="0" indent="0" algn="just">
              <a:buNone/>
            </a:pPr>
            <a:endParaRPr lang="en-IN" sz="1800" dirty="0"/>
          </a:p>
        </p:txBody>
      </p:sp>
      <p:sp>
        <p:nvSpPr>
          <p:cNvPr id="6" name="Rectangle 5">
            <a:extLst>
              <a:ext uri="{FF2B5EF4-FFF2-40B4-BE49-F238E27FC236}">
                <a16:creationId xmlns:a16="http://schemas.microsoft.com/office/drawing/2014/main" id="{1C00637E-88F7-F58A-A361-E14FD0987214}"/>
              </a:ext>
            </a:extLst>
          </p:cNvPr>
          <p:cNvSpPr/>
          <p:nvPr/>
        </p:nvSpPr>
        <p:spPr>
          <a:xfrm>
            <a:off x="6146032" y="1124744"/>
            <a:ext cx="3759968" cy="4176464"/>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just"/>
            <a:r>
              <a:rPr lang="en-IN" dirty="0">
                <a:ln w="0"/>
                <a:solidFill>
                  <a:schemeClr val="tx1"/>
                </a:solidFill>
                <a:effectLst>
                  <a:outerShdw blurRad="38100" dist="19050" dir="2700000" algn="tl" rotWithShape="0">
                    <a:schemeClr val="dk1">
                      <a:alpha val="40000"/>
                    </a:schemeClr>
                  </a:outerShdw>
                </a:effectLst>
              </a:rPr>
              <a:t>Keywords:</a:t>
            </a:r>
          </a:p>
          <a:p>
            <a:pPr algn="just"/>
            <a:endParaRPr lang="en-IN" dirty="0">
              <a:ln w="0"/>
              <a:solidFill>
                <a:schemeClr val="tx1"/>
              </a:solidFill>
              <a:effectLst>
                <a:outerShdw blurRad="38100" dist="19050" dir="2700000" algn="tl" rotWithShape="0">
                  <a:schemeClr val="dk1">
                    <a:alpha val="40000"/>
                  </a:schemeClr>
                </a:outerShdw>
              </a:effectLst>
            </a:endParaRPr>
          </a:p>
          <a:p>
            <a:pPr algn="just"/>
            <a:r>
              <a:rPr lang="en-IN" sz="1800" dirty="0">
                <a:ln w="0"/>
                <a:solidFill>
                  <a:schemeClr val="tx1"/>
                </a:solidFill>
                <a:effectLst>
                  <a:outerShdw blurRad="38100" dist="19050" dir="2700000" algn="tl" rotWithShape="0">
                    <a:schemeClr val="dk1">
                      <a:alpha val="40000"/>
                    </a:schemeClr>
                  </a:outerShdw>
                </a:effectLst>
              </a:rPr>
              <a:t>1.  </a:t>
            </a:r>
            <a:r>
              <a:rPr lang="en-IN" sz="1800" b="1" dirty="0"/>
              <a:t>R_Add </a:t>
            </a:r>
            <a:r>
              <a:rPr lang="en-IN" sz="1800" dirty="0"/>
              <a:t>: Receiver’s Address.</a:t>
            </a:r>
          </a:p>
          <a:p>
            <a:pPr algn="just"/>
            <a:r>
              <a:rPr lang="en-IN" sz="1800" dirty="0">
                <a:ln w="0"/>
                <a:solidFill>
                  <a:schemeClr val="tx1"/>
                </a:solidFill>
                <a:effectLst>
                  <a:outerShdw blurRad="38100" dist="19050" dir="2700000" algn="tl" rotWithShape="0">
                    <a:schemeClr val="dk1">
                      <a:alpha val="40000"/>
                    </a:schemeClr>
                  </a:outerShdw>
                </a:effectLst>
              </a:rPr>
              <a:t>2.</a:t>
            </a:r>
            <a:r>
              <a:rPr lang="en-IN" sz="1800" dirty="0">
                <a:solidFill>
                  <a:schemeClr val="tx1"/>
                </a:solidFill>
              </a:rPr>
              <a:t>  </a:t>
            </a:r>
            <a:r>
              <a:rPr lang="en-IN" sz="1800" b="1" dirty="0"/>
              <a:t>S_Add </a:t>
            </a:r>
            <a:r>
              <a:rPr lang="en-IN" sz="1800" dirty="0"/>
              <a:t>:  Sender’s Address.</a:t>
            </a:r>
          </a:p>
          <a:p>
            <a:pPr algn="just"/>
            <a:r>
              <a:rPr lang="en-IN" dirty="0">
                <a:ln w="0"/>
                <a:solidFill>
                  <a:schemeClr val="tx1"/>
                </a:solidFill>
                <a:effectLst>
                  <a:outerShdw blurRad="38100" dist="19050" dir="2700000" algn="tl" rotWithShape="0">
                    <a:schemeClr val="dk1">
                      <a:alpha val="40000"/>
                    </a:schemeClr>
                  </a:outerShdw>
                </a:effectLst>
              </a:rPr>
              <a:t>3</a:t>
            </a:r>
            <a:r>
              <a:rPr lang="en-IN" sz="1800" dirty="0"/>
              <a:t>.       </a:t>
            </a:r>
            <a:r>
              <a:rPr lang="en-IN" sz="1800" b="1" dirty="0"/>
              <a:t>Amt</a:t>
            </a:r>
            <a:r>
              <a:rPr lang="en-IN" sz="1800" dirty="0"/>
              <a:t>:  Amount to be sent.</a:t>
            </a:r>
            <a:endParaRPr lang="en-IN" dirty="0">
              <a:ln w="0"/>
              <a:solidFill>
                <a:schemeClr val="tx1"/>
              </a:solidFill>
              <a:effectLst>
                <a:outerShdw blurRad="38100" dist="19050" dir="2700000" algn="tl" rotWithShape="0">
                  <a:schemeClr val="dk1">
                    <a:alpha val="40000"/>
                  </a:schemeClr>
                </a:outerShdw>
              </a:effectLst>
            </a:endParaRPr>
          </a:p>
          <a:p>
            <a:pPr marL="342900" indent="-342900" algn="just">
              <a:buAutoNum type="arabicPeriod" startAt="4"/>
            </a:pPr>
            <a:r>
              <a:rPr lang="en-IN" sz="1800" b="1" dirty="0"/>
              <a:t> T_Fee</a:t>
            </a:r>
            <a:r>
              <a:rPr lang="en-IN" sz="1800" dirty="0"/>
              <a:t>:  Charges incurred on</a:t>
            </a:r>
          </a:p>
          <a:p>
            <a:pPr algn="just"/>
            <a:r>
              <a:rPr lang="en-IN" dirty="0"/>
              <a:t>	    </a:t>
            </a:r>
            <a:r>
              <a:rPr lang="en-IN" sz="1800" dirty="0"/>
              <a:t>the transaction.</a:t>
            </a:r>
            <a:endParaRPr lang="en-IN" dirty="0">
              <a:ln w="0"/>
              <a:solidFill>
                <a:schemeClr val="tx1"/>
              </a:solidFill>
              <a:effectLst>
                <a:outerShdw blurRad="38100" dist="19050" dir="2700000" algn="tl" rotWithShape="0">
                  <a:schemeClr val="dk1">
                    <a:alpha val="40000"/>
                  </a:schemeClr>
                </a:outerShdw>
              </a:effectLst>
            </a:endParaRPr>
          </a:p>
          <a:p>
            <a:pPr algn="just"/>
            <a:r>
              <a:rPr lang="en-IN" dirty="0">
                <a:ln w="0"/>
                <a:solidFill>
                  <a:schemeClr val="tx1"/>
                </a:solidFill>
                <a:effectLst>
                  <a:outerShdw blurRad="38100" dist="19050" dir="2700000" algn="tl" rotWithShape="0">
                    <a:schemeClr val="dk1">
                      <a:alpha val="40000"/>
                    </a:schemeClr>
                  </a:outerShdw>
                </a:effectLst>
              </a:rPr>
              <a:t>5. </a:t>
            </a:r>
            <a:r>
              <a:rPr lang="en-IN" sz="1800" b="1" dirty="0"/>
              <a:t>G_Units</a:t>
            </a:r>
            <a:r>
              <a:rPr lang="en-IN" sz="1800" dirty="0"/>
              <a:t>:  Ethereum gas charges for</a:t>
            </a:r>
          </a:p>
          <a:p>
            <a:pPr algn="just"/>
            <a:r>
              <a:rPr lang="en-IN" dirty="0"/>
              <a:t>                      </a:t>
            </a:r>
            <a:r>
              <a:rPr lang="en-IN" sz="1800" dirty="0"/>
              <a:t>the Transaction.</a:t>
            </a:r>
            <a:endParaRPr lang="en-IN" dirty="0">
              <a:ln w="0"/>
              <a:solidFill>
                <a:schemeClr val="tx1"/>
              </a:solidFill>
              <a:effectLst>
                <a:outerShdw blurRad="38100" dist="19050" dir="2700000" algn="tl" rotWithShape="0">
                  <a:schemeClr val="dk1">
                    <a:alpha val="40000"/>
                  </a:schemeClr>
                </a:outerShdw>
              </a:effectLst>
            </a:endParaRPr>
          </a:p>
          <a:p>
            <a:pPr marL="342900" indent="-342900" algn="just">
              <a:buAutoNum type="arabicPeriod" startAt="6"/>
            </a:pPr>
            <a:r>
              <a:rPr lang="en-IN" sz="1800" b="1" dirty="0"/>
              <a:t>B_Fee</a:t>
            </a:r>
            <a:r>
              <a:rPr lang="en-IN" sz="1800" dirty="0"/>
              <a:t>:  Base Fees of the Ethereum</a:t>
            </a:r>
          </a:p>
          <a:p>
            <a:pPr algn="just"/>
            <a:r>
              <a:rPr lang="en-IN" sz="1800" dirty="0"/>
              <a:t>                     Blockchain. </a:t>
            </a:r>
          </a:p>
          <a:p>
            <a:pPr algn="just"/>
            <a:r>
              <a:rPr lang="en-IN" sz="1800" b="1" dirty="0"/>
              <a:t>7. Final_Amt</a:t>
            </a:r>
            <a:r>
              <a:rPr lang="en-IN" sz="1800" dirty="0"/>
              <a:t>: Amount after adding all</a:t>
            </a:r>
          </a:p>
          <a:p>
            <a:pPr algn="just"/>
            <a:r>
              <a:rPr lang="en-IN" sz="1800" dirty="0"/>
              <a:t>	        the charges as per the</a:t>
            </a:r>
          </a:p>
          <a:p>
            <a:pPr algn="just"/>
            <a:r>
              <a:rPr lang="en-IN" sz="1800" dirty="0"/>
              <a:t>	        Transaction Amount.</a:t>
            </a:r>
            <a:endParaRPr lang="en-IN" b="1" dirty="0">
              <a:ln w="0"/>
              <a:solidFill>
                <a:schemeClr val="tx1"/>
              </a:solidFill>
              <a:effectLst>
                <a:outerShdw blurRad="38100" dist="19050" dir="2700000" algn="tl" rotWithShape="0">
                  <a:schemeClr val="dk1">
                    <a:alpha val="40000"/>
                  </a:schemeClr>
                </a:outerShdw>
              </a:effectLst>
            </a:endParaRPr>
          </a:p>
          <a:p>
            <a:pPr algn="just"/>
            <a:endParaRPr lang="en-IN" dirty="0">
              <a:no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D9C2DD-9589-BE0A-D391-956D44F127E4}"/>
              </a:ext>
            </a:extLst>
          </p:cNvPr>
          <p:cNvSpPr>
            <a:spLocks noGrp="1"/>
          </p:cNvSpPr>
          <p:nvPr>
            <p:ph type="title"/>
          </p:nvPr>
        </p:nvSpPr>
        <p:spPr>
          <a:xfrm>
            <a:off x="416496" y="44624"/>
            <a:ext cx="8915400" cy="654170"/>
          </a:xfrm>
        </p:spPr>
        <p:txBody>
          <a:bodyPr lIns="91440" tIns="45720" rIns="91440" bIns="45720" anchor="t"/>
          <a:lstStyle/>
          <a:p>
            <a:r>
              <a:rPr lang="en-IN" sz="3600" b="1" dirty="0">
                <a:solidFill>
                  <a:srgbClr val="FF0000"/>
                </a:solidFill>
              </a:rPr>
              <a:t>Code Implementation</a:t>
            </a:r>
          </a:p>
        </p:txBody>
      </p:sp>
      <p:sp>
        <p:nvSpPr>
          <p:cNvPr id="5" name="TextBox 4">
            <a:extLst>
              <a:ext uri="{FF2B5EF4-FFF2-40B4-BE49-F238E27FC236}">
                <a16:creationId xmlns:a16="http://schemas.microsoft.com/office/drawing/2014/main" id="{3FCC3A56-E296-2450-16FE-E5FD01B73367}"/>
              </a:ext>
            </a:extLst>
          </p:cNvPr>
          <p:cNvSpPr txBox="1"/>
          <p:nvPr/>
        </p:nvSpPr>
        <p:spPr>
          <a:xfrm>
            <a:off x="1568624" y="1674674"/>
            <a:ext cx="8195320" cy="1754326"/>
          </a:xfrm>
          <a:prstGeom prst="rect">
            <a:avLst/>
          </a:prstGeom>
          <a:noFill/>
        </p:spPr>
        <p:txBody>
          <a:bodyPr wrap="square" rtlCol="0">
            <a:spAutoFit/>
          </a:bodyPr>
          <a:lstStyle/>
          <a:p>
            <a:r>
              <a:rPr lang="en-IN" b="1" u="sng" dirty="0"/>
              <a:t>Code Implementation can be found on the following GitHub Repository :</a:t>
            </a:r>
          </a:p>
          <a:p>
            <a:endParaRPr lang="en-IN" b="1" u="sng" dirty="0"/>
          </a:p>
          <a:p>
            <a:endParaRPr lang="en-IN" b="1" u="sng" dirty="0"/>
          </a:p>
          <a:p>
            <a:br>
              <a:rPr lang="en-IN" b="1" u="sng" dirty="0"/>
            </a:br>
            <a:endParaRPr lang="en-IN" b="1" u="sng" dirty="0"/>
          </a:p>
          <a:p>
            <a:endParaRPr lang="en-IN" b="1" u="sng" dirty="0"/>
          </a:p>
        </p:txBody>
      </p:sp>
    </p:spTree>
    <p:extLst>
      <p:ext uri="{BB962C8B-B14F-4D97-AF65-F5344CB8AC3E}">
        <p14:creationId xmlns:p14="http://schemas.microsoft.com/office/powerpoint/2010/main" val="3019150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978"/>
            <a:ext cx="8915400" cy="855453"/>
          </a:xfrm>
        </p:spPr>
        <p:txBody>
          <a:bodyPr lIns="91440" tIns="45720" rIns="91440" bIns="45720" anchor="t"/>
          <a:lstStyle/>
          <a:p>
            <a:r>
              <a:rPr lang="en-US" sz="3200" b="1" dirty="0">
                <a:solidFill>
                  <a:srgbClr val="FF0000"/>
                </a:solidFill>
                <a:ea typeface="+mj-lt"/>
                <a:cs typeface="+mj-lt"/>
              </a:rPr>
              <a:t>Results</a:t>
            </a:r>
            <a:endParaRPr lang="en-US" sz="3200" dirty="0"/>
          </a:p>
        </p:txBody>
      </p:sp>
      <p:sp>
        <p:nvSpPr>
          <p:cNvPr id="5" name="TextBox 4">
            <a:extLst>
              <a:ext uri="{FF2B5EF4-FFF2-40B4-BE49-F238E27FC236}">
                <a16:creationId xmlns:a16="http://schemas.microsoft.com/office/drawing/2014/main" id="{A311EC19-7E83-4AE7-0DEF-E8DA6A5A745E}"/>
              </a:ext>
            </a:extLst>
          </p:cNvPr>
          <p:cNvSpPr txBox="1"/>
          <p:nvPr/>
        </p:nvSpPr>
        <p:spPr>
          <a:xfrm>
            <a:off x="2432720" y="6093296"/>
            <a:ext cx="5638916" cy="369332"/>
          </a:xfrm>
          <a:prstGeom prst="rect">
            <a:avLst/>
          </a:prstGeom>
          <a:noFill/>
        </p:spPr>
        <p:txBody>
          <a:bodyPr wrap="none" rtlCol="0">
            <a:spAutoFit/>
          </a:bodyPr>
          <a:lstStyle/>
          <a:p>
            <a:r>
              <a:rPr lang="en-IN" b="1" u="sng" dirty="0"/>
              <a:t>Fig 1 : Shows the User Interface for the wallet application</a:t>
            </a:r>
          </a:p>
        </p:txBody>
      </p:sp>
      <p:pic>
        <p:nvPicPr>
          <p:cNvPr id="13" name="Picture 12">
            <a:extLst>
              <a:ext uri="{FF2B5EF4-FFF2-40B4-BE49-F238E27FC236}">
                <a16:creationId xmlns:a16="http://schemas.microsoft.com/office/drawing/2014/main" id="{C567985C-CCD9-93F7-FB98-C6A3E2966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248" y="576729"/>
            <a:ext cx="7789504" cy="544455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978"/>
            <a:ext cx="8915400" cy="855453"/>
          </a:xfrm>
        </p:spPr>
        <p:txBody>
          <a:bodyPr lIns="91440" tIns="45720" rIns="91440" bIns="45720" anchor="t"/>
          <a:lstStyle/>
          <a:p>
            <a:r>
              <a:rPr lang="en-US" sz="3200" b="1" dirty="0">
                <a:solidFill>
                  <a:srgbClr val="FF0000"/>
                </a:solidFill>
                <a:ea typeface="+mj-lt"/>
                <a:cs typeface="+mj-lt"/>
              </a:rPr>
              <a:t>Results</a:t>
            </a:r>
            <a:endParaRPr lang="en-US" sz="3200" dirty="0"/>
          </a:p>
        </p:txBody>
      </p:sp>
      <p:sp>
        <p:nvSpPr>
          <p:cNvPr id="5" name="TextBox 4">
            <a:extLst>
              <a:ext uri="{FF2B5EF4-FFF2-40B4-BE49-F238E27FC236}">
                <a16:creationId xmlns:a16="http://schemas.microsoft.com/office/drawing/2014/main" id="{A311EC19-7E83-4AE7-0DEF-E8DA6A5A745E}"/>
              </a:ext>
            </a:extLst>
          </p:cNvPr>
          <p:cNvSpPr txBox="1"/>
          <p:nvPr/>
        </p:nvSpPr>
        <p:spPr>
          <a:xfrm>
            <a:off x="2432720" y="6093296"/>
            <a:ext cx="5638916" cy="369332"/>
          </a:xfrm>
          <a:prstGeom prst="rect">
            <a:avLst/>
          </a:prstGeom>
          <a:noFill/>
        </p:spPr>
        <p:txBody>
          <a:bodyPr wrap="none" rtlCol="0">
            <a:spAutoFit/>
          </a:bodyPr>
          <a:lstStyle/>
          <a:p>
            <a:r>
              <a:rPr lang="en-IN" b="1" u="sng" dirty="0"/>
              <a:t>Fig 2 : Shows the User Interface for the wallet application</a:t>
            </a:r>
          </a:p>
        </p:txBody>
      </p:sp>
      <p:pic>
        <p:nvPicPr>
          <p:cNvPr id="4" name="Picture 3">
            <a:extLst>
              <a:ext uri="{FF2B5EF4-FFF2-40B4-BE49-F238E27FC236}">
                <a16:creationId xmlns:a16="http://schemas.microsoft.com/office/drawing/2014/main" id="{2AC126E9-F90D-C022-F61B-B007E06E2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36" y="824984"/>
            <a:ext cx="8568952" cy="5208032"/>
          </a:xfrm>
          <a:prstGeom prst="rect">
            <a:avLst/>
          </a:prstGeom>
        </p:spPr>
      </p:pic>
    </p:spTree>
    <p:extLst>
      <p:ext uri="{BB962C8B-B14F-4D97-AF65-F5344CB8AC3E}">
        <p14:creationId xmlns:p14="http://schemas.microsoft.com/office/powerpoint/2010/main" val="353563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978"/>
            <a:ext cx="8915400" cy="855453"/>
          </a:xfrm>
        </p:spPr>
        <p:txBody>
          <a:bodyPr lIns="91440" tIns="45720" rIns="91440" bIns="45720" anchor="t"/>
          <a:lstStyle/>
          <a:p>
            <a:r>
              <a:rPr lang="en-US" sz="3200" b="1" dirty="0">
                <a:solidFill>
                  <a:srgbClr val="FF0000"/>
                </a:solidFill>
                <a:ea typeface="+mj-lt"/>
                <a:cs typeface="+mj-lt"/>
              </a:rPr>
              <a:t>Results</a:t>
            </a:r>
            <a:endParaRPr lang="en-US" sz="3200" dirty="0"/>
          </a:p>
        </p:txBody>
      </p:sp>
      <p:sp>
        <p:nvSpPr>
          <p:cNvPr id="5" name="TextBox 4">
            <a:extLst>
              <a:ext uri="{FF2B5EF4-FFF2-40B4-BE49-F238E27FC236}">
                <a16:creationId xmlns:a16="http://schemas.microsoft.com/office/drawing/2014/main" id="{A311EC19-7E83-4AE7-0DEF-E8DA6A5A745E}"/>
              </a:ext>
            </a:extLst>
          </p:cNvPr>
          <p:cNvSpPr txBox="1"/>
          <p:nvPr/>
        </p:nvSpPr>
        <p:spPr>
          <a:xfrm>
            <a:off x="1928664" y="5877272"/>
            <a:ext cx="6445611" cy="646331"/>
          </a:xfrm>
          <a:prstGeom prst="rect">
            <a:avLst/>
          </a:prstGeom>
          <a:noFill/>
        </p:spPr>
        <p:txBody>
          <a:bodyPr wrap="none" rtlCol="0">
            <a:spAutoFit/>
          </a:bodyPr>
          <a:lstStyle/>
          <a:p>
            <a:r>
              <a:rPr lang="en-IN" b="1" u="sng" dirty="0"/>
              <a:t>Fig 3 : Shows the </a:t>
            </a:r>
            <a:r>
              <a:rPr lang="en-IN" b="1" u="sng" dirty="0" err="1"/>
              <a:t>MetaMask</a:t>
            </a:r>
            <a:r>
              <a:rPr lang="en-IN" b="1" u="sng" dirty="0"/>
              <a:t> Connected for the wallet application </a:t>
            </a:r>
          </a:p>
          <a:p>
            <a:r>
              <a:rPr lang="en-IN" dirty="0"/>
              <a:t>	</a:t>
            </a:r>
            <a:r>
              <a:rPr lang="en-IN" b="1" u="sng" dirty="0"/>
              <a:t>and the Address on the Ethereum Card</a:t>
            </a:r>
          </a:p>
        </p:txBody>
      </p:sp>
      <p:pic>
        <p:nvPicPr>
          <p:cNvPr id="10" name="Picture 9">
            <a:extLst>
              <a:ext uri="{FF2B5EF4-FFF2-40B4-BE49-F238E27FC236}">
                <a16:creationId xmlns:a16="http://schemas.microsoft.com/office/drawing/2014/main" id="{779AD9F5-A82B-6A81-0ED6-FBBEAD8A0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61" y="914431"/>
            <a:ext cx="3168352" cy="4608512"/>
          </a:xfrm>
          <a:prstGeom prst="rect">
            <a:avLst/>
          </a:prstGeom>
        </p:spPr>
      </p:pic>
      <p:pic>
        <p:nvPicPr>
          <p:cNvPr id="12" name="Picture 11">
            <a:extLst>
              <a:ext uri="{FF2B5EF4-FFF2-40B4-BE49-F238E27FC236}">
                <a16:creationId xmlns:a16="http://schemas.microsoft.com/office/drawing/2014/main" id="{C8F3D062-80FF-C730-3E1C-155F7EBCA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032" y="2060848"/>
            <a:ext cx="3744416" cy="2304256"/>
          </a:xfrm>
          <a:prstGeom prst="rect">
            <a:avLst/>
          </a:prstGeom>
        </p:spPr>
      </p:pic>
    </p:spTree>
    <p:extLst>
      <p:ext uri="{BB962C8B-B14F-4D97-AF65-F5344CB8AC3E}">
        <p14:creationId xmlns:p14="http://schemas.microsoft.com/office/powerpoint/2010/main" val="140404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978"/>
            <a:ext cx="8915400" cy="855453"/>
          </a:xfrm>
        </p:spPr>
        <p:txBody>
          <a:bodyPr lIns="91440" tIns="45720" rIns="91440" bIns="45720" anchor="t"/>
          <a:lstStyle/>
          <a:p>
            <a:r>
              <a:rPr lang="en-US" sz="3200" b="1" dirty="0">
                <a:solidFill>
                  <a:srgbClr val="FF0000"/>
                </a:solidFill>
                <a:ea typeface="+mj-lt"/>
                <a:cs typeface="+mj-lt"/>
              </a:rPr>
              <a:t>Results</a:t>
            </a:r>
            <a:endParaRPr lang="en-US" sz="3200" dirty="0"/>
          </a:p>
        </p:txBody>
      </p:sp>
      <p:sp>
        <p:nvSpPr>
          <p:cNvPr id="5" name="TextBox 4">
            <a:extLst>
              <a:ext uri="{FF2B5EF4-FFF2-40B4-BE49-F238E27FC236}">
                <a16:creationId xmlns:a16="http://schemas.microsoft.com/office/drawing/2014/main" id="{1C0E65C5-1877-D843-DB7B-9A243CB74035}"/>
              </a:ext>
            </a:extLst>
          </p:cNvPr>
          <p:cNvSpPr txBox="1"/>
          <p:nvPr/>
        </p:nvSpPr>
        <p:spPr>
          <a:xfrm>
            <a:off x="1643632" y="5935185"/>
            <a:ext cx="7152535" cy="646331"/>
          </a:xfrm>
          <a:prstGeom prst="rect">
            <a:avLst/>
          </a:prstGeom>
          <a:noFill/>
        </p:spPr>
        <p:txBody>
          <a:bodyPr wrap="none" rtlCol="0">
            <a:spAutoFit/>
          </a:bodyPr>
          <a:lstStyle/>
          <a:p>
            <a:r>
              <a:rPr lang="en-IN" b="1" u="sng" dirty="0"/>
              <a:t>Fig 4 : Shows the Transactions Being made through the wallet application </a:t>
            </a:r>
          </a:p>
          <a:p>
            <a:r>
              <a:rPr lang="en-IN" dirty="0"/>
              <a:t>	                </a:t>
            </a:r>
            <a:r>
              <a:rPr lang="en-IN" b="1" u="sng" dirty="0"/>
              <a:t>on Ethereum Blockchain.</a:t>
            </a:r>
          </a:p>
        </p:txBody>
      </p:sp>
      <p:pic>
        <p:nvPicPr>
          <p:cNvPr id="9" name="Picture 8">
            <a:extLst>
              <a:ext uri="{FF2B5EF4-FFF2-40B4-BE49-F238E27FC236}">
                <a16:creationId xmlns:a16="http://schemas.microsoft.com/office/drawing/2014/main" id="{DDCA2BF3-A16E-B396-0118-4B87C01DE3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72" y="1340768"/>
            <a:ext cx="2736304" cy="3816424"/>
          </a:xfrm>
          <a:prstGeom prst="rect">
            <a:avLst/>
          </a:prstGeom>
        </p:spPr>
      </p:pic>
      <p:pic>
        <p:nvPicPr>
          <p:cNvPr id="11" name="Picture 10">
            <a:extLst>
              <a:ext uri="{FF2B5EF4-FFF2-40B4-BE49-F238E27FC236}">
                <a16:creationId xmlns:a16="http://schemas.microsoft.com/office/drawing/2014/main" id="{D9CFD91E-B939-FFC6-775A-5BB4C52FD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268759"/>
            <a:ext cx="2520280" cy="3960441"/>
          </a:xfrm>
          <a:prstGeom prst="rect">
            <a:avLst/>
          </a:prstGeom>
        </p:spPr>
      </p:pic>
      <p:pic>
        <p:nvPicPr>
          <p:cNvPr id="13" name="Picture 12">
            <a:extLst>
              <a:ext uri="{FF2B5EF4-FFF2-40B4-BE49-F238E27FC236}">
                <a16:creationId xmlns:a16="http://schemas.microsoft.com/office/drawing/2014/main" id="{4199CA26-2CF6-5758-A8E5-8AE83D745D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3200" y="1268758"/>
            <a:ext cx="2448272" cy="396044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978"/>
            <a:ext cx="8915400" cy="855453"/>
          </a:xfrm>
        </p:spPr>
        <p:txBody>
          <a:bodyPr lIns="91440" tIns="45720" rIns="91440" bIns="45720" anchor="t"/>
          <a:lstStyle/>
          <a:p>
            <a:r>
              <a:rPr lang="en-US" sz="3200" b="1" dirty="0">
                <a:solidFill>
                  <a:srgbClr val="FF0000"/>
                </a:solidFill>
                <a:ea typeface="+mj-lt"/>
                <a:cs typeface="+mj-lt"/>
              </a:rPr>
              <a:t>Results</a:t>
            </a:r>
            <a:endParaRPr lang="en-US" sz="3200" dirty="0"/>
          </a:p>
        </p:txBody>
      </p:sp>
      <p:sp>
        <p:nvSpPr>
          <p:cNvPr id="3" name="TextBox 2">
            <a:extLst>
              <a:ext uri="{FF2B5EF4-FFF2-40B4-BE49-F238E27FC236}">
                <a16:creationId xmlns:a16="http://schemas.microsoft.com/office/drawing/2014/main" id="{0DB8DD7A-B958-C8B1-4559-90F004ED725E}"/>
              </a:ext>
            </a:extLst>
          </p:cNvPr>
          <p:cNvSpPr txBox="1"/>
          <p:nvPr/>
        </p:nvSpPr>
        <p:spPr>
          <a:xfrm>
            <a:off x="1643632" y="5935185"/>
            <a:ext cx="7629848" cy="646331"/>
          </a:xfrm>
          <a:prstGeom prst="rect">
            <a:avLst/>
          </a:prstGeom>
          <a:noFill/>
        </p:spPr>
        <p:txBody>
          <a:bodyPr wrap="square" rtlCol="0">
            <a:spAutoFit/>
          </a:bodyPr>
          <a:lstStyle/>
          <a:p>
            <a:r>
              <a:rPr lang="en-IN" b="1" u="sng" dirty="0"/>
              <a:t>Fig 5 : Shows the Transaction confirmation on </a:t>
            </a:r>
            <a:r>
              <a:rPr lang="en-IN" b="1" u="sng" dirty="0" err="1"/>
              <a:t>MetaMask</a:t>
            </a:r>
            <a:r>
              <a:rPr lang="en-IN" b="1" u="sng" dirty="0"/>
              <a:t> and Storing the</a:t>
            </a:r>
          </a:p>
          <a:p>
            <a:r>
              <a:rPr lang="en-IN" b="1" dirty="0"/>
              <a:t>                               </a:t>
            </a:r>
            <a:r>
              <a:rPr lang="en-IN" b="1" u="sng" dirty="0"/>
              <a:t>Transaction on the Ethereum Blockchain.</a:t>
            </a:r>
          </a:p>
        </p:txBody>
      </p:sp>
      <p:pic>
        <p:nvPicPr>
          <p:cNvPr id="5" name="Picture 4">
            <a:extLst>
              <a:ext uri="{FF2B5EF4-FFF2-40B4-BE49-F238E27FC236}">
                <a16:creationId xmlns:a16="http://schemas.microsoft.com/office/drawing/2014/main" id="{F6BDDEF3-3718-0B79-44DB-96AF115E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873" y="5007148"/>
            <a:ext cx="2688253" cy="922009"/>
          </a:xfrm>
          <a:prstGeom prst="rect">
            <a:avLst/>
          </a:prstGeom>
        </p:spPr>
      </p:pic>
      <p:pic>
        <p:nvPicPr>
          <p:cNvPr id="7" name="Picture 6">
            <a:extLst>
              <a:ext uri="{FF2B5EF4-FFF2-40B4-BE49-F238E27FC236}">
                <a16:creationId xmlns:a16="http://schemas.microsoft.com/office/drawing/2014/main" id="{49532560-924A-8273-6843-E13EB8AAE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68" y="517859"/>
            <a:ext cx="7992888" cy="442330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978"/>
            <a:ext cx="8915400" cy="855453"/>
          </a:xfrm>
        </p:spPr>
        <p:txBody>
          <a:bodyPr lIns="91440" tIns="45720" rIns="91440" bIns="45720" anchor="t"/>
          <a:lstStyle/>
          <a:p>
            <a:r>
              <a:rPr lang="en-US" sz="3200" b="1" dirty="0">
                <a:solidFill>
                  <a:srgbClr val="FF0000"/>
                </a:solidFill>
                <a:ea typeface="+mj-lt"/>
                <a:cs typeface="+mj-lt"/>
              </a:rPr>
              <a:t>Results</a:t>
            </a:r>
            <a:endParaRPr lang="en-US" sz="3200" dirty="0"/>
          </a:p>
        </p:txBody>
      </p:sp>
      <p:sp>
        <p:nvSpPr>
          <p:cNvPr id="5" name="TextBox 4">
            <a:extLst>
              <a:ext uri="{FF2B5EF4-FFF2-40B4-BE49-F238E27FC236}">
                <a16:creationId xmlns:a16="http://schemas.microsoft.com/office/drawing/2014/main" id="{D493998A-F10E-1790-6F64-52A45C56BE85}"/>
              </a:ext>
            </a:extLst>
          </p:cNvPr>
          <p:cNvSpPr txBox="1"/>
          <p:nvPr/>
        </p:nvSpPr>
        <p:spPr>
          <a:xfrm>
            <a:off x="495300" y="5794267"/>
            <a:ext cx="8915400" cy="646331"/>
          </a:xfrm>
          <a:prstGeom prst="rect">
            <a:avLst/>
          </a:prstGeom>
          <a:noFill/>
        </p:spPr>
        <p:txBody>
          <a:bodyPr wrap="square" rtlCol="0">
            <a:spAutoFit/>
          </a:bodyPr>
          <a:lstStyle/>
          <a:p>
            <a:r>
              <a:rPr lang="en-IN" b="1" u="sng" dirty="0"/>
              <a:t>Fig 3 : Shows the Transactions made from the wallet application with date, time, Address of</a:t>
            </a:r>
          </a:p>
          <a:p>
            <a:r>
              <a:rPr lang="en-IN" b="1" dirty="0"/>
              <a:t>            </a:t>
            </a:r>
            <a:r>
              <a:rPr lang="en-IN" b="1" u="sng" dirty="0"/>
              <a:t>both Sender and Receiver and Gif’s/Attached Message in the transactions.</a:t>
            </a:r>
          </a:p>
        </p:txBody>
      </p:sp>
      <p:pic>
        <p:nvPicPr>
          <p:cNvPr id="4" name="Picture 3">
            <a:extLst>
              <a:ext uri="{FF2B5EF4-FFF2-40B4-BE49-F238E27FC236}">
                <a16:creationId xmlns:a16="http://schemas.microsoft.com/office/drawing/2014/main" id="{ED22EF5F-B561-E449-6651-C781E2F21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4688" y="689796"/>
            <a:ext cx="5457056" cy="2450687"/>
          </a:xfrm>
          <a:prstGeom prst="rect">
            <a:avLst/>
          </a:prstGeom>
        </p:spPr>
      </p:pic>
      <p:pic>
        <p:nvPicPr>
          <p:cNvPr id="7" name="Picture 6">
            <a:extLst>
              <a:ext uri="{FF2B5EF4-FFF2-40B4-BE49-F238E27FC236}">
                <a16:creationId xmlns:a16="http://schemas.microsoft.com/office/drawing/2014/main" id="{8E1A28D8-8529-3E45-9CAF-51A7263A0E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4688" y="3140968"/>
            <a:ext cx="5457056" cy="273385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Cost Estimation</a:t>
            </a:r>
          </a:p>
        </p:txBody>
      </p:sp>
      <p:sp>
        <p:nvSpPr>
          <p:cNvPr id="6" name="Rectangle 5"/>
          <p:cNvSpPr/>
          <p:nvPr/>
        </p:nvSpPr>
        <p:spPr>
          <a:xfrm>
            <a:off x="632520" y="2060848"/>
            <a:ext cx="8208168" cy="1384995"/>
          </a:xfrm>
          <a:prstGeom prst="rect">
            <a:avLst/>
          </a:prstGeom>
        </p:spPr>
        <p:txBody>
          <a:bodyPr wrap="square" lIns="91440" tIns="45720" rIns="91440" bIns="45720" anchor="t">
            <a:spAutoFit/>
          </a:bodyPr>
          <a:lstStyle/>
          <a:p>
            <a:pPr lvl="0"/>
            <a:r>
              <a:rPr lang="en-US" sz="2800" b="1" dirty="0">
                <a:solidFill>
                  <a:prstClr val="black"/>
                </a:solidFill>
              </a:rPr>
              <a:t>Man hours:</a:t>
            </a:r>
          </a:p>
          <a:p>
            <a:pPr lvl="0"/>
            <a:r>
              <a:rPr lang="en-US" sz="2800" dirty="0"/>
              <a:t>Man</a:t>
            </a:r>
            <a:r>
              <a:rPr lang="en-US" sz="2800"/>
              <a:t> hours per week (students):8 *4 students =32</a:t>
            </a:r>
            <a:endParaRPr lang="en-US" sz="2800">
              <a:cs typeface="Calibri" panose="020F0502020204030204"/>
            </a:endParaRPr>
          </a:p>
          <a:p>
            <a:r>
              <a:rPr lang="en-US" sz="2800" dirty="0"/>
              <a:t>Man hours per week (faculty): 3 </a:t>
            </a:r>
            <a:endParaRPr lang="en-US" sz="2800" dirty="0">
              <a:cs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CC38AA4-BF23-0266-C188-8189125E3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2204864"/>
            <a:ext cx="8490148" cy="330993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38D68FD-17C9-57B5-5C99-0562EDAA69B0}"/>
              </a:ext>
            </a:extLst>
          </p:cNvPr>
          <p:cNvSpPr>
            <a:spLocks noGrp="1"/>
          </p:cNvSpPr>
          <p:nvPr>
            <p:ph type="title"/>
          </p:nvPr>
        </p:nvSpPr>
        <p:spPr>
          <a:xfrm>
            <a:off x="495300" y="274638"/>
            <a:ext cx="8915400" cy="1143000"/>
          </a:xfrm>
        </p:spPr>
        <p:txBody>
          <a:bodyPr/>
          <a:lstStyle/>
          <a:p>
            <a:r>
              <a:rPr lang="en-US" sz="3200" b="1" dirty="0">
                <a:solidFill>
                  <a:srgbClr val="FF0000"/>
                </a:solidFill>
              </a:rPr>
              <a:t>Cost Estimation</a:t>
            </a:r>
          </a:p>
        </p:txBody>
      </p:sp>
    </p:spTree>
    <p:extLst>
      <p:ext uri="{BB962C8B-B14F-4D97-AF65-F5344CB8AC3E}">
        <p14:creationId xmlns:p14="http://schemas.microsoft.com/office/powerpoint/2010/main" val="278123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US" altLang="en-US" sz="2800" dirty="0"/>
              <a:t>Title and Aim</a:t>
            </a:r>
          </a:p>
          <a:p>
            <a:pPr marL="457200" indent="-457200"/>
            <a:r>
              <a:rPr lang="en-US" altLang="en-US" sz="2800" dirty="0"/>
              <a:t>Objectives</a:t>
            </a:r>
          </a:p>
          <a:p>
            <a:pPr marL="457200" indent="-457200"/>
            <a:r>
              <a:rPr lang="en-US" altLang="en-US" sz="2800" dirty="0"/>
              <a:t>Methods and Methodology ( or Block Diagram)</a:t>
            </a:r>
          </a:p>
          <a:p>
            <a:pPr marL="457200" indent="-457200"/>
            <a:r>
              <a:rPr lang="en-US" altLang="en-US" sz="2800" dirty="0"/>
              <a:t>Results(Optional)</a:t>
            </a:r>
          </a:p>
          <a:p>
            <a:pPr marL="457200" indent="-457200"/>
            <a:r>
              <a:rPr lang="en-US" altLang="en-US" sz="2800" dirty="0"/>
              <a:t>Cost Estimation</a:t>
            </a:r>
          </a:p>
          <a:p>
            <a:pPr marL="457200" indent="-457200"/>
            <a:r>
              <a:rPr lang="en-US" altLang="en-US" sz="2800" dirty="0"/>
              <a:t>Gantt Chart</a:t>
            </a:r>
          </a:p>
          <a:p>
            <a:pPr marL="457200" indent="-457200"/>
            <a:r>
              <a:rPr lang="en-US" altLang="en-US" sz="2800" dirty="0"/>
              <a:t>References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0865"/>
            <a:ext cx="9131060" cy="668546"/>
          </a:xfrm>
        </p:spPr>
        <p:txBody>
          <a:bodyPr lIns="91440" tIns="45720" rIns="91440" bIns="45720" anchor="t"/>
          <a:lstStyle/>
          <a:p>
            <a:r>
              <a:rPr lang="en-US" sz="3200" b="1" dirty="0">
                <a:solidFill>
                  <a:srgbClr val="FF0000"/>
                </a:solidFill>
                <a:ea typeface="+mj-lt"/>
                <a:cs typeface="+mj-lt"/>
              </a:rPr>
              <a:t>Updated Gantt Chart</a:t>
            </a:r>
            <a:endParaRPr lang="en-US" dirty="0"/>
          </a:p>
        </p:txBody>
      </p:sp>
      <p:sp>
        <p:nvSpPr>
          <p:cNvPr id="6" name="Rectangle 5"/>
          <p:cNvSpPr/>
          <p:nvPr/>
        </p:nvSpPr>
        <p:spPr>
          <a:xfrm>
            <a:off x="632520" y="2060848"/>
            <a:ext cx="8208168" cy="523220"/>
          </a:xfrm>
          <a:prstGeom prst="rect">
            <a:avLst/>
          </a:prstGeom>
        </p:spPr>
        <p:txBody>
          <a:bodyPr wrap="square" lIns="91440" tIns="45720" rIns="91440" bIns="45720" anchor="t">
            <a:spAutoFit/>
          </a:bodyPr>
          <a:lstStyle/>
          <a:p>
            <a:endParaRPr lang="en-US" sz="2800" b="1" dirty="0">
              <a:solidFill>
                <a:srgbClr val="FF0000"/>
              </a:solidFill>
              <a:cs typeface="Calibri" panose="020F0502020204030204"/>
            </a:endParaRPr>
          </a:p>
        </p:txBody>
      </p:sp>
      <p:pic>
        <p:nvPicPr>
          <p:cNvPr id="1026" name="Picture 2">
            <a:extLst>
              <a:ext uri="{FF2B5EF4-FFF2-40B4-BE49-F238E27FC236}">
                <a16:creationId xmlns:a16="http://schemas.microsoft.com/office/drawing/2014/main" id="{C87D998E-AF0F-F23A-0906-7A0BD18CA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96" y="720725"/>
            <a:ext cx="9209864" cy="5414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8EAEB-5E9E-D050-8D57-109A3E9C052C}"/>
              </a:ext>
            </a:extLst>
          </p:cNvPr>
          <p:cNvSpPr>
            <a:spLocks noGrp="1"/>
          </p:cNvSpPr>
          <p:nvPr>
            <p:ph type="title"/>
          </p:nvPr>
        </p:nvSpPr>
        <p:spPr>
          <a:xfrm>
            <a:off x="344488" y="116632"/>
            <a:ext cx="8915400" cy="504056"/>
          </a:xfrm>
        </p:spPr>
        <p:txBody>
          <a:bodyPr/>
          <a:lstStyle/>
          <a:p>
            <a:r>
              <a:rPr lang="en-US" sz="3200" b="1" dirty="0">
                <a:solidFill>
                  <a:srgbClr val="FF0000"/>
                </a:solidFill>
              </a:rPr>
              <a:t>References</a:t>
            </a:r>
          </a:p>
        </p:txBody>
      </p:sp>
      <p:sp>
        <p:nvSpPr>
          <p:cNvPr id="7" name="Content Placeholder 6">
            <a:extLst>
              <a:ext uri="{FF2B5EF4-FFF2-40B4-BE49-F238E27FC236}">
                <a16:creationId xmlns:a16="http://schemas.microsoft.com/office/drawing/2014/main" id="{6D006DFD-8A4B-3C8F-BCE1-B23EBB6B8A71}"/>
              </a:ext>
            </a:extLst>
          </p:cNvPr>
          <p:cNvSpPr>
            <a:spLocks noGrp="1"/>
          </p:cNvSpPr>
          <p:nvPr>
            <p:ph idx="1"/>
          </p:nvPr>
        </p:nvSpPr>
        <p:spPr>
          <a:xfrm>
            <a:off x="495300" y="620688"/>
            <a:ext cx="8915400" cy="6021287"/>
          </a:xfrm>
        </p:spPr>
        <p:txBody>
          <a:bodyPr/>
          <a:lstStyle/>
          <a:p>
            <a:pPr marL="0" indent="0">
              <a:buNone/>
            </a:pPr>
            <a:r>
              <a:rPr lang="en-US" sz="1600" dirty="0">
                <a:effectLst/>
                <a:latin typeface="g_d0_f1"/>
              </a:rPr>
              <a:t>[1]  “</a:t>
            </a:r>
            <a:r>
              <a:rPr lang="en-US" sz="1600" dirty="0">
                <a:effectLst/>
                <a:latin typeface="g_d0_f1"/>
                <a:hlinkClick r:id="rId2"/>
              </a:rPr>
              <a:t>Enhancing the Decentralized Application (</a:t>
            </a:r>
            <a:r>
              <a:rPr lang="en-US" sz="1600" dirty="0" err="1">
                <a:effectLst/>
                <a:latin typeface="g_d0_f1"/>
                <a:hlinkClick r:id="rId2"/>
              </a:rPr>
              <a:t>Dapp</a:t>
            </a:r>
            <a:r>
              <a:rPr lang="en-US" sz="1600" dirty="0">
                <a:effectLst/>
                <a:latin typeface="g_d0_f1"/>
                <a:hlinkClick r:id="rId2"/>
              </a:rPr>
              <a:t>)for E-commerce by using the Ethereum Blockchain</a:t>
            </a:r>
            <a:r>
              <a:rPr lang="en-US" sz="1600" dirty="0">
                <a:effectLst/>
                <a:latin typeface="g_d0_f1"/>
              </a:rPr>
              <a:t>”.</a:t>
            </a:r>
          </a:p>
          <a:p>
            <a:pPr marL="0" indent="0">
              <a:buNone/>
            </a:pPr>
            <a:r>
              <a:rPr lang="en-US" sz="1600" i="1" dirty="0"/>
              <a:t>        </a:t>
            </a:r>
            <a:r>
              <a:rPr lang="en-US" sz="1600" dirty="0"/>
              <a:t>–</a:t>
            </a:r>
            <a:r>
              <a:rPr lang="en-US" sz="1600" i="1" dirty="0"/>
              <a:t>by: </a:t>
            </a:r>
            <a:r>
              <a:rPr lang="en-US" sz="1600" dirty="0" err="1"/>
              <a:t>P.Shamili</a:t>
            </a:r>
            <a:r>
              <a:rPr lang="en-US" sz="1600" dirty="0"/>
              <a:t> and </a:t>
            </a:r>
            <a:r>
              <a:rPr lang="en-US" sz="1600" dirty="0" err="1"/>
              <a:t>Dr.B.Muruganantham</a:t>
            </a:r>
            <a:r>
              <a:rPr lang="en-US" sz="1600" dirty="0"/>
              <a:t>, SRM Institute of Science and Technology, Department of</a:t>
            </a:r>
          </a:p>
          <a:p>
            <a:pPr marL="0" indent="0">
              <a:buNone/>
            </a:pPr>
            <a:r>
              <a:rPr lang="en-US" sz="1600" dirty="0"/>
              <a:t>              Engineering and Technology, </a:t>
            </a:r>
            <a:r>
              <a:rPr lang="en-US" sz="1600" dirty="0" err="1"/>
              <a:t>Kattankulathur</a:t>
            </a:r>
            <a:r>
              <a:rPr lang="en-US" sz="1600" dirty="0"/>
              <a:t>, Chennai.</a:t>
            </a:r>
          </a:p>
          <a:p>
            <a:pPr marL="0" indent="0">
              <a:buNone/>
            </a:pPr>
            <a:endParaRPr lang="en-US" sz="1600" dirty="0">
              <a:effectLst/>
              <a:latin typeface="g_d0_f1"/>
            </a:endParaRPr>
          </a:p>
          <a:p>
            <a:pPr marL="0" indent="0">
              <a:buNone/>
            </a:pPr>
            <a:r>
              <a:rPr lang="en-US" sz="1600" dirty="0"/>
              <a:t>[2]   “</a:t>
            </a:r>
            <a:r>
              <a:rPr lang="en-US" sz="1600" i="1" dirty="0">
                <a:hlinkClick r:id="rId3"/>
              </a:rPr>
              <a:t>Blockchain technology, bitcoin, and Ethereum: A brief overview</a:t>
            </a:r>
            <a:r>
              <a:rPr lang="en-US" sz="1600" dirty="0"/>
              <a:t>”.</a:t>
            </a:r>
          </a:p>
          <a:p>
            <a:pPr marL="0" indent="0">
              <a:buNone/>
            </a:pPr>
            <a:r>
              <a:rPr lang="en-US" sz="1600" dirty="0"/>
              <a:t>       </a:t>
            </a:r>
            <a:r>
              <a:rPr lang="en-US" sz="1600" i="1" dirty="0"/>
              <a:t>–by: </a:t>
            </a:r>
            <a:r>
              <a:rPr lang="en-US" sz="1600" dirty="0" err="1"/>
              <a:t>Dejan</a:t>
            </a:r>
            <a:r>
              <a:rPr lang="en-US" sz="1600" dirty="0"/>
              <a:t> </a:t>
            </a:r>
            <a:r>
              <a:rPr lang="en-US" sz="1600" dirty="0" err="1"/>
              <a:t>Vujičić</a:t>
            </a:r>
            <a:r>
              <a:rPr lang="en-US" sz="1600" dirty="0"/>
              <a:t>, </a:t>
            </a:r>
            <a:r>
              <a:rPr lang="en-US" sz="1600" dirty="0" err="1"/>
              <a:t>Dijana</a:t>
            </a:r>
            <a:r>
              <a:rPr lang="en-US" sz="1600" dirty="0"/>
              <a:t> </a:t>
            </a:r>
            <a:r>
              <a:rPr lang="en-US" sz="1600" dirty="0" err="1"/>
              <a:t>Jagodić</a:t>
            </a:r>
            <a:r>
              <a:rPr lang="en-US" sz="1600" dirty="0"/>
              <a:t>, </a:t>
            </a:r>
            <a:r>
              <a:rPr lang="en-US" sz="1600" dirty="0" err="1"/>
              <a:t>Siniša</a:t>
            </a:r>
            <a:r>
              <a:rPr lang="en-US" sz="1600" dirty="0"/>
              <a:t> </a:t>
            </a:r>
            <a:r>
              <a:rPr lang="en-US" sz="1600" dirty="0" err="1"/>
              <a:t>RanđićFaculty</a:t>
            </a:r>
            <a:r>
              <a:rPr lang="en-US" sz="1600" dirty="0"/>
              <a:t> of Technical Sciences in </a:t>
            </a:r>
            <a:r>
              <a:rPr lang="en-US" sz="1600" dirty="0" err="1"/>
              <a:t>Čačak</a:t>
            </a:r>
            <a:r>
              <a:rPr lang="en-US" sz="1600" dirty="0"/>
              <a:t> University of</a:t>
            </a:r>
          </a:p>
          <a:p>
            <a:pPr marL="0" indent="0">
              <a:buNone/>
            </a:pPr>
            <a:r>
              <a:rPr lang="en-US" sz="1600" dirty="0"/>
              <a:t>                </a:t>
            </a:r>
            <a:r>
              <a:rPr lang="en-US" sz="1600" dirty="0" err="1"/>
              <a:t>KragujevacČačak</a:t>
            </a:r>
            <a:r>
              <a:rPr lang="en-US" sz="1600" dirty="0"/>
              <a:t>, Serbia.</a:t>
            </a:r>
          </a:p>
          <a:p>
            <a:pPr marL="0" indent="0">
              <a:buNone/>
            </a:pPr>
            <a:endParaRPr lang="en-US" sz="1600" dirty="0"/>
          </a:p>
          <a:p>
            <a:pPr marL="0" indent="0">
              <a:buNone/>
            </a:pPr>
            <a:r>
              <a:rPr lang="en-US" sz="1600" dirty="0"/>
              <a:t>[3]  “</a:t>
            </a:r>
            <a:r>
              <a:rPr lang="en-US" sz="1600" i="1" dirty="0">
                <a:hlinkClick r:id="rId4"/>
              </a:rPr>
              <a:t>An Investigation into Smart Contract Deployment on Ethereum Platform Using Web3.js and Solidity</a:t>
            </a:r>
          </a:p>
          <a:p>
            <a:pPr marL="0" indent="0">
              <a:buNone/>
            </a:pPr>
            <a:r>
              <a:rPr lang="en-US" sz="1600" i="1" dirty="0"/>
              <a:t>          </a:t>
            </a:r>
            <a:r>
              <a:rPr lang="en-US" sz="1600" i="1" dirty="0">
                <a:hlinkClick r:id="rId4"/>
              </a:rPr>
              <a:t>Using Blockchain</a:t>
            </a:r>
            <a:r>
              <a:rPr lang="en-US" sz="1600" i="1" dirty="0"/>
              <a:t>” </a:t>
            </a:r>
          </a:p>
          <a:p>
            <a:pPr marL="0" indent="0">
              <a:buNone/>
            </a:pPr>
            <a:r>
              <a:rPr lang="en-US" sz="1600" i="1" dirty="0"/>
              <a:t>        –by: </a:t>
            </a:r>
            <a:r>
              <a:rPr lang="en-US" sz="1600" dirty="0"/>
              <a:t>Sandeep Kumar Panda and Suresh Chandra </a:t>
            </a:r>
            <a:r>
              <a:rPr lang="en-US" sz="1600" dirty="0" err="1"/>
              <a:t>Satapathy</a:t>
            </a:r>
            <a:r>
              <a:rPr lang="en-US" sz="1600" dirty="0"/>
              <a:t>.</a:t>
            </a:r>
          </a:p>
          <a:p>
            <a:pPr marL="0" indent="0">
              <a:buNone/>
            </a:pPr>
            <a:endParaRPr lang="en-US" sz="1600" i="1" dirty="0"/>
          </a:p>
          <a:p>
            <a:pPr marL="0" indent="0">
              <a:buNone/>
            </a:pPr>
            <a:r>
              <a:rPr lang="en-US" sz="1600" dirty="0"/>
              <a:t>[4]</a:t>
            </a:r>
            <a:r>
              <a:rPr lang="en-US" sz="1600" i="1" dirty="0"/>
              <a:t>  “</a:t>
            </a:r>
            <a:r>
              <a:rPr lang="en-US" sz="1600" i="1" dirty="0">
                <a:hlinkClick r:id="rId5"/>
              </a:rPr>
              <a:t>Survey on Blockchain-Based Smart Contracts: Technical Aspects and Future Research</a:t>
            </a:r>
            <a:r>
              <a:rPr lang="en-US" sz="1600" i="1" dirty="0"/>
              <a:t>”.</a:t>
            </a:r>
          </a:p>
          <a:p>
            <a:pPr marL="0" indent="0">
              <a:buNone/>
            </a:pPr>
            <a:r>
              <a:rPr lang="en-US" sz="1600" i="1" dirty="0"/>
              <a:t>        –by: </a:t>
            </a:r>
            <a:r>
              <a:rPr lang="en-US" sz="1600" dirty="0" err="1"/>
              <a:t>Tharaka</a:t>
            </a:r>
            <a:r>
              <a:rPr lang="en-US" sz="1600" dirty="0"/>
              <a:t> </a:t>
            </a:r>
            <a:r>
              <a:rPr lang="en-US" sz="1600" dirty="0" err="1"/>
              <a:t>Mawanane</a:t>
            </a:r>
            <a:r>
              <a:rPr lang="en-US" sz="1600" dirty="0"/>
              <a:t> Hewa1, (Student Member, IEEE), </a:t>
            </a:r>
            <a:r>
              <a:rPr lang="en-US" sz="1600" dirty="0" err="1"/>
              <a:t>Yining</a:t>
            </a:r>
            <a:r>
              <a:rPr lang="en-US" sz="1600" dirty="0"/>
              <a:t> Hu2, (Student Member,</a:t>
            </a:r>
          </a:p>
          <a:p>
            <a:pPr marL="0" indent="0">
              <a:buNone/>
            </a:pPr>
            <a:r>
              <a:rPr lang="en-US" sz="1600" dirty="0"/>
              <a:t>              IEEE),</a:t>
            </a:r>
            <a:r>
              <a:rPr lang="en-US" sz="1600" dirty="0" err="1"/>
              <a:t>Madhusanka</a:t>
            </a:r>
            <a:r>
              <a:rPr lang="en-US" sz="1600" dirty="0"/>
              <a:t> Liyanage3, (Senior Member, IEEE), Salil Kanhare4, (Senior Member, IEEE)</a:t>
            </a:r>
          </a:p>
          <a:p>
            <a:pPr marL="0" indent="0">
              <a:buNone/>
            </a:pPr>
            <a:r>
              <a:rPr lang="en-US" sz="1600" dirty="0"/>
              <a:t>              and Mika </a:t>
            </a:r>
            <a:r>
              <a:rPr lang="en-US" sz="1600" dirty="0" err="1"/>
              <a:t>Ylianttila</a:t>
            </a:r>
            <a:r>
              <a:rPr lang="en-US" sz="1600" dirty="0"/>
              <a:t> 5, (Senior Member, IEEE) (PDF) Survey on Blockchain-Based Smart Contracts:</a:t>
            </a:r>
          </a:p>
          <a:p>
            <a:pPr marL="0" indent="0">
              <a:buNone/>
            </a:pPr>
            <a:r>
              <a:rPr lang="en-US" sz="1600" dirty="0"/>
              <a:t>              Technical Aspects and Future Research. </a:t>
            </a:r>
          </a:p>
          <a:p>
            <a:pPr marL="0" indent="0">
              <a:buNone/>
            </a:pPr>
            <a:endParaRPr lang="en-US" sz="1600" dirty="0"/>
          </a:p>
          <a:p>
            <a:pPr marL="0" indent="0">
              <a:buNone/>
            </a:pPr>
            <a:r>
              <a:rPr lang="en-IN" sz="1600" dirty="0"/>
              <a:t>[5]   “</a:t>
            </a:r>
            <a:r>
              <a:rPr lang="en-US" sz="1600" i="1" dirty="0">
                <a:hlinkClick r:id="rId6"/>
              </a:rPr>
              <a:t>Decentralized apps of the future implementing Web3</a:t>
            </a:r>
            <a:r>
              <a:rPr lang="en-US" sz="1600" i="1" dirty="0"/>
              <a:t>.</a:t>
            </a:r>
            <a:r>
              <a:rPr lang="en-IN" sz="1600" dirty="0"/>
              <a:t>”</a:t>
            </a:r>
          </a:p>
          <a:p>
            <a:pPr marL="0" indent="0">
              <a:buNone/>
            </a:pPr>
            <a:r>
              <a:rPr lang="en-IN" sz="1600" dirty="0"/>
              <a:t>        </a:t>
            </a:r>
            <a:r>
              <a:rPr lang="en-US" sz="1600" i="1" dirty="0"/>
              <a:t>–by: </a:t>
            </a:r>
            <a:r>
              <a:rPr lang="en-US" sz="1600" dirty="0"/>
              <a:t>Aditya Patil , Prof. Santosh S (Computer Science and Engineering, Jain(Deemed to be University))</a:t>
            </a:r>
            <a:endParaRPr lang="en-IN" sz="1600" dirty="0"/>
          </a:p>
        </p:txBody>
      </p:sp>
    </p:spTree>
    <p:extLst>
      <p:ext uri="{BB962C8B-B14F-4D97-AF65-F5344CB8AC3E}">
        <p14:creationId xmlns:p14="http://schemas.microsoft.com/office/powerpoint/2010/main" val="4285754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References</a:t>
            </a:r>
          </a:p>
        </p:txBody>
      </p:sp>
      <p:sp>
        <p:nvSpPr>
          <p:cNvPr id="3" name="Content Placeholder 2"/>
          <p:cNvSpPr>
            <a:spLocks noGrp="1"/>
          </p:cNvSpPr>
          <p:nvPr>
            <p:ph idx="1"/>
          </p:nvPr>
        </p:nvSpPr>
        <p:spPr>
          <a:xfrm>
            <a:off x="272480" y="836713"/>
            <a:ext cx="9138220" cy="5289452"/>
          </a:xfrm>
        </p:spPr>
        <p:txBody>
          <a:bodyPr lIns="91440" tIns="45720" rIns="91440" bIns="45720" anchor="t"/>
          <a:lstStyle/>
          <a:p>
            <a:pPr marL="0" lvl="0" indent="0">
              <a:lnSpc>
                <a:spcPct val="107000"/>
              </a:lnSpc>
              <a:spcBef>
                <a:spcPts val="0"/>
              </a:spcBef>
              <a:buNone/>
            </a:pPr>
            <a:endParaRPr lang="en-US" sz="2000" dirty="0"/>
          </a:p>
          <a:p>
            <a:pPr marL="0" indent="0">
              <a:lnSpc>
                <a:spcPct val="107000"/>
              </a:lnSpc>
              <a:spcBef>
                <a:spcPts val="0"/>
              </a:spcBef>
              <a:buNone/>
            </a:pPr>
            <a:endParaRPr lang="en-US" sz="2000" dirty="0"/>
          </a:p>
          <a:p>
            <a:pPr marL="0" indent="0">
              <a:lnSpc>
                <a:spcPct val="107000"/>
              </a:lnSpc>
              <a:spcBef>
                <a:spcPts val="0"/>
              </a:spcBef>
              <a:buNone/>
            </a:pPr>
            <a:endParaRPr lang="en-US" sz="2000" dirty="0"/>
          </a:p>
          <a:p>
            <a:pPr marL="0" lvl="0" indent="0">
              <a:lnSpc>
                <a:spcPct val="107000"/>
              </a:lnSpc>
              <a:spcBef>
                <a:spcPts val="0"/>
              </a:spcBef>
              <a:buNone/>
            </a:pPr>
            <a:endParaRPr lang="en-US" sz="2000" dirty="0"/>
          </a:p>
          <a:p>
            <a:pPr marL="0" lvl="0" indent="0">
              <a:lnSpc>
                <a:spcPct val="107000"/>
              </a:lnSpc>
              <a:spcAft>
                <a:spcPts val="800"/>
              </a:spcAft>
              <a:buNone/>
            </a:pPr>
            <a:endParaRPr lang="en-IN" sz="2000" dirty="0"/>
          </a:p>
        </p:txBody>
      </p:sp>
      <p:sp>
        <p:nvSpPr>
          <p:cNvPr id="4" name="TextBox 3"/>
          <p:cNvSpPr txBox="1"/>
          <p:nvPr/>
        </p:nvSpPr>
        <p:spPr>
          <a:xfrm>
            <a:off x="417678" y="1124744"/>
            <a:ext cx="9471802" cy="680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cs typeface="Calibri" panose="020F0502020204030204"/>
              </a:rPr>
              <a:t>6. </a:t>
            </a:r>
            <a:r>
              <a:rPr lang="en-US" sz="2000" dirty="0">
                <a:ea typeface="+mn-lt"/>
                <a:cs typeface="+mn-lt"/>
              </a:rPr>
              <a:t> </a:t>
            </a:r>
            <a:r>
              <a:rPr lang="en-US" sz="2000" i="1" dirty="0">
                <a:ea typeface="+mn-lt"/>
                <a:cs typeface="+mn-lt"/>
                <a:hlinkClick r:id="rId2"/>
              </a:rPr>
              <a:t>https://imaginovation.net/blog/crypto-wallet-app-development-guide/</a:t>
            </a:r>
            <a:endParaRPr lang="en-US" sz="2000" i="1" dirty="0">
              <a:ea typeface="+mn-lt"/>
              <a:cs typeface="+mn-lt"/>
            </a:endParaRPr>
          </a:p>
          <a:p>
            <a:r>
              <a:rPr lang="en-US" sz="2000" i="1" dirty="0">
                <a:ea typeface="+mn-lt"/>
                <a:cs typeface="+mn-lt"/>
              </a:rPr>
              <a:t>     "</a:t>
            </a:r>
            <a:r>
              <a:rPr lang="en-US" sz="2000" dirty="0">
                <a:ea typeface="+mn-lt"/>
                <a:cs typeface="+mn-lt"/>
              </a:rPr>
              <a:t>DECENTRALIZED WALLET APPLICATION (Dapp wallet) </a:t>
            </a:r>
            <a:r>
              <a:rPr lang="en-US" sz="2000" i="1" dirty="0">
                <a:ea typeface="+mn-lt"/>
                <a:cs typeface="+mn-lt"/>
              </a:rPr>
              <a:t>".</a:t>
            </a:r>
            <a:endParaRPr lang="en-US" sz="2000" dirty="0">
              <a:ea typeface="+mn-lt"/>
              <a:cs typeface="+mn-lt"/>
            </a:endParaRPr>
          </a:p>
          <a:p>
            <a:endParaRPr lang="en-US" dirty="0">
              <a:cs typeface="Calibri" panose="020F0502020204030204"/>
            </a:endParaRPr>
          </a:p>
          <a:p>
            <a:r>
              <a:rPr lang="en-US" dirty="0">
                <a:cs typeface="Calibri" panose="020F0502020204030204"/>
              </a:rPr>
              <a:t>7. </a:t>
            </a:r>
            <a:r>
              <a:rPr lang="en-US" i="1" dirty="0"/>
              <a:t>"</a:t>
            </a:r>
            <a:r>
              <a:rPr lang="en-US" sz="2000" i="1" dirty="0"/>
              <a:t>Building Blockchain Projects: Building decentralized Blockchain applications with</a:t>
            </a:r>
            <a:endParaRPr lang="en-US" sz="2000" i="1" dirty="0">
              <a:cs typeface="Calibri" panose="020F0502020204030204"/>
            </a:endParaRPr>
          </a:p>
          <a:p>
            <a:r>
              <a:rPr lang="en-US" sz="2000" i="1" dirty="0"/>
              <a:t>     Ethereum and Solidity " </a:t>
            </a:r>
          </a:p>
          <a:p>
            <a:r>
              <a:rPr lang="en-US" sz="2000" i="1" dirty="0">
                <a:ea typeface="+mn-lt"/>
                <a:cs typeface="+mn-lt"/>
              </a:rPr>
              <a:t>     </a:t>
            </a:r>
            <a:r>
              <a:rPr lang="en-US" sz="2000" dirty="0">
                <a:ea typeface="+mn-lt"/>
                <a:cs typeface="+mn-lt"/>
              </a:rPr>
              <a:t>by Narayan </a:t>
            </a:r>
            <a:r>
              <a:rPr lang="en-US" sz="2000" dirty="0" err="1">
                <a:ea typeface="+mn-lt"/>
                <a:cs typeface="+mn-lt"/>
              </a:rPr>
              <a:t>Prusty</a:t>
            </a:r>
            <a:r>
              <a:rPr lang="en-US" sz="2000" dirty="0">
                <a:ea typeface="+mn-lt"/>
                <a:cs typeface="+mn-lt"/>
              </a:rPr>
              <a:t> (Author). </a:t>
            </a:r>
          </a:p>
          <a:p>
            <a:endParaRPr lang="en-US" i="1" dirty="0"/>
          </a:p>
          <a:p>
            <a:r>
              <a:rPr lang="en-US" i="1" dirty="0"/>
              <a:t>8. </a:t>
            </a:r>
            <a:r>
              <a:rPr lang="en-US" sz="2000" i="1" dirty="0">
                <a:hlinkClick r:id="rId3"/>
              </a:rPr>
              <a:t>https://docs.soliditylang.org/en/v0.8.14/</a:t>
            </a:r>
            <a:endParaRPr lang="en-US" sz="2000" i="1" dirty="0"/>
          </a:p>
          <a:p>
            <a:r>
              <a:rPr lang="en-US" sz="2000" i="1" dirty="0"/>
              <a:t>     “</a:t>
            </a:r>
            <a:r>
              <a:rPr lang="en-US" sz="2000" dirty="0"/>
              <a:t>Solidity Language documentation</a:t>
            </a:r>
            <a:r>
              <a:rPr lang="en-US" sz="2000" i="1" dirty="0"/>
              <a:t>”.</a:t>
            </a:r>
          </a:p>
          <a:p>
            <a:endParaRPr lang="en-US" i="1" dirty="0"/>
          </a:p>
          <a:p>
            <a:r>
              <a:rPr lang="en-US" i="1" dirty="0"/>
              <a:t>9. </a:t>
            </a:r>
            <a:r>
              <a:rPr lang="en-US" sz="2000" b="0" i="1" u="sng" strike="noStrike" dirty="0">
                <a:solidFill>
                  <a:srgbClr val="0000FF"/>
                </a:solidFill>
                <a:effectLst/>
                <a:latin typeface="Calibri" panose="020F0502020204030204" pitchFamily="34" charset="0"/>
                <a:hlinkClick r:id="rId4"/>
              </a:rPr>
              <a:t>https://reactjs.org/docs/getting-started.html</a:t>
            </a:r>
            <a:r>
              <a:rPr lang="en-US" sz="2000" b="0" i="1" u="none" strike="noStrike" dirty="0">
                <a:solidFill>
                  <a:srgbClr val="000000"/>
                </a:solidFill>
                <a:effectLst/>
                <a:latin typeface="Calibri" panose="020F0502020204030204" pitchFamily="34" charset="0"/>
              </a:rPr>
              <a:t>​</a:t>
            </a:r>
          </a:p>
          <a:p>
            <a:r>
              <a:rPr lang="en-US" sz="2000" dirty="0">
                <a:solidFill>
                  <a:srgbClr val="000000"/>
                </a:solidFill>
                <a:latin typeface="Calibri" panose="020F0502020204030204" pitchFamily="34" charset="0"/>
              </a:rPr>
              <a:t>     </a:t>
            </a:r>
            <a:r>
              <a:rPr lang="en-US" sz="2000" b="0" i="0" u="none" strike="noStrike" dirty="0">
                <a:solidFill>
                  <a:srgbClr val="000000"/>
                </a:solidFill>
                <a:effectLst/>
                <a:latin typeface="Calibri" panose="020F0502020204030204" pitchFamily="34" charset="0"/>
              </a:rPr>
              <a:t>“</a:t>
            </a:r>
            <a:r>
              <a:rPr lang="en-US" sz="2000" b="0" u="none" strike="noStrike" dirty="0">
                <a:solidFill>
                  <a:srgbClr val="000000"/>
                </a:solidFill>
                <a:effectLst/>
                <a:latin typeface="Calibri" panose="020F0502020204030204" pitchFamily="34" charset="0"/>
              </a:rPr>
              <a:t>React JS official documentation</a:t>
            </a:r>
            <a:r>
              <a:rPr lang="en-US" sz="2000" b="0" i="0" u="none" strike="noStrike" dirty="0">
                <a:solidFill>
                  <a:srgbClr val="000000"/>
                </a:solidFill>
                <a:effectLst/>
                <a:latin typeface="Calibri" panose="020F0502020204030204" pitchFamily="34" charset="0"/>
              </a:rPr>
              <a:t>”,</a:t>
            </a:r>
          </a:p>
          <a:p>
            <a:endParaRPr lang="en-US" i="1" dirty="0"/>
          </a:p>
          <a:p>
            <a:r>
              <a:rPr lang="en-US" i="1" dirty="0"/>
              <a:t>10. </a:t>
            </a:r>
            <a:r>
              <a:rPr lang="en-US" sz="2000" i="1" dirty="0">
                <a:hlinkClick r:id="rId5"/>
              </a:rPr>
              <a:t>https://www.dappuniversity.com/articles/how-to-build-a-blockchain-app</a:t>
            </a:r>
            <a:endParaRPr lang="en-US" sz="2000" i="1" dirty="0"/>
          </a:p>
          <a:p>
            <a:r>
              <a:rPr lang="en-US" sz="2000" i="1" dirty="0"/>
              <a:t>     “</a:t>
            </a:r>
            <a:r>
              <a:rPr lang="en-US" sz="2000" dirty="0"/>
              <a:t>Building a Blockchain application</a:t>
            </a:r>
            <a:r>
              <a:rPr lang="en-US" sz="2000" i="1" dirty="0"/>
              <a:t>”.</a:t>
            </a:r>
          </a:p>
          <a:p>
            <a:r>
              <a:rPr lang="en-US" i="1" dirty="0"/>
              <a:t>    </a:t>
            </a:r>
          </a:p>
          <a:p>
            <a:endParaRPr lang="en-US" i="1" dirty="0">
              <a:cs typeface="Calibri" panose="020F0502020204030204"/>
            </a:endParaRPr>
          </a:p>
          <a:p>
            <a:endParaRPr lang="en-US" dirty="0">
              <a:ea typeface="+mn-lt"/>
              <a:cs typeface="+mn-lt"/>
            </a:endParaRPr>
          </a:p>
          <a:p>
            <a:endParaRPr lang="en-US" dirty="0">
              <a:ea typeface="+mn-lt"/>
              <a:cs typeface="+mn-lt"/>
            </a:endParaRPr>
          </a:p>
          <a:p>
            <a:endParaRPr lang="en-US" i="1" dirty="0">
              <a:cs typeface="Calibri" panose="020F0502020204030204"/>
            </a:endParaRPr>
          </a:p>
          <a:p>
            <a:endParaRPr lang="en-US" dirty="0">
              <a:ea typeface="+mn-lt"/>
              <a:cs typeface="+mn-lt"/>
            </a:endParaRPr>
          </a:p>
          <a:p>
            <a:endParaRPr lang="en-US" dirty="0">
              <a:ea typeface="+mn-lt"/>
              <a:cs typeface="+mn-lt"/>
            </a:endParaRPr>
          </a:p>
          <a:p>
            <a:r>
              <a:rPr lang="en-US" i="1" dirty="0">
                <a:ea typeface="+mn-lt"/>
                <a:cs typeface="+mn-lt"/>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a:solidFill>
                  <a:schemeClr val="tx2"/>
                </a:solidFill>
                <a:latin typeface="+mn-lt"/>
              </a:rPr>
              <a:t>Thank You</a:t>
            </a:r>
          </a:p>
        </p:txBody>
      </p:sp>
      <p:pic>
        <p:nvPicPr>
          <p:cNvPr id="3" name="Picture 2"/>
          <p:cNvPicPr>
            <a:picLocks noChangeAspect="1"/>
          </p:cNvPicPr>
          <p:nvPr/>
        </p:nvPicPr>
        <p:blipFill>
          <a:blip r:embed="rId2"/>
          <a:stretch>
            <a:fillRect/>
          </a:stretch>
        </p:blipFill>
        <p:spPr>
          <a:xfrm>
            <a:off x="200472" y="6714622"/>
            <a:ext cx="2416616" cy="1520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397" y="419041"/>
            <a:ext cx="8915400" cy="778098"/>
          </a:xfrm>
        </p:spPr>
        <p:txBody>
          <a:bodyPr lIns="91440" tIns="45720" rIns="91440" bIns="45720" anchor="t"/>
          <a:lstStyle/>
          <a:p>
            <a:r>
              <a:rPr lang="en-US" sz="3200" b="1" dirty="0">
                <a:solidFill>
                  <a:srgbClr val="FF0000"/>
                </a:solidFill>
              </a:rPr>
              <a:t>TITLE</a:t>
            </a:r>
            <a:br>
              <a:rPr lang="en-US" sz="3200" b="1" dirty="0">
                <a:solidFill>
                  <a:srgbClr val="FF0000"/>
                </a:solidFill>
              </a:rPr>
            </a:br>
            <a:br>
              <a:rPr lang="en-US" sz="3200" b="1" dirty="0"/>
            </a:br>
            <a:r>
              <a:rPr lang="en-US" sz="3200" b="1" u="sng" dirty="0">
                <a:ea typeface="+mj-lt"/>
                <a:cs typeface="+mj-lt"/>
              </a:rPr>
              <a:t>DC Wallet: Decentralized Cryptocurrency wallet</a:t>
            </a:r>
            <a:br>
              <a:rPr lang="en-US" sz="3200" b="1" dirty="0">
                <a:solidFill>
                  <a:srgbClr val="FF0000"/>
                </a:solidFill>
              </a:rPr>
            </a:br>
            <a:endParaRPr lang="en-US" sz="3200" b="1" dirty="0">
              <a:solidFill>
                <a:srgbClr val="FF0000"/>
              </a:solidFill>
            </a:endParaRPr>
          </a:p>
        </p:txBody>
      </p:sp>
      <p:sp>
        <p:nvSpPr>
          <p:cNvPr id="4" name="Title 1"/>
          <p:cNvSpPr txBox="1"/>
          <p:nvPr/>
        </p:nvSpPr>
        <p:spPr>
          <a:xfrm>
            <a:off x="128828" y="3256957"/>
            <a:ext cx="9663021" cy="2474626"/>
          </a:xfrm>
          <a:prstGeom prst="rect">
            <a:avLst/>
          </a:prstGeom>
        </p:spPr>
        <p:txBody>
          <a:bodyPr lIns="91440" tIns="45720" rIns="91440" bIns="45720" anchor="t"/>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FF0000"/>
                </a:solidFill>
              </a:rPr>
              <a:t>AIM</a:t>
            </a:r>
          </a:p>
          <a:p>
            <a:endParaRPr lang="en-US" sz="2800" b="1" dirty="0">
              <a:solidFill>
                <a:srgbClr val="FF0000"/>
              </a:solidFill>
            </a:endParaRPr>
          </a:p>
          <a:p>
            <a:r>
              <a:rPr lang="en-IN" sz="2800" b="1" dirty="0">
                <a:ea typeface="+mj-lt"/>
                <a:cs typeface="+mj-lt"/>
              </a:rPr>
              <a:t>To Implement a Real-Time decentralized cryptocurrency  wallet application with Web3.0 Technology and Ethereum blockchain.</a:t>
            </a:r>
            <a:endParaRPr lang="en-US" b="1" dirty="0">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Objectives</a:t>
            </a:r>
          </a:p>
        </p:txBody>
      </p:sp>
      <p:sp>
        <p:nvSpPr>
          <p:cNvPr id="3" name="Content Placeholder 2"/>
          <p:cNvSpPr>
            <a:spLocks noGrp="1"/>
          </p:cNvSpPr>
          <p:nvPr>
            <p:ph idx="1"/>
          </p:nvPr>
        </p:nvSpPr>
        <p:spPr>
          <a:xfrm>
            <a:off x="351527" y="1210889"/>
            <a:ext cx="9159816" cy="5217201"/>
          </a:xfrm>
        </p:spPr>
        <p:txBody>
          <a:bodyPr lIns="91440" tIns="45720" rIns="91440" bIns="45720" anchor="t"/>
          <a:lstStyle/>
          <a:p>
            <a:pPr marL="0" indent="0">
              <a:spcBef>
                <a:spcPts val="0"/>
              </a:spcBef>
              <a:buNone/>
            </a:pPr>
            <a:r>
              <a:rPr lang="en-US" sz="2400" dirty="0">
                <a:ea typeface="+mn-lt"/>
                <a:cs typeface="+mn-lt"/>
              </a:rPr>
              <a:t>1. To conduct a literature survey on the existing cryptocurrency wallets </a:t>
            </a:r>
            <a:endParaRPr lang="en-US" dirty="0">
              <a:ea typeface="+mn-lt"/>
              <a:cs typeface="+mn-lt"/>
            </a:endParaRPr>
          </a:p>
          <a:p>
            <a:pPr marL="0" indent="0">
              <a:spcBef>
                <a:spcPts val="0"/>
              </a:spcBef>
              <a:buNone/>
            </a:pPr>
            <a:r>
              <a:rPr lang="en-US" sz="2400" dirty="0">
                <a:ea typeface="+mn-lt"/>
                <a:cs typeface="+mn-lt"/>
              </a:rPr>
              <a:t>    applications.</a:t>
            </a:r>
            <a:br>
              <a:rPr lang="en-US" sz="2400" dirty="0">
                <a:ea typeface="+mn-lt"/>
                <a:cs typeface="+mn-lt"/>
              </a:rPr>
            </a:br>
            <a:br>
              <a:rPr lang="en-US" sz="2400" dirty="0">
                <a:ea typeface="+mn-lt"/>
                <a:cs typeface="+mn-lt"/>
              </a:rPr>
            </a:br>
            <a:r>
              <a:rPr lang="en-US" sz="2400" dirty="0">
                <a:ea typeface="+mn-lt"/>
                <a:cs typeface="+mn-lt"/>
              </a:rPr>
              <a:t>2.  To acquire functional and non-functional requirements based on the </a:t>
            </a:r>
            <a:endParaRPr lang="en-US">
              <a:cs typeface="Calibri" panose="020F0502020204030204"/>
            </a:endParaRPr>
          </a:p>
          <a:p>
            <a:pPr marL="0" indent="0">
              <a:spcBef>
                <a:spcPts val="0"/>
              </a:spcBef>
              <a:buNone/>
            </a:pPr>
            <a:r>
              <a:rPr lang="en-US" sz="2400" dirty="0">
                <a:ea typeface="+mn-lt"/>
                <a:cs typeface="+mn-lt"/>
              </a:rPr>
              <a:t>      literature survey.   </a:t>
            </a:r>
            <a:endParaRPr lang="en-US" dirty="0">
              <a:cs typeface="Calibri" panose="020F0502020204030204"/>
            </a:endParaRPr>
          </a:p>
          <a:p>
            <a:pPr marL="0" indent="0">
              <a:spcBef>
                <a:spcPts val="0"/>
              </a:spcBef>
              <a:buNone/>
            </a:pPr>
            <a:br>
              <a:rPr lang="en-US" sz="2400" dirty="0">
                <a:ea typeface="+mn-lt"/>
                <a:cs typeface="+mn-lt"/>
              </a:rPr>
            </a:br>
            <a:r>
              <a:rPr lang="en-US" sz="2400" dirty="0">
                <a:ea typeface="+mn-lt"/>
                <a:cs typeface="+mn-lt"/>
              </a:rPr>
              <a:t>3.  To implement and test a system for wallet application. </a:t>
            </a:r>
            <a:br>
              <a:rPr lang="en-US" sz="2400" dirty="0">
                <a:ea typeface="+mn-lt"/>
                <a:cs typeface="+mn-lt"/>
              </a:rPr>
            </a:br>
            <a:br>
              <a:rPr lang="en-US" sz="2400" dirty="0">
                <a:ea typeface="+mn-lt"/>
                <a:cs typeface="+mn-lt"/>
              </a:rPr>
            </a:br>
            <a:r>
              <a:rPr lang="en-US" sz="2400" dirty="0">
                <a:ea typeface="+mn-lt"/>
                <a:cs typeface="+mn-lt"/>
              </a:rPr>
              <a:t>4.  To perform project report writing and documentation.</a:t>
            </a:r>
            <a:endParaRPr lang="en-US" dirty="0">
              <a:cs typeface="Calibri" panose="020F0502020204030204"/>
            </a:endParaRPr>
          </a:p>
          <a:p>
            <a:pPr marL="0" indent="0">
              <a:spcBef>
                <a:spcPts val="0"/>
              </a:spcBef>
              <a:buNone/>
            </a:pPr>
            <a:endParaRPr lang="en-US" sz="2400" dirty="0">
              <a:cs typeface="Calibri" panose="020F0502020204030204"/>
            </a:endParaRPr>
          </a:p>
          <a:p>
            <a:pPr marL="0" indent="0" algn="just">
              <a:buNone/>
            </a:pPr>
            <a:endParaRPr lang="en-US" sz="2400" dirty="0">
              <a:cs typeface="Calibri" panose="020F0502020204030204"/>
            </a:endParaRPr>
          </a:p>
          <a:p>
            <a:pPr marL="457200" indent="-457200" algn="just">
              <a:buAutoNum type="arabicPeriod"/>
            </a:pPr>
            <a:endParaRPr lang="en-US" sz="2200" dirty="0"/>
          </a:p>
          <a:p>
            <a:pPr marL="457200" indent="-457200" algn="just">
              <a:buAutoNum type="arabicPeriod"/>
            </a:pPr>
            <a:endParaRPr lang="en-US" sz="2200" dirty="0">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a:solidFill>
                  <a:srgbClr val="FF0000"/>
                </a:solidFill>
              </a:rPr>
              <a:t>Methods and Methodology </a:t>
            </a:r>
          </a:p>
        </p:txBody>
      </p:sp>
      <p:sp>
        <p:nvSpPr>
          <p:cNvPr id="3" name="Content Placeholder 2"/>
          <p:cNvSpPr>
            <a:spLocks noGrp="1"/>
          </p:cNvSpPr>
          <p:nvPr>
            <p:ph idx="1"/>
          </p:nvPr>
        </p:nvSpPr>
        <p:spPr>
          <a:xfrm>
            <a:off x="107112" y="1124745"/>
            <a:ext cx="9691777" cy="5001420"/>
          </a:xfrm>
        </p:spPr>
        <p:txBody>
          <a:bodyPr lIns="91440" tIns="45720" rIns="91440" bIns="45720" anchor="t"/>
          <a:lstStyle/>
          <a:p>
            <a:pPr marL="457200" indent="-457200">
              <a:lnSpc>
                <a:spcPct val="115000"/>
              </a:lnSpc>
              <a:spcBef>
                <a:spcPts val="0"/>
              </a:spcBef>
              <a:spcAft>
                <a:spcPts val="815"/>
              </a:spcAft>
              <a:buAutoNum type="arabicPeriod"/>
              <a:defRPr/>
            </a:pPr>
            <a:r>
              <a:rPr lang="en-US" sz="2400" b="1" dirty="0">
                <a:ea typeface="+mn-lt"/>
                <a:cs typeface="+mn-lt"/>
              </a:rPr>
              <a:t>To conduct a literature survey on the existing technology on crypto currency wallets: </a:t>
            </a:r>
            <a:endParaRPr lang="en-US" sz="2400" dirty="0">
              <a:ea typeface="+mn-lt"/>
              <a:cs typeface="+mn-lt"/>
            </a:endParaRPr>
          </a:p>
          <a:p>
            <a:pPr>
              <a:lnSpc>
                <a:spcPct val="115000"/>
              </a:lnSpc>
              <a:spcBef>
                <a:spcPts val="0"/>
              </a:spcBef>
              <a:spcAft>
                <a:spcPts val="815"/>
              </a:spcAft>
              <a:buFont typeface="Arial" panose="020B0604020202020204"/>
              <a:buChar char="•"/>
              <a:defRPr/>
            </a:pPr>
            <a:endParaRPr lang="en-US" sz="2800" dirty="0">
              <a:ea typeface="+mn-lt"/>
              <a:cs typeface="+mn-lt"/>
            </a:endParaRPr>
          </a:p>
          <a:p>
            <a:pPr marL="0" indent="0">
              <a:buNone/>
              <a:defRPr/>
            </a:pPr>
            <a:r>
              <a:rPr lang="en-US" sz="2800" dirty="0">
                <a:ea typeface="+mn-lt"/>
                <a:cs typeface="+mn-lt"/>
              </a:rPr>
              <a:t>      </a:t>
            </a:r>
            <a:r>
              <a:rPr lang="en-US" sz="2200" u="sng" dirty="0">
                <a:ea typeface="+mn-lt"/>
                <a:cs typeface="+mn-lt"/>
              </a:rPr>
              <a:t>1.</a:t>
            </a:r>
            <a:r>
              <a:rPr lang="en-US" sz="2200" dirty="0">
                <a:ea typeface="+mn-lt"/>
                <a:cs typeface="+mn-lt"/>
              </a:rPr>
              <a:t>1  Literature review on cryptocurrency exchange systems will be carried out</a:t>
            </a:r>
          </a:p>
          <a:p>
            <a:pPr marL="0" indent="0">
              <a:buNone/>
              <a:defRPr/>
            </a:pPr>
            <a:r>
              <a:rPr lang="en-US" sz="2200" dirty="0">
                <a:ea typeface="+mn-lt"/>
                <a:cs typeface="+mn-lt"/>
              </a:rPr>
              <a:t>               by referring reputed journals, books, manuals, related Documents.</a:t>
            </a:r>
            <a:endParaRPr lang="en-US" dirty="0">
              <a:ea typeface="+mn-lt"/>
              <a:cs typeface="+mn-lt"/>
            </a:endParaRPr>
          </a:p>
          <a:p>
            <a:pPr>
              <a:buFont typeface="Arial" panose="020B0604020202020204"/>
              <a:buChar char="•"/>
              <a:defRPr/>
            </a:pPr>
            <a:endParaRPr lang="en-US" sz="2200" dirty="0">
              <a:ea typeface="+mn-lt"/>
              <a:cs typeface="+mn-lt"/>
            </a:endParaRPr>
          </a:p>
          <a:p>
            <a:pPr marL="0" indent="0">
              <a:buNone/>
              <a:defRPr/>
            </a:pPr>
            <a:r>
              <a:rPr lang="en-US" sz="2200" dirty="0">
                <a:ea typeface="+mn-lt"/>
                <a:cs typeface="+mn-lt"/>
              </a:rPr>
              <a:t>        </a:t>
            </a:r>
            <a:r>
              <a:rPr lang="en-US" sz="2200" u="sng" dirty="0">
                <a:ea typeface="+mn-lt"/>
                <a:cs typeface="+mn-lt"/>
              </a:rPr>
              <a:t>1.2</a:t>
            </a:r>
            <a:r>
              <a:rPr lang="en-US" sz="2200" dirty="0">
                <a:ea typeface="+mn-lt"/>
                <a:cs typeface="+mn-lt"/>
              </a:rPr>
              <a:t>   Identify the gaps in already existing systems and attempt to</a:t>
            </a:r>
          </a:p>
          <a:p>
            <a:pPr marL="0" indent="0">
              <a:buNone/>
              <a:defRPr/>
            </a:pPr>
            <a:r>
              <a:rPr lang="en-US" sz="2200" dirty="0">
                <a:ea typeface="+mn-lt"/>
                <a:cs typeface="+mn-lt"/>
              </a:rPr>
              <a:t>                 improve the performance of the system.</a:t>
            </a:r>
            <a:endParaRPr lang="en-US" sz="2200" dirty="0">
              <a:cs typeface="Calibri" panose="020F0502020204030204"/>
            </a:endParaRPr>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200" b="1" dirty="0">
                <a:solidFill>
                  <a:srgbClr val="FF0000"/>
                </a:solidFill>
              </a:rPr>
              <a:t>Methods and Methodology </a:t>
            </a:r>
            <a:endParaRPr lang="en-IN" sz="3200" dirty="0"/>
          </a:p>
        </p:txBody>
      </p:sp>
      <p:sp>
        <p:nvSpPr>
          <p:cNvPr id="3" name="Content Placeholder 2"/>
          <p:cNvSpPr>
            <a:spLocks noGrp="1"/>
          </p:cNvSpPr>
          <p:nvPr>
            <p:ph idx="1"/>
          </p:nvPr>
        </p:nvSpPr>
        <p:spPr>
          <a:xfrm>
            <a:off x="236508" y="1196632"/>
            <a:ext cx="9231701" cy="5001420"/>
          </a:xfrm>
        </p:spPr>
        <p:txBody>
          <a:bodyPr lIns="91440" tIns="45720" rIns="91440" bIns="45720" anchor="t"/>
          <a:lstStyle/>
          <a:p>
            <a:pPr marL="0" indent="0" algn="just">
              <a:buNone/>
              <a:defRPr/>
            </a:pPr>
            <a:r>
              <a:rPr kumimoji="0" lang="en-US" sz="2800" b="0" i="0" u="none" strike="noStrike" kern="1200" cap="none" spc="0" normalizeH="0" baseline="0" noProof="0" dirty="0">
                <a:ln>
                  <a:noFill/>
                </a:ln>
                <a:effectLst/>
                <a:uLnTx/>
                <a:uFillTx/>
                <a:latin typeface="Calibri" panose="020F0502020204030204"/>
                <a:ea typeface="+mn-ea"/>
                <a:cs typeface="+mn-cs"/>
              </a:rPr>
              <a:t>2</a:t>
            </a:r>
            <a:r>
              <a:rPr kumimoji="0" lang="en-US" sz="2400" b="0" i="0" u="none" strike="noStrike" kern="1200" cap="none" spc="0" normalizeH="0" baseline="0" noProof="0" dirty="0">
                <a:ln>
                  <a:noFill/>
                </a:ln>
                <a:effectLst/>
                <a:uLnTx/>
                <a:uFillTx/>
                <a:latin typeface="Calibri" panose="020F0502020204030204"/>
                <a:ea typeface="+mn-ea"/>
                <a:cs typeface="+mn-cs"/>
              </a:rPr>
              <a:t>.</a:t>
            </a:r>
            <a:r>
              <a:rPr lang="en-US" sz="2400" dirty="0">
                <a:latin typeface="Calibri" panose="020F0502020204030204"/>
              </a:rPr>
              <a:t> </a:t>
            </a:r>
            <a:r>
              <a:rPr lang="en-US" sz="2400" b="1" dirty="0">
                <a:ea typeface="+mn-lt"/>
                <a:cs typeface="+mn-lt"/>
              </a:rPr>
              <a:t>To acquire functional and non-functional requirements based on</a:t>
            </a:r>
            <a:endParaRPr lang="en-US" sz="2800" dirty="0">
              <a:ea typeface="+mn-lt"/>
              <a:cs typeface="+mn-lt"/>
            </a:endParaRPr>
          </a:p>
          <a:p>
            <a:pPr marL="0" indent="0" algn="just">
              <a:buNone/>
              <a:defRPr/>
            </a:pPr>
            <a:r>
              <a:rPr lang="en-US" sz="2400" b="1" dirty="0">
                <a:ea typeface="+mn-lt"/>
                <a:cs typeface="+mn-lt"/>
              </a:rPr>
              <a:t>     the literature survey:</a:t>
            </a:r>
            <a:endParaRPr lang="en-US" sz="2800" b="0" i="0" u="none" strike="noStrike" kern="1200" cap="none" spc="0" normalizeH="0" baseline="0" noProof="0">
              <a:ln>
                <a:noFill/>
              </a:ln>
              <a:effectLst/>
              <a:uLnTx/>
              <a:uFillTx/>
              <a:latin typeface="Calibri" panose="020F0502020204030204"/>
              <a:cs typeface="Calibri" panose="020F0502020204030204"/>
            </a:endParaRPr>
          </a:p>
          <a:p>
            <a:pPr marL="0" indent="0" algn="just">
              <a:buNone/>
              <a:defRPr/>
            </a:pPr>
            <a:r>
              <a:rPr lang="en-US" sz="2800" dirty="0">
                <a:latin typeface="Calibri" panose="020F0502020204030204"/>
              </a:rPr>
              <a:t>    </a:t>
            </a:r>
          </a:p>
          <a:p>
            <a:pPr marL="0" indent="0" algn="just">
              <a:buNone/>
              <a:defRPr/>
            </a:pPr>
            <a:r>
              <a:rPr lang="en-US" sz="2400" dirty="0">
                <a:latin typeface="Calibri" panose="020F0502020204030204"/>
              </a:rPr>
              <a:t>      </a:t>
            </a:r>
            <a:r>
              <a:rPr kumimoji="0" lang="en-US" sz="2200" b="0" i="0" u="sng" strike="noStrike" kern="1200" cap="none" spc="0" normalizeH="0" baseline="0" noProof="0" dirty="0">
                <a:ln>
                  <a:noFill/>
                </a:ln>
                <a:effectLst/>
                <a:uLnTx/>
                <a:uFillTx/>
                <a:latin typeface="Calibri" panose="020F0502020204030204"/>
                <a:ea typeface="+mn-ea"/>
                <a:cs typeface="+mn-cs"/>
              </a:rPr>
              <a:t>2.1</a:t>
            </a:r>
            <a:r>
              <a:rPr kumimoji="0" lang="en-US" sz="2200" b="0" i="0" u="none" strike="noStrike" kern="1200" cap="none" spc="0" normalizeH="0" baseline="0" noProof="0" dirty="0">
                <a:ln>
                  <a:noFill/>
                </a:ln>
                <a:effectLst/>
                <a:uLnTx/>
                <a:uFillTx/>
                <a:latin typeface="Calibri" panose="020F0502020204030204"/>
                <a:ea typeface="+mn-ea"/>
                <a:cs typeface="+mn-cs"/>
              </a:rPr>
              <a:t> On conducting literature survey, the functional and non-</a:t>
            </a:r>
            <a:endParaRPr lang="en-US" sz="2200">
              <a:latin typeface="Calibri" panose="020F0502020204030204"/>
              <a:cs typeface="Calibri" panose="020F0502020204030204"/>
            </a:endParaRPr>
          </a:p>
          <a:p>
            <a:pPr marL="0" indent="0" algn="just">
              <a:buNone/>
              <a:defRPr/>
            </a:pPr>
            <a:r>
              <a:rPr lang="en-US" sz="2200" dirty="0">
                <a:latin typeface="Calibri" panose="020F0502020204030204"/>
              </a:rPr>
              <a:t>               functional</a:t>
            </a:r>
            <a:r>
              <a:rPr kumimoji="0" lang="en-US" sz="2200" b="0" i="0" u="none" strike="noStrike" kern="1200" cap="none" spc="0" normalizeH="0" baseline="0" noProof="0" dirty="0">
                <a:ln>
                  <a:noFill/>
                </a:ln>
                <a:effectLst/>
                <a:uLnTx/>
                <a:uFillTx/>
                <a:latin typeface="Calibri" panose="020F0502020204030204"/>
                <a:ea typeface="+mn-ea"/>
                <a:cs typeface="+mn-cs"/>
              </a:rPr>
              <a:t> requirements are obtained.</a:t>
            </a:r>
            <a:endParaRPr lang="en-US" sz="2200" dirty="0">
              <a:cs typeface="Calibri" panose="020F0502020204030204"/>
            </a:endParaRPr>
          </a:p>
          <a:p>
            <a:pPr marL="0" indent="0" algn="just">
              <a:buNone/>
              <a:defRPr/>
            </a:pPr>
            <a:endParaRPr lang="en-US" sz="2200" u="sng" dirty="0">
              <a:latin typeface="Calibri" panose="020F0502020204030204"/>
            </a:endParaRPr>
          </a:p>
          <a:p>
            <a:pPr marL="0" indent="0" algn="just">
              <a:buNone/>
              <a:defRPr/>
            </a:pPr>
            <a:r>
              <a:rPr lang="en-US" sz="2200" dirty="0">
                <a:latin typeface="Calibri" panose="020F0502020204030204"/>
              </a:rPr>
              <a:t>       </a:t>
            </a:r>
            <a:r>
              <a:rPr kumimoji="0" lang="en-US" sz="2200" b="0" i="0" u="sng" strike="noStrike" kern="1200" cap="none" spc="0" normalizeH="0" baseline="0" noProof="0" dirty="0">
                <a:ln>
                  <a:noFill/>
                </a:ln>
                <a:effectLst/>
                <a:uLnTx/>
                <a:uFillTx/>
                <a:latin typeface="Calibri" panose="020F0502020204030204"/>
                <a:ea typeface="+mn-ea"/>
                <a:cs typeface="+mn-cs"/>
              </a:rPr>
              <a:t>2.2</a:t>
            </a:r>
            <a:r>
              <a:rPr kumimoji="0" lang="en-US" sz="2200" b="0" i="0" u="none" strike="noStrike" kern="1200" cap="none" spc="0" normalizeH="0" baseline="0" noProof="0" dirty="0">
                <a:ln>
                  <a:noFill/>
                </a:ln>
                <a:effectLst/>
                <a:uLnTx/>
                <a:uFillTx/>
                <a:latin typeface="Calibri" panose="020F0502020204030204"/>
                <a:ea typeface="+mn-ea"/>
                <a:cs typeface="+mn-cs"/>
              </a:rPr>
              <a:t> </a:t>
            </a:r>
            <a:r>
              <a:rPr kumimoji="0" lang="en-US" sz="2200" b="0" i="0" u="none" strike="noStrike" kern="1200" cap="none" spc="0" normalizeH="0" baseline="0" noProof="0" dirty="0">
                <a:ln>
                  <a:noFill/>
                </a:ln>
                <a:effectLst/>
                <a:uLnTx/>
                <a:uFillTx/>
                <a:latin typeface="Calibri" panose="020F0502020204030204"/>
                <a:ea typeface="Calibri" panose="020F0502020204030204"/>
                <a:cs typeface="Calibri" panose="020F0502020204030204"/>
                <a:sym typeface="Calibri" panose="020F0502020204030204"/>
              </a:rPr>
              <a:t>Based on the </a:t>
            </a:r>
            <a:r>
              <a:rPr kumimoji="0" lang="en-US" sz="2200" b="0" i="0" u="none" strike="noStrike" kern="1200" cap="none" spc="0" normalizeH="0" baseline="0" noProof="0" dirty="0">
                <a:ln>
                  <a:noFill/>
                </a:ln>
                <a:effectLst/>
                <a:uLnTx/>
                <a:uFillTx/>
                <a:latin typeface="Calibri" panose="020F0502020204030204"/>
                <a:ea typeface="+mn-ea"/>
                <a:cs typeface="+mn-cs"/>
              </a:rPr>
              <a:t>identified requirements</a:t>
            </a:r>
            <a:r>
              <a:rPr kumimoji="0" lang="en-US" sz="2200" b="0" i="0" u="none" strike="noStrike" kern="1200" cap="none" spc="0" normalizeH="0" baseline="0" noProof="0" dirty="0">
                <a:ln>
                  <a:noFill/>
                </a:ln>
                <a:effectLst/>
                <a:uLnTx/>
                <a:uFillTx/>
                <a:latin typeface="Calibri" panose="020F0502020204030204"/>
                <a:ea typeface="Calibri" panose="020F0502020204030204"/>
                <a:cs typeface="Calibri" panose="020F0502020204030204"/>
                <a:sym typeface="Calibri" panose="020F0502020204030204"/>
              </a:rPr>
              <a:t>, a </a:t>
            </a:r>
            <a:r>
              <a:rPr lang="en-US" sz="2200" dirty="0">
                <a:latin typeface="Calibri" panose="020F0502020204030204"/>
                <a:ea typeface="Calibri" panose="020F0502020204030204"/>
                <a:cs typeface="Calibri" panose="020F0502020204030204"/>
                <a:sym typeface="Calibri" panose="020F0502020204030204"/>
              </a:rPr>
              <a:t>high-level</a:t>
            </a:r>
            <a:r>
              <a:rPr kumimoji="0" lang="en-US" sz="2200" b="0" i="0" u="none" strike="noStrike" kern="1200" cap="none" spc="0" normalizeH="0" baseline="0" noProof="0" dirty="0">
                <a:ln>
                  <a:noFill/>
                </a:ln>
                <a:effectLst/>
                <a:uLnTx/>
                <a:uFillTx/>
                <a:latin typeface="Calibri" panose="020F0502020204030204"/>
                <a:ea typeface="Calibri" panose="020F0502020204030204"/>
                <a:cs typeface="Calibri" panose="020F0502020204030204"/>
                <a:sym typeface="Calibri" panose="020F0502020204030204"/>
              </a:rPr>
              <a:t> design will</a:t>
            </a:r>
            <a:r>
              <a:rPr lang="en-US" sz="2200" dirty="0">
                <a:latin typeface="Calibri" panose="020F0502020204030204"/>
                <a:ea typeface="Calibri" panose="020F0502020204030204"/>
                <a:cs typeface="Calibri" panose="020F0502020204030204"/>
                <a:sym typeface="Calibri" panose="020F0502020204030204"/>
              </a:rPr>
              <a:t> </a:t>
            </a:r>
            <a:endParaRPr lang="en-US" sz="2200">
              <a:latin typeface="Calibri" panose="020F0502020204030204"/>
              <a:cs typeface="Calibri" panose="020F0502020204030204"/>
            </a:endParaRPr>
          </a:p>
          <a:p>
            <a:pPr marL="0" indent="0" algn="just">
              <a:buNone/>
              <a:defRPr/>
            </a:pPr>
            <a:r>
              <a:rPr lang="en-US" sz="2200" dirty="0">
                <a:latin typeface="Calibri" panose="020F0502020204030204"/>
                <a:cs typeface="Calibri" panose="020F0502020204030204"/>
                <a:sym typeface="Calibri" panose="020F0502020204030204"/>
              </a:rPr>
              <a:t>                be created in UML.</a:t>
            </a:r>
            <a:endParaRPr lang="en-US" sz="2200" dirty="0">
              <a:latin typeface="Calibri" panose="020F0502020204030204"/>
              <a:cs typeface="Calibri" panose="020F0502020204030204"/>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US" sz="2400" dirty="0">
              <a:solidFill>
                <a:prstClr val="black"/>
              </a:solidFill>
              <a:latin typeface="Calibri" panose="020F0502020204030204"/>
              <a:cs typeface="Calibri" panose="020F0502020204030204"/>
              <a:sym typeface="Calibri" panose="020F0502020204030204"/>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413" y="87732"/>
            <a:ext cx="8915400" cy="1143000"/>
          </a:xfrm>
        </p:spPr>
        <p:txBody>
          <a:bodyPr/>
          <a:lstStyle/>
          <a:p>
            <a:r>
              <a:rPr lang="en-US" sz="3200" b="1" dirty="0">
                <a:solidFill>
                  <a:srgbClr val="FF0000"/>
                </a:solidFill>
              </a:rPr>
              <a:t>Methods and Methodology </a:t>
            </a:r>
            <a:endParaRPr lang="en-IN" sz="3200" dirty="0"/>
          </a:p>
        </p:txBody>
      </p:sp>
      <p:sp>
        <p:nvSpPr>
          <p:cNvPr id="3" name="Content Placeholder 2"/>
          <p:cNvSpPr>
            <a:spLocks noGrp="1"/>
          </p:cNvSpPr>
          <p:nvPr>
            <p:ph idx="1"/>
          </p:nvPr>
        </p:nvSpPr>
        <p:spPr>
          <a:xfrm>
            <a:off x="128949" y="592540"/>
            <a:ext cx="9777051" cy="6076820"/>
          </a:xfrm>
        </p:spPr>
        <p:txBody>
          <a:bodyPr lIns="91440" tIns="45720" rIns="91440" bIns="45720" anchor="t"/>
          <a:lstStyle/>
          <a:p>
            <a:pPr marL="0" indent="0">
              <a:buNone/>
            </a:pPr>
            <a:r>
              <a:rPr lang="en-US" sz="2200" b="1" dirty="0">
                <a:ea typeface="+mn-lt"/>
                <a:cs typeface="+mn-lt"/>
              </a:rPr>
              <a:t>3. To implement and test the Wallet Application </a:t>
            </a:r>
            <a:r>
              <a:rPr lang="en-US" sz="2200" b="1" dirty="0">
                <a:ea typeface="+mn-lt"/>
                <a:cs typeface="+mn-lt"/>
                <a:sym typeface="Wingdings" panose="05000000000000000000" pitchFamily="2" charset="2"/>
              </a:rPr>
              <a:t>(Block Diagram):</a:t>
            </a:r>
            <a:endParaRPr lang="en-US" sz="2200" dirty="0">
              <a:ea typeface="+mn-lt"/>
              <a:cs typeface="+mn-lt"/>
            </a:endParaRPr>
          </a:p>
          <a:p>
            <a:pPr marL="0" indent="0">
              <a:buNone/>
            </a:pPr>
            <a:endParaRPr lang="en-US" sz="2400" b="1" dirty="0">
              <a:ea typeface="+mn-lt"/>
              <a:cs typeface="+mn-lt"/>
            </a:endParaRPr>
          </a:p>
          <a:p>
            <a:pPr marL="0" indent="0">
              <a:buNone/>
            </a:pPr>
            <a:r>
              <a:rPr lang="en-US" sz="2400" dirty="0">
                <a:ea typeface="+mn-lt"/>
                <a:cs typeface="+mn-lt"/>
              </a:rPr>
              <a:t> </a:t>
            </a:r>
            <a:endParaRPr lang="en-US" sz="2200" dirty="0">
              <a:ea typeface="+mn-lt"/>
              <a:cs typeface="+mn-lt"/>
            </a:endParaRPr>
          </a:p>
          <a:p>
            <a:pPr marL="0" indent="0">
              <a:buNone/>
            </a:pPr>
            <a:r>
              <a:rPr lang="en-US" sz="2200" dirty="0">
                <a:ea typeface="+mn-lt"/>
                <a:cs typeface="+mn-lt"/>
              </a:rPr>
              <a:t>   </a:t>
            </a:r>
            <a:endParaRPr lang="en-IN" sz="2200" dirty="0">
              <a:ea typeface="+mn-lt"/>
              <a:cs typeface="+mn-lt"/>
            </a:endParaRPr>
          </a:p>
          <a:p>
            <a:pPr marL="0" indent="0">
              <a:buNone/>
            </a:pPr>
            <a:endParaRPr lang="en-US" sz="2400" dirty="0">
              <a:ea typeface="+mn-lt"/>
              <a:cs typeface="+mn-lt"/>
            </a:endParaRPr>
          </a:p>
          <a:p>
            <a:pPr marL="0" indent="0">
              <a:buNone/>
            </a:pPr>
            <a:endParaRPr lang="en-US" sz="2400" b="1" dirty="0">
              <a:cs typeface="Calibri" panose="020F0502020204030204"/>
            </a:endParaRPr>
          </a:p>
          <a:p>
            <a:pPr marL="0" indent="0">
              <a:buNone/>
            </a:pPr>
            <a:endParaRPr lang="en-US" sz="2800" b="1" dirty="0">
              <a:cs typeface="Calibri" panose="020F0502020204030204"/>
            </a:endParaRPr>
          </a:p>
          <a:p>
            <a:pPr marL="0" indent="0">
              <a:buNone/>
            </a:pPr>
            <a:endParaRPr lang="en-US" sz="2800" dirty="0">
              <a:cs typeface="Calibri" panose="020F0502020204030204"/>
            </a:endParaRPr>
          </a:p>
        </p:txBody>
      </p:sp>
      <p:sp>
        <p:nvSpPr>
          <p:cNvPr id="23" name="Rectangle 22">
            <a:extLst>
              <a:ext uri="{FF2B5EF4-FFF2-40B4-BE49-F238E27FC236}">
                <a16:creationId xmlns:a16="http://schemas.microsoft.com/office/drawing/2014/main" id="{19C41330-4609-319E-6EBE-8D0A0BC10231}"/>
              </a:ext>
            </a:extLst>
          </p:cNvPr>
          <p:cNvSpPr/>
          <p:nvPr/>
        </p:nvSpPr>
        <p:spPr>
          <a:xfrm>
            <a:off x="627649" y="1339473"/>
            <a:ext cx="2381881" cy="797284"/>
          </a:xfrm>
          <a:prstGeom prst="rect">
            <a:avLst/>
          </a:prstGeom>
          <a:solidFill>
            <a:schemeClr val="bg1">
              <a:alpha val="60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User interface for wallet</a:t>
            </a:r>
          </a:p>
          <a:p>
            <a:pPr algn="ctr"/>
            <a:r>
              <a:rPr lang="en-US" b="1" dirty="0">
                <a:solidFill>
                  <a:schemeClr val="tx1"/>
                </a:solidFill>
              </a:rPr>
              <a:t>Application</a:t>
            </a:r>
            <a:endParaRPr lang="en-IN" b="1" dirty="0">
              <a:solidFill>
                <a:schemeClr val="tx1"/>
              </a:solidFill>
            </a:endParaRPr>
          </a:p>
        </p:txBody>
      </p:sp>
      <p:sp>
        <p:nvSpPr>
          <p:cNvPr id="24" name="Rectangle: Rounded Corners 23">
            <a:extLst>
              <a:ext uri="{FF2B5EF4-FFF2-40B4-BE49-F238E27FC236}">
                <a16:creationId xmlns:a16="http://schemas.microsoft.com/office/drawing/2014/main" id="{068838DE-B959-5551-F3D1-27284D4380E3}"/>
              </a:ext>
            </a:extLst>
          </p:cNvPr>
          <p:cNvSpPr/>
          <p:nvPr/>
        </p:nvSpPr>
        <p:spPr>
          <a:xfrm>
            <a:off x="744694" y="2621748"/>
            <a:ext cx="2147790" cy="867747"/>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just"/>
            <a:r>
              <a:rPr lang="en-IN" sz="1600" dirty="0"/>
              <a:t>React</a:t>
            </a:r>
            <a:r>
              <a:rPr lang="en-US" sz="1600" dirty="0">
                <a:solidFill>
                  <a:schemeClr val="tx1"/>
                </a:solidFill>
              </a:rPr>
              <a:t> JS(HTML,CSS,JS) is used for creating UI</a:t>
            </a:r>
            <a:endParaRPr lang="en-IN" sz="1600" dirty="0">
              <a:solidFill>
                <a:schemeClr val="tx1"/>
              </a:solidFill>
            </a:endParaRPr>
          </a:p>
          <a:p>
            <a:pPr algn="ctr"/>
            <a:endParaRPr lang="en-IN" dirty="0"/>
          </a:p>
        </p:txBody>
      </p:sp>
      <p:sp>
        <p:nvSpPr>
          <p:cNvPr id="25" name="Rectangle 24">
            <a:extLst>
              <a:ext uri="{FF2B5EF4-FFF2-40B4-BE49-F238E27FC236}">
                <a16:creationId xmlns:a16="http://schemas.microsoft.com/office/drawing/2014/main" id="{C1B8E307-A495-80B6-5272-E0A5CFB5D2DF}"/>
              </a:ext>
            </a:extLst>
          </p:cNvPr>
          <p:cNvSpPr/>
          <p:nvPr/>
        </p:nvSpPr>
        <p:spPr>
          <a:xfrm>
            <a:off x="3798578" y="1339473"/>
            <a:ext cx="2308843" cy="792134"/>
          </a:xfrm>
          <a:prstGeom prst="rect">
            <a:avLst/>
          </a:prstGeom>
          <a:solidFill>
            <a:schemeClr val="bg1">
              <a:alpha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Connecting to our wallet containing Ethereum Faucets</a:t>
            </a:r>
            <a:endParaRPr lang="en-IN" b="1" dirty="0">
              <a:solidFill>
                <a:schemeClr val="tx1"/>
              </a:solidFill>
            </a:endParaRPr>
          </a:p>
        </p:txBody>
      </p:sp>
      <p:sp>
        <p:nvSpPr>
          <p:cNvPr id="26" name="Rectangle: Rounded Corners 25">
            <a:extLst>
              <a:ext uri="{FF2B5EF4-FFF2-40B4-BE49-F238E27FC236}">
                <a16:creationId xmlns:a16="http://schemas.microsoft.com/office/drawing/2014/main" id="{EBB81B2B-1551-8711-505B-1AEC3A1DA59F}"/>
              </a:ext>
            </a:extLst>
          </p:cNvPr>
          <p:cNvSpPr/>
          <p:nvPr/>
        </p:nvSpPr>
        <p:spPr>
          <a:xfrm>
            <a:off x="3604725" y="2633727"/>
            <a:ext cx="2696547" cy="867748"/>
          </a:xfrm>
          <a:prstGeom prst="roundRect">
            <a:avLst/>
          </a:prstGeom>
          <a:solidFill>
            <a:schemeClr val="bg1">
              <a:alpha val="9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1600" dirty="0">
                <a:solidFill>
                  <a:schemeClr val="tx1"/>
                </a:solidFill>
              </a:rPr>
              <a:t>Connecting to Meta</a:t>
            </a:r>
          </a:p>
          <a:p>
            <a:pPr algn="ctr"/>
            <a:r>
              <a:rPr lang="en-US" sz="1600" dirty="0">
                <a:solidFill>
                  <a:schemeClr val="tx1"/>
                </a:solidFill>
              </a:rPr>
              <a:t>Mask for accessing our Ethereum faucets</a:t>
            </a:r>
            <a:endParaRPr lang="en-IN" sz="1600" dirty="0">
              <a:solidFill>
                <a:schemeClr val="tx1"/>
              </a:solidFill>
            </a:endParaRPr>
          </a:p>
          <a:p>
            <a:pPr algn="ctr"/>
            <a:endParaRPr lang="en-IN" dirty="0"/>
          </a:p>
        </p:txBody>
      </p:sp>
      <p:sp>
        <p:nvSpPr>
          <p:cNvPr id="27" name="Rectangle 26">
            <a:extLst>
              <a:ext uri="{FF2B5EF4-FFF2-40B4-BE49-F238E27FC236}">
                <a16:creationId xmlns:a16="http://schemas.microsoft.com/office/drawing/2014/main" id="{B6E9388B-D3C7-F1D8-99A0-DE939ACA8DED}"/>
              </a:ext>
            </a:extLst>
          </p:cNvPr>
          <p:cNvSpPr/>
          <p:nvPr/>
        </p:nvSpPr>
        <p:spPr>
          <a:xfrm>
            <a:off x="7021821" y="3719707"/>
            <a:ext cx="2381881" cy="1440159"/>
          </a:xfrm>
          <a:prstGeom prst="rect">
            <a:avLst/>
          </a:prstGeom>
          <a:solidFill>
            <a:schemeClr val="bg1">
              <a:alpha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and Deploying the smart contract  on </a:t>
            </a:r>
          </a:p>
          <a:p>
            <a:pPr algn="ctr"/>
            <a:r>
              <a:rPr lang="en-US" b="1" dirty="0">
                <a:solidFill>
                  <a:schemeClr val="tx1"/>
                </a:solidFill>
              </a:rPr>
              <a:t>Ethereum test Network</a:t>
            </a:r>
            <a:endParaRPr lang="en-IN" b="1" dirty="0">
              <a:solidFill>
                <a:schemeClr val="tx1"/>
              </a:solidFill>
            </a:endParaRPr>
          </a:p>
        </p:txBody>
      </p:sp>
      <p:sp>
        <p:nvSpPr>
          <p:cNvPr id="28" name="Rectangle 27">
            <a:extLst>
              <a:ext uri="{FF2B5EF4-FFF2-40B4-BE49-F238E27FC236}">
                <a16:creationId xmlns:a16="http://schemas.microsoft.com/office/drawing/2014/main" id="{3B1E7413-2901-8D91-04DE-467A2308A445}"/>
              </a:ext>
            </a:extLst>
          </p:cNvPr>
          <p:cNvSpPr/>
          <p:nvPr/>
        </p:nvSpPr>
        <p:spPr>
          <a:xfrm>
            <a:off x="6879858" y="1258039"/>
            <a:ext cx="2663190" cy="94932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Setting up the test Server for our wallet Application</a:t>
            </a:r>
            <a:endParaRPr lang="en-IN" b="1" dirty="0">
              <a:solidFill>
                <a:schemeClr val="tx1"/>
              </a:solidFill>
            </a:endParaRPr>
          </a:p>
        </p:txBody>
      </p:sp>
      <p:sp>
        <p:nvSpPr>
          <p:cNvPr id="29" name="Rectangle: Rounded Corners 28">
            <a:extLst>
              <a:ext uri="{FF2B5EF4-FFF2-40B4-BE49-F238E27FC236}">
                <a16:creationId xmlns:a16="http://schemas.microsoft.com/office/drawing/2014/main" id="{E2D8FD4A-C816-7E5C-D5BD-67E1BEA6E494}"/>
              </a:ext>
            </a:extLst>
          </p:cNvPr>
          <p:cNvSpPr/>
          <p:nvPr/>
        </p:nvSpPr>
        <p:spPr>
          <a:xfrm>
            <a:off x="6826518" y="5433465"/>
            <a:ext cx="2769870" cy="899160"/>
          </a:xfrm>
          <a:prstGeom prst="roundRect">
            <a:avLst/>
          </a:prstGeom>
          <a:solidFill>
            <a:schemeClr val="bg1">
              <a:alpha val="9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Solidity used for coding the smart contract &amp; deploying the smart contact on the network</a:t>
            </a:r>
            <a:endParaRPr lang="en-IN" sz="1500" dirty="0">
              <a:solidFill>
                <a:schemeClr val="tx1"/>
              </a:solidFill>
            </a:endParaRPr>
          </a:p>
        </p:txBody>
      </p:sp>
      <p:sp>
        <p:nvSpPr>
          <p:cNvPr id="30" name="Rectangle: Rounded Corners 29">
            <a:extLst>
              <a:ext uri="{FF2B5EF4-FFF2-40B4-BE49-F238E27FC236}">
                <a16:creationId xmlns:a16="http://schemas.microsoft.com/office/drawing/2014/main" id="{7B96A889-69E2-2E07-4AC1-354C9D28FAB1}"/>
              </a:ext>
            </a:extLst>
          </p:cNvPr>
          <p:cNvSpPr/>
          <p:nvPr/>
        </p:nvSpPr>
        <p:spPr>
          <a:xfrm>
            <a:off x="6769350" y="2654071"/>
            <a:ext cx="2884205" cy="827059"/>
          </a:xfrm>
          <a:prstGeom prst="roundRect">
            <a:avLst/>
          </a:prstGeom>
          <a:solidFill>
            <a:schemeClr val="bg1">
              <a:alpha val="9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Alcheney is used for creating &amp; setting up our test-servers</a:t>
            </a:r>
            <a:endParaRPr lang="en-IN" sz="1600" dirty="0">
              <a:solidFill>
                <a:schemeClr val="tx1"/>
              </a:solidFill>
            </a:endParaRPr>
          </a:p>
        </p:txBody>
      </p:sp>
      <p:sp>
        <p:nvSpPr>
          <p:cNvPr id="31" name="Rectangle 30">
            <a:extLst>
              <a:ext uri="{FF2B5EF4-FFF2-40B4-BE49-F238E27FC236}">
                <a16:creationId xmlns:a16="http://schemas.microsoft.com/office/drawing/2014/main" id="{703AC584-1E19-BE82-91A3-EB07E113107B}"/>
              </a:ext>
            </a:extLst>
          </p:cNvPr>
          <p:cNvSpPr/>
          <p:nvPr/>
        </p:nvSpPr>
        <p:spPr>
          <a:xfrm>
            <a:off x="111753" y="4147602"/>
            <a:ext cx="6344816" cy="584370"/>
          </a:xfrm>
          <a:prstGeom prst="rect">
            <a:avLst/>
          </a:prstGeom>
          <a:solidFill>
            <a:schemeClr val="bg1">
              <a:alpha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Getting the past transaction records from our Ethereum test network</a:t>
            </a:r>
            <a:endParaRPr lang="en-IN" sz="1600" b="1" dirty="0">
              <a:solidFill>
                <a:schemeClr val="tx1"/>
              </a:solidFill>
            </a:endParaRPr>
          </a:p>
        </p:txBody>
      </p:sp>
      <p:sp>
        <p:nvSpPr>
          <p:cNvPr id="32" name="Rectangle: Rounded Corners 31">
            <a:extLst>
              <a:ext uri="{FF2B5EF4-FFF2-40B4-BE49-F238E27FC236}">
                <a16:creationId xmlns:a16="http://schemas.microsoft.com/office/drawing/2014/main" id="{A1C63F8E-05C7-3C86-52C7-743E6A74E42B}"/>
              </a:ext>
            </a:extLst>
          </p:cNvPr>
          <p:cNvSpPr/>
          <p:nvPr/>
        </p:nvSpPr>
        <p:spPr>
          <a:xfrm>
            <a:off x="214389" y="5486121"/>
            <a:ext cx="6139544" cy="411490"/>
          </a:xfrm>
          <a:prstGeom prst="roundRect">
            <a:avLst/>
          </a:prstGeom>
          <a:solidFill>
            <a:schemeClr val="bg1">
              <a:alpha val="9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Web 3.0 provider is used to request all the past transaction details from the Ethereum blockchain</a:t>
            </a:r>
            <a:endParaRPr lang="en-IN" sz="1500" dirty="0">
              <a:solidFill>
                <a:schemeClr val="tx1"/>
              </a:solidFill>
            </a:endParaRPr>
          </a:p>
        </p:txBody>
      </p:sp>
      <p:cxnSp>
        <p:nvCxnSpPr>
          <p:cNvPr id="34" name="Connector: Elbow 33">
            <a:extLst>
              <a:ext uri="{FF2B5EF4-FFF2-40B4-BE49-F238E27FC236}">
                <a16:creationId xmlns:a16="http://schemas.microsoft.com/office/drawing/2014/main" id="{7AEFCF78-3993-F3AB-7776-50800CE0D2A1}"/>
              </a:ext>
            </a:extLst>
          </p:cNvPr>
          <p:cNvCxnSpPr>
            <a:cxnSpLocks/>
            <a:stCxn id="24" idx="0"/>
            <a:endCxn id="23" idx="2"/>
          </p:cNvCxnSpPr>
          <p:nvPr/>
        </p:nvCxnSpPr>
        <p:spPr>
          <a:xfrm rot="5400000" flipH="1" flipV="1">
            <a:off x="1576094" y="2379253"/>
            <a:ext cx="484991" cy="1"/>
          </a:xfrm>
          <a:prstGeom prst="bentConnector3">
            <a:avLst/>
          </a:prstGeom>
          <a:ln w="6350">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982200C2-C69B-7132-44AA-1C9711860D55}"/>
              </a:ext>
            </a:extLst>
          </p:cNvPr>
          <p:cNvCxnSpPr>
            <a:cxnSpLocks/>
            <a:stCxn id="26" idx="0"/>
            <a:endCxn id="25" idx="2"/>
          </p:cNvCxnSpPr>
          <p:nvPr/>
        </p:nvCxnSpPr>
        <p:spPr>
          <a:xfrm rot="5400000" flipH="1" flipV="1">
            <a:off x="4701939" y="2382667"/>
            <a:ext cx="502120" cy="1"/>
          </a:xfrm>
          <a:prstGeom prst="bentConnector3">
            <a:avLst/>
          </a:prstGeom>
          <a:ln w="63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35D43AB-FDB0-6583-6EC8-5B6F9015AB7A}"/>
              </a:ext>
            </a:extLst>
          </p:cNvPr>
          <p:cNvCxnSpPr>
            <a:cxnSpLocks/>
            <a:stCxn id="29" idx="0"/>
            <a:endCxn id="27" idx="2"/>
          </p:cNvCxnSpPr>
          <p:nvPr/>
        </p:nvCxnSpPr>
        <p:spPr>
          <a:xfrm flipV="1">
            <a:off x="8211453" y="5159866"/>
            <a:ext cx="1309" cy="273599"/>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C0C612-6381-4227-AD6C-BDC2FEEE93B8}"/>
              </a:ext>
            </a:extLst>
          </p:cNvPr>
          <p:cNvCxnSpPr>
            <a:cxnSpLocks/>
            <a:stCxn id="23" idx="3"/>
            <a:endCxn id="25" idx="1"/>
          </p:cNvCxnSpPr>
          <p:nvPr/>
        </p:nvCxnSpPr>
        <p:spPr>
          <a:xfrm flipV="1">
            <a:off x="3009530" y="1735540"/>
            <a:ext cx="789048" cy="257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27C0DC7-84DE-9A69-61AB-283DEB8687C1}"/>
              </a:ext>
            </a:extLst>
          </p:cNvPr>
          <p:cNvCxnSpPr>
            <a:cxnSpLocks/>
            <a:stCxn id="30" idx="0"/>
            <a:endCxn id="28" idx="2"/>
          </p:cNvCxnSpPr>
          <p:nvPr/>
        </p:nvCxnSpPr>
        <p:spPr>
          <a:xfrm flipV="1">
            <a:off x="8211453" y="2207364"/>
            <a:ext cx="0" cy="446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3627B480-E334-6683-0C0F-4AD572110463}"/>
              </a:ext>
            </a:extLst>
          </p:cNvPr>
          <p:cNvCxnSpPr>
            <a:cxnSpLocks/>
            <a:stCxn id="28" idx="3"/>
            <a:endCxn id="27" idx="3"/>
          </p:cNvCxnSpPr>
          <p:nvPr/>
        </p:nvCxnSpPr>
        <p:spPr>
          <a:xfrm flipH="1">
            <a:off x="9403702" y="1732702"/>
            <a:ext cx="139346" cy="2707085"/>
          </a:xfrm>
          <a:prstGeom prst="bentConnector3">
            <a:avLst>
              <a:gd name="adj1" fmla="val -164052"/>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C0552FE7-8625-CA82-9F31-C08AE2C4587E}"/>
              </a:ext>
            </a:extLst>
          </p:cNvPr>
          <p:cNvCxnSpPr>
            <a:cxnSpLocks/>
            <a:stCxn id="27" idx="1"/>
            <a:endCxn id="31" idx="3"/>
          </p:cNvCxnSpPr>
          <p:nvPr/>
        </p:nvCxnSpPr>
        <p:spPr>
          <a:xfrm flipH="1">
            <a:off x="6456569" y="4439787"/>
            <a:ext cx="56525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4957D21-414F-4AB8-8251-B1231EF09182}"/>
              </a:ext>
            </a:extLst>
          </p:cNvPr>
          <p:cNvCxnSpPr>
            <a:cxnSpLocks/>
            <a:stCxn id="32" idx="0"/>
            <a:endCxn id="31" idx="2"/>
          </p:cNvCxnSpPr>
          <p:nvPr/>
        </p:nvCxnSpPr>
        <p:spPr>
          <a:xfrm flipV="1">
            <a:off x="3284161" y="4731972"/>
            <a:ext cx="0" cy="754149"/>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E11D794F-C24F-58FF-C673-16B3A65F4039}"/>
              </a:ext>
            </a:extLst>
          </p:cNvPr>
          <p:cNvCxnSpPr>
            <a:cxnSpLocks/>
            <a:stCxn id="25" idx="3"/>
            <a:endCxn id="28" idx="1"/>
          </p:cNvCxnSpPr>
          <p:nvPr/>
        </p:nvCxnSpPr>
        <p:spPr>
          <a:xfrm flipV="1">
            <a:off x="6107421" y="1732702"/>
            <a:ext cx="772437" cy="283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Methods and Methodology </a:t>
            </a:r>
            <a:endParaRPr lang="en-IN" sz="3200" dirty="0"/>
          </a:p>
        </p:txBody>
      </p:sp>
      <p:sp>
        <p:nvSpPr>
          <p:cNvPr id="3" name="Content Placeholder 2"/>
          <p:cNvSpPr>
            <a:spLocks noGrp="1"/>
          </p:cNvSpPr>
          <p:nvPr>
            <p:ph idx="1"/>
          </p:nvPr>
        </p:nvSpPr>
        <p:spPr>
          <a:xfrm>
            <a:off x="178998" y="1068239"/>
            <a:ext cx="8915400" cy="4525963"/>
          </a:xfrm>
        </p:spPr>
        <p:txBody>
          <a:bodyPr lIns="91440" tIns="45720" rIns="91440" bIns="45720" anchor="t"/>
          <a:lstStyle/>
          <a:p>
            <a:pPr marL="0" indent="0">
              <a:buNone/>
            </a:pPr>
            <a:r>
              <a:rPr lang="en-US" sz="2800" dirty="0">
                <a:cs typeface="Calibri" panose="020F0502020204030204"/>
              </a:rPr>
              <a:t>4.</a:t>
            </a:r>
            <a:r>
              <a:rPr lang="en-US" sz="2400" dirty="0">
                <a:cs typeface="Calibri" panose="020F0502020204030204"/>
              </a:rPr>
              <a:t> </a:t>
            </a:r>
            <a:r>
              <a:rPr lang="en-US" sz="2400" b="1" dirty="0">
                <a:ea typeface="+mn-lt"/>
                <a:cs typeface="+mn-lt"/>
              </a:rPr>
              <a:t> To perform project report writing and documentation:</a:t>
            </a:r>
          </a:p>
          <a:p>
            <a:pPr marL="0" indent="0">
              <a:buNone/>
            </a:pPr>
            <a:endParaRPr lang="en-US" sz="2400" b="1" dirty="0">
              <a:cs typeface="Calibri" panose="020F0502020204030204"/>
            </a:endParaRPr>
          </a:p>
          <a:p>
            <a:pPr marL="0" indent="0">
              <a:buNone/>
            </a:pPr>
            <a:endParaRPr lang="en-US" sz="2400" b="1" dirty="0">
              <a:cs typeface="Calibri" panose="020F0502020204030204"/>
            </a:endParaRPr>
          </a:p>
          <a:p>
            <a:pPr marL="0" indent="0">
              <a:buNone/>
            </a:pPr>
            <a:r>
              <a:rPr lang="en-US" sz="2400" b="1" dirty="0">
                <a:cs typeface="Calibri" panose="020F0502020204030204"/>
              </a:rPr>
              <a:t>    </a:t>
            </a:r>
            <a:r>
              <a:rPr lang="en-US" sz="2200" u="sng" dirty="0">
                <a:cs typeface="Calibri" panose="020F0502020204030204"/>
              </a:rPr>
              <a:t>4.1</a:t>
            </a:r>
            <a:r>
              <a:rPr lang="en-US" sz="2200" b="1" dirty="0">
                <a:cs typeface="Calibri" panose="020F0502020204030204"/>
              </a:rPr>
              <a:t> </a:t>
            </a:r>
            <a:r>
              <a:rPr lang="en-US" sz="2200" dirty="0">
                <a:ea typeface="+mn-lt"/>
                <a:cs typeface="+mn-lt"/>
              </a:rPr>
              <a:t>Develop a detailed project report as per the template</a:t>
            </a:r>
          </a:p>
          <a:p>
            <a:pPr marL="0" indent="0">
              <a:buNone/>
            </a:pPr>
            <a:r>
              <a:rPr lang="en-US" sz="2200" dirty="0">
                <a:ea typeface="+mn-lt"/>
                <a:cs typeface="+mn-lt"/>
              </a:rPr>
              <a:t>            Specified.</a:t>
            </a:r>
          </a:p>
          <a:p>
            <a:pPr marL="0" indent="0">
              <a:buNone/>
            </a:pPr>
            <a:endParaRPr lang="en-US" sz="2200" dirty="0">
              <a:cs typeface="Calibri" panose="020F0502020204030204"/>
            </a:endParaRPr>
          </a:p>
          <a:p>
            <a:pPr marL="0" indent="0">
              <a:buNone/>
            </a:pPr>
            <a:r>
              <a:rPr lang="en-US" sz="2200" dirty="0">
                <a:ea typeface="+mn-lt"/>
                <a:cs typeface="+mn-lt"/>
              </a:rPr>
              <a:t>     </a:t>
            </a:r>
            <a:r>
              <a:rPr lang="en-US" sz="2200" u="sng" dirty="0">
                <a:ea typeface="+mn-lt"/>
                <a:cs typeface="+mn-lt"/>
              </a:rPr>
              <a:t>4.2</a:t>
            </a:r>
            <a:r>
              <a:rPr lang="en-US" sz="2200" dirty="0">
                <a:ea typeface="+mn-lt"/>
                <a:cs typeface="+mn-lt"/>
              </a:rPr>
              <a:t> Display and demonstrate in university organized project </a:t>
            </a:r>
          </a:p>
          <a:p>
            <a:pPr marL="0" indent="0">
              <a:buNone/>
            </a:pPr>
            <a:r>
              <a:rPr lang="en-US" sz="2200" dirty="0">
                <a:ea typeface="+mn-lt"/>
                <a:cs typeface="+mn-lt"/>
              </a:rPr>
              <a:t>            exhibition and demonstrations.</a:t>
            </a:r>
            <a:endParaRPr lang="en-US" sz="2200" dirty="0">
              <a:cs typeface="Calibri" panose="020F0502020204030204"/>
            </a:endParaRPr>
          </a:p>
          <a:p>
            <a:pPr marL="0" indent="0">
              <a:buNone/>
            </a:pPr>
            <a:endParaRPr lang="en-US" sz="2400" b="1" dirty="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863</TotalTime>
  <Words>2460</Words>
  <Application>Microsoft Office PowerPoint</Application>
  <PresentationFormat>A4 Paper (210x297 mm)</PresentationFormat>
  <Paragraphs>494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(Body)</vt:lpstr>
      <vt:lpstr>Calibri (Headings)</vt:lpstr>
      <vt:lpstr>g_d0_f1</vt:lpstr>
      <vt:lpstr>Times New Roman</vt:lpstr>
      <vt:lpstr>Office Theme</vt:lpstr>
      <vt:lpstr>pre-project Presentation  DC Wallet: Decentralized Cryptocurrency wallet  Program: B. Tech in CSE  </vt:lpstr>
      <vt:lpstr>Project Team</vt:lpstr>
      <vt:lpstr>Outline</vt:lpstr>
      <vt:lpstr>TITLE  DC Wallet: Decentralized Cryptocurrency wallet </vt:lpstr>
      <vt:lpstr>Objectives</vt:lpstr>
      <vt:lpstr>Methods and Methodology </vt:lpstr>
      <vt:lpstr>Methods and Methodology </vt:lpstr>
      <vt:lpstr>Methods and Methodology </vt:lpstr>
      <vt:lpstr>Methods and Methodology </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 Diagram</vt:lpstr>
      <vt:lpstr>Class Diagram</vt:lpstr>
      <vt:lpstr>PowerPoint Presentation</vt:lpstr>
      <vt:lpstr>Code Implementation</vt:lpstr>
      <vt:lpstr>Results</vt:lpstr>
      <vt:lpstr>Results</vt:lpstr>
      <vt:lpstr>Results</vt:lpstr>
      <vt:lpstr>Results</vt:lpstr>
      <vt:lpstr>Results</vt:lpstr>
      <vt:lpstr>Results</vt:lpstr>
      <vt:lpstr>Cost Estimation</vt:lpstr>
      <vt:lpstr>Cost Estimation</vt:lpstr>
      <vt:lpstr>Updated Gantt Chart</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Shashank pandey</cp:lastModifiedBy>
  <cp:revision>1908</cp:revision>
  <cp:lastPrinted>2016-01-29T07:37:00Z</cp:lastPrinted>
  <dcterms:created xsi:type="dcterms:W3CDTF">2014-10-09T06:35:00Z</dcterms:created>
  <dcterms:modified xsi:type="dcterms:W3CDTF">2022-06-05T04:28:30Z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ED1AB8B4BF7846579547EC7D3164CE16</vt:lpwstr>
  </property>
  <property fmtid="{D5CDD505-2E9C-101B-9397-08002B2CF9AE}" pid="3" name="KSOProductBuildVer">
    <vt:lpwstr>1033-11.2.0.11130</vt:lpwstr>
  </property>
</Properties>
</file>