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8273b4e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8273b4e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48273b4e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48273b4e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8273b4e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8273b4e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48273b4e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48273b4e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48273b4e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48273b4e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48273b4e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48273b4e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523c9d2f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523c9d2f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523c9d2f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523c9d2f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523c9d2f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523c9d2f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523c9d2f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523c9d2f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48273b4e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48273b4e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8273b4e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8273b4e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48273b4e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48273b4e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48273b4e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48273b4e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48273b4e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48273b4e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48273b4e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48273b4e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48273b4e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48273b4e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48273b4e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48273b4e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ongodb.com/download-center/community" TargetMode="External"/><Relationship Id="rId4" Type="http://schemas.openxmlformats.org/officeDocument/2006/relationships/hyperlink" Target="https://docs.mongodb.com/manual/tutorial/install-mongodb-on-window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obomongo.org/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storage!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RoboMongo Looks like?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06750"/>
            <a:ext cx="7688700" cy="312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new connection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Click on the create link once open a connection and it will create a new connection for you.</a:t>
            </a:r>
            <a:endParaRPr sz="1400"/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Then you will be able to see the new connection and all the database you have created!</a:t>
            </a:r>
            <a:endParaRPr sz="1400"/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roboMongo GUI will show you the collections and the database you have created.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collection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drop (delete) a collection using a simple command: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mongoose.connection.collections.&lt;model_name&gt;s.drop();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above drop function is an asynchronous request.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Make a connection to mongoDB using mongoose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mocha to test -- testing framework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model and a schema.  </a:t>
            </a:r>
            <a:r>
              <a:rPr lang="en" sz="1400"/>
              <a:t>Example:</a:t>
            </a:r>
            <a:endParaRPr sz="14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v</a:t>
            </a:r>
            <a:r>
              <a:rPr b="1" lang="en"/>
              <a:t>ar Schema = </a:t>
            </a:r>
            <a:r>
              <a:rPr b="1" lang="en"/>
              <a:t>n</a:t>
            </a:r>
            <a:r>
              <a:rPr b="1" lang="en"/>
              <a:t>ew Schema( { &lt;schema definition &gt;})</a:t>
            </a:r>
            <a:r>
              <a:rPr lang="en"/>
              <a:t> -- for schema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var myModel = mongoose.model(‘modelName’,  Schema)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an instance of a model and save it to the database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Drop a collection from the database.</a:t>
            </a:r>
            <a:endParaRPr sz="1400"/>
          </a:p>
        </p:txBody>
      </p:sp>
      <p:sp>
        <p:nvSpPr>
          <p:cNvPr id="185" name="Google Shape;18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done till now!	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find some records to DB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different methods to find records/documents in our db. Two such methods are: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find(&lt;finding criteria&gt;)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</a:t>
            </a:r>
            <a:r>
              <a:rPr b="1" lang="en"/>
              <a:t> db.gotchars.find( { name: ‘John’ } )    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above example will return all the entry for the name - John in the collection gotchars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findOne</a:t>
            </a:r>
            <a:r>
              <a:rPr lang="en"/>
              <a:t>(&lt;finding criteria&gt;</a:t>
            </a:r>
            <a:r>
              <a:rPr lang="en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Ex: </a:t>
            </a:r>
            <a:r>
              <a:rPr b="1" lang="en"/>
              <a:t> db.gotchars.findOne( { name: ‘John’ } )    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 above example will return the first entry for the name - John in the collection gotchars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use these methods ( </a:t>
            </a:r>
            <a:r>
              <a:rPr b="1" lang="en"/>
              <a:t>find(), findOne() </a:t>
            </a:r>
            <a:r>
              <a:rPr lang="en"/>
              <a:t>) on models directly unlike the </a:t>
            </a:r>
            <a:r>
              <a:rPr b="1" lang="en"/>
              <a:t>save() </a:t>
            </a:r>
            <a:r>
              <a:rPr lang="en"/>
              <a:t>which is used on the instance of the model.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for .save() and find()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save() method is used on a single instance of the model. For Example:</a:t>
            </a:r>
            <a:endParaRPr sz="14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myChar = new GOTChar( { name: ‘John Snow’ } )</a:t>
            </a:r>
            <a:endParaRPr sz="12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myChar.save();</a:t>
            </a:r>
            <a:endParaRPr sz="12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find() method is used directly on the models rather than the instance of the model.</a:t>
            </a:r>
            <a:endParaRPr sz="1400"/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GOTChar.find( { name: ‘John Snow’}  )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Record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deleting we can use methods: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myRecord .remove();  --- this will remove a particular record or single instance of our Record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Record</a:t>
            </a:r>
            <a:r>
              <a:rPr lang="en"/>
              <a:t>.remove();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this will remove the whole model (Record) if we don’t pass any criteria in remove();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we pass Record.remove( myRecord.name === ‘Jon’) -- it will remove all the record with name Jon.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Record.findOneAndDelete()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findOneAndRemove() -- will remove the first occurence of the criteria we pass.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Record.findOneAndRemove( myRecord.name === ‘Jon’) -- will remove 1st Jon from the collections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test the if data is removed.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and save the record to the db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findOneAndDelete() to remove the saved record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Try to findOne in the db -- one we removed in the above step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Assert the result to null after finding.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Records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updating we can use methods: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myRecord .update();  --- this will update a particular record or single instance of our Record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Record.update();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Record.findOneAndUpdate()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test the if data is updated.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Create and save the record to the db</a:t>
            </a:r>
            <a:endParaRPr/>
          </a:p>
          <a:p>
            <a:pPr indent="-311150" lvl="0" marL="9144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findOneAndUpdate() to update the name in the record</a:t>
            </a:r>
            <a:endParaRPr/>
          </a:p>
          <a:p>
            <a:pPr indent="-311150" lvl="0" marL="9144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Try to findOne in the db -- one we updated in the above step</a:t>
            </a:r>
            <a:endParaRPr/>
          </a:p>
          <a:p>
            <a:pPr indent="-311150" lvl="0" marL="914400" rtl="0" algn="just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Assert that result has the updated value.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MongoDB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>
                <a:latin typeface="Roboto"/>
                <a:ea typeface="Roboto"/>
                <a:cs typeface="Roboto"/>
                <a:sym typeface="Roboto"/>
              </a:rPr>
              <a:t>NoSQL database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-  </a:t>
            </a:r>
            <a:r>
              <a:rPr lang="en" sz="1400">
                <a:solidFill>
                  <a:srgbClr val="42494F"/>
                </a:solidFill>
                <a:latin typeface="Roboto"/>
                <a:ea typeface="Roboto"/>
                <a:cs typeface="Roboto"/>
                <a:sym typeface="Roboto"/>
              </a:rPr>
              <a:t>MongoDB stores data in flexible, JSON-like documents, meaning fields can vary from document to document and data structure can be changed over time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Use it anytime you want to use data and persist it in your app.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solidFill>
                  <a:srgbClr val="42494F"/>
                </a:solidFill>
                <a:latin typeface="Roboto"/>
                <a:ea typeface="Roboto"/>
                <a:cs typeface="Roboto"/>
                <a:sym typeface="Roboto"/>
              </a:rPr>
              <a:t>The document model maps to the objects in your application code, making data easy to work with</a:t>
            </a:r>
            <a:endParaRPr sz="1400">
              <a:solidFill>
                <a:srgbClr val="4249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494F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2494F"/>
                </a:solidFill>
                <a:latin typeface="Roboto"/>
                <a:ea typeface="Roboto"/>
                <a:cs typeface="Roboto"/>
                <a:sym typeface="Roboto"/>
              </a:rPr>
              <a:t>Mongo is the </a:t>
            </a:r>
            <a:r>
              <a:rPr b="1" lang="en" sz="1400">
                <a:solidFill>
                  <a:srgbClr val="42494F"/>
                </a:solidFill>
                <a:latin typeface="Roboto"/>
                <a:ea typeface="Roboto"/>
                <a:cs typeface="Roboto"/>
                <a:sym typeface="Roboto"/>
              </a:rPr>
              <a:t>‘M’</a:t>
            </a:r>
            <a:r>
              <a:rPr lang="en" sz="1400">
                <a:solidFill>
                  <a:srgbClr val="42494F"/>
                </a:solidFill>
                <a:latin typeface="Roboto"/>
                <a:ea typeface="Roboto"/>
                <a:cs typeface="Roboto"/>
                <a:sym typeface="Roboto"/>
              </a:rPr>
              <a:t> in MERN</a:t>
            </a:r>
            <a:endParaRPr sz="1400">
              <a:solidFill>
                <a:srgbClr val="4249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MERN’s - </a:t>
            </a:r>
            <a:r>
              <a:rPr i="1" lang="en"/>
              <a:t>M (MongoDB)</a:t>
            </a:r>
            <a:endParaRPr i="1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3058600" y="2067463"/>
            <a:ext cx="22860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(BROWSER)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058600" y="3262338"/>
            <a:ext cx="22860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</a:t>
            </a:r>
            <a:r>
              <a:rPr lang="en"/>
              <a:t>(NODE)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058600" y="4457188"/>
            <a:ext cx="22860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3635350" y="3722225"/>
            <a:ext cx="1132500" cy="2751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Mongoose</a:t>
            </a:r>
            <a:endParaRPr/>
          </a:p>
        </p:txBody>
      </p:sp>
      <p:cxnSp>
        <p:nvCxnSpPr>
          <p:cNvPr id="104" name="Google Shape;104;p15"/>
          <p:cNvCxnSpPr>
            <a:stCxn id="102" idx="0"/>
            <a:endCxn id="103" idx="2"/>
          </p:cNvCxnSpPr>
          <p:nvPr/>
        </p:nvCxnSpPr>
        <p:spPr>
          <a:xfrm rot="10800000">
            <a:off x="4201600" y="3997288"/>
            <a:ext cx="0" cy="4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>
            <a:stCxn id="101" idx="0"/>
            <a:endCxn id="100" idx="2"/>
          </p:cNvCxnSpPr>
          <p:nvPr/>
        </p:nvCxnSpPr>
        <p:spPr>
          <a:xfrm rot="10800000">
            <a:off x="4201600" y="2602638"/>
            <a:ext cx="0" cy="6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/>
          <p:nvPr/>
        </p:nvCxnSpPr>
        <p:spPr>
          <a:xfrm>
            <a:off x="6148925" y="2423575"/>
            <a:ext cx="10500" cy="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6170075" y="3841750"/>
            <a:ext cx="300" cy="8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5"/>
          <p:cNvSpPr txBox="1"/>
          <p:nvPr/>
        </p:nvSpPr>
        <p:spPr>
          <a:xfrm>
            <a:off x="6148925" y="2497650"/>
            <a:ext cx="11325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Client makes a request</a:t>
            </a:r>
            <a:endParaRPr sz="10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6148925" y="3880075"/>
            <a:ext cx="11325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  <a:latin typeface="Lato"/>
                <a:ea typeface="Lato"/>
                <a:cs typeface="Lato"/>
                <a:sym typeface="Lato"/>
              </a:rPr>
              <a:t>Server fetches the requested data from DB.</a:t>
            </a:r>
            <a:endParaRPr sz="1000">
              <a:solidFill>
                <a:srgbClr val="0B5394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0" name="Google Shape;110;p15"/>
          <p:cNvCxnSpPr>
            <a:stCxn id="103" idx="1"/>
          </p:cNvCxnSpPr>
          <p:nvPr/>
        </p:nvCxnSpPr>
        <p:spPr>
          <a:xfrm flipH="1">
            <a:off x="1936750" y="3859775"/>
            <a:ext cx="16986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5"/>
          <p:cNvSpPr/>
          <p:nvPr/>
        </p:nvSpPr>
        <p:spPr>
          <a:xfrm>
            <a:off x="95250" y="3196075"/>
            <a:ext cx="1841500" cy="1397100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ODM for Node and MongoDB.</a:t>
            </a:r>
            <a:br>
              <a:rPr lang="en" sz="900"/>
            </a:br>
            <a:br>
              <a:rPr lang="en" sz="900"/>
            </a:br>
            <a:r>
              <a:rPr lang="en" sz="900"/>
              <a:t>We install it using the npm</a:t>
            </a:r>
            <a:br>
              <a:rPr lang="en" sz="900"/>
            </a:br>
            <a:r>
              <a:rPr lang="en" sz="900"/>
              <a:t>n</a:t>
            </a:r>
            <a:r>
              <a:rPr lang="en" sz="900"/>
              <a:t>pm install mongoose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NoSQL vs SQL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125" y="1853850"/>
            <a:ext cx="3848801" cy="328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925" y="1853850"/>
            <a:ext cx="3910225" cy="328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MongoDB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Download and install MongoDB tool for local here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https://www.mongodb.com/download-center/community</a:t>
            </a:r>
            <a:br>
              <a:rPr lang="en"/>
            </a:br>
            <a:br>
              <a:rPr lang="en"/>
            </a:br>
            <a:r>
              <a:rPr lang="en"/>
              <a:t>Step 2: Since mongoDB automatically looks for data/db in your system. We will create a </a:t>
            </a:r>
            <a:r>
              <a:rPr b="1" lang="en"/>
              <a:t>data/db </a:t>
            </a:r>
            <a:r>
              <a:rPr lang="en"/>
              <a:t>directory in our </a:t>
            </a:r>
            <a:r>
              <a:rPr b="1" lang="en"/>
              <a:t>root directory (C: if you are using windows).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</a:t>
            </a:r>
            <a:r>
              <a:rPr lang="en"/>
              <a:t>kdir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</a:t>
            </a:r>
            <a:r>
              <a:rPr lang="en"/>
              <a:t>d data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</a:t>
            </a:r>
            <a:r>
              <a:rPr lang="en"/>
              <a:t>kdir db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Step 3: Run mongo locally. Documentation: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https://docs.mongodb.com/manual/tutorial/install-mongodb-on-windows/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Terminologies</a:t>
            </a:r>
            <a:r>
              <a:rPr lang="en"/>
              <a:t> 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Collection</a:t>
            </a:r>
            <a:r>
              <a:rPr lang="en" sz="1400"/>
              <a:t> - ‘Collections’ in Mongo are equivalent to tables in relational databases. They can hold multiple JSON documents.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Documents -</a:t>
            </a:r>
            <a:r>
              <a:rPr lang="en" sz="1400"/>
              <a:t> ‘Documents’ are equivalent to records or rows of data in SQL. While a SQL row can reference data in other tables, Mongo documents usually combine that in a document.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Fields- </a:t>
            </a:r>
            <a:r>
              <a:rPr lang="en" sz="1400"/>
              <a:t>‘Fields’ or attributes are similar to columns in a SQL table.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Schema-</a:t>
            </a:r>
            <a:r>
              <a:rPr lang="en" sz="1400"/>
              <a:t> A Mongoose ‘schema’ is a document data structure (or shape of the document) that is enforced via the application layer.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Models- </a:t>
            </a:r>
            <a:r>
              <a:rPr lang="en" sz="1400"/>
              <a:t>‘Models’ are higher-order constructors that take a schema and create an instance of a document equivalent to records in a relational database.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1227675" y="2078875"/>
            <a:ext cx="1830900" cy="273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1428675" y="2349350"/>
            <a:ext cx="1428900" cy="899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1428675" y="3619200"/>
            <a:ext cx="1428900" cy="899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1428675" y="1761400"/>
            <a:ext cx="14289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Database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1592775" y="2528888"/>
            <a:ext cx="1100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GOT Characters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1592775" y="3801450"/>
            <a:ext cx="1100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Marvel </a:t>
            </a:r>
            <a:br>
              <a:rPr lang="en">
                <a:latin typeface="Lato"/>
                <a:ea typeface="Lato"/>
                <a:cs typeface="Lato"/>
                <a:sym typeface="Lato"/>
              </a:rPr>
            </a:br>
            <a:r>
              <a:rPr lang="en">
                <a:latin typeface="Lato"/>
                <a:ea typeface="Lato"/>
                <a:cs typeface="Lato"/>
                <a:sym typeface="Lato"/>
              </a:rPr>
              <a:t>Characters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4" name="Google Shape;144;p19"/>
          <p:cNvCxnSpPr>
            <a:stCxn id="139" idx="3"/>
          </p:cNvCxnSpPr>
          <p:nvPr/>
        </p:nvCxnSpPr>
        <p:spPr>
          <a:xfrm flipH="1" rot="10800000">
            <a:off x="2857575" y="2793800"/>
            <a:ext cx="2190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9"/>
          <p:cNvSpPr/>
          <p:nvPr/>
        </p:nvSpPr>
        <p:spPr>
          <a:xfrm>
            <a:off x="5048175" y="2203600"/>
            <a:ext cx="3079800" cy="2181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5492775" y="2349350"/>
            <a:ext cx="2190600" cy="9807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n</a:t>
            </a:r>
            <a:r>
              <a:rPr lang="en"/>
              <a:t>ame: ‘</a:t>
            </a:r>
            <a:r>
              <a:rPr lang="en"/>
              <a:t>Jon</a:t>
            </a:r>
            <a:r>
              <a:rPr lang="en"/>
              <a:t> Snow’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/>
              <a:t>h</a:t>
            </a:r>
            <a:r>
              <a:rPr lang="en"/>
              <a:t>ouse: ‘stark’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5535075" y="3327425"/>
            <a:ext cx="2148300" cy="9807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  </a:t>
            </a:r>
            <a:r>
              <a:rPr lang="en"/>
              <a:t>name: ‘Khaleesi’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house: ‘targaryen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5455725" y="1853850"/>
            <a:ext cx="22647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GOT Characters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with Mocha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Mocha is a testing framework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 to perform testing within our app to check if everything is working fine.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Test our database connections for: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Creating Records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Updating</a:t>
            </a:r>
            <a:r>
              <a:rPr lang="en" sz="1400"/>
              <a:t> Records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Reading Records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Deleting Records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npm install mocha - to use the mocha testing framework.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Managing &amp; Viewing Tool </a:t>
            </a:r>
            <a:r>
              <a:rPr lang="en"/>
              <a:t>(</a:t>
            </a:r>
            <a:r>
              <a:rPr lang="en"/>
              <a:t>roboMongo</a:t>
            </a:r>
            <a:r>
              <a:rPr lang="en"/>
              <a:t>)</a:t>
            </a:r>
            <a:r>
              <a:rPr lang="en"/>
              <a:t>	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use the tool called </a:t>
            </a:r>
            <a:r>
              <a:rPr b="1" lang="en"/>
              <a:t>robomongo </a:t>
            </a:r>
            <a:r>
              <a:rPr lang="en"/>
              <a:t>to view the data that we are going to save.</a:t>
            </a:r>
            <a:br>
              <a:rPr lang="en"/>
            </a:br>
            <a:r>
              <a:rPr lang="en"/>
              <a:t>To use robomongo - download from here ----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https://robomongo.org/download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Click on the Robo 3T button: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For windows</a:t>
            </a:r>
            <a:r>
              <a:rPr lang="en"/>
              <a:t>: </a:t>
            </a:r>
            <a:r>
              <a:rPr i="1" lang="en"/>
              <a:t>Select the windows Tab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For Mac OS</a:t>
            </a:r>
            <a:r>
              <a:rPr lang="en"/>
              <a:t>: </a:t>
            </a:r>
            <a:r>
              <a:rPr i="1" lang="en"/>
              <a:t>Use the Mac OS Tab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For Linux</a:t>
            </a:r>
            <a:r>
              <a:rPr lang="en"/>
              <a:t>: </a:t>
            </a:r>
            <a:r>
              <a:rPr i="1" lang="en"/>
              <a:t>Use the Linux Tab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