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Roboto"/>
      <p:regular r:id="rId27"/>
      <p:bold r:id="rId28"/>
      <p:italic r:id="rId29"/>
      <p:boldItalic r:id="rId30"/>
    </p:embeddedFont>
    <p:embeddedFont>
      <p:font typeface="Amaranth"/>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maranth-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Amaranth-italic.fntdata"/><Relationship Id="rId10" Type="http://schemas.openxmlformats.org/officeDocument/2006/relationships/slide" Target="slides/slide5.xml"/><Relationship Id="rId32" Type="http://schemas.openxmlformats.org/officeDocument/2006/relationships/font" Target="fonts/Amaranth-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Amaranth-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549059f8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549059f8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549059f8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549059f8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549059f8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549059f8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0da7eb4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0da7eb4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0da7eb48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0da7eb48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0da7eb48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0da7eb48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0da7eb48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0da7eb48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0da7eb4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0da7eb4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54093075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54093075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549059f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549059f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54093075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54093075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549059f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549059f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549059f8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549059f8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549059f8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549059f8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549059f8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549059f8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549059f8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549059f8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cloudways.com/blog/introducing-cloudways-api/" TargetMode="External"/><Relationship Id="rId4" Type="http://schemas.openxmlformats.org/officeDocument/2006/relationships/hyperlink" Target="https://www.cloudways.com/blog/introducing-cloudways-api/" TargetMode="External"/><Relationship Id="rId11" Type="http://schemas.openxmlformats.org/officeDocument/2006/relationships/hyperlink" Target="http://devdocs.magento.com/guides/m1x/api/rest/introduction.html" TargetMode="External"/><Relationship Id="rId10" Type="http://schemas.openxmlformats.org/officeDocument/2006/relationships/hyperlink" Target="https://cloud.google.com/translate/docs/translating-text" TargetMode="External"/><Relationship Id="rId12" Type="http://schemas.openxmlformats.org/officeDocument/2006/relationships/hyperlink" Target="http://devdocs.magento.com/guides/m1x/api/rest/introduction.html" TargetMode="External"/><Relationship Id="rId9" Type="http://schemas.openxmlformats.org/officeDocument/2006/relationships/hyperlink" Target="https://cloud.google.com/translate/docs/translating-text" TargetMode="External"/><Relationship Id="rId5" Type="http://schemas.openxmlformats.org/officeDocument/2006/relationships/hyperlink" Target="https://dev.twitter.com/rest/public" TargetMode="External"/><Relationship Id="rId6" Type="http://schemas.openxmlformats.org/officeDocument/2006/relationships/hyperlink" Target="https://dev.twitter.com/rest/public" TargetMode="External"/><Relationship Id="rId7" Type="http://schemas.openxmlformats.org/officeDocument/2006/relationships/hyperlink" Target="https://developers.facebook.com/docs/graph-api/other-apis" TargetMode="External"/><Relationship Id="rId8" Type="http://schemas.openxmlformats.org/officeDocument/2006/relationships/hyperlink" Target="https://developers.facebook.com/docs/graph-api/other-api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restapitutorial.com/httpstatuscodes.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Express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Workflow of our API</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2" name="Google Shape;142;p22"/>
          <p:cNvSpPr/>
          <p:nvPr/>
        </p:nvSpPr>
        <p:spPr>
          <a:xfrm>
            <a:off x="3629850" y="2477425"/>
            <a:ext cx="1884300" cy="146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p:nvPr/>
        </p:nvSpPr>
        <p:spPr>
          <a:xfrm>
            <a:off x="6722200" y="2278925"/>
            <a:ext cx="1222225" cy="183332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MONGO DB</a:t>
            </a:r>
            <a:endParaRPr/>
          </a:p>
        </p:txBody>
      </p:sp>
      <p:sp>
        <p:nvSpPr>
          <p:cNvPr id="144" name="Google Shape;144;p22"/>
          <p:cNvSpPr/>
          <p:nvPr/>
        </p:nvSpPr>
        <p:spPr>
          <a:xfrm>
            <a:off x="763875" y="1968250"/>
            <a:ext cx="980400" cy="6927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Front-end</a:t>
            </a:r>
            <a:endParaRPr/>
          </a:p>
        </p:txBody>
      </p:sp>
      <p:sp>
        <p:nvSpPr>
          <p:cNvPr id="145" name="Google Shape;145;p22"/>
          <p:cNvSpPr/>
          <p:nvPr/>
        </p:nvSpPr>
        <p:spPr>
          <a:xfrm>
            <a:off x="4018200" y="2941825"/>
            <a:ext cx="1107600" cy="5352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Amaranth"/>
                <a:ea typeface="Amaranth"/>
                <a:cs typeface="Amaranth"/>
                <a:sym typeface="Amaranth"/>
              </a:rPr>
              <a:t>EXPRESS</a:t>
            </a:r>
            <a:endParaRPr>
              <a:latin typeface="Amaranth"/>
              <a:ea typeface="Amaranth"/>
              <a:cs typeface="Amaranth"/>
              <a:sym typeface="Amaranth"/>
            </a:endParaRPr>
          </a:p>
        </p:txBody>
      </p:sp>
      <p:sp>
        <p:nvSpPr>
          <p:cNvPr id="146" name="Google Shape;146;p22"/>
          <p:cNvSpPr txBox="1"/>
          <p:nvPr/>
        </p:nvSpPr>
        <p:spPr>
          <a:xfrm>
            <a:off x="3768500" y="2138875"/>
            <a:ext cx="1553400" cy="3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NODE</a:t>
            </a:r>
            <a:endParaRPr>
              <a:latin typeface="Lato"/>
              <a:ea typeface="Lato"/>
              <a:cs typeface="Lato"/>
              <a:sym typeface="Lato"/>
            </a:endParaRPr>
          </a:p>
        </p:txBody>
      </p:sp>
      <p:sp>
        <p:nvSpPr>
          <p:cNvPr id="147" name="Google Shape;147;p22"/>
          <p:cNvSpPr/>
          <p:nvPr/>
        </p:nvSpPr>
        <p:spPr>
          <a:xfrm>
            <a:off x="763875" y="3012025"/>
            <a:ext cx="980400" cy="6927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Mobile App</a:t>
            </a:r>
            <a:endParaRPr/>
          </a:p>
        </p:txBody>
      </p:sp>
      <p:sp>
        <p:nvSpPr>
          <p:cNvPr id="148" name="Google Shape;148;p22"/>
          <p:cNvSpPr/>
          <p:nvPr/>
        </p:nvSpPr>
        <p:spPr>
          <a:xfrm>
            <a:off x="763875" y="4112250"/>
            <a:ext cx="980400" cy="6927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Other Websites</a:t>
            </a:r>
            <a:endParaRPr/>
          </a:p>
        </p:txBody>
      </p:sp>
      <p:cxnSp>
        <p:nvCxnSpPr>
          <p:cNvPr id="149" name="Google Shape;149;p22"/>
          <p:cNvCxnSpPr>
            <a:stCxn id="144" idx="3"/>
            <a:endCxn id="142" idx="1"/>
          </p:cNvCxnSpPr>
          <p:nvPr/>
        </p:nvCxnSpPr>
        <p:spPr>
          <a:xfrm>
            <a:off x="1744275" y="2314600"/>
            <a:ext cx="1885500" cy="8949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22"/>
          <p:cNvCxnSpPr>
            <a:stCxn id="147" idx="3"/>
            <a:endCxn id="142" idx="1"/>
          </p:cNvCxnSpPr>
          <p:nvPr/>
        </p:nvCxnSpPr>
        <p:spPr>
          <a:xfrm flipH="1" rot="10800000">
            <a:off x="1744275" y="3209575"/>
            <a:ext cx="1885500" cy="1488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22"/>
          <p:cNvCxnSpPr>
            <a:stCxn id="148" idx="3"/>
            <a:endCxn id="142" idx="1"/>
          </p:cNvCxnSpPr>
          <p:nvPr/>
        </p:nvCxnSpPr>
        <p:spPr>
          <a:xfrm flipH="1" rot="10800000">
            <a:off x="1744275" y="3209400"/>
            <a:ext cx="1885500" cy="12492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22"/>
          <p:cNvCxnSpPr>
            <a:stCxn id="142" idx="3"/>
            <a:endCxn id="143" idx="2"/>
          </p:cNvCxnSpPr>
          <p:nvPr/>
        </p:nvCxnSpPr>
        <p:spPr>
          <a:xfrm flipH="1" rot="10800000">
            <a:off x="5514150" y="3195625"/>
            <a:ext cx="1208100" cy="13800"/>
          </a:xfrm>
          <a:prstGeom prst="straightConnector1">
            <a:avLst/>
          </a:prstGeom>
          <a:noFill/>
          <a:ln cap="flat" cmpd="sng" w="9525">
            <a:solidFill>
              <a:schemeClr val="dk2"/>
            </a:solidFill>
            <a:prstDash val="solid"/>
            <a:round/>
            <a:headEnd len="med" w="med" type="none"/>
            <a:tailEnd len="med" w="med" type="none"/>
          </a:ln>
        </p:spPr>
      </p:cxnSp>
      <p:sp>
        <p:nvSpPr>
          <p:cNvPr id="153" name="Google Shape;153;p22"/>
          <p:cNvSpPr txBox="1"/>
          <p:nvPr/>
        </p:nvSpPr>
        <p:spPr>
          <a:xfrm rot="1602463">
            <a:off x="1858853" y="2609555"/>
            <a:ext cx="2316887" cy="25182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GET  /api/somedata</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HTTP methods will work?</a:t>
            </a:r>
            <a:endParaRPr/>
          </a:p>
        </p:txBody>
      </p:sp>
      <p:sp>
        <p:nvSpPr>
          <p:cNvPr id="159" name="Google Shape;159;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60" name="Google Shape;160;p23"/>
          <p:cNvSpPr/>
          <p:nvPr/>
        </p:nvSpPr>
        <p:spPr>
          <a:xfrm>
            <a:off x="729425" y="1973300"/>
            <a:ext cx="2323800" cy="26736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Avengers Collection</a:t>
            </a:r>
            <a:endParaRPr/>
          </a:p>
          <a:p>
            <a:pPr indent="0" lvl="0" marL="0" rtl="0" algn="ctr">
              <a:spcBef>
                <a:spcPts val="0"/>
              </a:spcBef>
              <a:spcAft>
                <a:spcPts val="0"/>
              </a:spcAft>
              <a:buNone/>
            </a:pPr>
            <a:r>
              <a:t/>
            </a:r>
            <a:endParaRPr/>
          </a:p>
          <a:p>
            <a:pPr indent="-317500" lvl="0" marL="457200" rtl="0" algn="l">
              <a:spcBef>
                <a:spcPts val="0"/>
              </a:spcBef>
              <a:spcAft>
                <a:spcPts val="0"/>
              </a:spcAft>
              <a:buClr>
                <a:srgbClr val="CC4125"/>
              </a:buClr>
              <a:buSzPts val="1400"/>
              <a:buChar char="-"/>
            </a:pPr>
            <a:r>
              <a:rPr lang="en">
                <a:solidFill>
                  <a:srgbClr val="CC4125"/>
                </a:solidFill>
              </a:rPr>
              <a:t>Avenger-1</a:t>
            </a:r>
            <a:endParaRPr>
              <a:solidFill>
                <a:srgbClr val="CC4125"/>
              </a:solidFill>
            </a:endParaRPr>
          </a:p>
          <a:p>
            <a:pPr indent="-317500" lvl="0" marL="457200" rtl="0" algn="l">
              <a:spcBef>
                <a:spcPts val="0"/>
              </a:spcBef>
              <a:spcAft>
                <a:spcPts val="0"/>
              </a:spcAft>
              <a:buClr>
                <a:srgbClr val="CC4125"/>
              </a:buClr>
              <a:buSzPts val="1400"/>
              <a:buChar char="-"/>
            </a:pPr>
            <a:r>
              <a:rPr lang="en">
                <a:solidFill>
                  <a:srgbClr val="CC4125"/>
                </a:solidFill>
              </a:rPr>
              <a:t>Avenger-2</a:t>
            </a:r>
            <a:endParaRPr>
              <a:solidFill>
                <a:srgbClr val="CC4125"/>
              </a:solidFill>
            </a:endParaRPr>
          </a:p>
          <a:p>
            <a:pPr indent="-317500" lvl="1" marL="914400" rtl="0" algn="l">
              <a:spcBef>
                <a:spcPts val="0"/>
              </a:spcBef>
              <a:spcAft>
                <a:spcPts val="0"/>
              </a:spcAft>
              <a:buClr>
                <a:srgbClr val="CC4125"/>
              </a:buClr>
              <a:buSzPts val="1400"/>
              <a:buChar char="-"/>
            </a:pPr>
            <a:r>
              <a:rPr lang="en">
                <a:solidFill>
                  <a:srgbClr val="CC4125"/>
                </a:solidFill>
              </a:rPr>
              <a:t>Name: Thor</a:t>
            </a:r>
            <a:endParaRPr>
              <a:solidFill>
                <a:srgbClr val="CC4125"/>
              </a:solidFill>
            </a:endParaRPr>
          </a:p>
          <a:p>
            <a:pPr indent="-317500" lvl="1" marL="914400" rtl="0" algn="l">
              <a:spcBef>
                <a:spcPts val="0"/>
              </a:spcBef>
              <a:spcAft>
                <a:spcPts val="0"/>
              </a:spcAft>
              <a:buClr>
                <a:srgbClr val="CC4125"/>
              </a:buClr>
              <a:buSzPts val="1400"/>
              <a:buChar char="-"/>
            </a:pPr>
            <a:r>
              <a:rPr lang="en">
                <a:solidFill>
                  <a:srgbClr val="CC4125"/>
                </a:solidFill>
              </a:rPr>
              <a:t>Avenger: Thor</a:t>
            </a:r>
            <a:endParaRPr>
              <a:solidFill>
                <a:srgbClr val="CC4125"/>
              </a:solidFill>
            </a:endParaRPr>
          </a:p>
          <a:p>
            <a:pPr indent="-317500" lvl="1" marL="914400" rtl="0" algn="l">
              <a:spcBef>
                <a:spcPts val="0"/>
              </a:spcBef>
              <a:spcAft>
                <a:spcPts val="0"/>
              </a:spcAft>
              <a:buClr>
                <a:srgbClr val="CC4125"/>
              </a:buClr>
              <a:buSzPts val="1400"/>
              <a:buChar char="-"/>
            </a:pPr>
            <a:r>
              <a:rPr lang="en">
                <a:solidFill>
                  <a:srgbClr val="CC4125"/>
                </a:solidFill>
              </a:rPr>
              <a:t>Dead: False</a:t>
            </a:r>
            <a:endParaRPr>
              <a:solidFill>
                <a:srgbClr val="CC4125"/>
              </a:solidFill>
            </a:endParaRPr>
          </a:p>
          <a:p>
            <a:pPr indent="-317500" lvl="0" marL="457200" rtl="0" algn="l">
              <a:spcBef>
                <a:spcPts val="0"/>
              </a:spcBef>
              <a:spcAft>
                <a:spcPts val="0"/>
              </a:spcAft>
              <a:buClr>
                <a:srgbClr val="CC4125"/>
              </a:buClr>
              <a:buSzPts val="1400"/>
              <a:buChar char="-"/>
            </a:pPr>
            <a:r>
              <a:rPr lang="en">
                <a:solidFill>
                  <a:srgbClr val="CC4125"/>
                </a:solidFill>
              </a:rPr>
              <a:t>Avenger-3 </a:t>
            </a:r>
            <a:endParaRPr>
              <a:solidFill>
                <a:srgbClr val="CC4125"/>
              </a:solidFill>
            </a:endParaRPr>
          </a:p>
        </p:txBody>
      </p:sp>
      <p:sp>
        <p:nvSpPr>
          <p:cNvPr id="161" name="Google Shape;161;p23"/>
          <p:cNvSpPr/>
          <p:nvPr/>
        </p:nvSpPr>
        <p:spPr>
          <a:xfrm>
            <a:off x="3662150" y="2699000"/>
            <a:ext cx="2202600" cy="122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EXPRESS API</a:t>
            </a:r>
            <a:endParaRPr/>
          </a:p>
          <a:p>
            <a:pPr indent="0" lvl="0" marL="0" rtl="0" algn="ctr">
              <a:spcBef>
                <a:spcPts val="0"/>
              </a:spcBef>
              <a:spcAft>
                <a:spcPts val="0"/>
              </a:spcAft>
              <a:buNone/>
            </a:pPr>
            <a:r>
              <a:rPr lang="en"/>
              <a:t>In Node</a:t>
            </a:r>
            <a:endParaRPr/>
          </a:p>
        </p:txBody>
      </p:sp>
      <p:sp>
        <p:nvSpPr>
          <p:cNvPr id="162" name="Google Shape;162;p23"/>
          <p:cNvSpPr/>
          <p:nvPr/>
        </p:nvSpPr>
        <p:spPr>
          <a:xfrm>
            <a:off x="6594875" y="1706000"/>
            <a:ext cx="1960800" cy="3195600"/>
          </a:xfrm>
          <a:prstGeom prst="foldedCorner">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Create a new avenger and store it: POST request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Reading the list of avengers: GET request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Update an avenger: PUT request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Deleting an avenger:</a:t>
            </a:r>
            <a:br>
              <a:rPr lang="en"/>
            </a:br>
            <a:r>
              <a:rPr lang="en"/>
              <a:t>DELETE request</a:t>
            </a:r>
            <a:endParaRPr/>
          </a:p>
        </p:txBody>
      </p:sp>
      <p:cxnSp>
        <p:nvCxnSpPr>
          <p:cNvPr id="163" name="Google Shape;163;p23"/>
          <p:cNvCxnSpPr>
            <a:stCxn id="162" idx="1"/>
            <a:endCxn id="161" idx="3"/>
          </p:cNvCxnSpPr>
          <p:nvPr/>
        </p:nvCxnSpPr>
        <p:spPr>
          <a:xfrm flipH="1">
            <a:off x="5864675" y="3303800"/>
            <a:ext cx="730200" cy="630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23"/>
          <p:cNvCxnSpPr>
            <a:stCxn id="161" idx="1"/>
            <a:endCxn id="160" idx="3"/>
          </p:cNvCxnSpPr>
          <p:nvPr/>
        </p:nvCxnSpPr>
        <p:spPr>
          <a:xfrm rot="10800000">
            <a:off x="3053150" y="3310100"/>
            <a:ext cx="6090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Routes for the API</a:t>
            </a:r>
            <a:endParaRPr/>
          </a:p>
        </p:txBody>
      </p:sp>
      <p:sp>
        <p:nvSpPr>
          <p:cNvPr id="170" name="Google Shape;170;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To retrieve the avengers:</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GET request to </a:t>
            </a:r>
            <a:r>
              <a:rPr b="1" i="1" lang="en" sz="1400">
                <a:solidFill>
                  <a:srgbClr val="0B5394"/>
                </a:solidFill>
                <a:latin typeface="Arial"/>
                <a:ea typeface="Arial"/>
                <a:cs typeface="Arial"/>
                <a:sym typeface="Arial"/>
              </a:rPr>
              <a:t>www.findmyavengers.com/api/avengers</a:t>
            </a:r>
            <a:endParaRPr b="1" i="1" sz="1400">
              <a:solidFill>
                <a:srgbClr val="0B5394"/>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To </a:t>
            </a:r>
            <a:r>
              <a:rPr lang="en" sz="1400">
                <a:solidFill>
                  <a:srgbClr val="000000"/>
                </a:solidFill>
                <a:latin typeface="Arial"/>
                <a:ea typeface="Arial"/>
                <a:cs typeface="Arial"/>
                <a:sym typeface="Arial"/>
              </a:rPr>
              <a:t>Create a new avenger</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POST request to </a:t>
            </a:r>
            <a:r>
              <a:rPr b="1" i="1" lang="en" sz="1400">
                <a:solidFill>
                  <a:srgbClr val="0B5394"/>
                </a:solidFill>
                <a:latin typeface="Arial"/>
                <a:ea typeface="Arial"/>
                <a:cs typeface="Arial"/>
                <a:sym typeface="Arial"/>
              </a:rPr>
              <a:t>www.findmyavengers.com/api/avengers</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To Update an avenger: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PUT request to </a:t>
            </a:r>
            <a:r>
              <a:rPr b="1" i="1" lang="en" sz="1400">
                <a:solidFill>
                  <a:srgbClr val="0B5394"/>
                </a:solidFill>
                <a:latin typeface="Arial"/>
                <a:ea typeface="Arial"/>
                <a:cs typeface="Arial"/>
                <a:sym typeface="Arial"/>
              </a:rPr>
              <a:t>www.findmyavengers.com/api/avengers/id</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 sz="1400">
                <a:solidFill>
                  <a:srgbClr val="000000"/>
                </a:solidFill>
                <a:latin typeface="Arial"/>
                <a:ea typeface="Arial"/>
                <a:cs typeface="Arial"/>
                <a:sym typeface="Arial"/>
              </a:rPr>
              <a:t>To Deleting an avenger:</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DELETE request to </a:t>
            </a:r>
            <a:r>
              <a:rPr b="1" i="1" lang="en" sz="1400">
                <a:solidFill>
                  <a:srgbClr val="0B5394"/>
                </a:solidFill>
                <a:latin typeface="Arial"/>
                <a:ea typeface="Arial"/>
                <a:cs typeface="Arial"/>
                <a:sym typeface="Arial"/>
              </a:rPr>
              <a:t>www.findmyavengers.com/api/avengers/id</a:t>
            </a:r>
            <a:endParaRPr sz="14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Sending Response</a:t>
            </a:r>
            <a:endParaRPr/>
          </a:p>
        </p:txBody>
      </p:sp>
      <p:sp>
        <p:nvSpPr>
          <p:cNvPr id="176" name="Google Shape;176;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working with Express, we get access to a request and a response object</a:t>
            </a:r>
            <a:endParaRPr/>
          </a:p>
          <a:p>
            <a:pPr indent="0" lvl="0" marL="0" rtl="0" algn="l">
              <a:spcBef>
                <a:spcPts val="1600"/>
              </a:spcBef>
              <a:spcAft>
                <a:spcPts val="0"/>
              </a:spcAft>
              <a:buNone/>
            </a:pPr>
            <a:r>
              <a:rPr lang="en"/>
              <a:t> We can use the response object  to send some response back to the requester. </a:t>
            </a:r>
            <a:endParaRPr/>
          </a:p>
          <a:p>
            <a:pPr indent="0" lvl="0" marL="0" rtl="0" algn="l">
              <a:spcBef>
                <a:spcPts val="1600"/>
              </a:spcBef>
              <a:spcAft>
                <a:spcPts val="0"/>
              </a:spcAft>
              <a:buNone/>
            </a:pPr>
            <a:r>
              <a:rPr lang="en"/>
              <a:t>The </a:t>
            </a:r>
            <a:r>
              <a:rPr b="1" i="1" lang="en"/>
              <a:t>res</a:t>
            </a:r>
            <a:r>
              <a:rPr lang="en"/>
              <a:t> object is an enhanced version of the response object found in Node.js.</a:t>
            </a:r>
            <a:endParaRPr/>
          </a:p>
          <a:p>
            <a:pPr indent="0" lvl="0" marL="0" rtl="0" algn="l">
              <a:spcBef>
                <a:spcPts val="1600"/>
              </a:spcBef>
              <a:spcAft>
                <a:spcPts val="0"/>
              </a:spcAft>
              <a:buNone/>
            </a:pPr>
            <a:r>
              <a:rPr lang="en"/>
              <a:t>There are a bunch of methods available for us such as:</a:t>
            </a:r>
            <a:endParaRPr/>
          </a:p>
          <a:p>
            <a:pPr indent="457200" lvl="0" marL="0" rtl="0" algn="l">
              <a:spcBef>
                <a:spcPts val="1600"/>
              </a:spcBef>
              <a:spcAft>
                <a:spcPts val="1600"/>
              </a:spcAft>
              <a:buNone/>
            </a:pPr>
            <a:r>
              <a:rPr b="1" lang="en"/>
              <a:t>res.json(), res.send() and res.end().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res.send()</a:t>
            </a:r>
            <a:endParaRPr/>
          </a:p>
        </p:txBody>
      </p:sp>
      <p:sp>
        <p:nvSpPr>
          <p:cNvPr id="182" name="Google Shape;182;p26"/>
          <p:cNvSpPr txBox="1"/>
          <p:nvPr>
            <p:ph idx="1" type="body"/>
          </p:nvPr>
        </p:nvSpPr>
        <p:spPr>
          <a:xfrm>
            <a:off x="729450" y="21550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Sending a response can be achieved by calling the res.send() method. </a:t>
            </a:r>
            <a:endParaRPr/>
          </a:p>
          <a:p>
            <a:pPr indent="0" lvl="0" marL="0" rtl="0" algn="l">
              <a:spcBef>
                <a:spcPts val="1600"/>
              </a:spcBef>
              <a:spcAft>
                <a:spcPts val="0"/>
              </a:spcAft>
              <a:buNone/>
            </a:pPr>
            <a:r>
              <a:rPr lang="en"/>
              <a:t>This method automatically sets the Content-Type response header as well based on the argument passed to the send() method</a:t>
            </a:r>
            <a:endParaRPr/>
          </a:p>
          <a:p>
            <a:pPr indent="0" lvl="0" marL="0" rtl="0" algn="l">
              <a:spcBef>
                <a:spcPts val="1600"/>
              </a:spcBef>
              <a:spcAft>
                <a:spcPts val="0"/>
              </a:spcAft>
              <a:buNone/>
            </a:pPr>
            <a:r>
              <a:rPr lang="en"/>
              <a:t>Programmatically setting the Content-Type header is possible via the set() method on the res object: res.set('Content-Type', 'text/html');.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res.json()</a:t>
            </a:r>
            <a:endParaRPr/>
          </a:p>
        </p:txBody>
      </p:sp>
      <p:sp>
        <p:nvSpPr>
          <p:cNvPr id="188" name="Google Shape;188;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res.json() actually has some functionality that is related to JSON objects that we can't access when using res.send(). Namely, it can format the returned JSON data by applying two options:</a:t>
            </a:r>
            <a:endParaRPr/>
          </a:p>
          <a:p>
            <a:pPr indent="-298450" lvl="1" marL="914400" rtl="0" algn="l">
              <a:spcBef>
                <a:spcPts val="0"/>
              </a:spcBef>
              <a:spcAft>
                <a:spcPts val="0"/>
              </a:spcAft>
              <a:buSzPts val="1100"/>
              <a:buChar char="○"/>
            </a:pPr>
            <a:r>
              <a:rPr lang="en"/>
              <a:t>app.set('json replacer', replacer); // property transformation rules</a:t>
            </a:r>
            <a:endParaRPr/>
          </a:p>
          <a:p>
            <a:pPr indent="-298450" lvl="1" marL="914400" rtl="0" algn="l">
              <a:spcBef>
                <a:spcPts val="0"/>
              </a:spcBef>
              <a:spcAft>
                <a:spcPts val="0"/>
              </a:spcAft>
              <a:buSzPts val="1100"/>
              <a:buChar char="○"/>
            </a:pPr>
            <a:r>
              <a:rPr lang="en"/>
              <a:t>app.set('json spaces', 2); // number of spaces for indentation</a:t>
            </a:r>
            <a:endParaRPr/>
          </a:p>
          <a:p>
            <a:pPr indent="0" lvl="0" marL="0" rtl="0" algn="l">
              <a:spcBef>
                <a:spcPts val="1600"/>
              </a:spcBef>
              <a:spcAft>
                <a:spcPts val="0"/>
              </a:spcAft>
              <a:buNone/>
            </a:pPr>
            <a:r>
              <a:rPr lang="en"/>
              <a:t>These two options are collected and passed to the JSON.stringify() method: since its signature looks like this: </a:t>
            </a:r>
            <a:r>
              <a:rPr b="1" i="1" lang="en">
                <a:solidFill>
                  <a:srgbClr val="4A86E8"/>
                </a:solidFill>
              </a:rPr>
              <a:t>JSON.stringify(object, replacer, space ).</a:t>
            </a:r>
            <a:r>
              <a:rPr lang="en"/>
              <a:t> </a:t>
            </a:r>
            <a:endParaRPr/>
          </a:p>
          <a:p>
            <a:pPr indent="0" lvl="0" marL="0" rtl="0" algn="l">
              <a:spcBef>
                <a:spcPts val="1600"/>
              </a:spcBef>
              <a:spcAft>
                <a:spcPts val="0"/>
              </a:spcAft>
              <a:buNone/>
            </a:pPr>
            <a:r>
              <a:rPr lang="en"/>
              <a:t>Once this method is called, the res.json() method will then call res.send() as well under the hood.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res.end()</a:t>
            </a:r>
            <a:endParaRPr/>
          </a:p>
        </p:txBody>
      </p:sp>
      <p:sp>
        <p:nvSpPr>
          <p:cNvPr id="194" name="Google Shape;194;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 response and once we have collected the data or did something else we want to present that to the caller and as a last step we should end the session - this could be achieved by calling res.end(). But do we need it? </a:t>
            </a:r>
            <a:endParaRPr/>
          </a:p>
          <a:p>
            <a:pPr indent="0" lvl="0" marL="0" rtl="0" algn="l">
              <a:spcBef>
                <a:spcPts val="1600"/>
              </a:spcBef>
              <a:spcAft>
                <a:spcPts val="0"/>
              </a:spcAft>
              <a:buNone/>
            </a:pPr>
            <a:r>
              <a:rPr lang="en"/>
              <a:t>The answer is two-fold: yes and no.</a:t>
            </a:r>
            <a:endParaRPr/>
          </a:p>
          <a:p>
            <a:pPr indent="0" lvl="0" marL="0" rtl="0" algn="l">
              <a:spcBef>
                <a:spcPts val="1600"/>
              </a:spcBef>
              <a:spcAft>
                <a:spcPts val="0"/>
              </a:spcAft>
              <a:buNone/>
            </a:pPr>
            <a:r>
              <a:rPr lang="en"/>
              <a:t>We can use res.end() if we want to end the response without providing any data. This could be useful for a 404 page, for example:</a:t>
            </a:r>
            <a:endParaRPr/>
          </a:p>
          <a:p>
            <a:pPr indent="0" lvl="0" marL="0" rtl="0" algn="l">
              <a:spcBef>
                <a:spcPts val="1600"/>
              </a:spcBef>
              <a:spcAft>
                <a:spcPts val="0"/>
              </a:spcAft>
              <a:buNone/>
            </a:pPr>
            <a:r>
              <a:rPr lang="en"/>
              <a:t>But what if we want to send some data and end the response? The answer is simple, res.send() (and remember, res.json()) both allow us to send some data and they also end the response, so there's no need to explicitly call res.end().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Middleware</a:t>
            </a:r>
            <a:endParaRPr/>
          </a:p>
        </p:txBody>
      </p:sp>
      <p:sp>
        <p:nvSpPr>
          <p:cNvPr id="200" name="Google Shape;200;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01" name="Google Shape;201;p29"/>
          <p:cNvSpPr/>
          <p:nvPr/>
        </p:nvSpPr>
        <p:spPr>
          <a:xfrm>
            <a:off x="4036925" y="1905750"/>
            <a:ext cx="2407800" cy="292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rPr lang="en"/>
              <a:t>Middleware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2" name="Google Shape;202;p29"/>
          <p:cNvSpPr/>
          <p:nvPr/>
        </p:nvSpPr>
        <p:spPr>
          <a:xfrm>
            <a:off x="4241850" y="2571750"/>
            <a:ext cx="2028600" cy="2562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body-parser</a:t>
            </a:r>
            <a:endParaRPr/>
          </a:p>
        </p:txBody>
      </p:sp>
      <p:sp>
        <p:nvSpPr>
          <p:cNvPr id="203" name="Google Shape;203;p29"/>
          <p:cNvSpPr/>
          <p:nvPr/>
        </p:nvSpPr>
        <p:spPr>
          <a:xfrm>
            <a:off x="4241850" y="3169838"/>
            <a:ext cx="2028600" cy="2562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routes</a:t>
            </a:r>
            <a:endParaRPr/>
          </a:p>
        </p:txBody>
      </p:sp>
      <p:sp>
        <p:nvSpPr>
          <p:cNvPr id="204" name="Google Shape;204;p29"/>
          <p:cNvSpPr/>
          <p:nvPr/>
        </p:nvSpPr>
        <p:spPr>
          <a:xfrm>
            <a:off x="4241850" y="3767950"/>
            <a:ext cx="2028600" cy="256200"/>
          </a:xfrm>
          <a:prstGeom prst="roundRect">
            <a:avLst>
              <a:gd fmla="val 16667" name="adj"/>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error-handling</a:t>
            </a:r>
            <a:endParaRPr/>
          </a:p>
        </p:txBody>
      </p:sp>
      <p:cxnSp>
        <p:nvCxnSpPr>
          <p:cNvPr id="205" name="Google Shape;205;p29"/>
          <p:cNvCxnSpPr/>
          <p:nvPr/>
        </p:nvCxnSpPr>
        <p:spPr>
          <a:xfrm flipH="1" rot="10800000">
            <a:off x="2581950" y="2264375"/>
            <a:ext cx="2674200" cy="102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29"/>
          <p:cNvCxnSpPr>
            <a:endCxn id="202" idx="0"/>
          </p:cNvCxnSpPr>
          <p:nvPr/>
        </p:nvCxnSpPr>
        <p:spPr>
          <a:xfrm>
            <a:off x="5245950" y="2264250"/>
            <a:ext cx="10200" cy="3075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29"/>
          <p:cNvCxnSpPr>
            <a:stCxn id="202" idx="2"/>
            <a:endCxn id="203" idx="0"/>
          </p:cNvCxnSpPr>
          <p:nvPr/>
        </p:nvCxnSpPr>
        <p:spPr>
          <a:xfrm>
            <a:off x="5256150" y="2827950"/>
            <a:ext cx="0" cy="3420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29"/>
          <p:cNvCxnSpPr>
            <a:stCxn id="204" idx="0"/>
            <a:endCxn id="203" idx="2"/>
          </p:cNvCxnSpPr>
          <p:nvPr/>
        </p:nvCxnSpPr>
        <p:spPr>
          <a:xfrm rot="10800000">
            <a:off x="5256150" y="3425950"/>
            <a:ext cx="0" cy="342000"/>
          </a:xfrm>
          <a:prstGeom prst="straightConnector1">
            <a:avLst/>
          </a:prstGeom>
          <a:noFill/>
          <a:ln cap="flat" cmpd="sng" w="9525">
            <a:solidFill>
              <a:schemeClr val="dk2"/>
            </a:solidFill>
            <a:prstDash val="solid"/>
            <a:round/>
            <a:headEnd len="med" w="med" type="none"/>
            <a:tailEnd len="med" w="med" type="none"/>
          </a:ln>
        </p:spPr>
      </p:cxnSp>
      <p:cxnSp>
        <p:nvCxnSpPr>
          <p:cNvPr id="209" name="Google Shape;209;p29"/>
          <p:cNvCxnSpPr>
            <a:stCxn id="204" idx="2"/>
          </p:cNvCxnSpPr>
          <p:nvPr/>
        </p:nvCxnSpPr>
        <p:spPr>
          <a:xfrm>
            <a:off x="5256150" y="4024150"/>
            <a:ext cx="0" cy="29970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29"/>
          <p:cNvCxnSpPr/>
          <p:nvPr/>
        </p:nvCxnSpPr>
        <p:spPr>
          <a:xfrm rot="10800000">
            <a:off x="2684250" y="4323850"/>
            <a:ext cx="2571900" cy="0"/>
          </a:xfrm>
          <a:prstGeom prst="straightConnector1">
            <a:avLst/>
          </a:prstGeom>
          <a:noFill/>
          <a:ln cap="flat" cmpd="sng" w="9525">
            <a:solidFill>
              <a:schemeClr val="dk2"/>
            </a:solidFill>
            <a:prstDash val="solid"/>
            <a:round/>
            <a:headEnd len="med" w="med" type="none"/>
            <a:tailEnd len="med" w="med" type="none"/>
          </a:ln>
        </p:spPr>
      </p:cxnSp>
      <p:sp>
        <p:nvSpPr>
          <p:cNvPr id="211" name="Google Shape;211;p29"/>
          <p:cNvSpPr txBox="1"/>
          <p:nvPr/>
        </p:nvSpPr>
        <p:spPr>
          <a:xfrm>
            <a:off x="1792925" y="2078875"/>
            <a:ext cx="13218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Request </a:t>
            </a:r>
            <a:endParaRPr>
              <a:latin typeface="Lato"/>
              <a:ea typeface="Lato"/>
              <a:cs typeface="Lato"/>
              <a:sym typeface="Lato"/>
            </a:endParaRPr>
          </a:p>
        </p:txBody>
      </p:sp>
      <p:sp>
        <p:nvSpPr>
          <p:cNvPr id="212" name="Google Shape;212;p29"/>
          <p:cNvSpPr txBox="1"/>
          <p:nvPr/>
        </p:nvSpPr>
        <p:spPr>
          <a:xfrm>
            <a:off x="1792925" y="4083775"/>
            <a:ext cx="10350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Response</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REST and API</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 Application Programming Interface</a:t>
            </a:r>
            <a:endParaRPr/>
          </a:p>
          <a:p>
            <a:pPr indent="0" lvl="0" marL="0" rtl="0" algn="l">
              <a:spcBef>
                <a:spcPts val="1600"/>
              </a:spcBef>
              <a:spcAft>
                <a:spcPts val="1600"/>
              </a:spcAft>
              <a:buNone/>
            </a:pPr>
            <a:r>
              <a:rPr lang="en"/>
              <a:t>REST: Representational State Transfer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take an example of Playstation</a:t>
            </a:r>
            <a:endParaRPr/>
          </a:p>
        </p:txBody>
      </p:sp>
      <p:sp>
        <p:nvSpPr>
          <p:cNvPr id="99" name="Google Shape;99;p15"/>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Application - Screen where we play games.</a:t>
            </a:r>
            <a:endParaRPr b="1" sz="1400"/>
          </a:p>
          <a:p>
            <a:pPr indent="-317500" lvl="0" marL="457200" rtl="0" algn="l">
              <a:spcBef>
                <a:spcPts val="0"/>
              </a:spcBef>
              <a:spcAft>
                <a:spcPts val="0"/>
              </a:spcAft>
              <a:buSzPts val="1400"/>
              <a:buChar char="●"/>
            </a:pPr>
            <a:r>
              <a:rPr b="1" lang="en" sz="1400"/>
              <a:t>Interface - The game controller remote</a:t>
            </a:r>
            <a:endParaRPr b="1" sz="1400"/>
          </a:p>
          <a:p>
            <a:pPr indent="-317500" lvl="0" marL="457200" rtl="0" algn="l">
              <a:spcBef>
                <a:spcPts val="0"/>
              </a:spcBef>
              <a:spcAft>
                <a:spcPts val="0"/>
              </a:spcAft>
              <a:buSzPts val="1400"/>
              <a:buChar char="●"/>
            </a:pPr>
            <a:r>
              <a:rPr b="1" lang="en" sz="1400"/>
              <a:t>Us(Player) - We are the Gamer</a:t>
            </a:r>
            <a:endParaRPr b="1" sz="1400"/>
          </a:p>
          <a:p>
            <a:pPr indent="0" lvl="0" marL="0" rtl="0" algn="l">
              <a:spcBef>
                <a:spcPts val="1600"/>
              </a:spcBef>
              <a:spcAft>
                <a:spcPts val="0"/>
              </a:spcAft>
              <a:buNone/>
            </a:pPr>
            <a:r>
              <a:rPr lang="en" sz="1400"/>
              <a:t>This is an</a:t>
            </a:r>
            <a:r>
              <a:rPr lang="en"/>
              <a:t>  </a:t>
            </a:r>
            <a:r>
              <a:rPr b="1" i="1" lang="en" sz="1400">
                <a:solidFill>
                  <a:srgbClr val="4C1130"/>
                </a:solidFill>
              </a:rPr>
              <a:t>Application Gamer Interface</a:t>
            </a:r>
            <a:endParaRPr b="1" i="1" sz="1400">
              <a:solidFill>
                <a:srgbClr val="4C1130"/>
              </a:solidFill>
            </a:endParaRPr>
          </a:p>
          <a:p>
            <a:pPr indent="0" lvl="0" marL="0" rtl="0" algn="l">
              <a:spcBef>
                <a:spcPts val="1600"/>
              </a:spcBef>
              <a:spcAft>
                <a:spcPts val="0"/>
              </a:spcAft>
              <a:buNone/>
            </a:pPr>
            <a:r>
              <a:rPr lang="en" sz="1400"/>
              <a:t>So API will be the interaction between an application and program.</a:t>
            </a:r>
            <a:endParaRPr sz="1400"/>
          </a:p>
          <a:p>
            <a:pPr indent="0" lvl="0" marL="0" rtl="0" algn="l">
              <a:spcBef>
                <a:spcPts val="1600"/>
              </a:spcBef>
              <a:spcAft>
                <a:spcPts val="0"/>
              </a:spcAft>
              <a:buNone/>
            </a:pPr>
            <a:r>
              <a:rPr lang="en" sz="1400"/>
              <a:t>Ex: We access a website page from our computer</a:t>
            </a:r>
            <a:endParaRPr sz="1400"/>
          </a:p>
          <a:p>
            <a:pPr indent="-317500" lvl="0" marL="457200" rtl="0" algn="l">
              <a:lnSpc>
                <a:spcPct val="100000"/>
              </a:lnSpc>
              <a:spcBef>
                <a:spcPts val="1600"/>
              </a:spcBef>
              <a:spcAft>
                <a:spcPts val="0"/>
              </a:spcAft>
              <a:buSzPts val="1400"/>
              <a:buChar char="●"/>
            </a:pPr>
            <a:r>
              <a:rPr lang="en" sz="1400"/>
              <a:t>Application - Website we are accessing</a:t>
            </a:r>
            <a:endParaRPr sz="1400"/>
          </a:p>
          <a:p>
            <a:pPr indent="-317500" lvl="0" marL="457200" rtl="0" algn="l">
              <a:lnSpc>
                <a:spcPct val="100000"/>
              </a:lnSpc>
              <a:spcBef>
                <a:spcPts val="0"/>
              </a:spcBef>
              <a:spcAft>
                <a:spcPts val="0"/>
              </a:spcAft>
              <a:buSzPts val="1400"/>
              <a:buChar char="●"/>
            </a:pPr>
            <a:r>
              <a:rPr lang="en" sz="1400"/>
              <a:t>Interface- The URL we type in our address bar</a:t>
            </a:r>
            <a:endParaRPr sz="1400"/>
          </a:p>
          <a:p>
            <a:pPr indent="-317500" lvl="0" marL="457200" rtl="0" algn="l">
              <a:lnSpc>
                <a:spcPct val="100000"/>
              </a:lnSpc>
              <a:spcBef>
                <a:spcPts val="0"/>
              </a:spcBef>
              <a:spcAft>
                <a:spcPts val="0"/>
              </a:spcAft>
              <a:buSzPts val="1400"/>
              <a:buChar char="●"/>
            </a:pPr>
            <a:r>
              <a:rPr lang="en" sz="1400"/>
              <a:t>Program- The computer we are accessing our website with</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Popular API’s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rPr lang="en" sz="1450">
                <a:solidFill>
                  <a:srgbClr val="222635"/>
                </a:solidFill>
                <a:latin typeface="Cambria"/>
                <a:ea typeface="Cambria"/>
                <a:cs typeface="Cambria"/>
                <a:sym typeface="Cambria"/>
              </a:rPr>
              <a:t>All the most popular websites and social media offer RESTful API. Several popular examples include:</a:t>
            </a:r>
            <a:endParaRPr sz="1450">
              <a:solidFill>
                <a:srgbClr val="222635"/>
              </a:solidFill>
              <a:latin typeface="Cambria"/>
              <a:ea typeface="Cambria"/>
              <a:cs typeface="Cambria"/>
              <a:sym typeface="Cambria"/>
            </a:endParaRPr>
          </a:p>
          <a:p>
            <a:pPr indent="-320675" lvl="0" marL="457200" rtl="0" algn="l">
              <a:spcBef>
                <a:spcPts val="1100"/>
              </a:spcBef>
              <a:spcAft>
                <a:spcPts val="0"/>
              </a:spcAft>
              <a:buClr>
                <a:srgbClr val="222635"/>
              </a:buClr>
              <a:buSzPts val="1450"/>
              <a:buFont typeface="Cambria"/>
              <a:buChar char="●"/>
            </a:pPr>
            <a:r>
              <a:rPr lang="en" sz="1450" u="sng">
                <a:solidFill>
                  <a:srgbClr val="29A8FF"/>
                </a:solidFill>
                <a:latin typeface="Cambria"/>
                <a:ea typeface="Cambria"/>
                <a:cs typeface="Cambria"/>
                <a:sym typeface="Cambria"/>
                <a:hlinkClick r:id="rId3"/>
              </a:rPr>
              <a:t>Cloudways REST API</a:t>
            </a:r>
            <a:endParaRPr sz="1450" u="sng">
              <a:solidFill>
                <a:srgbClr val="29A8FF"/>
              </a:solidFill>
              <a:latin typeface="Cambria"/>
              <a:ea typeface="Cambria"/>
              <a:cs typeface="Cambria"/>
              <a:sym typeface="Cambria"/>
              <a:hlinkClick r:id="rId4"/>
            </a:endParaRPr>
          </a:p>
          <a:p>
            <a:pPr indent="-320675" lvl="0" marL="457200" rtl="0" algn="l">
              <a:spcBef>
                <a:spcPts val="0"/>
              </a:spcBef>
              <a:spcAft>
                <a:spcPts val="0"/>
              </a:spcAft>
              <a:buClr>
                <a:srgbClr val="222635"/>
              </a:buClr>
              <a:buSzPts val="1450"/>
              <a:buFont typeface="Cambria"/>
              <a:buChar char="●"/>
            </a:pPr>
            <a:r>
              <a:rPr lang="en" sz="1450" u="sng">
                <a:solidFill>
                  <a:srgbClr val="29A8FF"/>
                </a:solidFill>
                <a:latin typeface="Cambria"/>
                <a:ea typeface="Cambria"/>
                <a:cs typeface="Cambria"/>
                <a:sym typeface="Cambria"/>
                <a:hlinkClick r:id="rId5"/>
              </a:rPr>
              <a:t>The Twitter REST API</a:t>
            </a:r>
            <a:endParaRPr sz="1450" u="sng">
              <a:solidFill>
                <a:srgbClr val="29A8FF"/>
              </a:solidFill>
              <a:latin typeface="Cambria"/>
              <a:ea typeface="Cambria"/>
              <a:cs typeface="Cambria"/>
              <a:sym typeface="Cambria"/>
              <a:hlinkClick r:id="rId6"/>
            </a:endParaRPr>
          </a:p>
          <a:p>
            <a:pPr indent="-320675" lvl="0" marL="457200" rtl="0" algn="l">
              <a:spcBef>
                <a:spcPts val="0"/>
              </a:spcBef>
              <a:spcAft>
                <a:spcPts val="0"/>
              </a:spcAft>
              <a:buClr>
                <a:srgbClr val="222635"/>
              </a:buClr>
              <a:buSzPts val="1450"/>
              <a:buFont typeface="Cambria"/>
              <a:buChar char="●"/>
            </a:pPr>
            <a:r>
              <a:rPr lang="en" sz="1450" u="sng">
                <a:solidFill>
                  <a:srgbClr val="29A8FF"/>
                </a:solidFill>
                <a:latin typeface="Cambria"/>
                <a:ea typeface="Cambria"/>
                <a:cs typeface="Cambria"/>
                <a:sym typeface="Cambria"/>
                <a:hlinkClick r:id="rId7"/>
              </a:rPr>
              <a:t>Facebook REST API</a:t>
            </a:r>
            <a:endParaRPr sz="1450" u="sng">
              <a:solidFill>
                <a:srgbClr val="29A8FF"/>
              </a:solidFill>
              <a:latin typeface="Cambria"/>
              <a:ea typeface="Cambria"/>
              <a:cs typeface="Cambria"/>
              <a:sym typeface="Cambria"/>
              <a:hlinkClick r:id="rId8"/>
            </a:endParaRPr>
          </a:p>
          <a:p>
            <a:pPr indent="-320675" lvl="0" marL="457200" rtl="0" algn="l">
              <a:spcBef>
                <a:spcPts val="0"/>
              </a:spcBef>
              <a:spcAft>
                <a:spcPts val="0"/>
              </a:spcAft>
              <a:buClr>
                <a:srgbClr val="222635"/>
              </a:buClr>
              <a:buSzPts val="1450"/>
              <a:buFont typeface="Cambria"/>
              <a:buChar char="●"/>
            </a:pPr>
            <a:r>
              <a:rPr lang="en" sz="1450" u="sng">
                <a:solidFill>
                  <a:srgbClr val="29A8FF"/>
                </a:solidFill>
                <a:latin typeface="Cambria"/>
                <a:ea typeface="Cambria"/>
                <a:cs typeface="Cambria"/>
                <a:sym typeface="Cambria"/>
                <a:hlinkClick r:id="rId9"/>
              </a:rPr>
              <a:t>Google Translate REST API</a:t>
            </a:r>
            <a:endParaRPr sz="1450" u="sng">
              <a:solidFill>
                <a:srgbClr val="29A8FF"/>
              </a:solidFill>
              <a:latin typeface="Cambria"/>
              <a:ea typeface="Cambria"/>
              <a:cs typeface="Cambria"/>
              <a:sym typeface="Cambria"/>
              <a:hlinkClick r:id="rId10"/>
            </a:endParaRPr>
          </a:p>
          <a:p>
            <a:pPr indent="-320675" lvl="0" marL="457200" rtl="0" algn="l">
              <a:spcBef>
                <a:spcPts val="0"/>
              </a:spcBef>
              <a:spcAft>
                <a:spcPts val="0"/>
              </a:spcAft>
              <a:buClr>
                <a:srgbClr val="222635"/>
              </a:buClr>
              <a:buSzPts val="1450"/>
              <a:buFont typeface="Cambria"/>
              <a:buChar char="●"/>
            </a:pPr>
            <a:r>
              <a:rPr lang="en" sz="1450" u="sng">
                <a:solidFill>
                  <a:srgbClr val="29A8FF"/>
                </a:solidFill>
                <a:latin typeface="Cambria"/>
                <a:ea typeface="Cambria"/>
                <a:cs typeface="Cambria"/>
                <a:sym typeface="Cambria"/>
                <a:hlinkClick r:id="rId11"/>
              </a:rPr>
              <a:t>Magento REST API</a:t>
            </a:r>
            <a:endParaRPr sz="1450" u="sng">
              <a:solidFill>
                <a:srgbClr val="29A8FF"/>
              </a:solidFill>
              <a:latin typeface="Cambria"/>
              <a:ea typeface="Cambria"/>
              <a:cs typeface="Cambria"/>
              <a:sym typeface="Cambria"/>
              <a:hlinkClick r:id="rId12"/>
            </a:endParaRPr>
          </a:p>
          <a:p>
            <a:pPr indent="0" lvl="0" marL="0" rtl="0" algn="l">
              <a:spcBef>
                <a:spcPts val="19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666666"/>
              </a:buClr>
              <a:buSzPts val="1400"/>
              <a:buFont typeface="Roboto"/>
              <a:buChar char="●"/>
            </a:pPr>
            <a:r>
              <a:rPr lang="en" sz="1400">
                <a:solidFill>
                  <a:srgbClr val="666666"/>
                </a:solidFill>
                <a:latin typeface="Roboto"/>
                <a:ea typeface="Roboto"/>
                <a:cs typeface="Roboto"/>
                <a:sym typeface="Roboto"/>
              </a:rPr>
              <a:t>REST is an architectural style, or design pattern, for APIs.</a:t>
            </a:r>
            <a:endParaRPr sz="1400">
              <a:solidFill>
                <a:srgbClr val="666666"/>
              </a:solidFill>
              <a:latin typeface="Roboto"/>
              <a:ea typeface="Roboto"/>
              <a:cs typeface="Roboto"/>
              <a:sym typeface="Roboto"/>
            </a:endParaRPr>
          </a:p>
          <a:p>
            <a:pPr indent="-317500" lvl="1" marL="914400" rtl="0" algn="l">
              <a:lnSpc>
                <a:spcPct val="150000"/>
              </a:lnSpc>
              <a:spcBef>
                <a:spcPts val="0"/>
              </a:spcBef>
              <a:spcAft>
                <a:spcPts val="0"/>
              </a:spcAft>
              <a:buClr>
                <a:srgbClr val="666666"/>
              </a:buClr>
              <a:buSzPts val="1400"/>
              <a:buFont typeface="Roboto"/>
              <a:buChar char="○"/>
            </a:pPr>
            <a:r>
              <a:rPr lang="en" sz="1400">
                <a:solidFill>
                  <a:srgbClr val="666666"/>
                </a:solidFill>
                <a:highlight>
                  <a:srgbClr val="FFFFFF"/>
                </a:highlight>
                <a:latin typeface="Roboto"/>
                <a:ea typeface="Roboto"/>
                <a:cs typeface="Roboto"/>
                <a:sym typeface="Roboto"/>
              </a:rPr>
              <a:t>when a RESTful API is called, the server will transfer to the client a representation of the state of the requested resource.</a:t>
            </a:r>
            <a:endParaRPr sz="1400">
              <a:solidFill>
                <a:srgbClr val="666666"/>
              </a:solidFill>
              <a:highlight>
                <a:srgbClr val="FFFFFF"/>
              </a:highlight>
              <a:latin typeface="Roboto"/>
              <a:ea typeface="Roboto"/>
              <a:cs typeface="Roboto"/>
              <a:sym typeface="Roboto"/>
            </a:endParaRPr>
          </a:p>
          <a:p>
            <a:pPr indent="-317500" lvl="0" marL="457200" rtl="0" algn="l">
              <a:spcBef>
                <a:spcPts val="0"/>
              </a:spcBef>
              <a:spcAft>
                <a:spcPts val="0"/>
              </a:spcAft>
              <a:buClr>
                <a:srgbClr val="666666"/>
              </a:buClr>
              <a:buSzPts val="1400"/>
              <a:buFont typeface="Roboto"/>
              <a:buChar char="●"/>
            </a:pPr>
            <a:r>
              <a:rPr lang="en" sz="1400">
                <a:solidFill>
                  <a:srgbClr val="666666"/>
                </a:solidFill>
                <a:highlight>
                  <a:srgbClr val="FFFFFF"/>
                </a:highlight>
                <a:latin typeface="Roboto"/>
                <a:ea typeface="Roboto"/>
                <a:cs typeface="Roboto"/>
                <a:sym typeface="Roboto"/>
              </a:rPr>
              <a:t>Example:</a:t>
            </a:r>
            <a:endParaRPr sz="1400">
              <a:solidFill>
                <a:srgbClr val="666666"/>
              </a:solidFill>
              <a:highlight>
                <a:srgbClr val="FFFFFF"/>
              </a:highlight>
              <a:latin typeface="Roboto"/>
              <a:ea typeface="Roboto"/>
              <a:cs typeface="Roboto"/>
              <a:sym typeface="Roboto"/>
            </a:endParaRPr>
          </a:p>
          <a:p>
            <a:pPr indent="-317500" lvl="1" marL="914400" rtl="0" algn="l">
              <a:lnSpc>
                <a:spcPct val="150000"/>
              </a:lnSpc>
              <a:spcBef>
                <a:spcPts val="0"/>
              </a:spcBef>
              <a:spcAft>
                <a:spcPts val="0"/>
              </a:spcAft>
              <a:buClr>
                <a:srgbClr val="666666"/>
              </a:buClr>
              <a:buSzPts val="1400"/>
              <a:buFont typeface="Roboto"/>
              <a:buChar char="○"/>
            </a:pPr>
            <a:r>
              <a:rPr lang="en" sz="1400">
                <a:solidFill>
                  <a:srgbClr val="666666"/>
                </a:solidFill>
                <a:highlight>
                  <a:srgbClr val="FFFFFF"/>
                </a:highlight>
                <a:latin typeface="Roboto"/>
                <a:ea typeface="Roboto"/>
                <a:cs typeface="Roboto"/>
                <a:sym typeface="Roboto"/>
              </a:rPr>
              <a:t>when a developer calls Instagram API to fetch a specific user (the resource), the API will return the state of that user, including their name, the number of posts that user posted on Instagram so far, how many followers they have, and more.</a:t>
            </a:r>
            <a:endParaRPr sz="1400">
              <a:solidFill>
                <a:srgbClr val="666666"/>
              </a:solidFill>
              <a:highlight>
                <a:srgbClr val="FFFFFF"/>
              </a:highlight>
              <a:latin typeface="Roboto"/>
              <a:ea typeface="Roboto"/>
              <a:cs typeface="Roboto"/>
              <a:sym typeface="Roboto"/>
            </a:endParaRPr>
          </a:p>
          <a:p>
            <a:pPr indent="-317500" lvl="1" marL="914400" rtl="0" algn="l">
              <a:lnSpc>
                <a:spcPct val="150000"/>
              </a:lnSpc>
              <a:spcBef>
                <a:spcPts val="0"/>
              </a:spcBef>
              <a:spcAft>
                <a:spcPts val="0"/>
              </a:spcAft>
              <a:buClr>
                <a:srgbClr val="666666"/>
              </a:buClr>
              <a:buSzPts val="1400"/>
              <a:buFont typeface="Roboto"/>
              <a:buChar char="○"/>
            </a:pPr>
            <a:r>
              <a:rPr lang="en" sz="1400">
                <a:solidFill>
                  <a:srgbClr val="666666"/>
                </a:solidFill>
                <a:highlight>
                  <a:srgbClr val="FFFFFF"/>
                </a:highlight>
                <a:latin typeface="Roboto"/>
                <a:ea typeface="Roboto"/>
                <a:cs typeface="Roboto"/>
                <a:sym typeface="Roboto"/>
              </a:rPr>
              <a:t>The representation of the state can be in a JSON format, and probably for most APIs this is indeed the case. It can also be in XML or HTML format.</a:t>
            </a:r>
            <a:endParaRPr sz="1400">
              <a:solidFill>
                <a:srgbClr val="666666"/>
              </a:solidFill>
              <a:highlight>
                <a:srgbClr val="FFFFFF"/>
              </a:highlight>
              <a:latin typeface="Roboto"/>
              <a:ea typeface="Roboto"/>
              <a:cs typeface="Roboto"/>
              <a:sym typeface="Roboto"/>
            </a:endParaRPr>
          </a:p>
          <a:p>
            <a:pPr indent="0" lvl="0" marL="914400" rtl="0" algn="l">
              <a:lnSpc>
                <a:spcPct val="150000"/>
              </a:lnSpc>
              <a:spcBef>
                <a:spcPts val="1600"/>
              </a:spcBef>
              <a:spcAft>
                <a:spcPts val="1600"/>
              </a:spcAft>
              <a:buNone/>
            </a:pPr>
            <a:r>
              <a:t/>
            </a:r>
            <a:endParaRPr sz="1400">
              <a:solidFill>
                <a:srgbClr val="666666"/>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highlight>
                  <a:srgbClr val="FFFFFF"/>
                </a:highlight>
                <a:latin typeface="Roboto"/>
                <a:ea typeface="Roboto"/>
                <a:cs typeface="Roboto"/>
                <a:sym typeface="Roboto"/>
              </a:rPr>
              <a:t>What the server does when you(the client), call one of its APIs:</a:t>
            </a:r>
            <a:endParaRPr sz="1400">
              <a:solidFill>
                <a:srgbClr val="434343"/>
              </a:solidFill>
              <a:highlight>
                <a:srgbClr val="FFFFFF"/>
              </a:highlight>
              <a:latin typeface="Roboto"/>
              <a:ea typeface="Roboto"/>
              <a:cs typeface="Roboto"/>
              <a:sym typeface="Roboto"/>
            </a:endParaRPr>
          </a:p>
          <a:p>
            <a:pPr indent="-317500" lvl="0" marL="457200" rtl="0" algn="l">
              <a:spcBef>
                <a:spcPts val="1600"/>
              </a:spcBef>
              <a:spcAft>
                <a:spcPts val="0"/>
              </a:spcAft>
              <a:buClr>
                <a:srgbClr val="434343"/>
              </a:buClr>
              <a:buSzPts val="1400"/>
              <a:buFont typeface="Roboto"/>
              <a:buAutoNum type="arabicPeriod"/>
            </a:pPr>
            <a:r>
              <a:rPr lang="en" sz="1400">
                <a:solidFill>
                  <a:srgbClr val="434343"/>
                </a:solidFill>
                <a:highlight>
                  <a:srgbClr val="FFFFFF"/>
                </a:highlight>
                <a:latin typeface="Roboto"/>
                <a:ea typeface="Roboto"/>
                <a:cs typeface="Roboto"/>
                <a:sym typeface="Roboto"/>
              </a:rPr>
              <a:t>An identifier for the resource you are interested in. This is the URL for the resource, also known as the </a:t>
            </a:r>
            <a:r>
              <a:rPr b="1" lang="en" sz="1400">
                <a:solidFill>
                  <a:srgbClr val="434343"/>
                </a:solidFill>
                <a:highlight>
                  <a:srgbClr val="FFFFFF"/>
                </a:highlight>
                <a:latin typeface="Roboto"/>
                <a:ea typeface="Roboto"/>
                <a:cs typeface="Roboto"/>
                <a:sym typeface="Roboto"/>
              </a:rPr>
              <a:t>endpoint</a:t>
            </a:r>
            <a:r>
              <a:rPr lang="en" sz="1400">
                <a:solidFill>
                  <a:srgbClr val="434343"/>
                </a:solidFill>
                <a:highlight>
                  <a:srgbClr val="FFFFFF"/>
                </a:highlight>
                <a:latin typeface="Roboto"/>
                <a:ea typeface="Roboto"/>
                <a:cs typeface="Roboto"/>
                <a:sym typeface="Roboto"/>
              </a:rPr>
              <a:t>. In fact, URL stands for </a:t>
            </a:r>
            <a:r>
              <a:rPr b="1" lang="en" sz="1400">
                <a:solidFill>
                  <a:srgbClr val="434343"/>
                </a:solidFill>
                <a:highlight>
                  <a:srgbClr val="FFFFFF"/>
                </a:highlight>
                <a:latin typeface="Roboto"/>
                <a:ea typeface="Roboto"/>
                <a:cs typeface="Roboto"/>
                <a:sym typeface="Roboto"/>
              </a:rPr>
              <a:t>Uniform Resource Locator.</a:t>
            </a:r>
            <a:endParaRPr b="1" sz="1400">
              <a:solidFill>
                <a:srgbClr val="434343"/>
              </a:solidFill>
              <a:highlight>
                <a:srgbClr val="FFFFFF"/>
              </a:highlight>
              <a:latin typeface="Roboto"/>
              <a:ea typeface="Roboto"/>
              <a:cs typeface="Roboto"/>
              <a:sym typeface="Roboto"/>
            </a:endParaRPr>
          </a:p>
          <a:p>
            <a:pPr indent="0" lvl="0" marL="457200" rtl="0" algn="l">
              <a:spcBef>
                <a:spcPts val="1600"/>
              </a:spcBef>
              <a:spcAft>
                <a:spcPts val="0"/>
              </a:spcAft>
              <a:buNone/>
            </a:pPr>
            <a:r>
              <a:t/>
            </a:r>
            <a:endParaRPr sz="1400">
              <a:solidFill>
                <a:srgbClr val="434343"/>
              </a:solidFill>
              <a:highlight>
                <a:srgbClr val="FFFFFF"/>
              </a:highlight>
              <a:latin typeface="Roboto"/>
              <a:ea typeface="Roboto"/>
              <a:cs typeface="Roboto"/>
              <a:sym typeface="Roboto"/>
            </a:endParaRPr>
          </a:p>
          <a:p>
            <a:pPr indent="-317500" lvl="0" marL="457200" rtl="0" algn="l">
              <a:spcBef>
                <a:spcPts val="1600"/>
              </a:spcBef>
              <a:spcAft>
                <a:spcPts val="0"/>
              </a:spcAft>
              <a:buClr>
                <a:srgbClr val="434343"/>
              </a:buClr>
              <a:buSzPts val="1400"/>
              <a:buFont typeface="Roboto"/>
              <a:buAutoNum type="arabicPeriod"/>
            </a:pPr>
            <a:r>
              <a:rPr lang="en" sz="1400">
                <a:solidFill>
                  <a:srgbClr val="434343"/>
                </a:solidFill>
                <a:highlight>
                  <a:srgbClr val="FFFFFF"/>
                </a:highlight>
                <a:latin typeface="Roboto"/>
                <a:ea typeface="Roboto"/>
                <a:cs typeface="Roboto"/>
                <a:sym typeface="Roboto"/>
              </a:rPr>
              <a:t>The operation you want the server to perform on that resource, in the form of an HTTP method, or verb. The common HTTP methods are </a:t>
            </a:r>
            <a:r>
              <a:rPr b="1" lang="en" sz="1400">
                <a:solidFill>
                  <a:srgbClr val="434343"/>
                </a:solidFill>
                <a:highlight>
                  <a:srgbClr val="FFFFFF"/>
                </a:highlight>
                <a:latin typeface="Roboto"/>
                <a:ea typeface="Roboto"/>
                <a:cs typeface="Roboto"/>
                <a:sym typeface="Roboto"/>
              </a:rPr>
              <a:t>GET, POST, PUT, and DELETE.</a:t>
            </a:r>
            <a:endParaRPr b="1" sz="1400">
              <a:solidFill>
                <a:srgbClr val="434343"/>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METHODS</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 - Used to retrieve data from the server</a:t>
            </a:r>
            <a:endParaRPr/>
          </a:p>
          <a:p>
            <a:pPr indent="0" lvl="0" marL="0" rtl="0" algn="l">
              <a:spcBef>
                <a:spcPts val="1600"/>
              </a:spcBef>
              <a:spcAft>
                <a:spcPts val="0"/>
              </a:spcAft>
              <a:buNone/>
            </a:pPr>
            <a:r>
              <a:rPr lang="en"/>
              <a:t>POST - Used to send data to the server</a:t>
            </a:r>
            <a:endParaRPr/>
          </a:p>
          <a:p>
            <a:pPr indent="0" lvl="0" marL="0" rtl="0" algn="l">
              <a:spcBef>
                <a:spcPts val="1600"/>
              </a:spcBef>
              <a:spcAft>
                <a:spcPts val="0"/>
              </a:spcAft>
              <a:buNone/>
            </a:pPr>
            <a:r>
              <a:rPr lang="en"/>
              <a:t>PUT - Used to Update data in the database</a:t>
            </a:r>
            <a:endParaRPr/>
          </a:p>
          <a:p>
            <a:pPr indent="0" lvl="0" marL="0" rtl="0" algn="l">
              <a:spcBef>
                <a:spcPts val="1600"/>
              </a:spcBef>
              <a:spcAft>
                <a:spcPts val="1600"/>
              </a:spcAft>
              <a:buNone/>
            </a:pPr>
            <a:r>
              <a:rPr lang="en"/>
              <a:t>DELETE - Used to Delete data from the database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Status Codes</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examples:</a:t>
            </a:r>
            <a:endParaRPr/>
          </a:p>
          <a:p>
            <a:pPr indent="0" lvl="0" marL="0" rtl="0" algn="l">
              <a:spcBef>
                <a:spcPts val="1600"/>
              </a:spcBef>
              <a:spcAft>
                <a:spcPts val="0"/>
              </a:spcAft>
              <a:buNone/>
            </a:pPr>
            <a:r>
              <a:rPr lang="en"/>
              <a:t>200 - Ok</a:t>
            </a:r>
            <a:endParaRPr/>
          </a:p>
          <a:p>
            <a:pPr indent="0" lvl="0" marL="0" rtl="0" algn="l">
              <a:spcBef>
                <a:spcPts val="1600"/>
              </a:spcBef>
              <a:spcAft>
                <a:spcPts val="0"/>
              </a:spcAft>
              <a:buNone/>
            </a:pPr>
            <a:r>
              <a:rPr lang="en"/>
              <a:t>404 - Not found</a:t>
            </a:r>
            <a:endParaRPr/>
          </a:p>
          <a:p>
            <a:pPr indent="0" lvl="0" marL="0" rtl="0" algn="l">
              <a:spcBef>
                <a:spcPts val="1600"/>
              </a:spcBef>
              <a:spcAft>
                <a:spcPts val="0"/>
              </a:spcAft>
              <a:buNone/>
            </a:pPr>
            <a:r>
              <a:rPr lang="en"/>
              <a:t>500 - Server Error</a:t>
            </a:r>
            <a:endParaRPr/>
          </a:p>
          <a:p>
            <a:pPr indent="0" lvl="0" marL="0" rtl="0" algn="l">
              <a:spcBef>
                <a:spcPts val="1600"/>
              </a:spcBef>
              <a:spcAft>
                <a:spcPts val="0"/>
              </a:spcAft>
              <a:buNone/>
            </a:pPr>
            <a:r>
              <a:rPr lang="en"/>
              <a:t>The complete list and details can be found here: </a:t>
            </a:r>
            <a:r>
              <a:rPr lang="en" u="sng">
                <a:solidFill>
                  <a:schemeClr val="hlink"/>
                </a:solidFill>
                <a:hlinkClick r:id="rId3"/>
              </a:rPr>
              <a:t>https://www.restapitutorial.com/httpstatuscodes.html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 Constraints</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400">
                <a:latin typeface="Roboto"/>
                <a:ea typeface="Roboto"/>
                <a:cs typeface="Roboto"/>
                <a:sym typeface="Roboto"/>
              </a:rPr>
              <a:t>In order for an API to be RESTful, it has to adhere to 6 constraints:</a:t>
            </a:r>
            <a:endParaRPr sz="1400">
              <a:latin typeface="Roboto"/>
              <a:ea typeface="Roboto"/>
              <a:cs typeface="Roboto"/>
              <a:sym typeface="Roboto"/>
            </a:endParaRPr>
          </a:p>
          <a:p>
            <a:pPr indent="-317500" lvl="0" marL="457200" rtl="0" algn="just">
              <a:lnSpc>
                <a:spcPct val="100000"/>
              </a:lnSpc>
              <a:spcBef>
                <a:spcPts val="1600"/>
              </a:spcBef>
              <a:spcAft>
                <a:spcPts val="0"/>
              </a:spcAft>
              <a:buSzPts val="1400"/>
              <a:buFont typeface="Roboto"/>
              <a:buAutoNum type="arabicPeriod"/>
            </a:pPr>
            <a:r>
              <a:rPr lang="en" sz="1400">
                <a:latin typeface="Roboto"/>
                <a:ea typeface="Roboto"/>
                <a:cs typeface="Roboto"/>
                <a:sym typeface="Roboto"/>
              </a:rPr>
              <a:t>Uniform interface</a:t>
            </a:r>
            <a:endParaRPr sz="1400">
              <a:latin typeface="Roboto"/>
              <a:ea typeface="Roboto"/>
              <a:cs typeface="Roboto"/>
              <a:sym typeface="Roboto"/>
            </a:endParaRPr>
          </a:p>
          <a:p>
            <a:pPr indent="-317500" lvl="0" marL="457200" rtl="0" algn="just">
              <a:lnSpc>
                <a:spcPct val="100000"/>
              </a:lnSpc>
              <a:spcBef>
                <a:spcPts val="0"/>
              </a:spcBef>
              <a:spcAft>
                <a:spcPts val="0"/>
              </a:spcAft>
              <a:buSzPts val="1400"/>
              <a:buFont typeface="Roboto"/>
              <a:buAutoNum type="arabicPeriod"/>
            </a:pPr>
            <a:r>
              <a:rPr lang="en" sz="1400">
                <a:latin typeface="Roboto"/>
                <a:ea typeface="Roboto"/>
                <a:cs typeface="Roboto"/>
                <a:sym typeface="Roboto"/>
              </a:rPr>
              <a:t>Client — server separation</a:t>
            </a:r>
            <a:endParaRPr sz="1400">
              <a:latin typeface="Roboto"/>
              <a:ea typeface="Roboto"/>
              <a:cs typeface="Roboto"/>
              <a:sym typeface="Roboto"/>
            </a:endParaRPr>
          </a:p>
          <a:p>
            <a:pPr indent="-317500" lvl="0" marL="457200" rtl="0" algn="just">
              <a:lnSpc>
                <a:spcPct val="100000"/>
              </a:lnSpc>
              <a:spcBef>
                <a:spcPts val="0"/>
              </a:spcBef>
              <a:spcAft>
                <a:spcPts val="0"/>
              </a:spcAft>
              <a:buSzPts val="1400"/>
              <a:buFont typeface="Roboto"/>
              <a:buAutoNum type="arabicPeriod"/>
            </a:pPr>
            <a:r>
              <a:rPr lang="en" sz="1400">
                <a:latin typeface="Roboto"/>
                <a:ea typeface="Roboto"/>
                <a:cs typeface="Roboto"/>
                <a:sym typeface="Roboto"/>
              </a:rPr>
              <a:t>Stateless</a:t>
            </a:r>
            <a:endParaRPr sz="1400">
              <a:latin typeface="Roboto"/>
              <a:ea typeface="Roboto"/>
              <a:cs typeface="Roboto"/>
              <a:sym typeface="Roboto"/>
            </a:endParaRPr>
          </a:p>
          <a:p>
            <a:pPr indent="-317500" lvl="0" marL="457200" rtl="0" algn="just">
              <a:lnSpc>
                <a:spcPct val="100000"/>
              </a:lnSpc>
              <a:spcBef>
                <a:spcPts val="0"/>
              </a:spcBef>
              <a:spcAft>
                <a:spcPts val="0"/>
              </a:spcAft>
              <a:buSzPts val="1400"/>
              <a:buFont typeface="Roboto"/>
              <a:buAutoNum type="arabicPeriod"/>
            </a:pPr>
            <a:r>
              <a:rPr lang="en" sz="1400">
                <a:latin typeface="Roboto"/>
                <a:ea typeface="Roboto"/>
                <a:cs typeface="Roboto"/>
                <a:sym typeface="Roboto"/>
              </a:rPr>
              <a:t>Layered system</a:t>
            </a:r>
            <a:endParaRPr sz="1400">
              <a:latin typeface="Roboto"/>
              <a:ea typeface="Roboto"/>
              <a:cs typeface="Roboto"/>
              <a:sym typeface="Roboto"/>
            </a:endParaRPr>
          </a:p>
          <a:p>
            <a:pPr indent="-317500" lvl="0" marL="457200" rtl="0" algn="just">
              <a:lnSpc>
                <a:spcPct val="100000"/>
              </a:lnSpc>
              <a:spcBef>
                <a:spcPts val="0"/>
              </a:spcBef>
              <a:spcAft>
                <a:spcPts val="0"/>
              </a:spcAft>
              <a:buSzPts val="1400"/>
              <a:buFont typeface="Roboto"/>
              <a:buAutoNum type="arabicPeriod"/>
            </a:pPr>
            <a:r>
              <a:rPr lang="en" sz="1400">
                <a:latin typeface="Roboto"/>
                <a:ea typeface="Roboto"/>
                <a:cs typeface="Roboto"/>
                <a:sym typeface="Roboto"/>
              </a:rPr>
              <a:t>Cacheable</a:t>
            </a:r>
            <a:endParaRPr sz="1400">
              <a:latin typeface="Roboto"/>
              <a:ea typeface="Roboto"/>
              <a:cs typeface="Roboto"/>
              <a:sym typeface="Roboto"/>
            </a:endParaRPr>
          </a:p>
          <a:p>
            <a:pPr indent="-317500" lvl="0" marL="457200" rtl="0" algn="just">
              <a:lnSpc>
                <a:spcPct val="100000"/>
              </a:lnSpc>
              <a:spcBef>
                <a:spcPts val="0"/>
              </a:spcBef>
              <a:spcAft>
                <a:spcPts val="0"/>
              </a:spcAft>
              <a:buSzPts val="1400"/>
              <a:buFont typeface="Roboto"/>
              <a:buAutoNum type="arabicPeriod"/>
            </a:pPr>
            <a:r>
              <a:rPr lang="en" sz="1400">
                <a:latin typeface="Roboto"/>
                <a:ea typeface="Roboto"/>
                <a:cs typeface="Roboto"/>
                <a:sym typeface="Roboto"/>
              </a:rPr>
              <a:t>Code-on-demand</a:t>
            </a:r>
            <a:endParaRPr sz="1400">
              <a:latin typeface="Roboto"/>
              <a:ea typeface="Roboto"/>
              <a:cs typeface="Roboto"/>
              <a:sym typeface="Roboto"/>
            </a:endParaRPr>
          </a:p>
          <a:p>
            <a:pPr indent="0" lvl="0" marL="0" rtl="0" algn="l">
              <a:lnSpc>
                <a:spcPct val="100000"/>
              </a:lnSpc>
              <a:spcBef>
                <a:spcPts val="1600"/>
              </a:spcBef>
              <a:spcAft>
                <a:spcPts val="1600"/>
              </a:spcAft>
              <a:buNone/>
            </a:pPr>
            <a:r>
              <a:t/>
            </a:r>
            <a:endParaRPr sz="14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