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Raleway"/>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Lato-bold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aleway-bold.fntdata"/><Relationship Id="rId14" Type="http://schemas.openxmlformats.org/officeDocument/2006/relationships/font" Target="fonts/Raleway-regular.fntdata"/><Relationship Id="rId17" Type="http://schemas.openxmlformats.org/officeDocument/2006/relationships/font" Target="fonts/Raleway-boldItalic.fntdata"/><Relationship Id="rId16" Type="http://schemas.openxmlformats.org/officeDocument/2006/relationships/font" Target="fonts/Raleway-italic.fntdata"/><Relationship Id="rId5" Type="http://schemas.openxmlformats.org/officeDocument/2006/relationships/slide" Target="slides/slide1.xml"/><Relationship Id="rId19" Type="http://schemas.openxmlformats.org/officeDocument/2006/relationships/font" Target="fonts/Lato-bold.fntdata"/><Relationship Id="rId6" Type="http://schemas.openxmlformats.org/officeDocument/2006/relationships/slide" Target="slides/slide2.xml"/><Relationship Id="rId18" Type="http://schemas.openxmlformats.org/officeDocument/2006/relationships/font" Target="fonts/Lato-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c6f59039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c6f5903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4e1e876e3d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4e1e876e3d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4cb8bf882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4cb8bf882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4cb8bf882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4cb8bf882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4cb8bf882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4cb8bf882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4cb8bf882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4cb8bf882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4cb8bf8826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4cb8bf8826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4cb8bf8826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4cb8bf882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4cb8bf8826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4cb8bf8826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SPA vs MPA</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7650" y="11957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Single Page Application</a:t>
            </a:r>
            <a:endParaRPr/>
          </a:p>
        </p:txBody>
      </p:sp>
      <p:sp>
        <p:nvSpPr>
          <p:cNvPr id="93" name="Google Shape;93;p14"/>
          <p:cNvSpPr txBox="1"/>
          <p:nvPr>
            <p:ph idx="1" type="body"/>
          </p:nvPr>
        </p:nvSpPr>
        <p:spPr>
          <a:xfrm>
            <a:off x="727650" y="1813125"/>
            <a:ext cx="7827300" cy="31683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600"/>
              </a:spcBef>
              <a:spcAft>
                <a:spcPts val="0"/>
              </a:spcAft>
              <a:buClr>
                <a:srgbClr val="000000"/>
              </a:buClr>
              <a:buSzPts val="1600"/>
              <a:buFont typeface="Georgia"/>
              <a:buChar char="●"/>
            </a:pPr>
            <a:r>
              <a:rPr lang="en" sz="1600">
                <a:solidFill>
                  <a:srgbClr val="000000"/>
                </a:solidFill>
                <a:latin typeface="Georgia"/>
                <a:ea typeface="Georgia"/>
                <a:cs typeface="Georgia"/>
                <a:sym typeface="Georgia"/>
              </a:rPr>
              <a:t>A single-page application is an app that works inside a browser and does not require page reloading during use. Ex: Gmail, Google Maps, Facebook.</a:t>
            </a:r>
            <a:endParaRPr sz="1600">
              <a:solidFill>
                <a:srgbClr val="000000"/>
              </a:solidFill>
              <a:latin typeface="Georgia"/>
              <a:ea typeface="Georgia"/>
              <a:cs typeface="Georgia"/>
              <a:sym typeface="Georgia"/>
            </a:endParaRPr>
          </a:p>
          <a:p>
            <a:pPr indent="-330200" lvl="0" marL="457200" rtl="0" algn="l">
              <a:lnSpc>
                <a:spcPct val="150000"/>
              </a:lnSpc>
              <a:spcBef>
                <a:spcPts val="0"/>
              </a:spcBef>
              <a:spcAft>
                <a:spcPts val="0"/>
              </a:spcAft>
              <a:buClr>
                <a:srgbClr val="000000"/>
              </a:buClr>
              <a:buSzPts val="1600"/>
              <a:buFont typeface="Georgia"/>
              <a:buChar char="●"/>
            </a:pPr>
            <a:r>
              <a:rPr lang="en" sz="1600">
                <a:solidFill>
                  <a:srgbClr val="000000"/>
                </a:solidFill>
                <a:latin typeface="Georgia"/>
                <a:ea typeface="Georgia"/>
                <a:cs typeface="Georgia"/>
                <a:sym typeface="Georgia"/>
              </a:rPr>
              <a:t>It is just one web page that you visit which then loads all other content using JavaScript — which they heavily depend on.</a:t>
            </a:r>
            <a:endParaRPr sz="1600">
              <a:solidFill>
                <a:srgbClr val="000000"/>
              </a:solidFill>
              <a:latin typeface="Georgia"/>
              <a:ea typeface="Georgia"/>
              <a:cs typeface="Georgia"/>
              <a:sym typeface="Georgia"/>
            </a:endParaRPr>
          </a:p>
          <a:p>
            <a:pPr indent="0" lvl="0" marL="0" rtl="0" algn="l">
              <a:lnSpc>
                <a:spcPct val="150000"/>
              </a:lnSpc>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idx="1" type="body"/>
          </p:nvPr>
        </p:nvSpPr>
        <p:spPr>
          <a:xfrm>
            <a:off x="729450" y="2078875"/>
            <a:ext cx="7688700" cy="27333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600"/>
              </a:spcBef>
              <a:spcAft>
                <a:spcPts val="0"/>
              </a:spcAft>
              <a:buClr>
                <a:srgbClr val="000000"/>
              </a:buClr>
              <a:buSzPts val="1600"/>
              <a:buFont typeface="Georgia"/>
              <a:buChar char="●"/>
            </a:pPr>
            <a:r>
              <a:rPr lang="en" sz="1600">
                <a:solidFill>
                  <a:srgbClr val="000000"/>
                </a:solidFill>
                <a:latin typeface="Georgia"/>
                <a:ea typeface="Georgia"/>
                <a:cs typeface="Georgia"/>
                <a:sym typeface="Georgia"/>
              </a:rPr>
              <a:t>SPA requests the markup and data independently and renders pages straight in the browser. We can do this thanks to the advanced JavaScript frameworks like AngularJS, React.js, Vue.js .</a:t>
            </a:r>
            <a:endParaRPr sz="1600">
              <a:solidFill>
                <a:srgbClr val="000000"/>
              </a:solidFill>
              <a:latin typeface="Georgia"/>
              <a:ea typeface="Georgia"/>
              <a:cs typeface="Georgia"/>
              <a:sym typeface="Georgia"/>
            </a:endParaRPr>
          </a:p>
          <a:p>
            <a:pPr indent="-330200" lvl="0" marL="457200" rtl="0" algn="l">
              <a:lnSpc>
                <a:spcPct val="150000"/>
              </a:lnSpc>
              <a:spcBef>
                <a:spcPts val="0"/>
              </a:spcBef>
              <a:spcAft>
                <a:spcPts val="0"/>
              </a:spcAft>
              <a:buClr>
                <a:srgbClr val="000000"/>
              </a:buClr>
              <a:buSzPts val="1600"/>
              <a:buFont typeface="Georgia"/>
              <a:buChar char="●"/>
            </a:pPr>
            <a:r>
              <a:rPr lang="en" sz="1600">
                <a:solidFill>
                  <a:srgbClr val="000000"/>
                </a:solidFill>
                <a:latin typeface="Georgia"/>
                <a:ea typeface="Georgia"/>
                <a:cs typeface="Georgia"/>
                <a:sym typeface="Georgia"/>
              </a:rPr>
              <a:t>Single-page sites help keep the user in one, comfortable web space where content is presented to the user in a simple, easy and workable fashion.</a:t>
            </a:r>
            <a:endParaRPr sz="1600">
              <a:solidFill>
                <a:srgbClr val="000000"/>
              </a:solidFill>
              <a:latin typeface="Georgia"/>
              <a:ea typeface="Georgia"/>
              <a:cs typeface="Georgia"/>
              <a:sym typeface="Georgia"/>
            </a:endParaRPr>
          </a:p>
          <a:p>
            <a:pPr indent="-330200" lvl="0" marL="457200" rtl="0" algn="l">
              <a:lnSpc>
                <a:spcPct val="150000"/>
              </a:lnSpc>
              <a:spcBef>
                <a:spcPts val="0"/>
              </a:spcBef>
              <a:spcAft>
                <a:spcPts val="0"/>
              </a:spcAft>
              <a:buClr>
                <a:srgbClr val="000000"/>
              </a:buClr>
              <a:buSzPts val="1600"/>
              <a:buFont typeface="Georgia"/>
              <a:buChar char="●"/>
            </a:pPr>
            <a:r>
              <a:rPr lang="en" sz="1600">
                <a:solidFill>
                  <a:srgbClr val="000000"/>
                </a:solidFill>
                <a:latin typeface="Georgia"/>
                <a:ea typeface="Georgia"/>
                <a:cs typeface="Georgia"/>
                <a:sym typeface="Georgia"/>
              </a:rPr>
              <a:t>Typically it has only one reactDOM.render() call because we have one root app component which hosts other react component.</a:t>
            </a:r>
            <a:endParaRPr sz="1600">
              <a:solidFill>
                <a:srgbClr val="000000"/>
              </a:solidFill>
              <a:latin typeface="Georgia"/>
              <a:ea typeface="Georgia"/>
              <a:cs typeface="Georgia"/>
              <a:sym typeface="Georgia"/>
            </a:endParaRPr>
          </a:p>
          <a:p>
            <a:pPr indent="0" lvl="0" marL="0" rtl="0" algn="l">
              <a:lnSpc>
                <a:spcPct val="150000"/>
              </a:lnSpc>
              <a:spcBef>
                <a:spcPts val="0"/>
              </a:spcBef>
              <a:spcAft>
                <a:spcPts val="1600"/>
              </a:spcAft>
              <a:buNone/>
            </a:pPr>
            <a:r>
              <a:t/>
            </a:r>
            <a:endParaRPr/>
          </a:p>
        </p:txBody>
      </p:sp>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Single Page Application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idx="1" type="body"/>
          </p:nvPr>
        </p:nvSpPr>
        <p:spPr>
          <a:xfrm>
            <a:off x="729450" y="1946500"/>
            <a:ext cx="7688700" cy="22611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000000"/>
              </a:buClr>
              <a:buSzPts val="1600"/>
              <a:buFont typeface="Georgia"/>
              <a:buChar char="●"/>
            </a:pPr>
            <a:r>
              <a:rPr lang="en" sz="1600">
                <a:solidFill>
                  <a:srgbClr val="000000"/>
                </a:solidFill>
                <a:highlight>
                  <a:srgbClr val="FFFFFF"/>
                </a:highlight>
                <a:latin typeface="Georgia"/>
                <a:ea typeface="Georgia"/>
                <a:cs typeface="Georgia"/>
                <a:sym typeface="Georgia"/>
              </a:rPr>
              <a:t>Multiple-page applications work in a “traditional” way. </a:t>
            </a:r>
            <a:endParaRPr sz="1600">
              <a:solidFill>
                <a:srgbClr val="000000"/>
              </a:solidFill>
              <a:highlight>
                <a:srgbClr val="FFFFFF"/>
              </a:highlight>
              <a:latin typeface="Georgia"/>
              <a:ea typeface="Georgia"/>
              <a:cs typeface="Georgia"/>
              <a:sym typeface="Georgia"/>
            </a:endParaRPr>
          </a:p>
          <a:p>
            <a:pPr indent="-330200" lvl="0" marL="457200" rtl="0" algn="l">
              <a:lnSpc>
                <a:spcPct val="150000"/>
              </a:lnSpc>
              <a:spcBef>
                <a:spcPts val="0"/>
              </a:spcBef>
              <a:spcAft>
                <a:spcPts val="0"/>
              </a:spcAft>
              <a:buClr>
                <a:srgbClr val="000000"/>
              </a:buClr>
              <a:buSzPts val="1600"/>
              <a:buFont typeface="Georgia"/>
              <a:buChar char="●"/>
            </a:pPr>
            <a:r>
              <a:rPr lang="en" sz="1600">
                <a:solidFill>
                  <a:srgbClr val="000000"/>
                </a:solidFill>
                <a:highlight>
                  <a:srgbClr val="FFFFFF"/>
                </a:highlight>
                <a:latin typeface="Georgia"/>
                <a:ea typeface="Georgia"/>
                <a:cs typeface="Georgia"/>
                <a:sym typeface="Georgia"/>
              </a:rPr>
              <a:t>Every change i.e displaying the data or submit data back to server requests rendering a new page from the server in the browser. </a:t>
            </a:r>
            <a:endParaRPr sz="1600">
              <a:solidFill>
                <a:srgbClr val="000000"/>
              </a:solidFill>
              <a:highlight>
                <a:srgbClr val="FFFFFF"/>
              </a:highlight>
              <a:latin typeface="Georgia"/>
              <a:ea typeface="Georgia"/>
              <a:cs typeface="Georgia"/>
              <a:sym typeface="Georgia"/>
            </a:endParaRPr>
          </a:p>
          <a:p>
            <a:pPr indent="-330200" lvl="0" marL="457200" rtl="0" algn="l">
              <a:lnSpc>
                <a:spcPct val="150000"/>
              </a:lnSpc>
              <a:spcBef>
                <a:spcPts val="0"/>
              </a:spcBef>
              <a:spcAft>
                <a:spcPts val="0"/>
              </a:spcAft>
              <a:buClr>
                <a:srgbClr val="000000"/>
              </a:buClr>
              <a:buSzPts val="1600"/>
              <a:buFont typeface="Georgia"/>
              <a:buChar char="●"/>
            </a:pPr>
            <a:r>
              <a:rPr lang="en" sz="1600">
                <a:solidFill>
                  <a:srgbClr val="000000"/>
                </a:solidFill>
                <a:highlight>
                  <a:srgbClr val="FFFFFF"/>
                </a:highlight>
                <a:latin typeface="Georgia"/>
                <a:ea typeface="Georgia"/>
                <a:cs typeface="Georgia"/>
                <a:sym typeface="Georgia"/>
              </a:rPr>
              <a:t>These applications are large, bigger than SPAs. Due to the amount of content, these applications have many levels of UI. </a:t>
            </a:r>
            <a:endParaRPr sz="1600">
              <a:solidFill>
                <a:srgbClr val="000000"/>
              </a:solidFill>
              <a:highlight>
                <a:srgbClr val="FFFFFF"/>
              </a:highlight>
              <a:latin typeface="Georgia"/>
              <a:ea typeface="Georgia"/>
              <a:cs typeface="Georgia"/>
              <a:sym typeface="Georgia"/>
            </a:endParaRPr>
          </a:p>
          <a:p>
            <a:pPr indent="0" lvl="0" marL="0" rtl="0" algn="l">
              <a:spcBef>
                <a:spcPts val="1600"/>
              </a:spcBef>
              <a:spcAft>
                <a:spcPts val="1600"/>
              </a:spcAft>
              <a:buNone/>
            </a:pPr>
            <a:r>
              <a:t/>
            </a:r>
            <a:endParaRPr/>
          </a:p>
        </p:txBody>
      </p:sp>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Multi Page Application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Multi Page Application</a:t>
            </a:r>
            <a:endParaRPr/>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000000"/>
              </a:buClr>
              <a:buSzPts val="1600"/>
              <a:buFont typeface="Georgia"/>
              <a:buChar char="●"/>
            </a:pPr>
            <a:r>
              <a:rPr lang="en" sz="1600">
                <a:solidFill>
                  <a:srgbClr val="000000"/>
                </a:solidFill>
                <a:highlight>
                  <a:srgbClr val="FFFFFF"/>
                </a:highlight>
                <a:latin typeface="Georgia"/>
                <a:ea typeface="Georgia"/>
                <a:cs typeface="Georgia"/>
                <a:sym typeface="Georgia"/>
              </a:rPr>
              <a:t>AJAX, we don’t have to worry that big and complex applications have to transfer a lot of data between server and browser. </a:t>
            </a:r>
            <a:endParaRPr sz="1600">
              <a:solidFill>
                <a:srgbClr val="000000"/>
              </a:solidFill>
              <a:highlight>
                <a:srgbClr val="FFFFFF"/>
              </a:highlight>
              <a:latin typeface="Georgia"/>
              <a:ea typeface="Georgia"/>
              <a:cs typeface="Georgia"/>
              <a:sym typeface="Georgia"/>
            </a:endParaRPr>
          </a:p>
          <a:p>
            <a:pPr indent="-330200" lvl="0" marL="457200" rtl="0" algn="l">
              <a:lnSpc>
                <a:spcPct val="150000"/>
              </a:lnSpc>
              <a:spcBef>
                <a:spcPts val="0"/>
              </a:spcBef>
              <a:spcAft>
                <a:spcPts val="0"/>
              </a:spcAft>
              <a:buClr>
                <a:srgbClr val="000000"/>
              </a:buClr>
              <a:buSzPts val="1600"/>
              <a:buFont typeface="Georgia"/>
              <a:buChar char="●"/>
            </a:pPr>
            <a:r>
              <a:rPr lang="en" sz="1600">
                <a:solidFill>
                  <a:srgbClr val="000000"/>
                </a:solidFill>
                <a:highlight>
                  <a:srgbClr val="FFFFFF"/>
                </a:highlight>
                <a:latin typeface="Georgia"/>
                <a:ea typeface="Georgia"/>
                <a:cs typeface="Georgia"/>
                <a:sym typeface="Georgia"/>
              </a:rPr>
              <a:t>That solution improves and it allows to refresh only particular parts of the application. </a:t>
            </a:r>
            <a:endParaRPr sz="1600">
              <a:solidFill>
                <a:srgbClr val="000000"/>
              </a:solidFill>
              <a:highlight>
                <a:srgbClr val="FFFFFF"/>
              </a:highlight>
              <a:latin typeface="Georgia"/>
              <a:ea typeface="Georgia"/>
              <a:cs typeface="Georgia"/>
              <a:sym typeface="Georgia"/>
            </a:endParaRPr>
          </a:p>
          <a:p>
            <a:pPr indent="-330200" lvl="0" marL="457200" rtl="0" algn="l">
              <a:lnSpc>
                <a:spcPct val="150000"/>
              </a:lnSpc>
              <a:spcBef>
                <a:spcPts val="0"/>
              </a:spcBef>
              <a:spcAft>
                <a:spcPts val="0"/>
              </a:spcAft>
              <a:buClr>
                <a:srgbClr val="000000"/>
              </a:buClr>
              <a:buSzPts val="1600"/>
              <a:buFont typeface="Georgia"/>
              <a:buChar char="●"/>
            </a:pPr>
            <a:r>
              <a:rPr lang="en" sz="1600">
                <a:solidFill>
                  <a:srgbClr val="000000"/>
                </a:solidFill>
                <a:highlight>
                  <a:srgbClr val="FFFFFF"/>
                </a:highlight>
                <a:latin typeface="Georgia"/>
                <a:ea typeface="Georgia"/>
                <a:cs typeface="Georgia"/>
                <a:sym typeface="Georgia"/>
              </a:rPr>
              <a:t>It adds more complexity and it is more difficult to develop than a single-page application.</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SPA or MPA</a:t>
            </a:r>
            <a:endParaRPr/>
          </a:p>
        </p:txBody>
      </p:sp>
      <p:sp>
        <p:nvSpPr>
          <p:cNvPr id="117" name="Google Shape;117;p18"/>
          <p:cNvSpPr txBox="1"/>
          <p:nvPr>
            <p:ph idx="1" type="body"/>
          </p:nvPr>
        </p:nvSpPr>
        <p:spPr>
          <a:xfrm>
            <a:off x="729450" y="2078875"/>
            <a:ext cx="7688700" cy="2734500"/>
          </a:xfrm>
          <a:prstGeom prst="rect">
            <a:avLst/>
          </a:prstGeom>
        </p:spPr>
        <p:txBody>
          <a:bodyPr anchorCtr="0" anchor="t" bIns="91425" lIns="91425" spcFirstLastPara="1" rIns="91425" wrap="square" tIns="91425">
            <a:noAutofit/>
          </a:bodyPr>
          <a:lstStyle/>
          <a:p>
            <a:pPr indent="-330200" lvl="0" marL="457200" rtl="0" algn="l">
              <a:lnSpc>
                <a:spcPct val="158000"/>
              </a:lnSpc>
              <a:spcBef>
                <a:spcPts val="600"/>
              </a:spcBef>
              <a:spcAft>
                <a:spcPts val="0"/>
              </a:spcAft>
              <a:buClr>
                <a:srgbClr val="000000"/>
              </a:buClr>
              <a:buSzPts val="1600"/>
              <a:buFont typeface="Georgia"/>
              <a:buChar char="●"/>
            </a:pPr>
            <a:r>
              <a:rPr lang="en" sz="1600">
                <a:solidFill>
                  <a:srgbClr val="000000"/>
                </a:solidFill>
                <a:latin typeface="Georgia"/>
                <a:ea typeface="Georgia"/>
                <a:cs typeface="Georgia"/>
                <a:sym typeface="Georgia"/>
              </a:rPr>
              <a:t>Before deploying a web application, you need to consider the goal of it. If you know you need multiple categories — use a multi-page site. </a:t>
            </a:r>
            <a:endParaRPr sz="1600">
              <a:solidFill>
                <a:srgbClr val="000000"/>
              </a:solidFill>
              <a:latin typeface="Georgia"/>
              <a:ea typeface="Georgia"/>
              <a:cs typeface="Georgia"/>
              <a:sym typeface="Georgia"/>
            </a:endParaRPr>
          </a:p>
          <a:p>
            <a:pPr indent="-330200" lvl="0" marL="457200" rtl="0" algn="l">
              <a:lnSpc>
                <a:spcPct val="158000"/>
              </a:lnSpc>
              <a:spcBef>
                <a:spcPts val="0"/>
              </a:spcBef>
              <a:spcAft>
                <a:spcPts val="0"/>
              </a:spcAft>
              <a:buClr>
                <a:srgbClr val="000000"/>
              </a:buClr>
              <a:buSzPts val="1600"/>
              <a:buFont typeface="Georgia"/>
              <a:buChar char="●"/>
            </a:pPr>
            <a:r>
              <a:rPr lang="en" sz="1600">
                <a:solidFill>
                  <a:srgbClr val="000000"/>
                </a:solidFill>
                <a:latin typeface="Georgia"/>
                <a:ea typeface="Georgia"/>
                <a:cs typeface="Georgia"/>
                <a:sym typeface="Georgia"/>
              </a:rPr>
              <a:t>If you are sure that your site is appropriate for a pure single-page experience — go for it. </a:t>
            </a:r>
            <a:endParaRPr sz="1600">
              <a:solidFill>
                <a:srgbClr val="000000"/>
              </a:solidFill>
              <a:latin typeface="Georgia"/>
              <a:ea typeface="Georgia"/>
              <a:cs typeface="Georgia"/>
              <a:sym typeface="Georgia"/>
            </a:endParaRPr>
          </a:p>
          <a:p>
            <a:pPr indent="-330200" lvl="0" marL="457200" rtl="0" algn="l">
              <a:lnSpc>
                <a:spcPct val="158000"/>
              </a:lnSpc>
              <a:spcBef>
                <a:spcPts val="0"/>
              </a:spcBef>
              <a:spcAft>
                <a:spcPts val="0"/>
              </a:spcAft>
              <a:buClr>
                <a:srgbClr val="000000"/>
              </a:buClr>
              <a:buSzPts val="1600"/>
              <a:buFont typeface="Georgia"/>
              <a:buChar char="●"/>
            </a:pPr>
            <a:r>
              <a:rPr lang="en" sz="1600">
                <a:solidFill>
                  <a:srgbClr val="000000"/>
                </a:solidFill>
                <a:latin typeface="Georgia"/>
                <a:ea typeface="Georgia"/>
                <a:cs typeface="Georgia"/>
                <a:sym typeface="Georgia"/>
              </a:rPr>
              <a:t>And if you like SPA but can just barely fit everything into a single page, consider the hybrid site instead. </a:t>
            </a:r>
            <a:endParaRPr sz="1600">
              <a:solidFill>
                <a:srgbClr val="000000"/>
              </a:solidFill>
              <a:latin typeface="Georgia"/>
              <a:ea typeface="Georgia"/>
              <a:cs typeface="Georgia"/>
              <a:sym typeface="Georgia"/>
            </a:endParaRPr>
          </a:p>
          <a:p>
            <a:pPr indent="0" lvl="0" marL="0" rtl="0" algn="l">
              <a:spcBef>
                <a:spcPts val="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Build Workflow?</a:t>
            </a:r>
            <a:endParaRPr/>
          </a:p>
        </p:txBody>
      </p:sp>
      <p:sp>
        <p:nvSpPr>
          <p:cNvPr id="123" name="Google Shape;123;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lnSpc>
                <a:spcPct val="200000"/>
              </a:lnSpc>
              <a:spcBef>
                <a:spcPts val="0"/>
              </a:spcBef>
              <a:spcAft>
                <a:spcPts val="0"/>
              </a:spcAft>
              <a:buSzPts val="1300"/>
              <a:buChar char="●"/>
            </a:pPr>
            <a:r>
              <a:rPr lang="en"/>
              <a:t>Optimize Code</a:t>
            </a:r>
            <a:endParaRPr/>
          </a:p>
          <a:p>
            <a:pPr indent="-311150" lvl="0" marL="457200" rtl="0" algn="l">
              <a:lnSpc>
                <a:spcPct val="200000"/>
              </a:lnSpc>
              <a:spcBef>
                <a:spcPts val="0"/>
              </a:spcBef>
              <a:spcAft>
                <a:spcPts val="0"/>
              </a:spcAft>
              <a:buSzPts val="1300"/>
              <a:buChar char="●"/>
            </a:pPr>
            <a:r>
              <a:rPr lang="en"/>
              <a:t>Use Next Gen Javascript Features</a:t>
            </a:r>
            <a:endParaRPr/>
          </a:p>
          <a:p>
            <a:pPr indent="-311150" lvl="0" marL="457200" rtl="0" algn="l">
              <a:lnSpc>
                <a:spcPct val="200000"/>
              </a:lnSpc>
              <a:spcBef>
                <a:spcPts val="0"/>
              </a:spcBef>
              <a:spcAft>
                <a:spcPts val="0"/>
              </a:spcAft>
              <a:buSzPts val="1300"/>
              <a:buChar char="●"/>
            </a:pPr>
            <a:r>
              <a:rPr lang="en"/>
              <a:t>Be more Productive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build Workflow?	</a:t>
            </a:r>
            <a:endParaRPr/>
          </a:p>
        </p:txBody>
      </p:sp>
      <p:sp>
        <p:nvSpPr>
          <p:cNvPr id="129" name="Google Shape;129;p20"/>
          <p:cNvSpPr txBox="1"/>
          <p:nvPr>
            <p:ph idx="1" type="body"/>
          </p:nvPr>
        </p:nvSpPr>
        <p:spPr>
          <a:xfrm>
            <a:off x="729450" y="1899225"/>
            <a:ext cx="7688700" cy="226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t>Use Dependency Management tool (npm or yarn) </a:t>
            </a:r>
            <a:endParaRPr b="1"/>
          </a:p>
          <a:p>
            <a:pPr indent="457200" lvl="0" marL="0" rtl="0" algn="l">
              <a:lnSpc>
                <a:spcPct val="100000"/>
              </a:lnSpc>
              <a:spcBef>
                <a:spcPts val="1000"/>
              </a:spcBef>
              <a:spcAft>
                <a:spcPts val="0"/>
              </a:spcAft>
              <a:buNone/>
            </a:pPr>
            <a:r>
              <a:rPr lang="en"/>
              <a:t> react is a dependency,  babel is a dependency</a:t>
            </a:r>
            <a:endParaRPr/>
          </a:p>
          <a:p>
            <a:pPr indent="0" lvl="0" marL="0" rtl="0" algn="l">
              <a:lnSpc>
                <a:spcPct val="100000"/>
              </a:lnSpc>
              <a:spcBef>
                <a:spcPts val="1000"/>
              </a:spcBef>
              <a:spcAft>
                <a:spcPts val="0"/>
              </a:spcAft>
              <a:buNone/>
            </a:pPr>
            <a:r>
              <a:rPr b="1" lang="en"/>
              <a:t>We need a bundler (webpack)</a:t>
            </a:r>
            <a:endParaRPr b="1"/>
          </a:p>
          <a:p>
            <a:pPr indent="457200" lvl="0" marL="0" rtl="0" algn="l">
              <a:lnSpc>
                <a:spcPct val="100000"/>
              </a:lnSpc>
              <a:spcBef>
                <a:spcPts val="1000"/>
              </a:spcBef>
              <a:spcAft>
                <a:spcPts val="0"/>
              </a:spcAft>
              <a:buNone/>
            </a:pPr>
            <a:r>
              <a:rPr lang="en"/>
              <a:t>-- because we want to ship just couple of files and not too many files.</a:t>
            </a:r>
            <a:endParaRPr/>
          </a:p>
          <a:p>
            <a:pPr indent="457200" lvl="0" marL="0" rtl="0" algn="l">
              <a:lnSpc>
                <a:spcPct val="100000"/>
              </a:lnSpc>
              <a:spcBef>
                <a:spcPts val="1000"/>
              </a:spcBef>
              <a:spcAft>
                <a:spcPts val="0"/>
              </a:spcAft>
              <a:buNone/>
            </a:pPr>
            <a:r>
              <a:rPr lang="en"/>
              <a:t>-- also older browser doesn’t support tiny little focused files we write</a:t>
            </a:r>
            <a:endParaRPr/>
          </a:p>
          <a:p>
            <a:pPr indent="457200" lvl="0" marL="0" rtl="0" algn="l">
              <a:lnSpc>
                <a:spcPct val="100000"/>
              </a:lnSpc>
              <a:spcBef>
                <a:spcPts val="1000"/>
              </a:spcBef>
              <a:spcAft>
                <a:spcPts val="0"/>
              </a:spcAft>
              <a:buNone/>
            </a:pPr>
            <a:r>
              <a:rPr lang="en"/>
              <a:t>-- even if it did, it’s not optimal to process each file individually.</a:t>
            </a:r>
            <a:endParaRPr/>
          </a:p>
          <a:p>
            <a:pPr indent="0" lvl="0" marL="0" rtl="0" algn="l">
              <a:lnSpc>
                <a:spcPct val="100000"/>
              </a:lnSpc>
              <a:spcBef>
                <a:spcPts val="1000"/>
              </a:spcBef>
              <a:spcAft>
                <a:spcPts val="0"/>
              </a:spcAft>
              <a:buNone/>
            </a:pPr>
            <a:r>
              <a:rPr b="1" lang="en"/>
              <a:t>Compiler </a:t>
            </a:r>
            <a:endParaRPr b="1"/>
          </a:p>
          <a:p>
            <a:pPr indent="457200" lvl="0" marL="0" rtl="0" algn="l">
              <a:lnSpc>
                <a:spcPct val="100000"/>
              </a:lnSpc>
              <a:spcBef>
                <a:spcPts val="1000"/>
              </a:spcBef>
              <a:spcAft>
                <a:spcPts val="0"/>
              </a:spcAft>
              <a:buNone/>
            </a:pPr>
            <a:r>
              <a:rPr lang="en"/>
              <a:t>-- Babel + presets</a:t>
            </a:r>
            <a:r>
              <a:rPr b="1" lang="en"/>
              <a:t>	</a:t>
            </a:r>
            <a:endParaRPr b="1"/>
          </a:p>
          <a:p>
            <a:pPr indent="0" lvl="0" marL="0" rtl="0" algn="l">
              <a:lnSpc>
                <a:spcPct val="100000"/>
              </a:lnSpc>
              <a:spcBef>
                <a:spcPts val="1000"/>
              </a:spcBef>
              <a:spcAft>
                <a:spcPts val="0"/>
              </a:spcAft>
              <a:buNone/>
            </a:pPr>
            <a:r>
              <a:rPr b="1" lang="en"/>
              <a:t>Use Development Server</a:t>
            </a:r>
            <a:endParaRPr b="1"/>
          </a:p>
          <a:p>
            <a:pPr indent="0" lvl="0" marL="0" rtl="0" algn="l">
              <a:lnSpc>
                <a:spcPct val="100000"/>
              </a:lnSpc>
              <a:spcBef>
                <a:spcPts val="1000"/>
              </a:spcBef>
              <a:spcAft>
                <a:spcPts val="1000"/>
              </a:spcAft>
              <a:buNone/>
            </a:pPr>
            <a:r>
              <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 this configurations, huh?</a:t>
            </a:r>
            <a:endParaRPr/>
          </a:p>
        </p:txBody>
      </p:sp>
      <p:sp>
        <p:nvSpPr>
          <p:cNvPr id="135" name="Google Shape;135;p2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It sounds confusing but we have a tool that solves this dependency issues and gives us everything we need to start creating our app.</a:t>
            </a:r>
            <a:endParaRPr/>
          </a:p>
          <a:p>
            <a:pPr indent="-311150" lvl="0" marL="457200" rtl="0" algn="l">
              <a:spcBef>
                <a:spcPts val="0"/>
              </a:spcBef>
              <a:spcAft>
                <a:spcPts val="0"/>
              </a:spcAft>
              <a:buSzPts val="1300"/>
              <a:buChar char="●"/>
            </a:pPr>
            <a:r>
              <a:rPr lang="en"/>
              <a:t>It is created by react team and it’s an official way of creating a new react app.</a:t>
            </a:r>
            <a:endParaRPr/>
          </a:p>
          <a:p>
            <a:pPr indent="-311150" lvl="0" marL="457200" rtl="0" algn="l">
              <a:spcBef>
                <a:spcPts val="0"/>
              </a:spcBef>
              <a:spcAft>
                <a:spcPts val="0"/>
              </a:spcAft>
              <a:buSzPts val="1300"/>
              <a:buChar char="●"/>
            </a:pPr>
            <a:r>
              <a:rPr lang="en"/>
              <a:t>If you really want to know how everything works behind the scene, you can refer the blogs which talks about how babel transpiles the JS in different browsers and how webpack bundles everything.</a:t>
            </a:r>
            <a:endParaRPr/>
          </a:p>
          <a:p>
            <a:pPr indent="-311150" lvl="0" marL="457200" rtl="0" algn="l">
              <a:spcBef>
                <a:spcPts val="0"/>
              </a:spcBef>
              <a:spcAft>
                <a:spcPts val="0"/>
              </a:spcAft>
              <a:buSzPts val="1300"/>
              <a:buChar char="●"/>
            </a:pPr>
            <a:r>
              <a:rPr lang="en"/>
              <a:t>You can try setting everything setting up from scratch.</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