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8A42-9B99-41B3-B85F-F98D4F743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C663-7EFD-40C1-8D23-67A09957E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DF7A-BD0F-45A8-A67D-44F6F90D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6F8C-386D-4EF2-A767-8A00AE26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BD71-7E32-4F1B-9FF2-5032221B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7A95-E703-4B65-9F7B-21B18F9E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B172F-9775-432A-AE13-4CEC71C0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DC51-4CFD-4900-A99E-099FBC99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7C42-AC2F-473C-B7C4-7B4633D8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36E0-1130-4F0D-9E82-6D6D8E6C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A5E76-1D6F-4743-A06F-92104E8B1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488E6-39D9-447E-9DEB-F1492C0DC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74789-6F4A-41A2-9577-E024A864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9A5E-8926-43B0-9A82-276F714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2F70-CA25-4190-94C4-846ABE08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9ABD-3753-4A6B-84A1-D58223C5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F8D9-B9AB-4387-9EE4-4B8C8ABD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23B71-CF02-444D-8C67-99980A41C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8CFE-DFAF-4FED-AF89-F1B421C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98278-9363-4EA1-ABF3-43F4181D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9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5FE6-0D59-4004-A013-0DCAB069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07DC-55E7-4884-A9EC-3794FAC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9069-3DD6-4B29-BF9D-77849DDE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D240-14E6-4211-82A0-6214F0E7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B7BE4-F088-4F88-A03A-356D6D5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3B09-A26B-4B55-B496-A7A480FA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3D6C-88DE-43C7-8273-AA297B512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AB642-F459-459E-B4B6-CE01AE2BF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4FFB9-8BF6-4E9B-A8FC-FDB927BB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5B7F6-E821-4476-B4B0-704F1683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70438-34B3-4C57-AE6F-B92867F3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2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6BC6-7001-4827-BE0D-742ECFB1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8A1F8-73BA-4CF5-8D9F-CEEC7F0A7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35B84-058C-4A58-8A9B-B37C3496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5A4A1-5AD1-4894-B1FD-1BFCF0C1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B7B4E-A06B-4F7F-83F9-52858D66A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5900A-9E7E-47CF-934F-149B5AA1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90D9FD-C189-49A0-BD3C-B5C41F63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00E78-375A-4C9D-A803-CB1760F3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A436-8394-4924-A284-54F032F0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5CA30-9A9C-4A99-80B1-162366E8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3C5E6-77BE-4C7B-BB8E-DE1C620E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56DAD-01CD-4113-8547-6B7B145B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77021-F686-4F31-A849-2396262B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66EC9-D475-49FC-A410-9E450896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0738A-7065-4FD7-9C34-507D3F09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A565-04F1-45DA-9229-5E2F16A6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DD82-98CA-44D5-918E-1DC10DC6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618E-4A53-4D3D-B786-B981141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E1CB9-06F5-43AA-AA0C-202CCBEE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E150-FEF2-4AB6-B0FF-50F883D7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BAFF2-AEAB-49FF-BAD1-18E28135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A2D5-2A3C-479F-BC05-21DD259E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847BE-E1AF-4733-9B61-6A8582CF4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03954-8982-45FB-8268-30B7556D4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339A3-F314-4DD0-91D0-E955B7E0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C002-C1F7-4997-B92F-77976813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DF5B2-B562-4F43-A68A-BEDD7EEA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1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9507F-689A-4C22-B0A9-9103CAB6B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C4713-0602-45B2-8043-A7721743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8684-209D-4CDB-8DD4-7773965AC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F06C-3727-4652-BC4F-9898ACBD3F1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EBC7-9859-4989-9885-D780CAD84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9C0C-4852-4B53-86EB-DD1232992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EF33-95F7-4621-96EB-4069C8BFD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C7A81-07DE-497E-8C72-532A8A77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DECODING QUALITY INDICATOR FRAMEWORK (QIF)  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OF NAAC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EF6C3C-CCB9-48C6-939E-30001174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b="1" dirty="0">
                <a:solidFill>
                  <a:srgbClr val="FF0000"/>
                </a:solidFill>
              </a:rPr>
              <a:t>W. </a:t>
            </a:r>
            <a:r>
              <a:rPr lang="en-US" b="1" dirty="0" err="1">
                <a:solidFill>
                  <a:srgbClr val="FF0000"/>
                </a:solidFill>
              </a:rPr>
              <a:t>Jyotirmoy</a:t>
            </a:r>
            <a:r>
              <a:rPr lang="en-US" b="1" dirty="0">
                <a:solidFill>
                  <a:srgbClr val="FF0000"/>
                </a:solidFill>
              </a:rPr>
              <a:t> Singh</a:t>
            </a:r>
          </a:p>
          <a:p>
            <a:pPr algn="r"/>
            <a:r>
              <a:rPr lang="en-US" dirty="0"/>
              <a:t>Associate Professor,</a:t>
            </a:r>
          </a:p>
          <a:p>
            <a:pPr algn="r"/>
            <a:r>
              <a:rPr lang="en-US" b="1">
                <a:solidFill>
                  <a:srgbClr val="FF0000"/>
                </a:solidFill>
              </a:rPr>
              <a:t>MISSION </a:t>
            </a:r>
            <a:r>
              <a:rPr lang="en-US" b="1" dirty="0">
                <a:solidFill>
                  <a:srgbClr val="FF0000"/>
                </a:solidFill>
              </a:rPr>
              <a:t>2.5 + (NAAC) </a:t>
            </a:r>
          </a:p>
        </p:txBody>
      </p:sp>
    </p:spTree>
    <p:extLst>
      <p:ext uri="{BB962C8B-B14F-4D97-AF65-F5344CB8AC3E}">
        <p14:creationId xmlns:p14="http://schemas.microsoft.com/office/powerpoint/2010/main" val="39665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BD5C-44B3-4AD4-BB89-DEE85B60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Criteria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F9BB05-E7A5-4E11-B804-71C764089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8707"/>
              </p:ext>
            </p:extLst>
          </p:nvPr>
        </p:nvGraphicFramePr>
        <p:xfrm>
          <a:off x="838201" y="1524000"/>
          <a:ext cx="10515598" cy="553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20">
                  <a:extLst>
                    <a:ext uri="{9D8B030D-6E8A-4147-A177-3AD203B41FA5}">
                      <a16:colId xmlns:a16="http://schemas.microsoft.com/office/drawing/2014/main" val="1641972341"/>
                    </a:ext>
                  </a:extLst>
                </a:gridCol>
                <a:gridCol w="4951827">
                  <a:extLst>
                    <a:ext uri="{9D8B030D-6E8A-4147-A177-3AD203B41FA5}">
                      <a16:colId xmlns:a16="http://schemas.microsoft.com/office/drawing/2014/main" val="437283221"/>
                    </a:ext>
                  </a:extLst>
                </a:gridCol>
                <a:gridCol w="1598485">
                  <a:extLst>
                    <a:ext uri="{9D8B030D-6E8A-4147-A177-3AD203B41FA5}">
                      <a16:colId xmlns:a16="http://schemas.microsoft.com/office/drawing/2014/main" val="2235205483"/>
                    </a:ext>
                  </a:extLst>
                </a:gridCol>
                <a:gridCol w="1888427">
                  <a:extLst>
                    <a:ext uri="{9D8B030D-6E8A-4147-A177-3AD203B41FA5}">
                      <a16:colId xmlns:a16="http://schemas.microsoft.com/office/drawing/2014/main" val="2304573318"/>
                    </a:ext>
                  </a:extLst>
                </a:gridCol>
                <a:gridCol w="1539239">
                  <a:extLst>
                    <a:ext uri="{9D8B030D-6E8A-4147-A177-3AD203B41FA5}">
                      <a16:colId xmlns:a16="http://schemas.microsoft.com/office/drawing/2014/main" val="1952589106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Criteria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Weightage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Key Indicators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062825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Autonomous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Constituent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59449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Curricular Aspects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186409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Teaching Learning &amp; Evaluations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041552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Research Innovations &amp;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2034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Infrastructure &amp; Learning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41104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Student Support &amp; Progression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92261"/>
                  </a:ext>
                </a:extLst>
              </a:tr>
              <a:tr h="86529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Governance, Leadership &amp;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577623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Institutional Values &amp; Best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79411"/>
                  </a:ext>
                </a:extLst>
              </a:tr>
              <a:tr h="480717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60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3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7C96-0F43-4B1A-9FC7-69F03CB7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Quantitative &amp; Qualitative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977444-474D-47E0-BBD8-0F5E63348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496704"/>
              </p:ext>
            </p:extLst>
          </p:nvPr>
        </p:nvGraphicFramePr>
        <p:xfrm>
          <a:off x="838200" y="1825625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04">
                  <a:extLst>
                    <a:ext uri="{9D8B030D-6E8A-4147-A177-3AD203B41FA5}">
                      <a16:colId xmlns:a16="http://schemas.microsoft.com/office/drawing/2014/main" val="560852924"/>
                    </a:ext>
                  </a:extLst>
                </a:gridCol>
                <a:gridCol w="4657344">
                  <a:extLst>
                    <a:ext uri="{9D8B030D-6E8A-4147-A177-3AD203B41FA5}">
                      <a16:colId xmlns:a16="http://schemas.microsoft.com/office/drawing/2014/main" val="673044969"/>
                    </a:ext>
                  </a:extLst>
                </a:gridCol>
                <a:gridCol w="3462528">
                  <a:extLst>
                    <a:ext uri="{9D8B030D-6E8A-4147-A177-3AD203B41FA5}">
                      <a16:colId xmlns:a16="http://schemas.microsoft.com/office/drawing/2014/main" val="275192146"/>
                    </a:ext>
                  </a:extLst>
                </a:gridCol>
                <a:gridCol w="954024">
                  <a:extLst>
                    <a:ext uri="{9D8B030D-6E8A-4147-A177-3AD203B41FA5}">
                      <a16:colId xmlns:a16="http://schemas.microsoft.com/office/drawing/2014/main" val="372219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Quantitative Metrics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QnM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Qualitative Metrics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QlM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22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 (After SSR)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 (PTV)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0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LCAY, 5 years, Ave of % years, 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500 words – 31 (271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4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Optional, 10 (74 Weightage)</a:t>
                      </a:r>
                    </a:p>
                    <a:p>
                      <a:r>
                        <a:rPr lang="en-US" sz="2800" dirty="0"/>
                        <a:t>Optional Finance – 3 (23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1000 words – 2 (30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6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1500 words – 1 (30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85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4242-349D-4754-9EBA-94DB57A6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8187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Compartmentalisation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EA18B7-0892-41E5-80CB-1F281FB22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706163"/>
              </p:ext>
            </p:extLst>
          </p:nvPr>
        </p:nvGraphicFramePr>
        <p:xfrm>
          <a:off x="256032" y="1170433"/>
          <a:ext cx="11097767" cy="6557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597">
                  <a:extLst>
                    <a:ext uri="{9D8B030D-6E8A-4147-A177-3AD203B41FA5}">
                      <a16:colId xmlns:a16="http://schemas.microsoft.com/office/drawing/2014/main" val="68827463"/>
                    </a:ext>
                  </a:extLst>
                </a:gridCol>
                <a:gridCol w="1706993">
                  <a:extLst>
                    <a:ext uri="{9D8B030D-6E8A-4147-A177-3AD203B41FA5}">
                      <a16:colId xmlns:a16="http://schemas.microsoft.com/office/drawing/2014/main" val="2100073539"/>
                    </a:ext>
                  </a:extLst>
                </a:gridCol>
                <a:gridCol w="1831893">
                  <a:extLst>
                    <a:ext uri="{9D8B030D-6E8A-4147-A177-3AD203B41FA5}">
                      <a16:colId xmlns:a16="http://schemas.microsoft.com/office/drawing/2014/main" val="2275263149"/>
                    </a:ext>
                  </a:extLst>
                </a:gridCol>
                <a:gridCol w="1782359">
                  <a:extLst>
                    <a:ext uri="{9D8B030D-6E8A-4147-A177-3AD203B41FA5}">
                      <a16:colId xmlns:a16="http://schemas.microsoft.com/office/drawing/2014/main" val="2930496467"/>
                    </a:ext>
                  </a:extLst>
                </a:gridCol>
                <a:gridCol w="1733925">
                  <a:extLst>
                    <a:ext uri="{9D8B030D-6E8A-4147-A177-3AD203B41FA5}">
                      <a16:colId xmlns:a16="http://schemas.microsoft.com/office/drawing/2014/main" val="1294545128"/>
                    </a:ext>
                  </a:extLst>
                </a:gridCol>
              </a:tblGrid>
              <a:tr h="971216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College / IQAC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545510"/>
                  </a:ext>
                </a:extLst>
              </a:tr>
              <a:tr h="122185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37 Metrics </a:t>
                      </a:r>
                    </a:p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(425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38 Metrics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(360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Metrics</a:t>
                      </a: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(20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18 Metrics</a:t>
                      </a: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(135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 Metrics</a:t>
                      </a:r>
                    </a:p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(60 Weightage)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91865"/>
                  </a:ext>
                </a:extLst>
              </a:tr>
              <a:tr h="745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 Years – 5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(25 Weightage)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527993"/>
                  </a:ext>
                </a:extLst>
              </a:tr>
              <a:tr h="971216">
                <a:tc>
                  <a:txBody>
                    <a:bodyPr/>
                    <a:lstStyle/>
                    <a:p>
                      <a:r>
                        <a:rPr lang="en-US" sz="2800" dirty="0"/>
                        <a:t>Ave 5 Years – 19 </a:t>
                      </a:r>
                    </a:p>
                    <a:p>
                      <a:r>
                        <a:rPr lang="en-US" sz="2800" dirty="0"/>
                        <a:t>(25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67923"/>
                  </a:ext>
                </a:extLst>
              </a:tr>
              <a:tr h="971216">
                <a:tc>
                  <a:txBody>
                    <a:bodyPr/>
                    <a:lstStyle/>
                    <a:p>
                      <a:r>
                        <a:rPr lang="en-US" sz="2800" dirty="0"/>
                        <a:t>5 years;  x 100  – 9 </a:t>
                      </a:r>
                    </a:p>
                    <a:p>
                      <a:r>
                        <a:rPr lang="en-US" sz="2800" dirty="0"/>
                        <a:t>( 90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22734"/>
                  </a:ext>
                </a:extLst>
              </a:tr>
              <a:tr h="532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LCAY – 5 ( 70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76071"/>
                  </a:ext>
                </a:extLst>
              </a:tr>
              <a:tr h="944362">
                <a:tc>
                  <a:txBody>
                    <a:bodyPr/>
                    <a:lstStyle/>
                    <a:p>
                      <a:r>
                        <a:rPr lang="en-US" sz="2800" dirty="0"/>
                        <a:t>Optional – 14 </a:t>
                      </a:r>
                    </a:p>
                    <a:p>
                      <a:r>
                        <a:rPr lang="en-US" sz="2800" dirty="0"/>
                        <a:t>(107 Weightage)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71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8FED-2B8C-44AD-B471-88FE9927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Involvement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168D6B-7B2A-49D0-8D5F-9E4E8B535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597787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312">
                  <a:extLst>
                    <a:ext uri="{9D8B030D-6E8A-4147-A177-3AD203B41FA5}">
                      <a16:colId xmlns:a16="http://schemas.microsoft.com/office/drawing/2014/main" val="3231498374"/>
                    </a:ext>
                  </a:extLst>
                </a:gridCol>
                <a:gridCol w="3752088">
                  <a:extLst>
                    <a:ext uri="{9D8B030D-6E8A-4147-A177-3AD203B41FA5}">
                      <a16:colId xmlns:a16="http://schemas.microsoft.com/office/drawing/2014/main" val="15734874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03079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Key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0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Without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5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With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6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Teachers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5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93 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13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86FA-FD66-4AD1-AB63-A6D1364E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Student Satisfaction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56A6-52B1-4F01-9CA0-C67C2058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Requirement: (As per Data Template) </a:t>
            </a:r>
          </a:p>
          <a:p>
            <a:r>
              <a:rPr lang="en-US" dirty="0"/>
              <a:t>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/Class/Gender </a:t>
            </a:r>
          </a:p>
          <a:p>
            <a:r>
              <a:rPr lang="en-US" dirty="0"/>
              <a:t> Student Id Number/</a:t>
            </a:r>
            <a:r>
              <a:rPr lang="en-US" dirty="0" err="1"/>
              <a:t>Adhar</a:t>
            </a:r>
            <a:r>
              <a:rPr lang="en-US" dirty="0"/>
              <a:t> Id number </a:t>
            </a:r>
          </a:p>
          <a:p>
            <a:r>
              <a:rPr lang="en-US" dirty="0"/>
              <a:t> </a:t>
            </a:r>
            <a:r>
              <a:rPr lang="en-US" dirty="0">
                <a:solidFill>
                  <a:srgbClr val="FF0000"/>
                </a:solidFill>
              </a:rPr>
              <a:t>Mobile number </a:t>
            </a:r>
          </a:p>
          <a:p>
            <a:r>
              <a:rPr lang="en-US" dirty="0"/>
              <a:t> Email Id </a:t>
            </a:r>
          </a:p>
          <a:p>
            <a:r>
              <a:rPr lang="en-US" dirty="0"/>
              <a:t> </a:t>
            </a:r>
            <a:r>
              <a:rPr lang="en-US" dirty="0">
                <a:solidFill>
                  <a:srgbClr val="FF0000"/>
                </a:solidFill>
              </a:rPr>
              <a:t>Degree </a:t>
            </a:r>
            <a:r>
              <a:rPr lang="en-US" dirty="0" err="1">
                <a:solidFill>
                  <a:srgbClr val="FF0000"/>
                </a:solidFill>
              </a:rPr>
              <a:t>Programme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(Database of all currently enrolled students need to be prepared and shared with NAAC along with the online submission of QIF) </a:t>
            </a:r>
          </a:p>
          <a:p>
            <a:r>
              <a:rPr lang="en-US" b="1" dirty="0">
                <a:solidFill>
                  <a:srgbClr val="FF0000"/>
                </a:solidFill>
              </a:rPr>
              <a:t>File Description: </a:t>
            </a:r>
          </a:p>
          <a:p>
            <a:r>
              <a:rPr lang="en-US" dirty="0"/>
              <a:t> Upload any </a:t>
            </a:r>
            <a:r>
              <a:rPr lang="en-US" dirty="0">
                <a:solidFill>
                  <a:srgbClr val="FF0000"/>
                </a:solidFill>
              </a:rPr>
              <a:t>additional information </a:t>
            </a:r>
          </a:p>
          <a:p>
            <a:r>
              <a:rPr lang="en-US" dirty="0"/>
              <a:t> Upload database of all currently enrolled students (Data Template)</a:t>
            </a:r>
          </a:p>
        </p:txBody>
      </p:sp>
    </p:spTree>
    <p:extLst>
      <p:ext uri="{BB962C8B-B14F-4D97-AF65-F5344CB8AC3E}">
        <p14:creationId xmlns:p14="http://schemas.microsoft.com/office/powerpoint/2010/main" val="3900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AF05-4BEB-48D7-8B8E-FADA6DB2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7467E-A5AB-4DB7-9FC0-C47E6404B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834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354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DECODING QUALITY INDICATOR FRAMEWORK (QIF)   OF NAAC</vt:lpstr>
      <vt:lpstr>Criteria</vt:lpstr>
      <vt:lpstr>Quantitative &amp; Qualitative Metrics</vt:lpstr>
      <vt:lpstr>Compartmentalisation</vt:lpstr>
      <vt:lpstr>Involvement</vt:lpstr>
      <vt:lpstr>Student Satisfaction Survey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QIF OF NAAC</dc:title>
  <dc:creator>User</dc:creator>
  <cp:lastModifiedBy>User</cp:lastModifiedBy>
  <cp:revision>40</cp:revision>
  <dcterms:created xsi:type="dcterms:W3CDTF">2020-11-15T06:04:51Z</dcterms:created>
  <dcterms:modified xsi:type="dcterms:W3CDTF">2020-11-30T14:34:11Z</dcterms:modified>
</cp:coreProperties>
</file>